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578" r:id="rId3"/>
    <p:sldId id="583" r:id="rId4"/>
    <p:sldId id="582" r:id="rId5"/>
    <p:sldId id="584" r:id="rId6"/>
    <p:sldId id="579" r:id="rId7"/>
    <p:sldId id="580" r:id="rId8"/>
    <p:sldId id="581" r:id="rId9"/>
    <p:sldId id="567" r:id="rId10"/>
    <p:sldId id="568" r:id="rId1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6754" autoAdjust="0"/>
  </p:normalViewPr>
  <p:slideViewPr>
    <p:cSldViewPr snapToGrid="0">
      <p:cViewPr varScale="1">
        <p:scale>
          <a:sx n="108" d="100"/>
          <a:sy n="108" d="100"/>
        </p:scale>
        <p:origin x="525" y="4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Terminologie trestního práva procesního, 9.12.2022 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Terminologie trestního práva procesního, 9.12.2022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Terminologie trestního práva procesního, 9.12.2022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Terminologie trestního práva procesního, 9.12.2022 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/>
              <a:t>Terminologie trestního práva procesního, 9.12.2022 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Terminologie trestního práva procesního, 9.12.2022 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Terminologie trestního práva procesního, 9.12.2022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Terminologie trestního práva procesního, 9.12.2022 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Terminologie trestního práva procesního, 9.12.2022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Terminologie trestního práva procesního, 9.12.2022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Terminologie trestního práva procesního, 9.12.2022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Terminologie trestního práva procesního, 9.12.2022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Terminologie trestního práva procesního, 9.12.2022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Terminologie trestního práva procesního, 9.12.2022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Terminologie trestního práva procesního, 9.12.2022 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Marek.Frystak@law.muni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Trestné činy proti České republice, cizímu státu  mezinárodní organizaci 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cs-CZ" altLang="cs-CZ" b="1" dirty="0">
              <a:solidFill>
                <a:schemeClr val="tx2"/>
              </a:solidFill>
            </a:endParaRPr>
          </a:p>
          <a:p>
            <a:pPr algn="ctr"/>
            <a:r>
              <a:rPr lang="cs-CZ" altLang="cs-CZ" b="1" dirty="0">
                <a:solidFill>
                  <a:schemeClr val="tx2"/>
                </a:solidFill>
              </a:rPr>
              <a:t>Marek Fryšták</a:t>
            </a:r>
            <a:br>
              <a:rPr lang="cs-CZ" altLang="cs-CZ" b="1" dirty="0">
                <a:solidFill>
                  <a:schemeClr val="tx2"/>
                </a:solidFill>
              </a:rPr>
            </a:br>
            <a:r>
              <a:rPr lang="cs-CZ" altLang="cs-CZ" b="1" dirty="0">
                <a:solidFill>
                  <a:schemeClr val="tx2"/>
                </a:solidFill>
              </a:rPr>
              <a:t>Katedra trestního práva</a:t>
            </a:r>
            <a:endParaRPr lang="cs-CZ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955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>
            <a:extLst>
              <a:ext uri="{FF2B5EF4-FFF2-40B4-BE49-F238E27FC236}">
                <a16:creationId xmlns:a16="http://schemas.microsoft.com/office/drawing/2014/main" id="{F239E64B-92A2-4378-B525-9A8B696FE8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73731" name="Zástupný symbol pro obsah 2">
            <a:extLst>
              <a:ext uri="{FF2B5EF4-FFF2-40B4-BE49-F238E27FC236}">
                <a16:creationId xmlns:a16="http://schemas.microsoft.com/office/drawing/2014/main" id="{EC93FF86-1929-4ABA-85E0-27EF091317B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/>
              <a:t>prof. </a:t>
            </a:r>
            <a:r>
              <a:rPr lang="cs-CZ" altLang="cs-CZ" b="1" dirty="0"/>
              <a:t>JUDr. Marek Fryšták, Ph.D.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Katedra trestního práva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Právnická fakulta Masarykovy univerzity 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Veveří 70, 611 80 Brno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Tel. + 420 549 493 870, Fax. + 420 541 213 162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E-mail: </a:t>
            </a:r>
            <a:r>
              <a:rPr lang="cs-CZ" altLang="cs-CZ" b="1" dirty="0">
                <a:hlinkClick r:id="rId2"/>
              </a:rPr>
              <a:t>Marek.Frystak@law.muni.cz</a:t>
            </a:r>
            <a:r>
              <a:rPr lang="cs-CZ" altLang="cs-CZ" b="1" dirty="0"/>
              <a:t> </a:t>
            </a:r>
          </a:p>
          <a:p>
            <a:pPr eaLnBrk="1" hangingPunct="1"/>
            <a:endParaRPr lang="cs-CZ" altLang="cs-CZ" dirty="0"/>
          </a:p>
        </p:txBody>
      </p:sp>
      <p:sp>
        <p:nvSpPr>
          <p:cNvPr id="73733" name="Zástupný symbol pro číslo snímku 6">
            <a:extLst>
              <a:ext uri="{FF2B5EF4-FFF2-40B4-BE49-F238E27FC236}">
                <a16:creationId xmlns:a16="http://schemas.microsoft.com/office/drawing/2014/main" id="{3E26F7A9-4099-4214-AD11-2BDA06160F7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438365E-BF99-4619-B9B1-C29A2C54806B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2913645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4EAFA82E-F88E-C1AB-7284-A6F632613A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B00A782-26F7-9C0D-2EFC-0E88D3015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Objekt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6B305A3-FF82-4A7F-8930-907F4F3CB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600" dirty="0"/>
              <a:t>druhovým objektem je zájem na ochraně samotné existence ČR a v určitém rozsahu i cizího státu a mezinárodních organizací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chrání se základní stavební prvky (územní celistvost, ústavní zřízení, suverenita atd., u MO nezávislé postavení, materiální substrát atd.), tedy samotné předpoklady řádného naplňování funkcí  ČR, cizího státu či MO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tři díly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lvl="1" algn="just"/>
            <a:r>
              <a:rPr lang="cs-CZ" sz="1400" dirty="0"/>
              <a:t>trestné činy proti základům České republiky, cizího státu a mezinárodní organizace – základní existenční ochrana státu</a:t>
            </a:r>
          </a:p>
          <a:p>
            <a:pPr lvl="1" algn="just"/>
            <a:r>
              <a:rPr lang="cs-CZ" sz="1400" dirty="0"/>
              <a:t>trestné činy proti bezpečnosti České republiky, cizího státu a mezinárodní organizace – ochrana a </a:t>
            </a:r>
            <a:r>
              <a:rPr lang="cs-CZ" sz="1400" dirty="0" err="1"/>
              <a:t>nakladání</a:t>
            </a:r>
            <a:r>
              <a:rPr lang="cs-CZ" sz="1400" dirty="0"/>
              <a:t> utajovaných informací</a:t>
            </a:r>
          </a:p>
          <a:p>
            <a:pPr lvl="1" algn="just"/>
            <a:r>
              <a:rPr lang="cs-CZ" sz="1400" dirty="0"/>
              <a:t>trestné činy proti obraně státu – trestné činy v souvislosti s krizovým stavem, válečným stavem 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častý </a:t>
            </a:r>
            <a:r>
              <a:rPr lang="cs-CZ" sz="1600" dirty="0" err="1"/>
              <a:t>blanketní</a:t>
            </a:r>
            <a:r>
              <a:rPr lang="cs-CZ" sz="1600" dirty="0"/>
              <a:t> charakter a normativní znaky skutkových podstat - zvláštností abstraktní pojmy jako „ústavní zřízení“ či „politická, hospodářská nebo sociální struktura“ </a:t>
            </a:r>
          </a:p>
          <a:p>
            <a:pPr algn="just">
              <a:lnSpc>
                <a:spcPct val="100000"/>
              </a:lnSpc>
            </a:pPr>
            <a:endParaRPr lang="cs-CZ" sz="1400" dirty="0"/>
          </a:p>
          <a:p>
            <a:pPr lvl="1" algn="just"/>
            <a:r>
              <a:rPr lang="cs-CZ" sz="1400" dirty="0"/>
              <a:t>viz k tomu poradní posudek ESLP ze dne 29. 5. 2020, žádost č. P16-2019-001 </a:t>
            </a:r>
          </a:p>
          <a:p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1070851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8A6B40A0-A68B-B592-E30E-5E55FEB8BE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B33CB1A-BA7F-5FCF-ECD9-8FBEC5647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634" y="719999"/>
            <a:ext cx="10651565" cy="1113217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800" dirty="0"/>
              <a:t>Posudek ze dne 29. května 2020 ve věci č. P16-2019-001 týkající se použití „</a:t>
            </a:r>
            <a:r>
              <a:rPr lang="cs-CZ" sz="1800" dirty="0" err="1"/>
              <a:t>blanketního</a:t>
            </a:r>
            <a:r>
              <a:rPr lang="cs-CZ" sz="1800" dirty="0"/>
              <a:t> odkazu“ v definici skutkové podstaty trestného činu a porovnání trestního zákona účinného v době spáchání činu a pozdějšího trestního zákona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483B032-CD32-0EF9-CDB8-5E5AA6A488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Velký senát Soudu v odpovědi na otázky položené arménským ústavním soudem jednomyslně shledal, že použití „</a:t>
            </a:r>
            <a:r>
              <a:rPr lang="cs-CZ" sz="1600" dirty="0" err="1"/>
              <a:t>blanketního</a:t>
            </a:r>
            <a:r>
              <a:rPr lang="cs-CZ" sz="1600" dirty="0"/>
              <a:t> odkazu“ či „legislativní techniky odkazem“ ve vymezení skutkové podstaty trestného činu není samo o sobě neslučitelné s požadavky vyplývajícími z článku 7 Úmluvy, a to ani tehdy, je-li odkazováno na právní normu vyšší právní síly a vyšší míry obecnosti, než jaké má odkazující ustanovení.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Obě právní normy jako celek však musí umožňovat dotčeným osobám předvídat, za jaké jednání budou trestně odpovědné.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Nejúčinněji bude předvídatelnosti dosaženo, pokud odkaz bude výslovné a odkazující ustanovení bude vymezovat konstitutivní prvky skutkové podstaty trestného činu; ustanovení, na něž je odkazováno, však nesmí rozšiřovat rozsah trestnosti činu.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Dále Soud uvedl, že při porovnání, zda je pro pachatele příznivější použití trestního zákona účinného v době spáchání činu, či pozdějšího zákona, je nutné v souladu se zásadou konkretizace přihlédnout ke všem </a:t>
            </a:r>
            <a:r>
              <a:rPr lang="cs-CZ" sz="1600" dirty="0" err="1"/>
              <a:t>okolnos</a:t>
            </a:r>
            <a:r>
              <a:rPr lang="cs-CZ" sz="1600" dirty="0"/>
              <a:t>-tem případu; je-li pozdější zákon ve svých účincích přísnější, nelze ho použít.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marL="72000" indent="0" algn="just">
              <a:lnSpc>
                <a:spcPct val="100000"/>
              </a:lnSpc>
              <a:buNone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967006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CA260174-7224-F1F4-1EF5-E56840E87D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C072D82-0F30-6111-C6A1-7A8F55CAD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Vlastizrada versus velezrada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3E802FF-29AA-80F1-6DA1-43909A0E80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600" dirty="0"/>
              <a:t>vlastizrada představuje v jistém ohledu specifický delikt, neboť spočívá ve spáchání jednoho ze čtyř jiných TČ obsažených v hlavě IX. zvláštní části  TZ (konkrétně trestného činu rozvracení republiky podle § 310, teroristického útoku podle § 311, teroru podle § 312 nebo sabotáže podle § 314), jestliže k tomu přistoupil další prvek, a to spáchání takového činu ve spojení s cizí mocí nebo s cizím činitelem, tedy například ve spojení s cizím státem, nadnárodní organizací, zahraniční teroristickou skupinou apod.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může se jej dopustit pouze konkrétní subjekt, a to občan ČR - rozhodující je stav státního občanství v době spáchání činu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trestní odpovědnosti za vlastizradu není na překážku, pokud je pachatel nejen občanem ČR, ale je též občanem jiného státu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velezrada je delikt ústavní, nikoli trestněprávní - jednání prezidenta republiky směřující proti svrchovanosti a celistvosti republiky, jakož i proti demokratickému řádu (hrubé porušení Ústavy nebo jiné součásti ústavního pořádku)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prezident ztrácí prezidentský úřad a způsobilost jej znovu nabýt</a:t>
            </a:r>
          </a:p>
        </p:txBody>
      </p:sp>
    </p:spTree>
    <p:extLst>
      <p:ext uri="{BB962C8B-B14F-4D97-AF65-F5344CB8AC3E}">
        <p14:creationId xmlns:p14="http://schemas.microsoft.com/office/powerpoint/2010/main" val="2225446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5884F8DD-3708-433B-C735-00F82ABD30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6C81333-22BB-381C-7225-26320203A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F6506C2-2617-7052-FD86-405E42F048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Václav Klaus 2013 (nepodepsal doplněk lisabonské smlouvy o novém záchranném fondu eurozóny, otálel s podpisem dodatku k Evropské sociální chartě, téměř rok nejmenoval žádného ústavního soudce, pět let navzdory soudnímu verdiktu nerozhodl o jmenování Petra Langera soudcem)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Miloš Zeman 2019 (zaúkolování BIS hledáním důkazů, že se v ČR vyráběl </a:t>
            </a:r>
            <a:r>
              <a:rPr lang="cs-CZ" sz="1700" dirty="0" err="1"/>
              <a:t>novičok</a:t>
            </a:r>
            <a:r>
              <a:rPr lang="cs-CZ" sz="1700" dirty="0"/>
              <a:t>, vyžádání informací o činnosti ruských agentů  v ČR od BIS); 2021 (neschopnost vykonávat úřad)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3178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5B543037-66D9-25A4-0243-E2FBA9A657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AD55AF4-52BA-9832-D87C-E01561783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 err="1"/>
              <a:t>zák</a:t>
            </a:r>
            <a:r>
              <a:rPr lang="en-US" sz="3200" dirty="0"/>
              <a:t>. č. 455/2016 Sb.</a:t>
            </a:r>
            <a:r>
              <a:rPr lang="cs-CZ" sz="3200" dirty="0"/>
              <a:t> „protiteroristická novela“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7BDCA01-4304-A490-2EEA-1636A58F1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600" dirty="0"/>
              <a:t>přibyl pojem „teroristická skupina“ a trestný čin účasti na ní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byla rozšířena skutková podstata trestného činu teroristického útoku dle § 311/1f TZ</a:t>
            </a:r>
          </a:p>
          <a:p>
            <a:pPr algn="just">
              <a:lnSpc>
                <a:spcPct val="100000"/>
              </a:lnSpc>
            </a:pPr>
            <a:r>
              <a:rPr lang="cs-CZ" sz="1600" dirty="0"/>
              <a:t>nově i nedovolené nakládání s jaderným materiálem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přibyly další tři nové trestné činy</a:t>
            </a:r>
          </a:p>
          <a:p>
            <a:pPr lvl="1" algn="just">
              <a:buFontTx/>
              <a:buChar char="-"/>
            </a:pPr>
            <a:endParaRPr lang="cs-CZ" sz="1600" dirty="0"/>
          </a:p>
          <a:p>
            <a:pPr lvl="1" algn="just">
              <a:buFontTx/>
              <a:buChar char="-"/>
            </a:pPr>
            <a:r>
              <a:rPr lang="cs-CZ" sz="1600" dirty="0"/>
              <a:t>financování terorismu</a:t>
            </a:r>
          </a:p>
          <a:p>
            <a:pPr lvl="1" algn="just">
              <a:buFontTx/>
              <a:buChar char="-"/>
            </a:pPr>
            <a:r>
              <a:rPr lang="cs-CZ" sz="1600" dirty="0"/>
              <a:t>podpora a propagace terorismu </a:t>
            </a:r>
          </a:p>
          <a:p>
            <a:pPr lvl="1" algn="just">
              <a:buFontTx/>
              <a:buChar char="-"/>
            </a:pPr>
            <a:r>
              <a:rPr lang="cs-CZ" sz="1600" dirty="0"/>
              <a:t>vyhrožování teroristickým trestným činem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přibyla legislativní zkratka „teroristický trestný čin“ v § 129a/1 TZ</a:t>
            </a:r>
            <a:endParaRPr lang="cs-CZ" sz="1600" i="1" dirty="0"/>
          </a:p>
          <a:p>
            <a:pPr algn="just">
              <a:lnSpc>
                <a:spcPct val="100000"/>
              </a:lnSpc>
            </a:pPr>
            <a:endParaRPr lang="cs-CZ" sz="1600" i="1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rozšířil se výčet trestných činů v § 7 TZ  (zásada univerzality)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lvl="1" algn="just">
              <a:buFontTx/>
              <a:buChar char="-"/>
            </a:pPr>
            <a:endParaRPr lang="cs-CZ" sz="1600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9043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66E5619F-8E4D-F0EA-B555-CD98D1A4DC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ECAA98AD-4D83-C9BC-7101-667A80D46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2800" dirty="0"/>
              <a:t>zák. č. 412/2005 Sb., o ochraně utajovaných informací a o bezpečnostní způsobilosti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5A9C236-17C7-F9A6-89DE-7B4B59C313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utajovanou informací rozumí informace v jakékoli podobě zaznamenaná na jakémkoli nosiči označená v souladu s tímto zákonem, jejíž vyzrazení nebo zneužití může způsobit újmu zájmu ČR nebo může být pro tento zájem nevýhodné a která je uvedena v seznamu utajovaných informací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vyzvídání  a sběr, vyzrazení a zneužití utajované informace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>
              <a:lnSpc>
                <a:spcPct val="100000"/>
              </a:lnSpc>
            </a:pPr>
            <a:r>
              <a:rPr lang="cs-CZ" sz="1600" dirty="0"/>
              <a:t>stupně utajení podle dopadu na zájmy ČR – bližší specifikace je uvedena v § 3 výše zmiňovaného zákona</a:t>
            </a:r>
          </a:p>
          <a:p>
            <a:pPr>
              <a:lnSpc>
                <a:spcPct val="100000"/>
              </a:lnSpc>
            </a:pPr>
            <a:endParaRPr lang="cs-CZ" sz="1600" dirty="0"/>
          </a:p>
          <a:p>
            <a:pPr lvl="1"/>
            <a:r>
              <a:rPr lang="cs-CZ" sz="1400" dirty="0"/>
              <a:t>důvěrné -&gt; nevýhodné pro zájmy ČR</a:t>
            </a:r>
          </a:p>
          <a:p>
            <a:pPr lvl="1"/>
            <a:endParaRPr lang="cs-CZ" sz="1400" dirty="0"/>
          </a:p>
          <a:p>
            <a:pPr lvl="1"/>
            <a:r>
              <a:rPr lang="cs-CZ" sz="1400" dirty="0"/>
              <a:t>vyhrazené -&gt; prostá újma pro zájmy ČR</a:t>
            </a:r>
          </a:p>
          <a:p>
            <a:pPr lvl="1"/>
            <a:endParaRPr lang="cs-CZ" sz="1400" dirty="0"/>
          </a:p>
          <a:p>
            <a:pPr lvl="1"/>
            <a:r>
              <a:rPr lang="cs-CZ" sz="1400" dirty="0"/>
              <a:t>tajné -&gt; vážná újma pro zájmy ČR</a:t>
            </a:r>
          </a:p>
          <a:p>
            <a:pPr lvl="1"/>
            <a:endParaRPr lang="cs-CZ" sz="1400" dirty="0"/>
          </a:p>
          <a:p>
            <a:pPr lvl="1"/>
            <a:r>
              <a:rPr lang="cs-CZ" sz="1400" dirty="0"/>
              <a:t>přísně tajné -&gt; mimořádně vážná újma  pro zájmy ČR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71694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40791E95-7A55-181A-EB4C-6D9F4FEEF8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C1F5DD2-80CE-5ED9-A47D-8CA65550E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2800" dirty="0"/>
              <a:t>§ 34 zákona č. 585/2004 Sb., o branné povinnosti a jejím zajišťování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01244C1-B021-B3FC-4790-6EEF785B1B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branná povinnost, tj. povinnost plnit úkoly ozbrojených sil České republiky, patří mezi povinnosti občana ČR staršího osmnácti let – tento  zásadně nemůže konat službu v ozbrojených silách jiného státu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služba v cizích ozbrojených silách jen na vlastní žádost adresovanou MO a jedině se souhlasem prezidenta po vyjádření MO, MV a MZV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souhlas zaniká dnem vyhlášením stavu ohrožení státu či </a:t>
            </a:r>
            <a:r>
              <a:rPr lang="cs-CZ" sz="1600"/>
              <a:t>válečného stavu v ČR</a:t>
            </a:r>
            <a:endParaRPr lang="cs-CZ" sz="1600" dirty="0"/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u vícečetných občanství může bez souhlasu prezidenta nastoupit k ozbrojeným silám jiného „svého“ státu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nastoupit může bez souhlasu i tehdy, jde-li o ozbrojené síly státu, který je členem stejné mezinárodní organizace kolektivní obrany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8643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E50BE80E-BD36-48A6-BD05-06D768AC6A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34E2ECA5-B2A7-41FE-B862-7032B44B04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b="1" dirty="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 dirty="0"/>
              <a:t>Děkuji za pozornost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sz="4000" b="1" dirty="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 dirty="0"/>
              <a:t>Otázky…???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sz="4000" b="1" dirty="0"/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</p:txBody>
      </p:sp>
      <p:sp>
        <p:nvSpPr>
          <p:cNvPr id="72709" name="Zástupný symbol pro číslo snímku 6">
            <a:extLst>
              <a:ext uri="{FF2B5EF4-FFF2-40B4-BE49-F238E27FC236}">
                <a16:creationId xmlns:a16="http://schemas.microsoft.com/office/drawing/2014/main" id="{08A16185-C117-4040-9A3F-F191F8A55CA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D5EABD4-4A5A-4B54-AFFD-F99BEFEC4A61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92818562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46859 (1)</Template>
  <TotalTime>711</TotalTime>
  <Words>1015</Words>
  <Application>Microsoft Office PowerPoint</Application>
  <PresentationFormat>Širokoúhlá obrazovka</PresentationFormat>
  <Paragraphs>106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Tahoma</vt:lpstr>
      <vt:lpstr>Trebuchet MS</vt:lpstr>
      <vt:lpstr>Wingdings</vt:lpstr>
      <vt:lpstr>Prezentace_MU_CZ</vt:lpstr>
      <vt:lpstr>Trestné činy proti České republice, cizímu státu  mezinárodní organizaci </vt:lpstr>
      <vt:lpstr>Objekt </vt:lpstr>
      <vt:lpstr>Posudek ze dne 29. května 2020 ve věci č. P16-2019-001 týkající se použití „blanketního odkazu“ v definici skutkové podstaty trestného činu a porovnání trestního zákona účinného v době spáchání činu a pozdějšího trestního zákona</vt:lpstr>
      <vt:lpstr>Vlastizrada versus velezrada</vt:lpstr>
      <vt:lpstr>Prezentace aplikace PowerPoint</vt:lpstr>
      <vt:lpstr>zák. č. 455/2016 Sb. „protiteroristická novela“</vt:lpstr>
      <vt:lpstr>zák. č. 412/2005 Sb., o ochraně utajovaných informací a o bezpečnostní způsobilosti </vt:lpstr>
      <vt:lpstr>§ 34 zákona č. 585/2004 Sb., o branné povinnosti a jejím zajišťování </vt:lpstr>
      <vt:lpstr>Prezentace aplikace PowerPoint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Buchalová</dc:creator>
  <cp:lastModifiedBy>Marek Fryšták</cp:lastModifiedBy>
  <cp:revision>38</cp:revision>
  <cp:lastPrinted>1601-01-01T00:00:00Z</cp:lastPrinted>
  <dcterms:created xsi:type="dcterms:W3CDTF">2019-01-29T09:52:45Z</dcterms:created>
  <dcterms:modified xsi:type="dcterms:W3CDTF">2023-12-08T16:10:42Z</dcterms:modified>
</cp:coreProperties>
</file>