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6"/>
  </p:notesMasterIdLst>
  <p:handoutMasterIdLst>
    <p:handoutMasterId r:id="rId57"/>
  </p:handout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78" r:id="rId21"/>
    <p:sldId id="346" r:id="rId22"/>
    <p:sldId id="347" r:id="rId23"/>
    <p:sldId id="348" r:id="rId24"/>
    <p:sldId id="358" r:id="rId25"/>
    <p:sldId id="349" r:id="rId26"/>
    <p:sldId id="350" r:id="rId27"/>
    <p:sldId id="351" r:id="rId28"/>
    <p:sldId id="352" r:id="rId29"/>
    <p:sldId id="353" r:id="rId30"/>
    <p:sldId id="354" r:id="rId31"/>
    <p:sldId id="355" r:id="rId32"/>
    <p:sldId id="356" r:id="rId33"/>
    <p:sldId id="357" r:id="rId34"/>
    <p:sldId id="359" r:id="rId35"/>
    <p:sldId id="360" r:id="rId36"/>
    <p:sldId id="361" r:id="rId37"/>
    <p:sldId id="362" r:id="rId38"/>
    <p:sldId id="363" r:id="rId39"/>
    <p:sldId id="364" r:id="rId40"/>
    <p:sldId id="365" r:id="rId41"/>
    <p:sldId id="366" r:id="rId42"/>
    <p:sldId id="367" r:id="rId43"/>
    <p:sldId id="368" r:id="rId44"/>
    <p:sldId id="369" r:id="rId45"/>
    <p:sldId id="370" r:id="rId46"/>
    <p:sldId id="371" r:id="rId47"/>
    <p:sldId id="372" r:id="rId48"/>
    <p:sldId id="373" r:id="rId49"/>
    <p:sldId id="374" r:id="rId50"/>
    <p:sldId id="375" r:id="rId51"/>
    <p:sldId id="376" r:id="rId52"/>
    <p:sldId id="377" r:id="rId53"/>
    <p:sldId id="305" r:id="rId54"/>
    <p:sldId id="324" r:id="rId5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60" d="100"/>
          <a:sy n="160" d="100"/>
        </p:scale>
        <p:origin x="100" y="1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Přednáška 17. 10.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Přednáška 17. 10.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Přednáška 17. 10.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Přednáška 17. 10. 2019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Přednáška 17. 10. 2019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Přednáška 17. 10. 2019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Přednáška 17. 10.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Přednáška 17. 10.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Přednáška 17. 10.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Přednáška 17. 10.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Přednáška 17. 10.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Přednáška 17. 10.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Přednáška 17. 10.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Přednáška 17. 10.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Přednáška 17. 10. 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Ukládání opatření mladistvým 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85EADA1-18B6-46D1-90B3-F01E96B61E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4BA4810-59C8-4D73-ABB7-5DBC154E4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Výchovné povinnosti - § 18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C26F21-0BFF-4A8A-AAF6-19EF56917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bydlet s rodičem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zaplatit přiměřenou peněžitou částku na peněžitou pomoc obětem trestné činnosti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vykonat bezplatnou společensky prospěšnou činnost – max. 4 hod. denně, 18 týdně, max. 60 hodin celkově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usilovat o vyrovnání se s poškozeným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nahradit podle svých sil škodu anebo přispět k odstranění následku provinění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podrobit se léčení závislosti na návykových látkách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podrobit se vhodnému programu sociálního výcviku…</a:t>
            </a:r>
          </a:p>
          <a:p>
            <a:pPr marL="7200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29586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31CAD48-052E-4973-A43D-AF78C8FFFE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D2984E0-03ED-49B8-8378-7C233C6A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Výchovná omezení - § 19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D8DFB7-3676-4C58-8E2A-E5BEB163C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demonstrativní výčet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nenavštěvovat určité akce či zařízení</a:t>
            </a:r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nestýkat se s určitými osobami</a:t>
            </a:r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nezdržovat se na určitém místě</a:t>
            </a:r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nepřechovávat nežádoucí předměty</a:t>
            </a:r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neužívat návykové látky</a:t>
            </a:r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neúčastnit se hazardních her, sázek</a:t>
            </a:r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neměnit bez předchozího ohlášení probačního úředníka místo pobytu</a:t>
            </a:r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neměnit bez předchozího oznámení probačního úředníka bezdůvodně svoje zaměstnání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59314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07B476F-381A-4B70-85A1-C4F1ADF013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BAC3BAF-AB32-49BA-A54D-3B5E5E7DE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Napomenutí s výstrahou - § 20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A7E2F5-8877-4A68-A48A-74A56F9DF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možné již v přípravném řízení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důrazné vytknutí protiprávnosti jeho činu a upozornění na konkrétní důsledky jeho jednání, pokud bude v trestné činnosti pokračovat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může být přenecháno škole, zákonnému zástupci či opatrovníkovi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2609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9CE767B-49D4-4C04-BBA6-53C106E9D9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F8A8854-0812-4B39-A0BD-4A03FC87E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Výchovná opatření – následky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9FFC36F-1126-4F02-8EFD-55F34A4F3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jestliže se ukáže, že úplné nebo včasné plnění výchovného opatření je pro mladistvého nemožné nebo je nelze na něm spravedlivě požadovat, soud pro mládež a v přípravném řízení státní zástupce nařízené výchovné opatření zruší nebo změní. Ke změně nebo zrušení výchovných opatření viz § 81 ZSM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takto uložené a splněné výchovné opatření nemá sice bezprostřední  vliv na průběh dalšího trestního řízení (nedochází zde k zastavení nebo přerušení trestního stíhání), ale může se projevit v jeho postupu např.  při použití některého typu odklonu, upuštění od potrestání nebo při uložení trestního opatření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81839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72443DE-10BD-47DA-BC69-1C099315B4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85D1ADB-8DF9-4C49-AF52-3BB33177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Ochranná opatření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D60452-1F6F-4CC7-B4B3-DEEC18AF5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endParaRPr lang="cs-CZ" sz="1800" dirty="0"/>
          </a:p>
          <a:p>
            <a:pPr algn="just">
              <a:lnSpc>
                <a:spcPct val="90000"/>
              </a:lnSpc>
              <a:defRPr/>
            </a:pPr>
            <a:r>
              <a:rPr lang="cs-CZ" sz="1800" dirty="0"/>
              <a:t>ochranné léčení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1800" dirty="0"/>
              <a:t>zabezpečovací detence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1800" dirty="0"/>
              <a:t>zabrání  věci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1800" dirty="0"/>
              <a:t>zabrání části majetku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1800" dirty="0"/>
              <a:t>ochranná výchova</a:t>
            </a:r>
          </a:p>
          <a:p>
            <a:pPr algn="just">
              <a:lnSpc>
                <a:spcPct val="90000"/>
              </a:lnSpc>
              <a:defRPr/>
            </a:pPr>
            <a:endParaRPr lang="cs-CZ" sz="1800" dirty="0"/>
          </a:p>
          <a:p>
            <a:pPr algn="just">
              <a:lnSpc>
                <a:spcPct val="90000"/>
              </a:lnSpc>
              <a:defRPr/>
            </a:pPr>
            <a:r>
              <a:rPr lang="cs-CZ" sz="1800" dirty="0"/>
              <a:t>účelem je kladně ovlivnit duševní, mravní a sociální vývoj  mladistvého a chránit společnost před pácháním provinění mladistvými </a:t>
            </a:r>
          </a:p>
          <a:p>
            <a:pPr algn="just">
              <a:lnSpc>
                <a:spcPct val="90000"/>
              </a:lnSpc>
              <a:defRPr/>
            </a:pPr>
            <a:endParaRPr lang="cs-CZ" sz="1800" dirty="0"/>
          </a:p>
          <a:p>
            <a:pPr algn="just">
              <a:lnSpc>
                <a:spcPct val="90000"/>
              </a:lnSpc>
              <a:defRPr/>
            </a:pPr>
            <a:r>
              <a:rPr lang="cs-CZ" sz="1800" dirty="0"/>
              <a:t>ochranné léčení, zabezpečovací detenci, zabrání věci  a zabrání části majetku se ukládají podle TZ</a:t>
            </a:r>
          </a:p>
          <a:p>
            <a:pPr algn="just">
              <a:lnSpc>
                <a:spcPct val="90000"/>
              </a:lnSpc>
              <a:defRPr/>
            </a:pPr>
            <a:endParaRPr lang="cs-CZ" sz="1800" dirty="0"/>
          </a:p>
          <a:p>
            <a:pPr algn="just">
              <a:lnSpc>
                <a:spcPct val="90000"/>
              </a:lnSpc>
              <a:defRPr/>
            </a:pPr>
            <a:r>
              <a:rPr lang="cs-CZ" sz="1800" dirty="0"/>
              <a:t>ochranná výchova se ukládá podle § 22 ZSM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67507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6E83ECC-0715-4F55-A83D-C0C9FCC719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3C50DB8-4223-4EB5-882A-5AF29169B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Ochranná výchova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97CB2D-A0E8-46DA-85C7-B822B1D1E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soud pro  mládež může mladistvému uložit OV, pokud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o výchovu mladistvého není náležitě postaráno a nedostatek řádné výchovy nelze odstranit v jeho vlastní rodině nebo v rodině, v níž žije,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dosavadní výchova mladistvého byla zanedbána, nebo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prostředí, v němž mladistvý žije, neposkytuje záruku jeho náležité výchovy,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a nepostačuje uložení  výchovných opatření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96069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9653A8B-114A-4E50-A35E-5E1F47B47F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775D4F7-23F5-4E12-8956-BC3744C6C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722D27-D1AB-4B30-9A0D-0A184CDB0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endParaRPr lang="cs-CZ" altLang="cs-CZ" sz="1800" dirty="0"/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altLang="cs-CZ" sz="1800" dirty="0"/>
              <a:t>ochranná výchova potrvá, dokud to vyžaduje její účel, nejdéle do dovršení osmnáctého roku věku mladistvého; vyžaduje-li to zájem mladistvého, může soud pro mládež ochrannou výchovu prodloužit do dovršení jeho devatenáctého roku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endParaRPr lang="cs-CZ" altLang="cs-CZ" sz="1800" dirty="0"/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altLang="cs-CZ" sz="1800" dirty="0"/>
              <a:t>není-li možné ochrannou výchovu ihned vykonat, nařídí soud pro mládež do doby jejího zahájení dohled probačního úředníka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endParaRPr lang="cs-CZ" altLang="cs-CZ" sz="1800" dirty="0"/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altLang="cs-CZ" sz="1800" dirty="0"/>
              <a:t>ochranná výchova může být za splnění zákonných podmínek kdykoli změněna v ústavní výchovu a naopak 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endParaRPr lang="cs-CZ" altLang="cs-CZ" sz="1800" dirty="0"/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altLang="cs-CZ" sz="1800" dirty="0"/>
              <a:t>při podmíněném umístění mladistvého  mimo výchovné zařízení by měl pravidelně následovat  dohled probačního úředníka, popř. uložení jiného vhodného výchovné opatření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endParaRPr lang="cs-CZ" altLang="cs-CZ" sz="1800" dirty="0"/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altLang="cs-CZ" sz="1800" dirty="0"/>
              <a:t>k výkonu ochranné výchovy viz § 82 až § 87 ZSM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16985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9B8A4DC-FBA1-4F50-85CA-1D0FCA305E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C1A0DA2-E624-4DBB-8F85-D8FB149D3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Zabezpečovací detence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66D418-1DC4-4EB0-A571-DB4B3C452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>
              <a:cs typeface="Arial" panose="020B0604020202020204" pitchFamily="34" charset="0"/>
            </a:endParaRPr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>
                <a:cs typeface="Arial" panose="020B0604020202020204" pitchFamily="34" charset="0"/>
              </a:rPr>
              <a:t>je možno uložit i mladistvému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>
              <a:cs typeface="Arial" panose="020B0604020202020204" pitchFamily="34" charset="0"/>
            </a:endParaRPr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>
                <a:cs typeface="Arial" panose="020B0604020202020204" pitchFamily="34" charset="0"/>
              </a:rPr>
              <a:t>mělo by se však jednat o případy zcela výjimečné, už vzhledem k tomu, že psychický a další vývoj mladistvého není zpravidla ještě  ukončen tak, aby obecně bylo možno z lékařského hlediska zaujmout jednoznačné stanovisko k tomu, zda lze očekávat, že by uložené ochranné léčení  s přihlédnutím k povaze duševní poruchy a možnostem působení na pachatele vedlo, či  naopak nevedlo k dostatečné ochraně společnosti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39028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6563B43-3EAF-47AB-BA96-B06049890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8DF1F70-2D5F-4CE9-A5DC-0C97F9844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opatření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A06147-7ACC-46F7-B743-329F7E951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trestní opatření  jsou upravena v ustanoveních § 24 až  § 35 ZSM; fakticky sice byla převzata původní úprava obsažená v TZ, resp. trestním zákoníku, došlo však k posílení individualizace a diferencovaného přístupu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podstatnou změnou v oblasti ukládání  trestních opatření je rozšíření alternativ k nepodmíněnému trestnímu opatření odnětí svobody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ZSM vychází z koncepce monismu trestněprávních opatření a zahrnuje mezi ně nejen dosavadní tresty nazývané u mladistvých trestní opatření, ale i ochranná a výchovná opatření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97976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F76DF5C-DD45-4B16-A10D-05DCC1E895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21A38AB-0782-48F5-AD81-78DD39C40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8152F2-3C7B-40C9-BD48-FECAF940C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lze použít pouze tehdy, jestliže zvláštní způsoby řízení a opatření, zejména  obnovující narušené sociální vztahy a přispívající k předcházení protiprávním činům, by zřejmě nevedly k dosažení účelu tohoto zákona 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(z</a:t>
            </a:r>
            <a:r>
              <a:rPr lang="pt-BR" altLang="cs-CZ" sz="1800" dirty="0"/>
              <a:t>ásada ekonomie trestní represe, výslovný příkaz preferovat alternativní postupy a opatření</a:t>
            </a:r>
            <a:r>
              <a:rPr lang="cs-CZ" altLang="cs-CZ" sz="1800" dirty="0"/>
              <a:t> - § 3/2 ZSM)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trestní opatření v návaznosti na  trestní zákoník musí  vzhledem k okolnostem případu a osobě i poměrům mladistvého napomáhat k vytváření vhodných podmínek pro další vývoj mladistvého 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výkonem trestního opatření nesmí být ponížena lidská důstojnost (účel trestního opatření - § 24/2 ZSM)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4932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A0E5C59-CA9D-4869-BB98-02122B990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6C8D6EB-941D-4C84-A0A1-687BC664F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Základní zásady - § 3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03E60B-E0F8-4C01-ADD8-1817E5C9E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800" dirty="0">
                <a:latin typeface="+mj-lt"/>
                <a:cs typeface="Times New Roman" panose="02020603050405020304" pitchFamily="18" charset="0"/>
              </a:rPr>
              <a:t>zásada žádný trestný čin bez zákona, žádný trest bez zákona 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800" dirty="0">
                <a:latin typeface="+mj-lt"/>
                <a:cs typeface="Times New Roman" panose="02020603050405020304" pitchFamily="18" charset="0"/>
              </a:rPr>
              <a:t>z</a:t>
            </a:r>
            <a:r>
              <a:rPr lang="pt-BR" sz="1800" dirty="0">
                <a:latin typeface="+mj-lt"/>
                <a:cs typeface="Times New Roman" panose="02020603050405020304" pitchFamily="18" charset="0"/>
              </a:rPr>
              <a:t>ásada ekonomie trestní represe, výslovný příkaz preferovat alternativní postupy a opatření</a:t>
            </a:r>
            <a:r>
              <a:rPr lang="cs-CZ" sz="1800" dirty="0">
                <a:latin typeface="+mj-lt"/>
                <a:cs typeface="Times New Roman" panose="02020603050405020304" pitchFamily="18" charset="0"/>
              </a:rPr>
              <a:t>  před trestními opatřeními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800" dirty="0">
                <a:latin typeface="+mj-lt"/>
                <a:cs typeface="Times New Roman" panose="02020603050405020304" pitchFamily="18" charset="0"/>
              </a:rPr>
              <a:t>z</a:t>
            </a:r>
            <a:r>
              <a:rPr lang="pt-BR" sz="1800" dirty="0">
                <a:latin typeface="+mj-lt"/>
                <a:cs typeface="Times New Roman" panose="02020603050405020304" pitchFamily="18" charset="0"/>
              </a:rPr>
              <a:t>ásada přiměřenosti (adekvátnosti) uložených opatření vycházející ze zásady individualizace  odpovědnosti dospívajících s</a:t>
            </a:r>
            <a:r>
              <a:rPr lang="cs-CZ" sz="18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pt-BR" sz="1800" dirty="0">
                <a:latin typeface="+mj-lt"/>
                <a:cs typeface="Times New Roman" panose="02020603050405020304" pitchFamily="18" charset="0"/>
              </a:rPr>
              <a:t>přihlédnutím k jejich osobnosti a zároveň k povaze a závažnosti spáchaných činů</a:t>
            </a:r>
            <a:endParaRPr 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800" dirty="0">
                <a:latin typeface="+mj-lt"/>
                <a:cs typeface="Times New Roman" panose="02020603050405020304" pitchFamily="18" charset="0"/>
              </a:rPr>
              <a:t>ZSM zavádí odstupňovaný a vnitřně  provázaný systém opatření pro mládež;  snahou je pak vytvořit širokou škálu možností jak reagovat na jejich delikvenci a vytvořit tak podmínky pro  potřebnou individualizaci řešení konkrétních případů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650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13FC094-3B45-47A1-8D93-4D9EB48002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EC87890-6F0D-481D-A4E1-BAB7EF9B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dirty="0"/>
              <a:t>Trestní opatření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BD04F3-D4D9-4890-B9F1-380B84968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8913" indent="-134938" algn="just">
              <a:lnSpc>
                <a:spcPct val="80000"/>
              </a:lnSpc>
            </a:pPr>
            <a:r>
              <a:rPr lang="cs-CZ" altLang="cs-CZ" sz="1700" dirty="0"/>
              <a:t>obecně prospěšné práce</a:t>
            </a:r>
          </a:p>
          <a:p>
            <a:pPr marL="188913" indent="-134938" algn="just">
              <a:lnSpc>
                <a:spcPct val="80000"/>
              </a:lnSpc>
            </a:pPr>
            <a:endParaRPr lang="cs-CZ" altLang="cs-CZ" sz="1700" dirty="0"/>
          </a:p>
          <a:p>
            <a:pPr marL="188913" indent="-134938" algn="just">
              <a:lnSpc>
                <a:spcPct val="80000"/>
              </a:lnSpc>
            </a:pPr>
            <a:r>
              <a:rPr lang="cs-CZ" altLang="cs-CZ" sz="1700" dirty="0"/>
              <a:t>peněžité opatření; peněžité opatření s podmíněným odkladem výkonu</a:t>
            </a:r>
          </a:p>
          <a:p>
            <a:pPr marL="188913" indent="-134938" algn="just">
              <a:lnSpc>
                <a:spcPct val="80000"/>
              </a:lnSpc>
            </a:pPr>
            <a:endParaRPr lang="cs-CZ" altLang="cs-CZ" sz="1700" dirty="0"/>
          </a:p>
          <a:p>
            <a:pPr marL="188913" indent="-134938" algn="just">
              <a:lnSpc>
                <a:spcPct val="80000"/>
              </a:lnSpc>
            </a:pPr>
            <a:r>
              <a:rPr lang="cs-CZ" altLang="cs-CZ" sz="1700" dirty="0"/>
              <a:t>propadnutí věci</a:t>
            </a:r>
          </a:p>
          <a:p>
            <a:pPr marL="188913" indent="-134938" algn="just">
              <a:lnSpc>
                <a:spcPct val="80000"/>
              </a:lnSpc>
            </a:pPr>
            <a:endParaRPr lang="cs-CZ" altLang="cs-CZ" sz="1700" dirty="0"/>
          </a:p>
          <a:p>
            <a:pPr marL="188913" indent="-134938" algn="just">
              <a:lnSpc>
                <a:spcPct val="80000"/>
              </a:lnSpc>
            </a:pPr>
            <a:r>
              <a:rPr lang="cs-CZ" altLang="cs-CZ" sz="1700" dirty="0"/>
              <a:t>zákaz činnosti</a:t>
            </a:r>
          </a:p>
          <a:p>
            <a:pPr marL="188913" indent="-134938" algn="just">
              <a:lnSpc>
                <a:spcPct val="80000"/>
              </a:lnSpc>
            </a:pPr>
            <a:endParaRPr lang="cs-CZ" altLang="cs-CZ" sz="1700" dirty="0"/>
          </a:p>
          <a:p>
            <a:pPr marL="188913" indent="-134938" algn="just">
              <a:lnSpc>
                <a:spcPct val="80000"/>
              </a:lnSpc>
            </a:pPr>
            <a:r>
              <a:rPr lang="cs-CZ" altLang="cs-CZ" sz="1700" dirty="0"/>
              <a:t>zákaz  držení a chovu zvířat </a:t>
            </a:r>
          </a:p>
          <a:p>
            <a:pPr marL="188913" indent="-134938" algn="just">
              <a:lnSpc>
                <a:spcPct val="80000"/>
              </a:lnSpc>
            </a:pPr>
            <a:endParaRPr lang="cs-CZ" altLang="cs-CZ" sz="1700" dirty="0"/>
          </a:p>
          <a:p>
            <a:pPr marL="188913" indent="-134938" algn="just">
              <a:lnSpc>
                <a:spcPct val="80000"/>
              </a:lnSpc>
            </a:pPr>
            <a:r>
              <a:rPr lang="cs-CZ" altLang="cs-CZ" sz="1700" dirty="0"/>
              <a:t>vyhoštění</a:t>
            </a:r>
          </a:p>
          <a:p>
            <a:pPr marL="188913" indent="-134938" algn="just">
              <a:lnSpc>
                <a:spcPct val="80000"/>
              </a:lnSpc>
            </a:pPr>
            <a:endParaRPr lang="cs-CZ" altLang="cs-CZ" sz="1700" dirty="0"/>
          </a:p>
          <a:p>
            <a:pPr marL="188913" indent="-134938" algn="just">
              <a:lnSpc>
                <a:spcPct val="80000"/>
              </a:lnSpc>
            </a:pPr>
            <a:r>
              <a:rPr lang="cs-CZ" altLang="cs-CZ" sz="1700" dirty="0"/>
              <a:t>domácí vězení</a:t>
            </a:r>
          </a:p>
          <a:p>
            <a:pPr marL="188913" indent="-134938" algn="just">
              <a:lnSpc>
                <a:spcPct val="80000"/>
              </a:lnSpc>
            </a:pPr>
            <a:endParaRPr lang="cs-CZ" altLang="cs-CZ" sz="1700" dirty="0"/>
          </a:p>
          <a:p>
            <a:pPr marL="188913" indent="-134938" algn="just">
              <a:lnSpc>
                <a:spcPct val="80000"/>
              </a:lnSpc>
            </a:pPr>
            <a:r>
              <a:rPr lang="cs-CZ" altLang="cs-CZ" sz="1700" dirty="0"/>
              <a:t>zákaz vstupu na sportovní, kulturní a jiné společenské akce </a:t>
            </a:r>
          </a:p>
          <a:p>
            <a:pPr marL="188913" indent="-134938" algn="just">
              <a:lnSpc>
                <a:spcPct val="80000"/>
              </a:lnSpc>
            </a:pPr>
            <a:endParaRPr lang="cs-CZ" altLang="cs-CZ" sz="1700" dirty="0"/>
          </a:p>
          <a:p>
            <a:pPr marL="188913" indent="-134938" algn="just">
              <a:lnSpc>
                <a:spcPct val="80000"/>
              </a:lnSpc>
            </a:pPr>
            <a:r>
              <a:rPr lang="cs-CZ" altLang="cs-CZ" sz="1700" dirty="0"/>
              <a:t>odnětí svobody </a:t>
            </a:r>
          </a:p>
          <a:p>
            <a:pPr marL="440913" lvl="1" indent="-134938" algn="just">
              <a:lnSpc>
                <a:spcPct val="80000"/>
              </a:lnSpc>
            </a:pPr>
            <a:r>
              <a:rPr lang="cs-CZ" altLang="cs-CZ" sz="1500" dirty="0"/>
              <a:t>podmíněně odložené na zkušební dobu (podmíněné odsouzení)</a:t>
            </a:r>
          </a:p>
          <a:p>
            <a:pPr marL="440913" lvl="1" indent="-134938" algn="just">
              <a:lnSpc>
                <a:spcPct val="80000"/>
              </a:lnSpc>
            </a:pPr>
            <a:r>
              <a:rPr lang="cs-CZ" altLang="cs-CZ" sz="1500" dirty="0"/>
              <a:t>odnětí svobody podmíněně odložené na zkušební dobu s dohledem</a:t>
            </a:r>
          </a:p>
          <a:p>
            <a:pPr marL="440913" lvl="1" indent="-134938" algn="just">
              <a:lnSpc>
                <a:spcPct val="80000"/>
              </a:lnSpc>
            </a:pPr>
            <a:r>
              <a:rPr lang="cs-CZ" altLang="cs-CZ" sz="1500" dirty="0"/>
              <a:t>odnětí svobody nepodmíněné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03052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52BF857-ADAE-4DD6-A244-CB7867D12F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DB2EB7-6B20-41DD-8F2C-8D0B2E3D7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E78D5C-17F3-4839-91C6-82DC39E4F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80000"/>
              </a:lnSpc>
            </a:pPr>
            <a:r>
              <a:rPr lang="cs-CZ" altLang="cs-CZ" sz="1800" dirty="0"/>
              <a:t>při výměře trestního opatření soud přihlédne jako k polehčující okolnosti zejména k tomu, že pachatel</a:t>
            </a:r>
          </a:p>
          <a:p>
            <a:pPr marL="339725" indent="-285750" algn="just">
              <a:lnSpc>
                <a:spcPct val="8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80000"/>
              </a:lnSpc>
            </a:pPr>
            <a:r>
              <a:rPr lang="cs-CZ" altLang="cs-CZ" sz="1800" dirty="0"/>
              <a:t>úspěšně vykonal probační program nebo jiný vhodný program  sociálního výcviku, psychologického poradenství, terapeutický program, program zahrnující obecně prospěšnou činnost, vzdělávací, doškolovací, rekvalifikační nebo jiný vhodný program k rozvíjení sociálních dovedností a osobnosti mladistvého</a:t>
            </a:r>
          </a:p>
          <a:p>
            <a:pPr marL="339725" indent="-285750" algn="just">
              <a:lnSpc>
                <a:spcPct val="8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80000"/>
              </a:lnSpc>
            </a:pPr>
            <a:r>
              <a:rPr lang="cs-CZ" altLang="cs-CZ" sz="1800" dirty="0"/>
              <a:t>poskytl zadostiučinění poškozenému, nahradil úplně nebo alespoň částečně  způsobenou škodu, odčinil nebo alespoň zmírnil újmu, kterou mu způsobil, a přičinil se o obnovení právních a společenských vztahů, které narušil svým chováním, nebo</a:t>
            </a:r>
          </a:p>
          <a:p>
            <a:pPr marL="339725" indent="-285750" algn="just">
              <a:lnSpc>
                <a:spcPct val="8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80000"/>
              </a:lnSpc>
            </a:pPr>
            <a:r>
              <a:rPr lang="cs-CZ" altLang="cs-CZ" sz="1800" dirty="0"/>
              <a:t>po spáchání provinění se choval tak, že lze důvodně předpokládat, že se v budoucnu již trestné činnosti nedopustí</a:t>
            </a:r>
          </a:p>
          <a:p>
            <a:pPr marL="339725" indent="-285750" algn="just">
              <a:lnSpc>
                <a:spcPct val="8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80000"/>
              </a:lnSpc>
            </a:pPr>
            <a:r>
              <a:rPr lang="cs-CZ" altLang="cs-CZ" sz="1800" dirty="0"/>
              <a:t>při stanovení druhu trestního opatření a jeho výměry soud pro mládež přihlédne také  k tomu, že mladistvý spáchal provinění ve stavu zmenšené příčetnosti, který si přivodil  vlivem návykové látky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81752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128D338-70EC-425F-AB3E-B6E6E7F9AD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AB0D6E7-B0FE-4657-87E0-96C5EF33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Trestní opatření obecně prospěšné práce zákaz činnosti a zákaz držení a chovu zvířat § 26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F9F02F-3A61-4097-B4D7-03B7D7CAB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spcAft>
                <a:spcPts val="1200"/>
              </a:spcAft>
              <a:defRPr/>
            </a:pPr>
            <a:endParaRPr lang="cs-CZ" altLang="cs-CZ" sz="1800" dirty="0"/>
          </a:p>
          <a:p>
            <a:pPr algn="just">
              <a:lnSpc>
                <a:spcPct val="80000"/>
              </a:lnSpc>
              <a:spcAft>
                <a:spcPts val="1200"/>
              </a:spcAft>
              <a:defRPr/>
            </a:pPr>
            <a:r>
              <a:rPr lang="cs-CZ" altLang="cs-CZ" sz="1800" dirty="0"/>
              <a:t>mladistvému lze uložit za podmínek stanovených v TZ obecně prospěšné práce </a:t>
            </a:r>
          </a:p>
          <a:p>
            <a:pPr algn="just">
              <a:lnSpc>
                <a:spcPct val="80000"/>
              </a:lnSpc>
              <a:spcAft>
                <a:spcPts val="1200"/>
              </a:spcAft>
              <a:defRPr/>
            </a:pPr>
            <a:r>
              <a:rPr lang="cs-CZ" altLang="cs-CZ" sz="1800" dirty="0"/>
              <a:t>k možnosti uložení tohoto trestního opatření se vyžaduje stanovisko mladistvého </a:t>
            </a:r>
          </a:p>
          <a:p>
            <a:pPr algn="just">
              <a:lnSpc>
                <a:spcPct val="80000"/>
              </a:lnSpc>
              <a:spcAft>
                <a:spcPts val="1200"/>
              </a:spcAft>
              <a:defRPr/>
            </a:pPr>
            <a:r>
              <a:rPr lang="cs-CZ" altLang="cs-CZ" sz="1800" dirty="0"/>
              <a:t>horní hranice  sazby tohoto trestního opatření u mladistvého nesmí převyšovat polovinu horní  hranice stanovené v TZ (tedy 50 – 150 hodin); lze uložit i výchovná opatření</a:t>
            </a:r>
          </a:p>
          <a:p>
            <a:pPr algn="just">
              <a:lnSpc>
                <a:spcPct val="80000"/>
              </a:lnSpc>
              <a:spcAft>
                <a:spcPts val="1200"/>
              </a:spcAft>
              <a:defRPr/>
            </a:pPr>
            <a:r>
              <a:rPr lang="cs-CZ" altLang="cs-CZ" sz="1800" dirty="0"/>
              <a:t>zákaz činnosti a zákaz držení chovu zvířat může soud pro mládež mladistvému uložit, není-li to na překážku přípravě na jeho povolání, přičemž horní hranice sazby nesmí převyšovat pět let </a:t>
            </a:r>
          </a:p>
          <a:p>
            <a:pPr algn="just">
              <a:lnSpc>
                <a:spcPct val="80000"/>
              </a:lnSpc>
              <a:spcAft>
                <a:spcPts val="1200"/>
              </a:spcAft>
              <a:defRPr/>
            </a:pPr>
            <a:r>
              <a:rPr lang="cs-CZ" altLang="cs-CZ" sz="1800" dirty="0"/>
              <a:t>vedle trestního opatření obecně prospěšných prací, zákazu činnosti a zákazu držení a chovu zvířat  může soud pro mládež uložit i vhodná výchovná opatření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48247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149A467-EB3E-41E3-9D5E-D1979EC512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B41E48D-F993-418B-9DFA-77064391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800" dirty="0"/>
              <a:t>Trestní opatření zákaz vstupu na sportovní, kulturní a jiné společenské akce a vyhoštění  - § 26 ZSM </a:t>
            </a:r>
            <a:endParaRPr lang="cs-CZ" sz="28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1FCEF71-AF12-410B-964E-DCB3BE155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zákaz vstupu na sportovní, kulturní a jiné společenské akce lze uložit za podmínek stanovených v TZ, přičemž horní hranice sazby nesmí převyšovat pět let 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lze uložit vedle tohoto trestního opatření i vhodná výchovná opatření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vyhoštění lze uložit na základě podmínek stanovených v TZ ve výměře od jednoho roku do pěti let; přitom  přihlédne též k rodinným a osobním poměrům mladistvého a dbá toho, aby tímto trestním opatřením nebyl vydán nebezpečí zpustnutí.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výkon trestního opatření vyhoštění – viz § 75a ZSM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20999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9541A5E-9BBF-4328-ACE8-D992390EED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921E050-0B30-4EC4-8411-782FA0250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dirty="0"/>
              <a:t>Trestní opatření domácího vězení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B23F1A-142F-4E28-9489-630C84EC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spcAft>
                <a:spcPts val="1200"/>
              </a:spcAft>
            </a:pPr>
            <a:endParaRPr lang="cs-CZ" altLang="cs-CZ" sz="1800" dirty="0">
              <a:cs typeface="Arial" panose="020B0604020202020204" pitchFamily="34" charset="0"/>
            </a:endParaRPr>
          </a:p>
          <a:p>
            <a:pPr marL="339725" indent="-285750" algn="just">
              <a:lnSpc>
                <a:spcPct val="100000"/>
              </a:lnSpc>
              <a:spcAft>
                <a:spcPts val="1200"/>
              </a:spcAft>
            </a:pPr>
            <a:r>
              <a:rPr lang="cs-CZ" altLang="cs-CZ" sz="1800" dirty="0">
                <a:cs typeface="Arial" panose="020B0604020202020204" pitchFamily="34" charset="0"/>
              </a:rPr>
              <a:t>lze také uložit mladistvému za podmínek stanovených v TZ</a:t>
            </a:r>
          </a:p>
          <a:p>
            <a:pPr marL="339725" indent="-285750" algn="just">
              <a:lnSpc>
                <a:spcPct val="100000"/>
              </a:lnSpc>
              <a:spcAft>
                <a:spcPts val="1200"/>
              </a:spcAft>
            </a:pPr>
            <a:r>
              <a:rPr lang="cs-CZ" altLang="cs-CZ" sz="1800" dirty="0">
                <a:cs typeface="Arial" panose="020B0604020202020204" pitchFamily="34" charset="0"/>
              </a:rPr>
              <a:t>horní hranice sazby tohoto trestního opatření nesmí u mladistvého převyšovat polovinu horní hranice stanovené v TZ, tedy jeden rok </a:t>
            </a:r>
          </a:p>
          <a:p>
            <a:pPr marL="339725" indent="-285750" algn="just">
              <a:lnSpc>
                <a:spcPct val="100000"/>
              </a:lnSpc>
              <a:spcAft>
                <a:spcPts val="1200"/>
              </a:spcAft>
            </a:pPr>
            <a:r>
              <a:rPr lang="cs-CZ" altLang="cs-CZ" sz="1800" dirty="0">
                <a:cs typeface="Arial" panose="020B0604020202020204" pitchFamily="34" charset="0"/>
              </a:rPr>
              <a:t>vedle TODV lze uložit i výchovná opatření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439006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0F2FBC0-7375-418F-AB41-77F822253C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EA0343E-1902-42AB-BB54-3B743CE9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Peněžité trestní opatření - § 27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A5B64F-8B16-44B7-833D-F20C1E9DC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peněžité opatření se ukládá za podmínek stanovených  v TZ, je-li mladistvý výdělečně činný nebo  jeho majetkové poměry uložení takového trestního opatření umožňují. 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vedle peněžitého opatření lze uložit i vhodná výchovná opatření 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soud pro mládež uloží peněžité opatření  v rozmezí od 10 do 365 denních sazeb; denní sazba  činí nejméně 100 Kč  a nejvíce 5 000 Kč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náhradní trestní opatření se stanoví až na jeden rok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zaplacení nebo nevykonání zbytku peněžitého opatření  může být nahrazeno výkonem obecně prospěšné činnosti v rámci  probačního programu pro tento účel zřízeného nebo společensky  prospěšné činnosti  v rámci výchovné povinnosti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u peněžitého opatření je dále možný podmíněný odklad výkonu na zkušební dobu až na tři léta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bylo-li vysloveno, že se mladistvý osvědčil, anebo má-li se za to, že se osvědčil, hledí se na něj, jako by nebyl odsouzen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8613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9F9EEBD-2080-44BF-AACB-CFC2CE0CC1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3A0AF5E-21D3-498E-A710-3E29AB61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 dirty="0"/>
              <a:t>Trestní opatření odnětí svobody - § 31 a násl.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1C8A8F-2E32-4CD9-8443-B8E57B695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trestní sazby  odnětí svobody stanovené v trestním zákoníku se u mladistvých snižují na polovinu, přičemž horní hranice trestní sazby nesmí převyšovat  pět let a dolní hranice jeden rok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nepodmíněné odnětí svobody může soud pro mládež mladistvému uložit jen tehdy, jestliže by s ohledem na okolnosti případu, osobu mladistvého nebo předchozí použitá opatření uložení jiného trestního opatření zjevně nepostačovalo k dosažení účelu tohoto zákona 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nepodmíněné trestní opatření  odnětí svobody  je tedy v této škále opatření posledním prostředkem postihu – „ultima ratio“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291128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C020819-0A70-45CD-BBAD-0A13A7F1AC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7E28C9C-162E-4340-96E3-B44D56AA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B23D22-4FBD-42CC-8E55-C3EE32398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jestliže soud pro mládež ukládá mladistvému trestní opatření v podobě nepodmíněného odnětí svobody, musí podle § 76 ZSM a podle § 5/3 a § 8/2 zákona č. 169/1999 Sb., o výkonu trestu odnětí svobody, ve znění pozdějších předpisů, vždy rozhodnout o jeho zařazení do věznice pro mladistvé (§ 9/1 citovaného zákona)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výrok o zařazení mladistvého do věznice pro mladistvé je tedy obligatorní součástí výrokové části odsuzujícího rozsudku, jímž bylo uloženo trestní opatření nepodmíněné odnětí svobody ve smyslu § 122/1, věta čtvrtá TŘ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360094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49AECA-BB74-404C-AEC4-7DC2B96580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9DD1C0F-4929-42B7-932D-7F3FBA74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Výjimečné trestní opatření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8F2C6A-C68B-4A05-8F37-7EC364A6C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700" dirty="0"/>
              <a:t>v případě, že mladistvý spáchal provinění, za které TZ ve zvláštní části dovoluje uložení výjimečného trestu, a že </a:t>
            </a:r>
          </a:p>
          <a:p>
            <a:pPr marL="591725" lvl="1" indent="-285750" algn="just">
              <a:spcAft>
                <a:spcPts val="0"/>
              </a:spcAft>
            </a:pPr>
            <a:endParaRPr lang="cs-CZ" altLang="cs-CZ" sz="1500" dirty="0"/>
          </a:p>
          <a:p>
            <a:pPr marL="591725" lvl="1" indent="-285750" algn="just">
              <a:spcAft>
                <a:spcPts val="0"/>
              </a:spcAft>
            </a:pPr>
            <a:r>
              <a:rPr lang="cs-CZ" altLang="cs-CZ" sz="1500" dirty="0"/>
              <a:t>povaha a závažnost provinění vzhledem k zvlášť zavrženíhodnému způsobu provedení činu nebo k zvlášť zavrženíhodné pohnutce </a:t>
            </a:r>
          </a:p>
          <a:p>
            <a:pPr marL="591725" lvl="1" indent="-285750" algn="just">
              <a:spcAft>
                <a:spcPts val="0"/>
              </a:spcAft>
            </a:pPr>
            <a:r>
              <a:rPr lang="cs-CZ" altLang="cs-CZ" sz="1500" dirty="0"/>
              <a:t>nebo k zvlášť těžkému a těžko napravitelnému následku  mimořádně vysoká </a:t>
            </a:r>
          </a:p>
          <a:p>
            <a:pPr marL="591725" lvl="1" indent="-285750" algn="just">
              <a:spcAft>
                <a:spcPts val="0"/>
              </a:spcAft>
            </a:pPr>
            <a:endParaRPr lang="cs-CZ" altLang="cs-CZ" sz="15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700" dirty="0"/>
              <a:t>může soud pro mládež uložit mladistvému odnětí svobody na pět až deset let, má-li za to, že by odnětí svobody v rozmezí 1 až 5 let k dosažení účelu trestního opatření nepostačovalo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7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700" dirty="0"/>
              <a:t>nepodmíněné odnětí svobody se u mladistvého, kteří nepřekročili devatenáctý rok svého věku, vykonává odděleně od ostatních odsouzených ve věznicích nebo ve zvláštních odděleních  pro mladistvé; srov.  § 31/5 ZSM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7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700" dirty="0"/>
              <a:t>výkon trestního opatření  odnětí svobody  uloženého mladistvému  je upraven v zákoně o výkonu trestu odnětí svobody a v řádu výkonu trestu odnětí svobody </a:t>
            </a:r>
          </a:p>
          <a:p>
            <a:pPr marL="188913" indent="-134938" algn="just">
              <a:lnSpc>
                <a:spcPct val="90000"/>
              </a:lnSpc>
            </a:pPr>
            <a:endParaRPr lang="cs-CZ" altLang="cs-CZ" sz="20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81803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537B3BE-5FA0-4801-B307-A4D4197BEB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94A1F54-9CAF-4CC3-9A9D-6C1E82B9A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2000" dirty="0"/>
              <a:t>Odnětí svobody podmíněně odložené na zkušební dobu (podmíněné odsouzení) a odnětí svobody podmíněně odložené na zkušební dobu s dohledem</a:t>
            </a:r>
            <a:endParaRPr lang="cs-CZ" sz="20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38EA00-E3FC-4888-AA9D-6E9B87287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7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700" dirty="0"/>
              <a:t>při podmíněném odsouzení mladistvého nebo jeho podmíněném odsouzení s dohledem stanoví soud pro mládež zkušební dobu na jeden rok až tři léta; současně lze uložit i výchovná opatření 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7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700" dirty="0"/>
              <a:t>soud pro mládež může vzhledem k okolnostem případu a osobě mladistvého ponechat podmíněné odsouzení v platnosti i přesto, že mladistvý odsouzený zavdal příčinu k nařízení výkonu trestního opatření odnětí svobody, a </a:t>
            </a:r>
          </a:p>
          <a:p>
            <a:pPr marL="591725" lvl="1" indent="-285750" algn="just">
              <a:spcAft>
                <a:spcPts val="0"/>
              </a:spcAft>
            </a:pPr>
            <a:endParaRPr lang="cs-CZ" altLang="cs-CZ" sz="1500" dirty="0"/>
          </a:p>
          <a:p>
            <a:pPr marL="591725" lvl="1" indent="-285750" algn="just">
              <a:spcAft>
                <a:spcPts val="0"/>
              </a:spcAft>
            </a:pPr>
            <a:r>
              <a:rPr lang="cs-CZ" altLang="cs-CZ" sz="1500" dirty="0"/>
              <a:t>stanovit nad mladistvým odsouzeným dohled, pokud nebyl již uložen</a:t>
            </a:r>
          </a:p>
          <a:p>
            <a:pPr marL="591725" lvl="1" indent="-285750" algn="just">
              <a:spcAft>
                <a:spcPts val="0"/>
              </a:spcAft>
            </a:pPr>
            <a:r>
              <a:rPr lang="cs-CZ" altLang="cs-CZ" sz="1500" dirty="0"/>
              <a:t>přiměřeně prodloužit  zkušební dobu, ne však o více než dvě léta, přičemž nesmí překročit horní hranici zkušební doby v trvání pěti let,  nebo</a:t>
            </a:r>
          </a:p>
          <a:p>
            <a:pPr marL="591725" lvl="1" indent="-285750" algn="just">
              <a:spcAft>
                <a:spcPts val="0"/>
              </a:spcAft>
            </a:pPr>
            <a:r>
              <a:rPr lang="cs-CZ" altLang="cs-CZ" sz="1500" dirty="0"/>
              <a:t>uložit další výchovné opatření směřující k tomu, aby vedl řádný život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0641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CCB0D4D-2D85-41FD-A06D-C8D7D12583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F41A60F-1686-4B15-8B1B-A5CE7464C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/>
              <a:t>Základní zásady ukládání opatření mladistvým podle ZSM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37B7D1-F8B0-45F9-A852-EE9E9A932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prioritou je zájem na ochraně mládeže před škodlivými vlivy, na vytvoření podmínek pro jejich  zdravý sociální a duševní rozvoj, na obnově jejich jednáním narušených sociálních vztahů a dosažení toho, aby v budoucnu bylo co nejvíce omezeno páchání protiprávních činů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sociální reakce na provinění se označuje termínem  opatření 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opatření sice také též zahrnuje nebo může zahrnovat prvek újmy (u závažnějších provinění), ale jeho hlavní obsah spočívá v aktivním zacházení a působení na dosud napravitelného dospívající jedince (předpoklad napravitelnosti je dán tím, že jde o jedince mentálně, morálně i sociálně nezralého)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396665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154305D6-086F-4D71-AFCD-E385617C97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99BD566-7876-4AA1-85C3-8F9CD544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/>
              <a:t>Mimořádné snížení nebo zvýšení trestního opatření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E5C09C-E8B6-48E0-9D0F-C9D8DE27B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mimořádné zvýšení trestního opatření dle § 59 TZ u mladistvých není možné - § 9/2 ZSM</a:t>
            </a:r>
          </a:p>
          <a:p>
            <a:pPr marL="339725" indent="-285750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mimořádné snížení lze využít i u mladistvých, pokud by užití sazby dle TZ snížené o polovinu bylo nepřiměřeně přísné a účelu opatření lze dosáhnout i odnětím svobody kratšího trvání, a to bez omezení uvedených v TZ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88635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DF96732-736B-4127-BC0D-6AAD816B3C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79BC87C-56C3-41CA-AC4D-77493BB46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/>
              <a:t>Souhrnné trestní opatření nebo souhrnný trest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48D405-A155-4063-A9F2-2ACAA5D12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S t a n o v i s k o trestního kolegia Nejvyššího soudu České republiky </a:t>
            </a:r>
            <a:r>
              <a:rPr lang="cs-CZ" sz="1800" dirty="0" err="1"/>
              <a:t>sp</a:t>
            </a:r>
            <a:r>
              <a:rPr lang="cs-CZ" sz="1800" dirty="0"/>
              <a:t>. zn. </a:t>
            </a:r>
            <a:r>
              <a:rPr lang="cs-CZ" sz="1800" dirty="0" err="1"/>
              <a:t>Tpjn</a:t>
            </a:r>
            <a:r>
              <a:rPr lang="cs-CZ" sz="1800" dirty="0"/>
              <a:t> 300/2009 v otázce ukládání souhrnného trestního opatření nebo souhrnného trestu v případě, že mladistvý spáchal provinění před osmnáctým rokem věku a trestný čin po dovršení osmnáctého roku věku [§ 25/3 zákona č. 218/2003 Sb., o soudnictví ve věcech mládeže, ve znění pozdějších předpisů (dále převážně jen „z. s. m.“)] včetně otázky ukládání tzv. vedlejších trestů, pokud jejich uložení odůvodňuje trestná činnost, které se pachatel dopustil již jako dospělý (např. trest zákazu činnosti).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97566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995273F-C27B-4439-8AB2-4BDF4B5733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202B802-C0B0-4F0E-8919-B5D18D55A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642CA7-CC98-42D1-B211-776825C55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rozhoduje-li soud pro mládež o sankci za sbíhající se činy, z nichž pachatel část spáchal jako mladistvý a část po dovršení osmnáctého roku věku (§ 25/3 ZSM), je pro úvahu o tom, zda má být uložen souhrnný (případně úhrnný) trest nebo souhrnné (případně úhrnné) trestní opatření, rozhodující, zda je nejpřísněji trestný čin spáchaný v době, kdy pachatel byl ve věku mladistvých nebo již dospělý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 byl-li pachatel v době spáchání tohoto činu ještě ve věku mladistvých, uloží mu soud pro mládež souhrnné (případně úhrnné) trestní opatření, v opačném případě souhrnný (případně úhrnný) trest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za situace, kdy je pachatel postihován i za trestnou činnost, které se dopustil jako dospělý a jež se sbíhá s jeho trestnou činností spáchanou před osmnáctým rokem věku, lze uložit jako další sankci například zákaz činnosti, jehož uložení odůvodňuje trestná činnost, které se dopustil již jako dospělý pachatel </a:t>
            </a:r>
          </a:p>
          <a:p>
            <a:pPr marL="7200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023083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02DA25C-B8DF-4C2E-ABE6-1603315968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46BB947-8390-4B5E-90FE-E4D00F29E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FE5A447-0CA2-406C-B77D-00104157E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na souhrnné (úhrnné) trestní opatření je totiž třeba pohlížet jako na souhrnnou (úhrnnou) trestní sankci, která je vyměřena podle zákona o soudnictví ve věcech mládeže a v některých případech doplněna sankcí podle trestního zákoníku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obdobně je tomu i v opačném případě, v němž je ukládán souhrnný trest, který je doplňován sankcí ukládanou podle zákona o soudnictví ve věcech mládeže, jejíž uložení odůvodňuje spáchání provinění, jehož se pachatel dopustil jako mladistvý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24208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2141CD5-71AE-4667-B72C-F50976392C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D2C81EB-2906-44E0-9603-1430424F2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Výkon trestních opatření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121463-03E1-458F-ACE2-7A0AC2BD4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jestliže ZSM neobsahuje ustanovení zvláštní, užije se na výkon ochranných a trestních opatření  obecných ustanovení TŘ o výkonu odpovídajících ochranných opatření a trestů (§ 75 ZSM). </a:t>
            </a:r>
          </a:p>
          <a:p>
            <a:pPr marL="7200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§ 75 působnost PMS při výkonu rozhodnutí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§ 75a výkon trestního opatření vyhoštění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§ 76 výkon trestního opatření odnětí svobody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§ 77 zvláštní důvod  odkladu výkonu trestního opatření odnětí svobody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§ 78 podmíněné propuštění mladistvého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800" dirty="0"/>
              <a:t>§ 79 přeřazení mladistvého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§ 80 výkon dohledu probačního úředníka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§ 81 změna a zrušení výchovných opatření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800" dirty="0"/>
              <a:t>§ 82 až 87 výkon ochranné výchovy</a:t>
            </a:r>
            <a:endParaRPr lang="cs-CZ" sz="2000" dirty="0"/>
          </a:p>
          <a:p>
            <a:pPr marL="7200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07083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7DB6B07-3116-4B4C-A790-ABCE12D771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F694A27-0C0C-41E1-AC69-0190A4AB8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Zánik opatření ukládaných mladistvým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C2F6455-B3B4-4164-85AC-05D951E03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promlčení výkonu trestního opatření (§ 34 ZSM)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uložené trestní opatření nelze vykonat po uplynutí promlčecí doby, jež činí 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591725" lvl="1" indent="-285750" algn="just">
              <a:spcAft>
                <a:spcPts val="0"/>
              </a:spcAft>
            </a:pPr>
            <a:r>
              <a:rPr lang="cs-CZ" altLang="cs-CZ" sz="1500" dirty="0"/>
              <a:t>pět let, </a:t>
            </a:r>
          </a:p>
          <a:p>
            <a:pPr marL="591725" lvl="1" indent="-285750" algn="just">
              <a:spcAft>
                <a:spcPts val="0"/>
              </a:spcAft>
            </a:pPr>
            <a:endParaRPr lang="cs-CZ" altLang="cs-CZ" sz="1500" dirty="0"/>
          </a:p>
          <a:p>
            <a:pPr marL="591725" lvl="1" indent="-285750" algn="just">
              <a:spcAft>
                <a:spcPts val="0"/>
              </a:spcAft>
            </a:pPr>
            <a:r>
              <a:rPr lang="cs-CZ" altLang="cs-CZ" sz="1500" dirty="0"/>
              <a:t>deset let, bylo-li uloženo výjimečné trestní opatření odnětí svobody nad pět let až do deseti let 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ohledně počátku, stavení a přerušení promlčecí doby platí obecná právní úprava v TZ – stavění (pokračuje původní) a přerušení (nová lhůta) promlčecí doby </a:t>
            </a:r>
            <a:endParaRPr lang="cs-CZ" altLang="cs-CZ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496472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34F9BA8-8672-4EC0-801B-A67C964DFC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9B88C1A-43F2-4D61-9A8D-C533B077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AD7D3F-4E5D-43A9-B33D-D167C161C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zahlazení odsouzení (resp. fikce  zahlazení odsouzení, srov.  § 35 ZSM) 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o zahlazení odsouzení mladistvého rozhodne předseda senátu soudu pro mládež, který rozhodoval ve věci v prvním stupni,  i bez návrhu nebo žádosti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proti rozhodnutí o zahlazení odsouzení je přípustná stížnost, jež má odkladný účinek (§ 88 ZSM)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smrt 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milost/ amnestijní rozhodnutí prezidenta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178602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690C7A3-684B-4515-9187-4AB8D50B97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61D445A-B906-4BB3-B683-7B8C7902C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Upuštění od uložení trestního opatření - § 11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4CCF52-1ED7-436A-839A-2DBADC394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ZSM  vymezuje tři základní formy upuštění od uložení trestního opatření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první dvě jsou definitivní a jsou upraveny v ustanoveních § 11  a § 12, třetí je podmíněná a je zakotvena  v ustanovení § 14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právní úprava  obsažená v těchto ustanoveních je jako celek speciální  ve vztahu  k právní úpravě institutu upuštění od potrestání v TZ, proto v trestních věcech mladistvých není možné aplikovat ustanovení § 46, § 47, § 48 TZ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46803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FDC67E2-3636-4D42-9EF9-8C29F1AF1C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430847B-C6B4-4A2B-BE23-B86841D5A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3F012A8-5FDA-4C56-B615-B07098969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postupuje-li soud pro mládež podle § 11 ZSM z důvodu „účinné lítosti“ (spáchání provinění ml. lituje a projevuje účinnou snahu o nápravu) omezí se na rozhodnutí o vině mladistvého a na výrok, kterým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bez dalšího upustí od uložení  trestního opatření, nebo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upustí od uložení trestního opatření za současného přijetí záruky za nápravu mladistvého, výchovného opatření nebo ochranného opatření, nebo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upustí od uložení trestního opatření a vysloví mladistvému napomenutí nebo jeho postih přenechá  zákonnému zástupci, opatrovníku, škole nebo výchovnému zařízení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33023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979B4BD-382B-4185-941D-41CAECFF71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3D59EC3-B0FA-4E92-B789-9B9E3AB56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64877D-20E1-451C-9D13-10852ADD2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defRPr/>
            </a:pPr>
            <a:r>
              <a:rPr lang="cs-CZ" altLang="cs-CZ" sz="1800" dirty="0"/>
              <a:t>v konkrétním případě bude možné upustit od uložení trestního opatření za splnění podmínek a) až c) </a:t>
            </a:r>
          </a:p>
          <a:p>
            <a:pPr marL="339725" indent="-285750"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defRPr/>
            </a:pPr>
            <a:r>
              <a:rPr lang="cs-CZ" altLang="cs-CZ" sz="1800" dirty="0"/>
              <a:t>jen s ohledem na vliv samotného soudního projednání, nebo</a:t>
            </a:r>
          </a:p>
          <a:p>
            <a:pPr marL="339725" indent="-285750" algn="just">
              <a:lnSpc>
                <a:spcPct val="100000"/>
              </a:lnSpc>
              <a:defRPr/>
            </a:pPr>
            <a:r>
              <a:rPr lang="cs-CZ" altLang="cs-CZ" sz="1800" dirty="0"/>
              <a:t>jen s ohledem na omluvitelnou neznalost právních předpisů mladistvým, nebo</a:t>
            </a:r>
          </a:p>
          <a:p>
            <a:pPr marL="339725" indent="-285750" algn="just">
              <a:lnSpc>
                <a:spcPct val="100000"/>
              </a:lnSpc>
              <a:defRPr/>
            </a:pPr>
            <a:r>
              <a:rPr lang="cs-CZ" altLang="cs-CZ" sz="1800" dirty="0"/>
              <a:t>jen s ohledem na přijatou záruku za jeho nápravu</a:t>
            </a:r>
          </a:p>
          <a:p>
            <a:pPr marL="339725" indent="-285750" algn="just">
              <a:lnSpc>
                <a:spcPct val="100000"/>
              </a:lnSpc>
              <a:defRPr/>
            </a:pPr>
            <a:r>
              <a:rPr lang="cs-CZ" altLang="cs-CZ" sz="1800" dirty="0"/>
              <a:t>anebo konečně může jít zároveň o dva nebo i všechny tři případy souběžně. </a:t>
            </a:r>
          </a:p>
          <a:p>
            <a:pPr marL="339725" indent="-285750"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defRPr/>
            </a:pPr>
            <a:r>
              <a:rPr lang="cs-CZ" altLang="cs-CZ" sz="1800" dirty="0"/>
              <a:t>podmínky uvedené v </a:t>
            </a:r>
            <a:r>
              <a:rPr lang="cs-CZ" altLang="cs-CZ" sz="1800" dirty="0" err="1"/>
              <a:t>návětí</a:t>
            </a:r>
            <a:r>
              <a:rPr lang="cs-CZ" altLang="cs-CZ" sz="1800" dirty="0"/>
              <a:t> § 11/1 musí být splněny vždy všechny současně ve spojení s některou z dalších alternativ  uvedených pod písm. a), b), c). </a:t>
            </a:r>
          </a:p>
          <a:p>
            <a:pPr marL="339725" indent="-285750"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defRPr/>
            </a:pPr>
            <a:r>
              <a:rPr lang="cs-CZ" altLang="cs-CZ" sz="1800" dirty="0"/>
              <a:t>jestliže některá z takto kumulativně uvedených podmínek není dána, upuštění od uložení trestního opatření nepřichází v úvahu</a:t>
            </a:r>
          </a:p>
          <a:p>
            <a:pPr marL="188913" indent="-134938" algn="just">
              <a:lnSpc>
                <a:spcPct val="80000"/>
              </a:lnSpc>
              <a:buFont typeface="Arial" charset="0"/>
              <a:buChar char="̶"/>
              <a:defRPr/>
            </a:pPr>
            <a:endParaRPr lang="cs-CZ" alt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04502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28E3FFB-530F-4FC8-B4FB-3319B4045B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85E9B66-A842-470F-B9BD-F6936AD63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dirty="0"/>
              <a:t>Právní následky provinění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9BA958F-468A-4A12-9014-BEDCD910F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50" indent="-285750"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opatření</a:t>
            </a:r>
          </a:p>
          <a:p>
            <a:pPr marL="339750" indent="-285750" algn="just">
              <a:lnSpc>
                <a:spcPct val="100000"/>
              </a:lnSpc>
              <a:defRPr/>
            </a:pP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  <a:p>
            <a:pPr marL="339750" indent="-285750"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výchovná opatření</a:t>
            </a:r>
          </a:p>
          <a:p>
            <a:pPr marL="339750" indent="-285750"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ochranná opatření </a:t>
            </a:r>
          </a:p>
          <a:p>
            <a:pPr marL="339750" indent="-285750"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trestní opatření</a:t>
            </a:r>
          </a:p>
          <a:p>
            <a:pPr marL="339750" indent="-285750" algn="just">
              <a:lnSpc>
                <a:spcPct val="100000"/>
              </a:lnSpc>
              <a:defRPr/>
            </a:pP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  <a:p>
            <a:pPr marL="339750" indent="-285750"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účelem  opatření vůči mladistvým ve smyslu ustanovení § 9 ZSM je především </a:t>
            </a:r>
          </a:p>
          <a:p>
            <a:pPr marL="54000" indent="0" algn="just">
              <a:lnSpc>
                <a:spcPct val="100000"/>
              </a:lnSpc>
              <a:buNone/>
              <a:defRPr/>
            </a:pP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vytvoření podmínek  pro sociální a duševní rozvoj mladistvého se zřetelem k jím dosaženému stupni rozumového a mravního vývoje, osobním vlastnostem, k rodinné výchově a k prostředí mladistvého, z něhož pochází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jeho ochrana před škodlivými vlivy a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>
                <a:latin typeface="+mj-lt"/>
                <a:cs typeface="Times New Roman" panose="02020603050405020304" pitchFamily="18" charset="0"/>
              </a:rPr>
              <a:t>předcházení dalšímu páchání provinění</a:t>
            </a:r>
          </a:p>
          <a:p>
            <a:pPr marL="7200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233798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4B11682-CC1F-4FCB-82B1-187D19AF2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F36B6D1-5231-48BF-90CC-C07BBC15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Upuštění od uložení trestního opatření - § 12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5327AE-3088-493F-9304-38282AC47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upuštění od uložení trestních opatření z důvodu duševní poruchy nebo  uložení jiného opatření podle § 12 ZSM</a:t>
            </a:r>
          </a:p>
          <a:p>
            <a:pPr>
              <a:lnSpc>
                <a:spcPct val="100000"/>
              </a:lnSpc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v případě § 12/a ZSM lze upustit od uložení trestního opatření za předpokladu, že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mladistvý spáchal provinění ve stavu  vyvolaném duševní poruchou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soud pro mládež uloží mladistvému zabezpečovací detenci nebo ochranné léčení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800" dirty="0"/>
              <a:t>zabezpečovací detence nebo ochranné léčení je schopno zajistit nápravu mladistvého lépe než trestní opatření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554085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045434A-6D03-44B8-AAD7-F07513E0A9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D1DDA96-758A-440B-AF7E-BB4E1918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732A8A-75A5-4A6F-9FAC-540D9C0DC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v případě § 12/b ZSM musí být splněny tyto kumulativně stanovené předpoklady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vůči  mladistvému je užito  ochranné nebo výchovné opatření,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k dosažení účelu zákona (ZSM) není třeba uložit  trestní opatření – jediná podmínka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§ 13 ZSM  stanoví, že upustí-li soud pro mládež od uložení trestního opatření, hledí se na mladistvého, jako by nebyl odsouzen (fikce neodsouzení)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397264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44D7FE4-6CA1-4CE9-8945-4EF2F53C0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EA6A6F1-CD01-498D-9E72-B4FB5FDD1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/>
              <a:t>Upuštění od uložení trestního opatření - § 14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282E29-AA8B-45F0-A2A2-BCA7D7A6C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soud pro mládež může také podmíněně upustit od uložení trestního opatření u mladistvého, jestliže považuje za potřebné po stanovenou dobu sledovat chování mladistvého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postupuje-li soud pro mládež podle tohoto ustanovení,  omezí se na výrok o vině mladistvého a upustí od uložení trestního opatření pod podmínkou, že mladistvý povede ve zkušební době (až na jeden rok), kterou mu současně stanoví, řádný život a vyhoví uloženým výchovným opatřením a ochranným opatřením.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splněno musí být celkem 5 podmínek, z nichž 4 se odvíjejí od obecného ustanovení § 11/1, na něž § 14/1 odkazuje a 5 překračuje rámec těchto podmínek a je spojena s podmíněnou formou tohoto skončení trestní věci mladistvého - potřeba soudu pro mládež sledovat po stanovenou dobu chování mladistvého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322376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CC954A8-3A6F-42A8-B876-1B1A2E8B21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E8E13D4-8286-4654-9A26-B728F7FAA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D57CC5-9AC8-4CE8-9FC0-C2C652A60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na rozdíl od podmíněného upuštění od potrestání u dospělých pachatelů podle § 48 TZ není podmíněné upuštění od uložení trestního opatření u mladistvých  vázáno na uložení  dohledu probačního úředníka, který ale může být uložen mladistvému jako jedno z výchovných opatření – odst. 2.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uloží-li soud pro mládež  v rámci tohoto institutu výchovné opatření, může je uložit nejdéle na dobu současně stanovené zkušební doby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to v zásadě platí ohledně všech výchovných opatření s výjimkou napomenutí s výstrahou, k jehož výkonu vůči mladistvému dojde samotným vytknutím protiprávnosti jeho činu a jeho upozorněním na konkrétní důsledky, jež mu hrozí v případě, že by v budoucnu páchal další trestnou činnost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425542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437C52A9-9DBA-479E-8656-96CBB1BBAF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4CF4E21-005F-45BE-9C8C-406808B39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200" dirty="0"/>
              <a:t>Podmíněné upuštění od uložení trestního opatření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2260E5-4D84-43EB-B326-2979F0CF9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dirty="0"/>
              <a:t>bylo-li vysloveno, že se mladistvý, u něhož bylo podmíněně upuštěno od uložení trestního opatření osvědčil, anebo má-li se za to, že se osvědčil, hledí se na něj, jako by nebyl odsouzen (§ 14/6 ZSM)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150218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C79ED6E-3B00-41C9-94BF-63BEB06223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1D78C37-B705-451B-AF9A-0F3F773E2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dirty="0"/>
              <a:t>Opatření ukládaná dětem - dle § 93 ZSM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B3601E-1B16-403E-9478-B98D3B842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dítěti mladšímu patnácti let, které se dopustilo činu jinak trestného může soud pro mládež uložit, a to zpravidla na základě výsledků předchozího pedagogicko-psychologického vyšetření, tato opatření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výchovnou povinnost</a:t>
            </a:r>
          </a:p>
          <a:p>
            <a:pPr marL="339725" indent="-285750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výchovné omezení</a:t>
            </a:r>
          </a:p>
          <a:p>
            <a:pPr marL="339725" indent="-285750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napomenutí s výstrahou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zařazení do terapeutického, psychologického nebo jiného vhodného výchovného programu ve středisku výchovné péče</a:t>
            </a:r>
          </a:p>
          <a:p>
            <a:pPr marL="339725" indent="-285750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dohled probačního úředníka</a:t>
            </a:r>
          </a:p>
          <a:p>
            <a:pPr marL="339725" indent="-285750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ochrannou výchovu</a:t>
            </a:r>
          </a:p>
          <a:p>
            <a:pPr marL="339725" indent="-285750">
              <a:lnSpc>
                <a:spcPct val="80000"/>
              </a:lnSpc>
              <a:spcAft>
                <a:spcPts val="1200"/>
              </a:spcAft>
            </a:pPr>
            <a:r>
              <a:rPr lang="cs-CZ" altLang="cs-CZ" sz="1800" dirty="0"/>
              <a:t>ochranné léčení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52905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617C9D6-9C30-4C78-9AAE-6FF30E8416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05AB4EBD-F9C5-4B2B-9B9A-B3F93EC4C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dirty="0"/>
              <a:t>Ochranná výchova u dětí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FA9DADF-47BB-4434-8DB7-50FAE74A0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ochranná výchova představuje nejzávažnější zásah do poměrů dítěte 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obligatorně se uloží ochranná výchova dítěti, které spáchalo čin, za který TZ ve zvláštní části  dovoluje uložení výjimečného trestu,  a které v době spáchání dovršilo dvanáctý rok svého věku a bylo mladší než patnáct let 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fakultativně je možné uložit ochrannou výchovu dítěti mladšímu patnáct let, jestliže její uložení odůvodňuje  povaha spáchaného činu jinak trestného a je-li to nezbytně nutné k zajištění jeho řádné výchovy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výkon ochranné výchovy je upraven zákonem č. 109/2002 Sb., o výkonu ústavní výchovy nebo ochranné výchovy ve školských zařízeních a o preventivně výchovné péči ve školských zařízeních a o změně dalších zákonů, ve znění pozdějších předpisů  + prováděcí vyhláška č. 438/2006 Sb.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916099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656B1A0-03A6-4C0F-96B8-BD0BF0CEFB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A6F6D21-12CE-4EC6-9801-3C68B3685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Ochranné léčení u dítěte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DB2C96-D7F4-40BC-830D-75B18193A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285750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ochranné léčení může soud pro mládež uložit dítěti  mladšímu patnácti let a to na základě výsledků předchozího vyšetření duševního stavu dítěte (§ 58), jestliže spáchalo čin jinak trestný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endParaRPr lang="cs-CZ" altLang="cs-CZ" sz="1800" dirty="0"/>
          </a:p>
          <a:p>
            <a:pPr marL="423450" lvl="1" indent="-171450" algn="just">
              <a:spcAft>
                <a:spcPts val="0"/>
              </a:spcAft>
            </a:pPr>
            <a:r>
              <a:rPr lang="cs-CZ" altLang="cs-CZ" sz="1500" dirty="0"/>
              <a:t>ve stavu vyvolaném duševní poruchou, nebo</a:t>
            </a:r>
          </a:p>
          <a:p>
            <a:pPr marL="423450" lvl="1" indent="-171450" algn="just">
              <a:spcAft>
                <a:spcPts val="0"/>
              </a:spcAft>
            </a:pPr>
            <a:endParaRPr lang="cs-CZ" altLang="cs-CZ" sz="1500" dirty="0"/>
          </a:p>
          <a:p>
            <a:pPr marL="423450" lvl="1" indent="-171450" algn="just">
              <a:spcAft>
                <a:spcPts val="0"/>
              </a:spcAft>
            </a:pPr>
            <a:r>
              <a:rPr lang="cs-CZ" altLang="cs-CZ" sz="1500" dirty="0"/>
              <a:t>pod vlivem návykové látky nebo v souvislosti s jejím zneužíváním, jde-li o dítě, které se oddává zneužívání také látky, a jeho pobyt na svobodě bez uložení ochranného léčení je nebezpečný</a:t>
            </a: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</a:pPr>
            <a:endParaRPr lang="cs-CZ" altLang="cs-CZ" sz="1800" dirty="0"/>
          </a:p>
          <a:p>
            <a:pPr marL="285750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ochranné léčení potrvá, dokud to vyžaduje jeho  účel; soud pro mládež nejméně jednou za 12 měsíců přezkoumá, zda důvody pro jeho další pokračování trvají, jinak je zruší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856913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B8BF666-F011-4C4B-BDD7-04C85F6B13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F63430C-A716-41EA-8664-FC4B9CC1D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Opatření ukládaná dětem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26A5DA-FAA2-4609-8557-9E4D59E60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v případech, kdy je navrhováno  uložení OL, je možné po dovršení 18. roku věku dítěte, které se dopustilo činu jinak trestného, vést i řízení podle hlavy třetí ZSM ( konání řízení podle hlavy třetí tedy není  věkem toho, vůči němuž je vedeno, omezeno)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OL  je dále specifické tím, že úprava k němu není obsažena  v hlavě druhé ZSM, ale v TZ; ZSM v hlavě třetí specificky upravuje  předpoklady pro užití tohoto opatření, způsob jeho užití a jeho výkon 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jde o opatření fakultativní, nevymezuje žádné případy, v nichž by bylo přijetí tohoto opatření – jako je tomu u mladistvých a dospělých – obligatorní 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OL nelze změnit na zabezpečovací detenci</a:t>
            </a:r>
          </a:p>
          <a:p>
            <a:pPr marL="7200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495452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B9F42AF-2A45-48F1-9597-25576EC99A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D61B138-5900-47E5-8796-87402D43A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EA1565-CBB5-41E8-93F8-71475E9B7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zh-CN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zh-CN" sz="1800" dirty="0"/>
              <a:t>je možné opakované ukládání stejného opatření  či ukládání více opatření souběžně či ukládání více opatření souběžně?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zh-CN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zh-CN" sz="1800" dirty="0"/>
              <a:t>obecně je třeba v této souvislosti poukázat na   96/7 ZSM, podle něhož dítěti  může být současně uloženo i více opatření, je-li to potřebné k dosažení účelu zákona o soudnictví ve věci mládeže; ZSM a priori nevylučuje žádnou z možných kombinací jednotlivých opatření, za podmínky, že jsou proto splněny předpoklady </a:t>
            </a:r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  <a:spcAft>
                <a:spcPts val="0"/>
              </a:spcAft>
            </a:pPr>
            <a:r>
              <a:rPr lang="cs-CZ" altLang="cs-CZ" sz="1800" dirty="0"/>
              <a:t>dítěti může být současně uloženo i více opatření, je-li do potřebné k dosažení účelu tohoto zákona (srov. § 1/2 ZSM)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02920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2F48CCE-F613-4DBF-8426-051C73B89F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FA44BC7-AC54-4362-A762-375CF110A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DFC9998-9666-44FD-BFBB-5F5BA4418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50" indent="-285750"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marL="339750" indent="-285750"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marL="339750" indent="-285750" algn="just">
              <a:lnSpc>
                <a:spcPct val="100000"/>
              </a:lnSpc>
              <a:defRPr/>
            </a:pPr>
            <a:r>
              <a:rPr lang="cs-CZ" altLang="cs-CZ" sz="1800" dirty="0"/>
              <a:t>opatření podle ZSM – výchovná opatření § 15, ochranná opatření § 21, trestní opatření § 24</a:t>
            </a:r>
          </a:p>
          <a:p>
            <a:pPr marL="339750" indent="-285750"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marL="339750" indent="-285750" algn="just">
              <a:lnSpc>
                <a:spcPct val="100000"/>
              </a:lnSpc>
              <a:defRPr/>
            </a:pPr>
            <a:r>
              <a:rPr lang="cs-CZ" altLang="cs-CZ" sz="1800" dirty="0"/>
              <a:t>projednání věci spojené s rozhodnutím o schválení narovnání, podmíněném zastavení trestního stíhání, odstoupení od trestního stíhání, zastavení trestního stíhání (= odklony)</a:t>
            </a:r>
          </a:p>
          <a:p>
            <a:pPr marL="339750" indent="-285750" algn="just">
              <a:lnSpc>
                <a:spcPct val="100000"/>
              </a:lnSpc>
              <a:defRPr/>
            </a:pPr>
            <a:endParaRPr lang="cs-CZ" altLang="cs-CZ" sz="1800" dirty="0"/>
          </a:p>
          <a:p>
            <a:pPr marL="339750" indent="-285750" algn="just">
              <a:lnSpc>
                <a:spcPct val="100000"/>
              </a:lnSpc>
              <a:defRPr/>
            </a:pPr>
            <a:r>
              <a:rPr lang="cs-CZ" altLang="cs-CZ" sz="1800" dirty="0"/>
              <a:t>odsouzení  vyslovení viny  mladistvého spojené s rozhodnutím o upuštění od potrestání definitivní nebo podmíněné podle § 11, 12 a 14 ZSM s výchovnými opatřeními nebo ochrannými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721777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BAEE67E-746E-454F-84BD-99CA35364E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4F6ADCF-7AB0-42DA-9536-2A05D07BD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D6C13F-8F89-439A-940B-C9B455B36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r>
              <a:rPr lang="cs-CZ" altLang="zh-CN" sz="1800" dirty="0"/>
              <a:t>rozsudek Nejvyššího soudu ČR ze dne 17. 10. 2007, </a:t>
            </a:r>
            <a:r>
              <a:rPr lang="cs-CZ" altLang="zh-CN" sz="1800" dirty="0" err="1"/>
              <a:t>sp</a:t>
            </a:r>
            <a:r>
              <a:rPr lang="cs-CZ" altLang="zh-CN" sz="1800" dirty="0"/>
              <a:t>. zn. 8 </a:t>
            </a:r>
            <a:r>
              <a:rPr lang="cs-CZ" altLang="zh-CN" sz="1800" dirty="0" err="1"/>
              <a:t>Tdo</a:t>
            </a:r>
            <a:r>
              <a:rPr lang="cs-CZ" altLang="zh-CN" sz="1800" dirty="0"/>
              <a:t> 1158/2007 (</a:t>
            </a:r>
            <a:r>
              <a:rPr lang="cs-CZ" altLang="zh-CN" sz="1800" dirty="0" err="1"/>
              <a:t>nejudikatorní</a:t>
            </a:r>
            <a:r>
              <a:rPr lang="cs-CZ" altLang="zh-CN" sz="1800" dirty="0"/>
              <a:t> rozhodnutí)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zh-CN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zh-CN" sz="1800" dirty="0"/>
              <a:t>zde Nejvyšší soud uvedl, že je vyloučeno, aby ochranná výchova uložená podle ZSM a ústavní výchova, nařízená podle zákona o rodině byly vykonávány současně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zh-CN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zh-CN" sz="1800" dirty="0"/>
              <a:t>při střetu obou výchov u téhož dítěte mladšího patnácti let nebo mladistvého je nutné vycházet ze zásady, že je-li  uložena ochranná výchova jako opatření podle § 93/1c ZSM nebo jako opatření podle § 22 ZSM, v době, kdy se dítě mladší patnácti let nebo mladistvý nachází ve výkonu ústavní výchovy, má přednost výkon ochranné výchovy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zh-CN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zh-CN" sz="1800" dirty="0"/>
              <a:t>ústavní  výchova se ukončí podle občanskoprávních předpisů</a:t>
            </a:r>
            <a:endParaRPr lang="cs-CZ" alt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873108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4C22DE6-F4C3-4FA8-B7A2-0451F614C2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BC9AFAB-5701-4FF5-851E-7895AC048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CDC054-781A-4161-9BC2-D842E1EAB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endParaRPr lang="cs-CZ" altLang="cs-CZ" sz="1800" dirty="0"/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cs-CZ" sz="1800" dirty="0"/>
              <a:t>soud pro mládež může upustit od uložení opatření, postačuje-li k dosažení účelu tohoto zákona projednání činu dítěte státním zástupcem nebo soudem pro mládež 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zh-CN" sz="1800" dirty="0" err="1"/>
              <a:t>Rt</a:t>
            </a:r>
            <a:r>
              <a:rPr lang="cs-CZ" altLang="zh-CN" sz="1800" dirty="0"/>
              <a:t> 28/2006 - usnesení Krajského soudu v Hradci Králové - soudu pro mládež ze dne 18. 5. 2005, </a:t>
            </a:r>
            <a:r>
              <a:rPr lang="cs-CZ" altLang="zh-CN" sz="1800" dirty="0" err="1"/>
              <a:t>sp</a:t>
            </a:r>
            <a:r>
              <a:rPr lang="cs-CZ" altLang="zh-CN" sz="1800" dirty="0"/>
              <a:t>. zn. 12 Rodo 7/2005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zh-CN" sz="1800" dirty="0"/>
              <a:t>osobě mladší patnácti let lze uložit opatření dle § 93 ZSM, jen tehdy, je-li prokázáno, že se nezletilý dopustil činu jinak trestného</a:t>
            </a:r>
          </a:p>
          <a:p>
            <a:pPr marL="339725" indent="-285750" algn="just">
              <a:lnSpc>
                <a:spcPct val="90000"/>
              </a:lnSpc>
              <a:spcAft>
                <a:spcPts val="1200"/>
              </a:spcAft>
            </a:pPr>
            <a:r>
              <a:rPr lang="cs-CZ" altLang="zh-CN" sz="1800" dirty="0"/>
              <a:t>bez projednání věci před soudem nebo státním zástupcem nelze upustit od uložení opatření ( 93/7 ZSM)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230193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0085AF-BF93-4FF2-A571-77A2C9C064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3E23A08-5AA6-4532-9E0C-C8E3A59F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6D3761-7EC0-4C6C-9098-3D05C0B70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>
              <a:lnSpc>
                <a:spcPct val="80000"/>
              </a:lnSpc>
              <a:spcAft>
                <a:spcPts val="1200"/>
              </a:spcAft>
            </a:pPr>
            <a:endParaRPr lang="cs-CZ" altLang="zh-CN" sz="1800" dirty="0"/>
          </a:p>
          <a:p>
            <a:pPr marL="339725" indent="-285750">
              <a:lnSpc>
                <a:spcPct val="80000"/>
              </a:lnSpc>
              <a:spcAft>
                <a:spcPts val="1200"/>
              </a:spcAft>
            </a:pPr>
            <a:r>
              <a:rPr lang="cs-CZ" altLang="zh-CN" sz="1800" dirty="0"/>
              <a:t>k vymezení pojmu „dítě mladší patnácti let“ </a:t>
            </a:r>
          </a:p>
          <a:p>
            <a:pPr marL="339725" indent="-285750" algn="just">
              <a:lnSpc>
                <a:spcPct val="80000"/>
              </a:lnSpc>
              <a:spcAft>
                <a:spcPts val="1200"/>
              </a:spcAft>
            </a:pPr>
            <a:r>
              <a:rPr lang="cs-CZ" altLang="zh-CN" sz="1800" dirty="0" err="1"/>
              <a:t>Rt</a:t>
            </a:r>
            <a:r>
              <a:rPr lang="cs-CZ" altLang="zh-CN" sz="1800" dirty="0"/>
              <a:t> 46/2007 - usnesení Krajského soudu v Českých Budějovicích - soudu pro mládež ze dne 31. 10. 2006, </a:t>
            </a:r>
            <a:r>
              <a:rPr lang="cs-CZ" altLang="zh-CN" sz="1800" dirty="0" err="1"/>
              <a:t>sp</a:t>
            </a:r>
            <a:r>
              <a:rPr lang="cs-CZ" altLang="zh-CN" sz="1800" dirty="0"/>
              <a:t>. zn. 3 Rodo 6/2006</a:t>
            </a:r>
          </a:p>
          <a:p>
            <a:pPr marL="339725" indent="-285750" algn="just">
              <a:lnSpc>
                <a:spcPct val="80000"/>
              </a:lnSpc>
              <a:spcAft>
                <a:spcPts val="1200"/>
              </a:spcAft>
            </a:pPr>
            <a:r>
              <a:rPr lang="cs-CZ" altLang="zh-CN" sz="1800" dirty="0"/>
              <a:t>pokud ZSM  používá v hlavě třetí pojmu „dítě mladší patnácti let“, označuje tak toho, kdo v době spáchání činu jinak trestného nedovršil patnáctý rok věku, jak je vymezeno v ustanovení § 2/c) tohoto zákona. </a:t>
            </a:r>
          </a:p>
          <a:p>
            <a:pPr marL="339725" indent="-285750" algn="just">
              <a:lnSpc>
                <a:spcPct val="80000"/>
              </a:lnSpc>
              <a:spcAft>
                <a:spcPts val="1200"/>
              </a:spcAft>
            </a:pPr>
            <a:r>
              <a:rPr lang="cs-CZ" altLang="zh-CN" sz="1800" dirty="0"/>
              <a:t>skutečnost, že dítě po spáchání činu jinak trestného již dovršilo patnáctý rok věku, nebrání zahájení řízení podle hlavy třetí a uložení opatření podle § 93/1 ZSM</a:t>
            </a:r>
            <a:endParaRPr lang="cs-CZ" alt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864578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cs-CZ" altLang="cs-CZ" sz="12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54</a:t>
            </a:fld>
            <a:endParaRPr lang="cs-CZ" altLang="cs-CZ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A320937-47B3-42F0-84E1-344F8D0A92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CAEC6F3-8CCC-48A6-B21D-84156361B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Výchovná opatření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5AE9BD1-A4EE-4777-8D9D-6F2097977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dohled probačního úředníka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probační program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výchovné povinnosti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výchovná omezení 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napomenutí s výstrahou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výchovná opatření je možné uložit buď při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upuštění od uložení trestního opatření nebo podmíněném upuštění od  uložení trestního opatření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r>
              <a:rPr lang="cs-CZ" altLang="cs-CZ" sz="1700" dirty="0"/>
              <a:t>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dále dovoluje-li to jejich povaha je možné výchovná opatření použít i vedle uloženého ochranného nebo trestního opatření 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700" dirty="0"/>
              <a:t>dále v souvislosti se zvláštními způsoby řízení a také lze výchovná opatření  ukládat se souhlasem mladistvého, proti němuž se řízení vede, již v průběhu přípravného řízení, a to před rozhodnutím soudu pro mládež o vině mladistvého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6170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5AAF762-CF4C-4EBC-98A7-E995F29710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3D228D3A-0C78-41B5-AC91-0786574C8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339E4F-85C4-4B46-ACC5-03021377C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výchovná opatření  lze uložit nejdéle na dobu současně stanovené zkušební doby u podmíněného odsouzení nebo podmíněného odložení peněžitého opatření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jsou-li ukládána samostatně nebo vedle jiného ochranného nebo trestního opatření, lze je uložit nejdéle na dobu tří let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výchovná opatření může  soud pro mládež a v přípravném řízení státní zástupce ukládat se souhlasem mladistvého, již v průběhu tohoto řízení, a to nejdéle do jeho pravomocného skončení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/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/>
              <a:t>mladistvý může kdykoli v průběhu řízení až do jeho pravomocného skončení svůj souhlas odvolat prohlášením adresovaným soudu pro mládež a v přípravném řízení státnímu zástupci, který vede řízení, výkon výchovného opatření pak tím končí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44531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533AC6C-7D24-4536-9C84-99EA710370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1F61DF8-9CA4-4C5B-A145-0F38F5809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Dohled probačního úředníka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3407C65-8F88-45E2-A32E-118FEEB5E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9725" indent="-285750" algn="just">
              <a:lnSpc>
                <a:spcPct val="100000"/>
              </a:lnSpc>
            </a:pPr>
            <a:endParaRPr lang="cs-CZ" altLang="cs-CZ" sz="1800" dirty="0">
              <a:cs typeface="Arial" panose="020B0604020202020204" pitchFamily="34" charset="0"/>
            </a:endParaRPr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>
                <a:cs typeface="Arial" panose="020B0604020202020204" pitchFamily="34" charset="0"/>
              </a:rPr>
              <a:t>pravidelné sledování chování mladistvého v jeho rodině, kontrola dodržování uloženého probačního programu a výchovných povinností a omezení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>
              <a:cs typeface="Arial" panose="020B0604020202020204" pitchFamily="34" charset="0"/>
            </a:endParaRPr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>
                <a:cs typeface="Arial" panose="020B0604020202020204" pitchFamily="34" charset="0"/>
              </a:rPr>
              <a:t>účelem je sledovat a kontrolovat chování mladistvého, snížit možnost opakování trestné činnosti a odborné vedení a pomoc </a:t>
            </a:r>
          </a:p>
          <a:p>
            <a:pPr marL="339725" indent="-285750" algn="just">
              <a:lnSpc>
                <a:spcPct val="100000"/>
              </a:lnSpc>
            </a:pPr>
            <a:endParaRPr lang="cs-CZ" altLang="cs-CZ" sz="1800" dirty="0">
              <a:cs typeface="Arial" panose="020B0604020202020204" pitchFamily="34" charset="0"/>
            </a:endParaRPr>
          </a:p>
          <a:p>
            <a:pPr marL="339725" indent="-285750" algn="just">
              <a:lnSpc>
                <a:spcPct val="100000"/>
              </a:lnSpc>
            </a:pPr>
            <a:r>
              <a:rPr lang="cs-CZ" altLang="cs-CZ" sz="1800" dirty="0">
                <a:cs typeface="Arial" panose="020B0604020202020204" pitchFamily="34" charset="0"/>
              </a:rPr>
              <a:t>povinností mladistvého je spolupracovat s probačním úředníkem, dostavovat se k PÚ, informovat jej o svém pohybu, dodržování výchovných omezení nebo povinností atd. a nebránit PÚ ve vstupu do obydlí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6103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1F22550-3655-475E-AA65-878FF6FC85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B1E7C12-3A84-4686-BE5B-3FD3FE23D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Probační program - § 17 ZSM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AD7082-72F1-4681-93AA-D93DD8B40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demonstrativní výčet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schválen ministrem spravedlnosti a zapsán v seznamu probačních programů 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nutný souhlas mladistvého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800" dirty="0"/>
              <a:t>dohled nad výkonem zajišťuje probační úředník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5659223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325</TotalTime>
  <Words>4735</Words>
  <Application>Microsoft Office PowerPoint</Application>
  <PresentationFormat>Širokoúhlá obrazovka</PresentationFormat>
  <Paragraphs>489</Paragraphs>
  <Slides>54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9" baseType="lpstr">
      <vt:lpstr>Arial</vt:lpstr>
      <vt:lpstr>Tahoma</vt:lpstr>
      <vt:lpstr>Trebuchet MS</vt:lpstr>
      <vt:lpstr>Wingdings</vt:lpstr>
      <vt:lpstr>Prezentace_MU_CZ</vt:lpstr>
      <vt:lpstr>Ukládání opatření mladistvým  </vt:lpstr>
      <vt:lpstr>Základní zásady - § 3 ZSM </vt:lpstr>
      <vt:lpstr>Základní zásady ukládání opatření mladistvým podle ZSM</vt:lpstr>
      <vt:lpstr>Právní následky provinění</vt:lpstr>
      <vt:lpstr>Prezentace aplikace PowerPoint</vt:lpstr>
      <vt:lpstr>Výchovná opatření </vt:lpstr>
      <vt:lpstr>Prezentace aplikace PowerPoint</vt:lpstr>
      <vt:lpstr>Dohled probačního úředníka </vt:lpstr>
      <vt:lpstr>Probační program - § 17 ZSM </vt:lpstr>
      <vt:lpstr>Výchovné povinnosti - § 18 ZSM </vt:lpstr>
      <vt:lpstr>Výchovná omezení - § 19 ZSM </vt:lpstr>
      <vt:lpstr>Napomenutí s výstrahou - § 20 ZSM </vt:lpstr>
      <vt:lpstr>Výchovná opatření – následky </vt:lpstr>
      <vt:lpstr>Ochranná opatření</vt:lpstr>
      <vt:lpstr>Ochranná výchova </vt:lpstr>
      <vt:lpstr>Prezentace aplikace PowerPoint</vt:lpstr>
      <vt:lpstr>Zabezpečovací detence</vt:lpstr>
      <vt:lpstr>Trestní opatření </vt:lpstr>
      <vt:lpstr>Prezentace aplikace PowerPoint</vt:lpstr>
      <vt:lpstr>Trestní opatření</vt:lpstr>
      <vt:lpstr>Prezentace aplikace PowerPoint</vt:lpstr>
      <vt:lpstr>Trestní opatření obecně prospěšné práce zákaz činnosti a zákaz držení a chovu zvířat § 26 ZSM </vt:lpstr>
      <vt:lpstr>Trestní opatření zákaz vstupu na sportovní, kulturní a jiné společenské akce a vyhoštění  - § 26 ZSM </vt:lpstr>
      <vt:lpstr>Trestní opatření domácího vězení</vt:lpstr>
      <vt:lpstr>Peněžité trestní opatření - § 27 ZSM </vt:lpstr>
      <vt:lpstr>Trestní opatření odnětí svobody - § 31 a násl. ZSM </vt:lpstr>
      <vt:lpstr>Prezentace aplikace PowerPoint</vt:lpstr>
      <vt:lpstr>Výjimečné trestní opatření </vt:lpstr>
      <vt:lpstr>Odnětí svobody podmíněně odložené na zkušební dobu (podmíněné odsouzení) a odnětí svobody podmíněně odložené na zkušební dobu s dohledem</vt:lpstr>
      <vt:lpstr>Mimořádné snížení nebo zvýšení trestního opatření</vt:lpstr>
      <vt:lpstr>Souhrnné trestní opatření nebo souhrnný trest</vt:lpstr>
      <vt:lpstr>Prezentace aplikace PowerPoint</vt:lpstr>
      <vt:lpstr>Prezentace aplikace PowerPoint</vt:lpstr>
      <vt:lpstr>Výkon trestních opatření</vt:lpstr>
      <vt:lpstr>Zánik opatření ukládaných mladistvým </vt:lpstr>
      <vt:lpstr>Prezentace aplikace PowerPoint</vt:lpstr>
      <vt:lpstr>Upuštění od uložení trestního opatření - § 11 ZSM </vt:lpstr>
      <vt:lpstr>Prezentace aplikace PowerPoint</vt:lpstr>
      <vt:lpstr>Prezentace aplikace PowerPoint</vt:lpstr>
      <vt:lpstr>Upuštění od uložení trestního opatření - § 12 ZSM </vt:lpstr>
      <vt:lpstr>Prezentace aplikace PowerPoint</vt:lpstr>
      <vt:lpstr>Upuštění od uložení trestního opatření - § 14 ZSM </vt:lpstr>
      <vt:lpstr>Prezentace aplikace PowerPoint</vt:lpstr>
      <vt:lpstr>Podmíněné upuštění od uložení trestního opatření</vt:lpstr>
      <vt:lpstr>Opatření ukládaná dětem - dle § 93 ZSM</vt:lpstr>
      <vt:lpstr>Ochranná výchova u dětí</vt:lpstr>
      <vt:lpstr>Ochranné léčení u dítěte </vt:lpstr>
      <vt:lpstr>Opatření ukládaná dětem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108</cp:revision>
  <cp:lastPrinted>1601-01-01T00:00:00Z</cp:lastPrinted>
  <dcterms:created xsi:type="dcterms:W3CDTF">2019-01-29T09:52:45Z</dcterms:created>
  <dcterms:modified xsi:type="dcterms:W3CDTF">2021-09-21T09:48:52Z</dcterms:modified>
</cp:coreProperties>
</file>