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4" r:id="rId2"/>
    <p:sldId id="754" r:id="rId3"/>
    <p:sldId id="602" r:id="rId4"/>
    <p:sldId id="693" r:id="rId5"/>
    <p:sldId id="763" r:id="rId6"/>
    <p:sldId id="764" r:id="rId7"/>
    <p:sldId id="688" r:id="rId8"/>
    <p:sldId id="601" r:id="rId9"/>
    <p:sldId id="552" r:id="rId10"/>
    <p:sldId id="621" r:id="rId11"/>
    <p:sldId id="748" r:id="rId12"/>
    <p:sldId id="577" r:id="rId13"/>
    <p:sldId id="706" r:id="rId14"/>
    <p:sldId id="762" r:id="rId15"/>
    <p:sldId id="695" r:id="rId16"/>
    <p:sldId id="696" r:id="rId17"/>
    <p:sldId id="700" r:id="rId18"/>
    <p:sldId id="701" r:id="rId19"/>
    <p:sldId id="702" r:id="rId20"/>
    <p:sldId id="703" r:id="rId21"/>
    <p:sldId id="705" r:id="rId22"/>
    <p:sldId id="713" r:id="rId23"/>
    <p:sldId id="676" r:id="rId24"/>
    <p:sldId id="755" r:id="rId25"/>
    <p:sldId id="708" r:id="rId26"/>
    <p:sldId id="694" r:id="rId27"/>
    <p:sldId id="720" r:id="rId28"/>
    <p:sldId id="709" r:id="rId29"/>
    <p:sldId id="710" r:id="rId30"/>
    <p:sldId id="711" r:id="rId31"/>
    <p:sldId id="614" r:id="rId32"/>
    <p:sldId id="637" r:id="rId33"/>
    <p:sldId id="661" r:id="rId34"/>
    <p:sldId id="615" r:id="rId35"/>
    <p:sldId id="722" r:id="rId36"/>
    <p:sldId id="619" r:id="rId37"/>
    <p:sldId id="723" r:id="rId38"/>
    <p:sldId id="639" r:id="rId39"/>
    <p:sldId id="726" r:id="rId40"/>
    <p:sldId id="724" r:id="rId41"/>
    <p:sldId id="665" r:id="rId42"/>
    <p:sldId id="670" r:id="rId43"/>
    <p:sldId id="727" r:id="rId44"/>
    <p:sldId id="728" r:id="rId45"/>
    <p:sldId id="730" r:id="rId46"/>
    <p:sldId id="731" r:id="rId47"/>
    <p:sldId id="517" r:id="rId48"/>
    <p:sldId id="733" r:id="rId49"/>
    <p:sldId id="677" r:id="rId50"/>
    <p:sldId id="742" r:id="rId51"/>
    <p:sldId id="758" r:id="rId52"/>
    <p:sldId id="741" r:id="rId53"/>
    <p:sldId id="743" r:id="rId54"/>
    <p:sldId id="744" r:id="rId55"/>
    <p:sldId id="745" r:id="rId56"/>
    <p:sldId id="746" r:id="rId57"/>
    <p:sldId id="747" r:id="rId58"/>
    <p:sldId id="256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494" autoAdjust="0"/>
  </p:normalViewPr>
  <p:slideViewPr>
    <p:cSldViewPr>
      <p:cViewPr varScale="1">
        <p:scale>
          <a:sx n="108" d="100"/>
          <a:sy n="108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957C-DC7A-43DA-B6A9-B99579EDB4BC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FA38D-A500-4CF7-A902-5919CCD69A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8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2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7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02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3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0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2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9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9"/>
            <a:ext cx="5028986" cy="3850336"/>
          </a:xfrm>
        </p:spPr>
        <p:txBody>
          <a:bodyPr lIns="92410" tIns="46205" rIns="92410" bIns="46205"/>
          <a:lstStyle/>
          <a:p>
            <a:pPr defTabSz="7620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5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8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2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25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A6A9-9E08-4458-8F66-37D58F05BFB3}" type="datetimeFigureOut">
              <a:rPr lang="cs-CZ" smtClean="0"/>
              <a:pPr/>
              <a:t>14. 11. 2023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uact=8&amp;ved=0CAcQjRw&amp;url=http://blogs.wsj.com/emergingeurope/2010/01/15/micronesia-wants-czechs-scrap-coal-fired-plant-czechs-may-want-more-warmth/&amp;ei=QewPVYqSI8O3OPiegQg&amp;bvm=bv.88528373,d.d24&amp;psig=AFQjCNGj49Sz6EJ12swrXNjPS3Td3kkUdA&amp;ust=1427193270171395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z/url?sa=i&amp;rct=j&amp;q=&amp;esrc=s&amp;frm=1&amp;source=images&amp;cd=&amp;cad=rja&amp;uact=8&amp;ved=0CAcQjRw&amp;url=http://www.lizasreef.com/HOPE%20FOR%20THE%20OCEANS/micronesian_region.htm&amp;ei=GOwPVcHILcjtO86vgJgH&amp;bvm=bv.88528373,d.d24&amp;psig=AFQjCNFCrGqGx05aSIDJ2OtRe4Ubrfz0RA&amp;ust=14271932264930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enia.cz/eiasea/view/SEA100_koncepce" TargetMode="Externa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enia.cz/eiasea/view/eia100_cr" TargetMode="Externa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105756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5804590"/>
            <a:ext cx="637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Cambria" panose="02040503050406030204" pitchFamily="18" charset="0"/>
                <a:ea typeface="Cambria" panose="02040503050406030204" pitchFamily="18" charset="0"/>
              </a:rPr>
              <a:t>25. 10. 2023 Právo životního prostředí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JUDr. Vojtěch Vomáčka, Ph.D., LL.M.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7584" y="2734765"/>
            <a:ext cx="7110123" cy="170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Posuzování vlivů záměrů a koncepcí na životní prostředí (EIA / SEA)</a:t>
            </a:r>
            <a:endParaRPr lang="cs-CZ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755576" y="21837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3" descr="logo">
            <a:extLst>
              <a:ext uri="{FF2B5EF4-FFF2-40B4-BE49-F238E27FC236}">
                <a16:creationId xmlns:a16="http://schemas.microsoft.com/office/drawing/2014/main" id="{F32DF412-B82D-74E0-C221-66E376ED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21" y="5783099"/>
            <a:ext cx="486705" cy="5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:\vojtech\Pictures\Obrázky\logo katedry\logoENG.gif">
            <a:extLst>
              <a:ext uri="{FF2B5EF4-FFF2-40B4-BE49-F238E27FC236}">
                <a16:creationId xmlns:a16="http://schemas.microsoft.com/office/drawing/2014/main" id="{EED044A9-6B12-E225-5CB3-4AC5A55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61248"/>
            <a:ext cx="1446402" cy="6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Image result for muni logo">
            <a:extLst>
              <a:ext uri="{FF2B5EF4-FFF2-40B4-BE49-F238E27FC236}">
                <a16:creationId xmlns:a16="http://schemas.microsoft.com/office/drawing/2014/main" id="{33FD1320-9BA8-A8C6-B2CE-96F15280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3" y="5731701"/>
            <a:ext cx="1236666" cy="6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Cíl a účel posuzování vlivů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661694"/>
            <a:ext cx="84249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800" b="1" dirty="0"/>
              <a:t>Cíl: </a:t>
            </a:r>
            <a:r>
              <a:rPr lang="cs-CZ" altLang="cs-CZ" sz="2800" dirty="0"/>
              <a:t>Vč</a:t>
            </a:r>
            <a:r>
              <a:rPr lang="cs-CZ" sz="2800" dirty="0"/>
              <a:t>lenit ochranu životního prostředí do rozvojových projektů, programů a politik a politiku ochrany životního prostředí inkorporovat do rozhodovacích procesů v souladu se zásadou prevence, tj. v co nejrannější fázi, kdy je již možné vlivy posoudit a zároveň je rozhodováním ovlivnit.</a:t>
            </a:r>
          </a:p>
          <a:p>
            <a:endParaRPr lang="cs-CZ" sz="2800" dirty="0"/>
          </a:p>
          <a:p>
            <a:pPr algn="just"/>
            <a:r>
              <a:rPr lang="cs-CZ" sz="2800" b="1" dirty="0"/>
              <a:t>Účel: </a:t>
            </a:r>
            <a:r>
              <a:rPr lang="cs-CZ" sz="2800" dirty="0"/>
              <a:t>Získat objektivní odborný podklad pro vydání rozhodnutí podle zvláštních předpisů (stavební zákon, vodní zákon, horní zákon apod.), přispět k trvale udržitelnému rozvoji</a:t>
            </a:r>
            <a:endParaRPr lang="en-US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73422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589855" y="368413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Přístup k posuzování (judikatura SDEU a NSS)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772816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Úprava EIA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SEA je dynamická a reflektuje technický vývoj.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Unijní směrnice mají široký záběr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účel.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Diskrece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členských států je omezená.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Význam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potenciálních dopadů na životní prostředí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Výjimky vykládány restriktivně.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/>
              <a:t>Možný přímý účinek unijní úpravy </a:t>
            </a:r>
            <a:r>
              <a:rPr lang="cs-CZ" sz="2000" dirty="0"/>
              <a:t>(např. čl. 11 směrnice EIA)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E5F0-57A9-4E62-9764-2D5779BAA92D}" type="slidenum">
              <a:rPr lang="en-GB" sz="1100"/>
              <a:pPr/>
              <a:t>12</a:t>
            </a:fld>
            <a:endParaRPr lang="en-GB" sz="110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1143000"/>
          </a:xfrm>
        </p:spPr>
        <p:txBody>
          <a:bodyPr>
            <a:normAutofit/>
          </a:bodyPr>
          <a:lstStyle/>
          <a:p>
            <a:r>
              <a:rPr lang="cs-CZ" sz="2800" b="1" dirty="0"/>
              <a:t>Synergické a kumulativní jevy</a:t>
            </a:r>
            <a:endParaRPr lang="en-GB" sz="2800" b="1" dirty="0"/>
          </a:p>
        </p:txBody>
      </p:sp>
      <p:pic>
        <p:nvPicPr>
          <p:cNvPr id="7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9082" y="903188"/>
            <a:ext cx="83763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Při posouzení se berou v potaz již existující záměry a obecně zátěž v území, </a:t>
            </a:r>
            <a:r>
              <a:rPr lang="cs-CZ" sz="1600" dirty="0">
                <a:highlight>
                  <a:srgbClr val="FFFF00"/>
                </a:highlight>
              </a:rPr>
              <a:t>neposuzují se vlivy izolovaně, ale v souvislostech.</a:t>
            </a:r>
          </a:p>
          <a:p>
            <a:r>
              <a:rPr lang="cs-CZ" sz="1400" i="1" dirty="0"/>
              <a:t>Viz např. 7 </a:t>
            </a:r>
            <a:r>
              <a:rPr lang="cs-CZ" sz="1400" i="1" dirty="0" err="1"/>
              <a:t>Ao</a:t>
            </a:r>
            <a:r>
              <a:rPr lang="cs-CZ" sz="1400" i="1" dirty="0"/>
              <a:t> 7/2010-133; 8 </a:t>
            </a:r>
            <a:r>
              <a:rPr lang="cs-CZ" sz="1400" i="1" dirty="0" err="1"/>
              <a:t>Ao</a:t>
            </a:r>
            <a:r>
              <a:rPr lang="cs-CZ" sz="1400" i="1" dirty="0"/>
              <a:t> 2/2010-644; 9 </a:t>
            </a:r>
            <a:r>
              <a:rPr lang="cs-CZ" sz="1400" i="1" dirty="0" err="1"/>
              <a:t>Ao</a:t>
            </a:r>
            <a:r>
              <a:rPr lang="cs-CZ" sz="1400" i="1" dirty="0"/>
              <a:t> 2/2008-62; 4 </a:t>
            </a:r>
            <a:r>
              <a:rPr lang="cs-CZ" sz="1400" i="1" dirty="0" err="1"/>
              <a:t>Aos</a:t>
            </a:r>
            <a:r>
              <a:rPr lang="cs-CZ" sz="1400" i="1" dirty="0"/>
              <a:t> 1/2013-125; 1 </a:t>
            </a:r>
            <a:r>
              <a:rPr lang="cs-CZ" sz="1400" i="1" dirty="0" err="1"/>
              <a:t>Ao</a:t>
            </a:r>
            <a:r>
              <a:rPr lang="cs-CZ" sz="1400" i="1" dirty="0"/>
              <a:t> 7/2011-526; 4 </a:t>
            </a:r>
            <a:r>
              <a:rPr lang="cs-CZ" sz="1400" i="1" dirty="0" err="1"/>
              <a:t>Aos</a:t>
            </a:r>
            <a:r>
              <a:rPr lang="cs-CZ" sz="1400" i="1" dirty="0"/>
              <a:t> 1/2013-125 (Krajský soud v Brně: 65 A 3/2017-931)</a:t>
            </a:r>
          </a:p>
          <a:p>
            <a:endParaRPr lang="cs-CZ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6729" y="1643899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Salámová metoda</a:t>
            </a:r>
            <a:endParaRPr lang="en-GB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3028" y="2520824"/>
            <a:ext cx="837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highlight>
                  <a:srgbClr val="FFFF00"/>
                </a:highlight>
              </a:rPr>
              <a:t>Záměry jsou posuzovány jako funkční celky</a:t>
            </a:r>
            <a:r>
              <a:rPr lang="cs-CZ" sz="1600" dirty="0"/>
              <a:t>. Je možné povolit např. jen část záměru, ale posouzení se musí zabývat celým záměrem. Salámová metoda dělení záměru na menší kousky, které se vyhnou posouzení, je nežádoucí.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0109" y="3351821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9 As 88/2008 – 301:</a:t>
            </a:r>
          </a:p>
          <a:p>
            <a:r>
              <a:rPr lang="cs-CZ" sz="1200" i="1" dirty="0"/>
              <a:t>Dle přesvědčení kasačního soudu by však namísto toho bylo v daném případě nanejvýš vhodné užít spíše metodu opačnou, kterou by bylo možno obrazně označit termínem „puzzle“.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3A889-0EF6-2475-FB66-15753BE2F33D}"/>
              </a:ext>
            </a:extLst>
          </p:cNvPr>
          <p:cNvSpPr txBox="1">
            <a:spLocks noChangeArrowheads="1"/>
          </p:cNvSpPr>
          <p:nvPr/>
        </p:nvSpPr>
        <p:spPr>
          <a:xfrm>
            <a:off x="103836" y="3663824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Aktuálnost posouzení</a:t>
            </a:r>
            <a:endParaRPr lang="en-GB" sz="3200" b="1" dirty="0"/>
          </a:p>
        </p:txBody>
      </p:sp>
      <p:sp>
        <p:nvSpPr>
          <p:cNvPr id="4" name="TextovéPole 10">
            <a:extLst>
              <a:ext uri="{FF2B5EF4-FFF2-40B4-BE49-F238E27FC236}">
                <a16:creationId xmlns:a16="http://schemas.microsoft.com/office/drawing/2014/main" id="{DEB12CB5-4CF9-1CE2-B708-16E9DE27722E}"/>
              </a:ext>
            </a:extLst>
          </p:cNvPr>
          <p:cNvSpPr txBox="1"/>
          <p:nvPr/>
        </p:nvSpPr>
        <p:spPr>
          <a:xfrm>
            <a:off x="275828" y="4541701"/>
            <a:ext cx="83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Platnost posouzení EIA je omezená (5 let). Při jeho prodlužování (o 5 let, i opakovaně) se hodnotí, </a:t>
            </a:r>
            <a:r>
              <a:rPr lang="cs-CZ" sz="1600" dirty="0">
                <a:highlight>
                  <a:srgbClr val="FFFF00"/>
                </a:highlight>
              </a:rPr>
              <a:t>zda se změnily podmínky v území i nároky na posouzení</a:t>
            </a:r>
            <a:r>
              <a:rPr lang="cs-CZ" sz="1600" dirty="0"/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EC1767-AAAB-A1E0-E10D-27FCB21D2202}"/>
              </a:ext>
            </a:extLst>
          </p:cNvPr>
          <p:cNvSpPr txBox="1">
            <a:spLocks noChangeArrowheads="1"/>
          </p:cNvSpPr>
          <p:nvPr/>
        </p:nvSpPr>
        <p:spPr>
          <a:xfrm>
            <a:off x="83196" y="4951250"/>
            <a:ext cx="8568952" cy="822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Využitelnost informací</a:t>
            </a:r>
            <a:endParaRPr lang="en-GB" sz="3200" b="1" dirty="0"/>
          </a:p>
        </p:txBody>
      </p:sp>
      <p:sp>
        <p:nvSpPr>
          <p:cNvPr id="8" name="TextovéPole 10">
            <a:extLst>
              <a:ext uri="{FF2B5EF4-FFF2-40B4-BE49-F238E27FC236}">
                <a16:creationId xmlns:a16="http://schemas.microsoft.com/office/drawing/2014/main" id="{994D27E3-0331-70F8-31D9-2D1792F61064}"/>
              </a:ext>
            </a:extLst>
          </p:cNvPr>
          <p:cNvSpPr txBox="1"/>
          <p:nvPr/>
        </p:nvSpPr>
        <p:spPr>
          <a:xfrm>
            <a:off x="213045" y="5726528"/>
            <a:ext cx="83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Pro EIA/SEA lze využít infomrace z obdobných procesů, závěry EIA se uplatní jako </a:t>
            </a:r>
            <a:r>
              <a:rPr lang="cs-CZ" sz="1600" dirty="0">
                <a:highlight>
                  <a:srgbClr val="FFFF00"/>
                </a:highlight>
              </a:rPr>
              <a:t>podklad i v řízeních, pro která nejsou závazné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13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B047F4E-D78F-414D-89A7-DB0ABA16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E2332F-2C9C-4428-9B75-1FA46FC27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43"/>
            <a:ext cx="9144000" cy="6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14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B047F4E-D78F-414D-89A7-DB0ABA16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DE0629CF-A000-85A5-F037-A99E3D05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22432"/>
            <a:ext cx="6753403" cy="5170862"/>
          </a:xfrm>
          <a:prstGeom prst="rect">
            <a:avLst/>
          </a:prstGeom>
        </p:spPr>
      </p:pic>
      <p:pic>
        <p:nvPicPr>
          <p:cNvPr id="2" name="Obrázek 7">
            <a:extLst>
              <a:ext uri="{FF2B5EF4-FFF2-40B4-BE49-F238E27FC236}">
                <a16:creationId xmlns:a16="http://schemas.microsoft.com/office/drawing/2014/main" id="{22BB3CE3-00C1-DB59-4586-D6FEB0DCA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23" y="510149"/>
            <a:ext cx="5737404" cy="57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Co se posuzuje?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203820" y="1084406"/>
            <a:ext cx="87363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/>
              <a:t>§ 2:</a:t>
            </a:r>
          </a:p>
          <a:p>
            <a:pPr algn="just"/>
            <a:r>
              <a:rPr lang="cs-CZ" altLang="cs-CZ" sz="2400" b="1" i="1" dirty="0"/>
              <a:t>Posuzují se vlivy na obyvatelstvo a veřejné zdraví a vlivy na životní prostředí, zahrnující vlivy na </a:t>
            </a:r>
            <a:r>
              <a:rPr lang="cs-CZ" altLang="cs-CZ" sz="2400" b="1" i="1" dirty="0">
                <a:solidFill>
                  <a:schemeClr val="accent3"/>
                </a:solidFill>
              </a:rPr>
              <a:t>živočichy a rostliny, ekosystémy, biologickou rozmanitost, půdu, vodu, ovzduší, klima a krajinu, přírodní zdroje</a:t>
            </a:r>
            <a:r>
              <a:rPr lang="cs-CZ" altLang="cs-CZ" sz="2400" b="1" i="1" dirty="0"/>
              <a:t>, </a:t>
            </a:r>
            <a:r>
              <a:rPr lang="cs-CZ" altLang="cs-CZ" sz="2400" b="1" i="1" dirty="0">
                <a:solidFill>
                  <a:schemeClr val="accent6"/>
                </a:solidFill>
              </a:rPr>
              <a:t>hmotný majetek a kulturní dědictví</a:t>
            </a:r>
            <a:r>
              <a:rPr lang="cs-CZ" altLang="cs-CZ" sz="2400" b="1" i="1" dirty="0"/>
              <a:t>, vymezené zvláštními právními předpisy a na </a:t>
            </a:r>
            <a:r>
              <a:rPr lang="cs-CZ" altLang="cs-CZ" sz="2400" b="1" i="1" dirty="0">
                <a:solidFill>
                  <a:schemeClr val="accent5"/>
                </a:solidFill>
              </a:rPr>
              <a:t>jejich vzájemné působení a souvislosti</a:t>
            </a:r>
            <a:r>
              <a:rPr lang="cs-CZ" altLang="cs-CZ" sz="2400" b="1" i="1" dirty="0"/>
              <a:t>. Vlivy na biologickou rozmanitost se posuzují se zvláštním zřetelem na evropsky významné druhy, ptáky a evropská stanoviště</a:t>
            </a:r>
          </a:p>
          <a:p>
            <a:pPr algn="just"/>
            <a:endParaRPr lang="cs-CZ" altLang="cs-CZ" sz="2400" b="1" i="1" dirty="0">
              <a:solidFill>
                <a:srgbClr val="FF0000"/>
              </a:solidFill>
            </a:endParaRPr>
          </a:p>
          <a:p>
            <a:pPr algn="just"/>
            <a:r>
              <a:rPr lang="cs-CZ" altLang="cs-CZ" sz="2400" b="1" i="1" dirty="0">
                <a:solidFill>
                  <a:srgbClr val="FF0000"/>
                </a:solidFill>
              </a:rPr>
              <a:t>§ 5 odst. 3 (EIA):</a:t>
            </a:r>
          </a:p>
          <a:p>
            <a:pPr algn="just"/>
            <a:r>
              <a:rPr lang="cs-CZ" altLang="cs-CZ" sz="1600" b="1" i="1" dirty="0"/>
              <a:t>Při posuzování záměru se hodnotí vlivy na životní prostředí </a:t>
            </a:r>
            <a:r>
              <a:rPr lang="cs-CZ" altLang="cs-CZ" sz="1600" b="1" i="1" dirty="0">
                <a:solidFill>
                  <a:schemeClr val="accent6"/>
                </a:solidFill>
              </a:rPr>
              <a:t>při jeho přípravě, provádění, provozování i jeho případné ukončení, popřípadě důsledky jeho likvidace a dále sanace nebo rekultivace území</a:t>
            </a:r>
            <a:r>
              <a:rPr lang="cs-CZ" altLang="cs-CZ" sz="1600" b="1" i="1" dirty="0"/>
              <a:t>, pokud povinnost sanace nebo rekultivace stanoví zvláštní právní předpis. Posuzují se vlivy související s běžným provozováním záměru i vlivy vyplývající ze zranitelnosti záměru vůči závažným nehodám nebo katastrofám, které jsou pro daný záměr relevantní.</a:t>
            </a:r>
          </a:p>
        </p:txBody>
      </p:sp>
    </p:spTree>
    <p:extLst>
      <p:ext uri="{BB962C8B-B14F-4D97-AF65-F5344CB8AC3E}">
        <p14:creationId xmlns:p14="http://schemas.microsoft.com/office/powerpoint/2010/main" val="382757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Vlivy na životní prostředí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57200" y="1137323"/>
            <a:ext cx="87363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i="1" dirty="0"/>
              <a:t>Charakteristika předpokládaných vlivů záměru na obyvatelstvo a životní prostředí a hodnocení jejich velikosti a významnosti</a:t>
            </a:r>
          </a:p>
          <a:p>
            <a:endParaRPr lang="en-US" altLang="cs-CZ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obyvatelstvo a veřejné zdraví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ovzduší a klima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hlukovou situaci </a:t>
            </a:r>
            <a:r>
              <a:rPr lang="cs-CZ" altLang="cs-CZ" sz="2400" i="1" dirty="0"/>
              <a:t>a event. další fyzikální a biologické charakteristiky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povrchové a podzemní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půdu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horninové prostředí a přírodní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biologickou rozmanitost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krajinu a její ekologické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i="1" dirty="0"/>
              <a:t>Vlivy na </a:t>
            </a:r>
            <a:r>
              <a:rPr lang="cs-CZ" altLang="cs-CZ" sz="2400" b="1" i="1" dirty="0">
                <a:solidFill>
                  <a:srgbClr val="FF0000"/>
                </a:solidFill>
              </a:rPr>
              <a:t>hmotný majetek a kulturní dědictví včetně architektonických a archeologických aspektů</a:t>
            </a:r>
          </a:p>
        </p:txBody>
      </p:sp>
    </p:spTree>
    <p:extLst>
      <p:ext uri="{BB962C8B-B14F-4D97-AF65-F5344CB8AC3E}">
        <p14:creationId xmlns:p14="http://schemas.microsoft.com/office/powerpoint/2010/main" val="41582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9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MEZINÁRODNÍ PRÁVO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20969"/>
            <a:ext cx="8229600" cy="4194336"/>
          </a:xfrm>
        </p:spPr>
        <p:txBody>
          <a:bodyPr>
            <a:noAutofit/>
          </a:bodyPr>
          <a:lstStyle/>
          <a:p>
            <a:r>
              <a:rPr lang="cs-CZ" sz="2400" b="1" dirty="0"/>
              <a:t>Zvykové právo</a:t>
            </a:r>
          </a:p>
          <a:p>
            <a:r>
              <a:rPr lang="cs-CZ" sz="2400" b="1" dirty="0"/>
              <a:t>Úmluva z </a:t>
            </a:r>
            <a:r>
              <a:rPr lang="cs-CZ" sz="2400" b="1" dirty="0" err="1"/>
              <a:t>Espoo</a:t>
            </a:r>
            <a:r>
              <a:rPr lang="cs-CZ" sz="2400" b="1" dirty="0"/>
              <a:t> </a:t>
            </a:r>
            <a:r>
              <a:rPr lang="cs-CZ" sz="2400" dirty="0"/>
              <a:t>(1991, Úmluva o hodnocení vlivů na životní prostředí přesahujících hranice států, pod patronací Evropské hospodářské komise OSN): Základní úprava mezistátní EIA</a:t>
            </a:r>
          </a:p>
          <a:p>
            <a:pPr lvl="1"/>
            <a:r>
              <a:rPr lang="cs-CZ" sz="2000" b="1" dirty="0"/>
              <a:t>Kyjevský protokol </a:t>
            </a:r>
            <a:r>
              <a:rPr lang="cs-CZ" sz="2000" dirty="0"/>
              <a:t>(2003, v platnosti od 2010): Protokol k Úmluvě z </a:t>
            </a:r>
            <a:r>
              <a:rPr lang="cs-CZ" sz="2000" dirty="0" err="1"/>
              <a:t>Espoo</a:t>
            </a:r>
            <a:r>
              <a:rPr lang="cs-CZ" sz="2000" dirty="0"/>
              <a:t>, mezistátní SEA</a:t>
            </a:r>
          </a:p>
          <a:p>
            <a:endParaRPr lang="cs-CZ" sz="2400" dirty="0"/>
          </a:p>
          <a:p>
            <a:r>
              <a:rPr lang="cs-CZ" sz="2400" b="1" dirty="0" err="1"/>
              <a:t>Aarhuská</a:t>
            </a:r>
            <a:r>
              <a:rPr lang="cs-CZ" sz="2400" b="1" dirty="0"/>
              <a:t> úmluva </a:t>
            </a:r>
            <a:r>
              <a:rPr lang="cs-CZ" sz="2400" dirty="0"/>
              <a:t>(1998, Mezinárodní úmluva o přístupu k informacím, účasti veřejnosti na rozhodování a přístupu k právní ochraně v otázkách životního prostředí):</a:t>
            </a:r>
          </a:p>
          <a:p>
            <a:pPr lvl="1"/>
            <a:r>
              <a:rPr lang="cs-CZ" sz="2000" dirty="0"/>
              <a:t>Účast na rozhodování = zejména účast v procesech EIA a IPPC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+ Množství mezinárodních smluv obsahuje ustanovení o posuzování vlivů na životní prostředí, detailní úpravu obsahují časté bilaterální smlouvy.</a:t>
            </a: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79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1"/>
          <p:cNvSpPr txBox="1">
            <a:spLocks/>
          </p:cNvSpPr>
          <p:nvPr/>
        </p:nvSpPr>
        <p:spPr>
          <a:xfrm>
            <a:off x="539552" y="188640"/>
            <a:ext cx="4824536" cy="57606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3">
              <a:spcBef>
                <a:spcPts val="600"/>
              </a:spcBef>
            </a:pPr>
            <a:r>
              <a:rPr lang="cs-CZ" sz="2400" b="1" dirty="0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Úmluva z </a:t>
            </a:r>
            <a:r>
              <a:rPr lang="cs-CZ" sz="2400" b="1" dirty="0" err="1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Espoo</a:t>
            </a:r>
            <a:endParaRPr lang="en-GB" sz="2400" b="1" dirty="0">
              <a:solidFill>
                <a:schemeClr val="accent3"/>
              </a:solidFill>
              <a:latin typeface="Cambria" panose="02040503050406030204" pitchFamily="18" charset="0"/>
              <a:ea typeface="Roboto Slab" panose="020B0604020202020204" charset="0"/>
              <a:cs typeface="Nixie One"/>
              <a:sym typeface="Nixie One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953865" cy="63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1"/>
          <p:cNvSpPr txBox="1">
            <a:spLocks/>
          </p:cNvSpPr>
          <p:nvPr/>
        </p:nvSpPr>
        <p:spPr>
          <a:xfrm>
            <a:off x="467544" y="404664"/>
            <a:ext cx="4454904" cy="30750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3">
              <a:spcBef>
                <a:spcPts val="600"/>
              </a:spcBef>
            </a:pPr>
            <a:r>
              <a:rPr lang="cs-CZ" sz="2400" b="1" dirty="0" err="1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Aarhuská</a:t>
            </a:r>
            <a:r>
              <a:rPr lang="cs-CZ" sz="2400" b="1" dirty="0">
                <a:solidFill>
                  <a:schemeClr val="accent3"/>
                </a:solidFill>
                <a:latin typeface="Cambria" panose="02040503050406030204" pitchFamily="18" charset="0"/>
                <a:ea typeface="Roboto Slab" panose="020B0604020202020204" charset="0"/>
                <a:cs typeface="Nixie One"/>
                <a:sym typeface="Nixie One"/>
              </a:rPr>
              <a:t> úmluva</a:t>
            </a:r>
            <a:endParaRPr lang="en-GB" sz="2400" b="1" dirty="0">
              <a:solidFill>
                <a:schemeClr val="accent3"/>
              </a:solidFill>
              <a:latin typeface="Cambria" panose="02040503050406030204" pitchFamily="18" charset="0"/>
              <a:ea typeface="Roboto Slab" panose="020B0604020202020204" charset="0"/>
              <a:cs typeface="Nixie One"/>
              <a:sym typeface="Nixie One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6" y="1124744"/>
            <a:ext cx="713699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23528" y="1700808"/>
            <a:ext cx="84249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u="sng" dirty="0"/>
              <a:t>EIA</a:t>
            </a:r>
            <a:r>
              <a:rPr lang="cs-CZ" altLang="cs-CZ" sz="2800" dirty="0"/>
              <a:t> (</a:t>
            </a:r>
            <a:r>
              <a:rPr lang="cs-CZ" sz="2800" i="1" dirty="0" err="1"/>
              <a:t>Environmental</a:t>
            </a:r>
            <a:r>
              <a:rPr lang="cs-CZ" sz="2800" i="1" dirty="0"/>
              <a:t> </a:t>
            </a:r>
            <a:r>
              <a:rPr lang="cs-CZ" sz="2800" i="1" dirty="0" err="1"/>
              <a:t>Impact</a:t>
            </a:r>
            <a:r>
              <a:rPr lang="cs-CZ" sz="2800" i="1" dirty="0"/>
              <a:t> </a:t>
            </a:r>
            <a:r>
              <a:rPr lang="cs-CZ" sz="2800" i="1" dirty="0" err="1"/>
              <a:t>Assessment</a:t>
            </a:r>
            <a:r>
              <a:rPr lang="cs-CZ" sz="2800" dirty="0"/>
              <a:t>)</a:t>
            </a:r>
            <a:r>
              <a:rPr lang="cs-CZ" sz="2800" i="1" dirty="0"/>
              <a:t> </a:t>
            </a:r>
            <a:r>
              <a:rPr lang="cs-CZ" altLang="cs-CZ" sz="2800" dirty="0"/>
              <a:t>je </a:t>
            </a:r>
            <a:r>
              <a:rPr lang="cs-CZ" sz="2800" dirty="0"/>
              <a:t>proces, jehož cílem je získat představu o výsledném </a:t>
            </a:r>
            <a:r>
              <a:rPr lang="cs-CZ" sz="2800" b="1" dirty="0">
                <a:solidFill>
                  <a:srgbClr val="FF0000"/>
                </a:solidFill>
              </a:rPr>
              <a:t>vlivu záměru </a:t>
            </a:r>
            <a:r>
              <a:rPr lang="cs-CZ" sz="2800" b="1" dirty="0"/>
              <a:t>(projektu) </a:t>
            </a:r>
            <a:r>
              <a:rPr lang="cs-CZ" sz="2800" dirty="0"/>
              <a:t>na životní prostředí a vyhodnocení, zda je z tohoto ohledu vhodné jej realizovat, resp. za jakých podmínek je jeho realizace akceptovatelná</a:t>
            </a:r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8424936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b="1" u="sng" dirty="0"/>
              <a:t>SEA</a:t>
            </a:r>
            <a:r>
              <a:rPr lang="en-GB" altLang="cs-CZ" dirty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S</a:t>
            </a:r>
            <a:r>
              <a:rPr lang="cs-CZ" i="1" dirty="0" err="1"/>
              <a:t>trategic</a:t>
            </a:r>
            <a:r>
              <a:rPr lang="cs-CZ" i="1" dirty="0"/>
              <a:t> </a:t>
            </a:r>
            <a:r>
              <a:rPr lang="cs-CZ" i="1" dirty="0" err="1"/>
              <a:t>Environmental</a:t>
            </a:r>
            <a:r>
              <a:rPr lang="cs-CZ" i="1" dirty="0"/>
              <a:t> </a:t>
            </a:r>
            <a:r>
              <a:rPr lang="cs-CZ" i="1" dirty="0" err="1"/>
              <a:t>Assessment</a:t>
            </a:r>
            <a:r>
              <a:rPr lang="cs-CZ" dirty="0"/>
              <a:t>) je </a:t>
            </a:r>
            <a:r>
              <a:rPr lang="en-GB" altLang="cs-CZ" dirty="0"/>
              <a:t> </a:t>
            </a:r>
            <a:r>
              <a:rPr lang="cs-CZ" dirty="0"/>
              <a:t>proces posuzování </a:t>
            </a:r>
            <a:r>
              <a:rPr lang="cs-CZ" b="1" dirty="0">
                <a:solidFill>
                  <a:srgbClr val="FF0000"/>
                </a:solidFill>
              </a:rPr>
              <a:t>vlivu koncepcí </a:t>
            </a:r>
            <a:r>
              <a:rPr lang="cs-CZ" dirty="0"/>
              <a:t>(střednědobých a dlouhodobých politických, hospodářských a dalších </a:t>
            </a:r>
            <a:r>
              <a:rPr lang="cs-CZ" b="1" dirty="0"/>
              <a:t>plánů a programů</a:t>
            </a:r>
            <a:r>
              <a:rPr lang="cs-CZ" dirty="0"/>
              <a:t>) na životní prostředí.</a:t>
            </a:r>
            <a:endParaRPr lang="en-GB" altLang="cs-CZ" i="1" dirty="0"/>
          </a:p>
          <a:p>
            <a:endParaRPr lang="en-GB" altLang="cs-CZ" i="1" dirty="0"/>
          </a:p>
        </p:txBody>
      </p:sp>
    </p:spTree>
    <p:extLst>
      <p:ext uri="{BB962C8B-B14F-4D97-AF65-F5344CB8AC3E}">
        <p14:creationId xmlns:p14="http://schemas.microsoft.com/office/powerpoint/2010/main" val="209495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9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MEZINÁRODNÍ PRÁVO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43172" y="1272686"/>
            <a:ext cx="8277300" cy="5527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/>
              <a:t>Kdy se uplatní?</a:t>
            </a:r>
          </a:p>
          <a:p>
            <a:pPr marL="0" indent="0">
              <a:buNone/>
            </a:pPr>
            <a:endParaRPr lang="cs-CZ" sz="3400" b="1" dirty="0"/>
          </a:p>
          <a:p>
            <a:r>
              <a:rPr lang="cs-CZ" sz="3400" dirty="0"/>
              <a:t>Vázanost EU/členských států mezinárodním právem – přednost před vlastní úpravou</a:t>
            </a:r>
          </a:p>
          <a:p>
            <a:r>
              <a:rPr lang="cs-CZ" sz="3400" dirty="0"/>
              <a:t>Samostatné uplatnění v evropském prostoru zejména na hranicích EU/třetí státy</a:t>
            </a:r>
          </a:p>
          <a:p>
            <a:r>
              <a:rPr lang="cs-CZ" sz="3400" dirty="0"/>
              <a:t>Třetí státy mohou a nemusí být vázány některou z mezinárodních úmluv (Úmluvou z </a:t>
            </a:r>
            <a:r>
              <a:rPr lang="cs-CZ" sz="3400" dirty="0" err="1"/>
              <a:t>Espoo</a:t>
            </a:r>
            <a:r>
              <a:rPr lang="cs-CZ" sz="3400" dirty="0"/>
              <a:t>, </a:t>
            </a:r>
            <a:r>
              <a:rPr lang="cs-CZ" sz="3400" dirty="0" err="1"/>
              <a:t>Aarhuskou</a:t>
            </a:r>
            <a:r>
              <a:rPr lang="cs-CZ" sz="3400" dirty="0"/>
              <a:t> úmluvou)</a:t>
            </a:r>
          </a:p>
          <a:p>
            <a:r>
              <a:rPr lang="cs-CZ" sz="3400" dirty="0"/>
              <a:t>Tzv. </a:t>
            </a:r>
            <a:r>
              <a:rPr lang="cs-CZ" sz="3400" i="1" dirty="0" err="1"/>
              <a:t>pipeline</a:t>
            </a:r>
            <a:r>
              <a:rPr lang="cs-CZ" sz="3400" i="1" dirty="0"/>
              <a:t> </a:t>
            </a:r>
            <a:r>
              <a:rPr lang="cs-CZ" sz="3400" i="1" dirty="0" err="1"/>
              <a:t>projects</a:t>
            </a:r>
            <a:r>
              <a:rPr lang="cs-CZ" sz="3400" i="1" dirty="0"/>
              <a:t> </a:t>
            </a:r>
            <a:r>
              <a:rPr lang="cs-CZ" sz="3400" dirty="0"/>
              <a:t>- </a:t>
            </a:r>
            <a:r>
              <a:rPr lang="cs-CZ" sz="3400" dirty="0" err="1"/>
              <a:t>North</a:t>
            </a:r>
            <a:r>
              <a:rPr lang="cs-CZ" sz="3400" dirty="0"/>
              <a:t> </a:t>
            </a:r>
            <a:r>
              <a:rPr lang="cs-CZ" sz="3400" dirty="0" err="1"/>
              <a:t>Stream</a:t>
            </a:r>
            <a:r>
              <a:rPr lang="cs-CZ" sz="3400" dirty="0"/>
              <a:t> a další přeshraniční záměry</a:t>
            </a:r>
          </a:p>
          <a:p>
            <a:endParaRPr lang="cs-CZ" sz="3400" dirty="0"/>
          </a:p>
          <a:p>
            <a:r>
              <a:rPr lang="cs-CZ" sz="3400" dirty="0"/>
              <a:t>Stále neupravený konkrétní postup, spíše jen rámec a dílčí požadavky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Prunéřov</a:t>
            </a:r>
            <a:r>
              <a:rPr lang="cs-CZ" sz="4000" b="1" dirty="0"/>
              <a:t> II</a:t>
            </a:r>
          </a:p>
        </p:txBody>
      </p:sp>
      <p:pic>
        <p:nvPicPr>
          <p:cNvPr id="61442" name="Picture 2" descr="http://www.lizasreef.com/HOPE%20FOR%20THE%20OCEANS/Images%20HFTO/Palau-s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74" y="1216333"/>
            <a:ext cx="4286250" cy="2838450"/>
          </a:xfrm>
          <a:prstGeom prst="rect">
            <a:avLst/>
          </a:prstGeom>
          <a:noFill/>
        </p:spPr>
      </p:pic>
      <p:pic>
        <p:nvPicPr>
          <p:cNvPr id="61444" name="Picture 4" descr="http://s.wsj.net/media/Micronesia_Prague_Jan_4_E_2010011508540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188" y="1094746"/>
            <a:ext cx="4326506" cy="28803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1774" y="4293096"/>
            <a:ext cx="8425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2008 	Zahájena EIA k projektu rozšíření existující elektrárny </a:t>
            </a:r>
            <a:r>
              <a:rPr lang="cs-CZ" dirty="0" err="1"/>
              <a:t>Prunéřov</a:t>
            </a:r>
            <a:r>
              <a:rPr lang="cs-CZ" dirty="0"/>
              <a:t> II</a:t>
            </a:r>
          </a:p>
          <a:p>
            <a:r>
              <a:rPr lang="cs-CZ" dirty="0"/>
              <a:t>	Žádný stát potenciálně ovlivněný projektem nebyl obeznámen</a:t>
            </a:r>
          </a:p>
          <a:p>
            <a:r>
              <a:rPr lang="cs-CZ" dirty="0"/>
              <a:t>2009 	Federální stát Mikronésie požádal o zahájení mezistátní EIA</a:t>
            </a:r>
          </a:p>
          <a:p>
            <a:r>
              <a:rPr lang="cs-CZ" dirty="0"/>
              <a:t>2010  	rezignace ministra Dusíka a jmenování Ruth </a:t>
            </a:r>
            <a:r>
              <a:rPr lang="cs-CZ" dirty="0" err="1"/>
              <a:t>Bízkové</a:t>
            </a:r>
            <a:r>
              <a:rPr lang="cs-CZ" dirty="0"/>
              <a:t> do funkce </a:t>
            </a:r>
          </a:p>
          <a:p>
            <a:r>
              <a:rPr lang="cs-CZ" dirty="0"/>
              <a:t>	Vydání kladného stanoviska </a:t>
            </a:r>
          </a:p>
          <a:p>
            <a:r>
              <a:rPr lang="cs-CZ" dirty="0"/>
              <a:t>	</a:t>
            </a:r>
            <a:r>
              <a:rPr lang="cs-CZ" dirty="0" err="1"/>
              <a:t>ČEZu</a:t>
            </a:r>
            <a:r>
              <a:rPr lang="cs-CZ" dirty="0"/>
              <a:t> byla uložena kompenzační opatření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8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70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Mezistátní posuzování vlivů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Úprava v zákoně EIA pro mezistátní </a:t>
            </a:r>
            <a:r>
              <a:rPr lang="cs-CZ" b="1" dirty="0"/>
              <a:t>EIA i SEA</a:t>
            </a:r>
          </a:p>
          <a:p>
            <a:endParaRPr lang="cs-CZ" dirty="0"/>
          </a:p>
          <a:p>
            <a:r>
              <a:rPr lang="cs-CZ" dirty="0"/>
              <a:t>Předmět posuzování vlivů na ŽP přesahujících hranice ČR: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a koncepce, pokud dotčené území může zasahovat i mimo území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nebo koncepce, pokud o to stát, jehož území může být zasaženo závažnými vlivy, požádá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Záměr a koncepce, které mají být prováděny na území jiného státu a které mohou mít závažný vliv na ŽP na území ČR</a:t>
            </a:r>
          </a:p>
        </p:txBody>
      </p:sp>
      <p:pic>
        <p:nvPicPr>
          <p:cNvPr id="1026" name="Picture 2" descr="http://cdn.i0.cz/public-data/29/4f/8ad2a5dc31e694844762de310076_r16:9_w640_h360_g80e2a220d40511e5aa720025900fea04.jpg?hash=cead71338dbea8a0793b60653a551c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6" y="3816971"/>
            <a:ext cx="4943872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23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3003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1381946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2" y="397174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264899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880958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12059" y="4449533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9" y="2982113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352652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357069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4976805" y="1060349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7">
            <a:extLst>
              <a:ext uri="{FF2B5EF4-FFF2-40B4-BE49-F238E27FC236}">
                <a16:creationId xmlns:a16="http://schemas.microsoft.com/office/drawing/2014/main" id="{52F697ED-820E-4F3F-A231-83F53025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50" y="4170101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4FE82911-F567-407C-B4D2-E43C1EBD02D4}"/>
              </a:ext>
            </a:extLst>
          </p:cNvPr>
          <p:cNvCxnSpPr/>
          <p:nvPr/>
        </p:nvCxnSpPr>
        <p:spPr>
          <a:xfrm>
            <a:off x="4491064" y="433162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D922446-AE64-4A01-B7C8-7F142F0631F5}"/>
              </a:ext>
            </a:extLst>
          </p:cNvPr>
          <p:cNvSpPr txBox="1"/>
          <p:nvPr/>
        </p:nvSpPr>
        <p:spPr>
          <a:xfrm>
            <a:off x="4842030" y="417273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49CB320E-27B7-4854-B794-A8AAE8C44925}"/>
              </a:ext>
            </a:extLst>
          </p:cNvPr>
          <p:cNvCxnSpPr/>
          <p:nvPr/>
        </p:nvCxnSpPr>
        <p:spPr>
          <a:xfrm>
            <a:off x="4504630" y="457098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4590459-262A-419F-BB14-01FEEB44AA51}"/>
              </a:ext>
            </a:extLst>
          </p:cNvPr>
          <p:cNvSpPr txBox="1"/>
          <p:nvPr/>
        </p:nvSpPr>
        <p:spPr>
          <a:xfrm>
            <a:off x="4855595" y="441209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78D7A4-9CD2-4773-A0B6-6C002B24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5580"/>
            <a:ext cx="9144000" cy="51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24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16052"/>
            <a:ext cx="7848600" cy="838200"/>
          </a:xfrm>
        </p:spPr>
        <p:txBody>
          <a:bodyPr/>
          <a:lstStyle/>
          <a:p>
            <a:pPr defTabSz="762000"/>
            <a:r>
              <a:rPr lang="cs-CZ" b="1" dirty="0"/>
              <a:t>Právo EU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3719" y="980728"/>
            <a:ext cx="85685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SMĚRNICE 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Původní směrnice č. 85/337/EC o hodnocení vlivů určitých veřejných a soukromých projektů na životní prostředí – nahrazena v roce 2012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Směrnice č. 2011/92/EU </a:t>
            </a:r>
            <a:r>
              <a:rPr lang="cs-CZ" dirty="0"/>
              <a:t>o posuzování </a:t>
            </a:r>
            <a:r>
              <a:rPr lang="cs-CZ" b="1" dirty="0">
                <a:solidFill>
                  <a:srgbClr val="00B050"/>
                </a:solidFill>
              </a:rPr>
              <a:t>vlivů některých veřejných a soukromých záměrů </a:t>
            </a:r>
            <a:r>
              <a:rPr lang="cs-CZ" dirty="0"/>
              <a:t>na životní prostředí (Směrnice EIA) ve znění č. 2014/52/EU (transpozice do 16. 5.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/>
          </a:p>
          <a:p>
            <a:r>
              <a:rPr lang="cs-CZ" b="1" dirty="0"/>
              <a:t>SMĚRNICE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č.2001/42/ES ze dne 27. června 2001 </a:t>
            </a:r>
            <a:r>
              <a:rPr lang="cs-CZ" b="1" dirty="0">
                <a:solidFill>
                  <a:srgbClr val="00B050"/>
                </a:solidFill>
              </a:rPr>
              <a:t>o posuzování vlivů některých plánů a programů</a:t>
            </a:r>
            <a:r>
              <a:rPr lang="cs-CZ" dirty="0"/>
              <a:t> na životní prostředí (SEA)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r>
              <a:rPr lang="cs-CZ" b="1" dirty="0"/>
              <a:t>NATURA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Směrnice č. 92/43/EHS </a:t>
            </a:r>
            <a:r>
              <a:rPr lang="cs-CZ" b="1" dirty="0">
                <a:solidFill>
                  <a:srgbClr val="00B050"/>
                </a:solidFill>
              </a:rPr>
              <a:t>o ochraně přírodních stanovišť</a:t>
            </a:r>
            <a:r>
              <a:rPr lang="cs-CZ" dirty="0"/>
              <a:t>, volně žijících živočichů a planě rostoucích rostlin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algn="just"/>
            <a:r>
              <a:rPr lang="cs-CZ" sz="1600" b="1" i="1" dirty="0"/>
              <a:t>Čl. 6 odst. 3: </a:t>
            </a:r>
            <a:r>
              <a:rPr lang="cs-CZ" sz="1600" b="1" i="1" dirty="0">
                <a:solidFill>
                  <a:srgbClr val="00B050"/>
                </a:solidFill>
              </a:rPr>
              <a:t>Jakýkoli plán nebo projekt</a:t>
            </a:r>
            <a:r>
              <a:rPr lang="cs-CZ" sz="1600" i="1" dirty="0"/>
              <a:t>, který s určitou lokalitou přímo nesouvisí nebo není pro péči o ni nezbytný, </a:t>
            </a:r>
            <a:r>
              <a:rPr lang="cs-CZ" sz="1600" b="1" i="1" dirty="0">
                <a:solidFill>
                  <a:srgbClr val="00B050"/>
                </a:solidFill>
              </a:rPr>
              <a:t>avšak bude mít pravděpodobně na tuto lokalitu významný vliv</a:t>
            </a:r>
            <a:r>
              <a:rPr lang="cs-CZ" sz="1600" i="1" dirty="0"/>
              <a:t>, a to buď samostatně, nebo v kombinaci s jinými plány nebo projekty, </a:t>
            </a:r>
            <a:r>
              <a:rPr lang="cs-CZ" sz="1600" b="1" i="1" dirty="0">
                <a:solidFill>
                  <a:schemeClr val="accent6"/>
                </a:solidFill>
              </a:rPr>
              <a:t>podléhá odpovídajícímu posouzení jeho důsledků pro lokalitu z hlediska cílů její ochrany</a:t>
            </a:r>
            <a:r>
              <a:rPr lang="cs-CZ" sz="1600" i="1" dirty="0"/>
              <a:t>. S přihlédnutím k výsledkům uvedeného hodnocení důsledků pro lokalitu a s výhradou odstavce 4 schválí příslušné orgány příslušného státu tento plán nebo projekt teprve poté, co se ujistí, že nebude mít nepříznivý účinek na celistvost příslušné lokality, a co si v případě potřeby opatří stanovisko široké veřejnosti.</a:t>
            </a:r>
            <a:endParaRPr lang="cs-CZ" sz="1600" b="1" i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66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69FE-6B3E-47CA-A1C1-0B44F5EE01DE}" type="slidenum">
              <a:rPr lang="en-GB"/>
              <a:pPr/>
              <a:t>25</a:t>
            </a:fld>
            <a:endParaRPr lang="en-GB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2124075" y="4293071"/>
            <a:ext cx="5184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539" y="210578"/>
            <a:ext cx="7848600" cy="838200"/>
          </a:xfrm>
        </p:spPr>
        <p:txBody>
          <a:bodyPr/>
          <a:lstStyle/>
          <a:p>
            <a:pPr defTabSz="762000"/>
            <a:r>
              <a:rPr lang="cs-CZ" b="1" dirty="0"/>
              <a:t>České právo</a:t>
            </a:r>
            <a:endParaRPr lang="nl-BE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2209" y="1415169"/>
            <a:ext cx="8568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6"/>
                </a:solidFill>
              </a:rPr>
              <a:t>Zákon č. 100/2001 Sb., o posuzování vlivů na životní prostředí („zákon EIA“)</a:t>
            </a:r>
          </a:p>
          <a:p>
            <a:r>
              <a:rPr lang="cs-CZ" dirty="0"/>
              <a:t>	(provádí směrnice EIA a SEA a upravuje i proces posuzování vlivů na oblasti 	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Zákon č. 283/2021 Sb., stavební zákon</a:t>
            </a:r>
          </a:p>
          <a:p>
            <a:r>
              <a:rPr lang="cs-CZ" dirty="0"/>
              <a:t>	(specifická úprava dílčích aspektů EIA, SEA)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Zákon č. 114/1992 Sb., o ochraně přírody a krajiny (ZOPK)</a:t>
            </a:r>
          </a:p>
          <a:p>
            <a:r>
              <a:rPr lang="cs-CZ" dirty="0"/>
              <a:t>	(ochrana NATURA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Zákon č. 17/1992 Sb., o životním prostředí </a:t>
            </a:r>
          </a:p>
          <a:p>
            <a:r>
              <a:rPr lang="cs-CZ" b="1" dirty="0"/>
              <a:t>	</a:t>
            </a:r>
            <a:r>
              <a:rPr lang="cs-CZ" dirty="0"/>
              <a:t>(zásady)</a:t>
            </a:r>
          </a:p>
        </p:txBody>
      </p:sp>
    </p:spTree>
    <p:extLst>
      <p:ext uri="{BB962C8B-B14F-4D97-AF65-F5344CB8AC3E}">
        <p14:creationId xmlns:p14="http://schemas.microsoft.com/office/powerpoint/2010/main" val="411986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538435"/>
            <a:ext cx="7239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chemeClr val="accent2"/>
                </a:solidFill>
              </a:rPr>
              <a:t>Zákon č. 100/2001 Sb., o posuzování vlivů na životní prostředí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460093" y="1116090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Úvodní ustanovení (§ 1 – 3)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460093" y="1713015"/>
            <a:ext cx="6395758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záměru na životní prostředí (§ 4 – 10)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460093" y="2299283"/>
            <a:ext cx="6395758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koncepce na životní prostředí (§ 10a – 10i)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452111" y="2900727"/>
            <a:ext cx="6395549" cy="575131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Posuzování vlivů na životní prostředí přesahujících hranice české republiky (§ 11 – 14b)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481817" y="3577173"/>
            <a:ext cx="6395758" cy="472244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Ustanovení společná a přechodná (§ 15 – 24)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40698" y="4128990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1 – seznam záměrů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40698" y="4674196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2 – kritéria pro zjišťovací řízení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40698" y="5213192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3 – náležitosti oznámení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47594" y="576429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3a – oznámení podlimitního záměru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340698" y="6303751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4 – náležitosti dokumentace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566320" y="4131333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5 – náležitosti posudku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570894" y="4684707"/>
            <a:ext cx="4104456" cy="47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6 – náležitosti stanoviska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4566320" y="5225090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7 – náležitosti oznámení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582344" y="5769936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8 kritéria pro zjišťovací řízení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582324" y="6327868"/>
            <a:ext cx="4104456" cy="4722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Příloha č. 9 – náležitosti vyhodnocení koncepce</a:t>
            </a:r>
          </a:p>
        </p:txBody>
      </p:sp>
    </p:spTree>
    <p:extLst>
      <p:ext uri="{BB962C8B-B14F-4D97-AF65-F5344CB8AC3E}">
        <p14:creationId xmlns:p14="http://schemas.microsoft.com/office/powerpoint/2010/main" val="240212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66747"/>
            <a:ext cx="8229600" cy="42731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2800" b="1" dirty="0"/>
              <a:t>Účel zjišťovacího řízení, které se někdy označuje jako tzv. „malá EIA“ nebo „malá SEA“, je dvojí:</a:t>
            </a:r>
          </a:p>
          <a:p>
            <a:pPr marL="0" indent="0">
              <a:buNone/>
            </a:pPr>
            <a:endParaRPr lang="cs-CZ" altLang="cs-CZ" sz="2800" b="1" i="1" dirty="0"/>
          </a:p>
          <a:p>
            <a:r>
              <a:rPr lang="cs-CZ" altLang="cs-CZ" sz="2800" i="1" dirty="0"/>
              <a:t>určit, </a:t>
            </a:r>
            <a:r>
              <a:rPr lang="cs-CZ" altLang="cs-CZ" sz="2800" b="1" i="1" dirty="0"/>
              <a:t>zda</a:t>
            </a:r>
            <a:r>
              <a:rPr lang="cs-CZ" altLang="cs-CZ" sz="2800" i="1" dirty="0"/>
              <a:t> záměr </a:t>
            </a:r>
            <a:r>
              <a:rPr lang="cs-CZ" altLang="cs-CZ" sz="2100" i="1" dirty="0"/>
              <a:t>(čti dále „nebo koncepce“) </a:t>
            </a:r>
            <a:r>
              <a:rPr lang="cs-CZ" altLang="cs-CZ" sz="2800" i="1" dirty="0"/>
              <a:t>bude nebo nebude předmětem posuzování, </a:t>
            </a:r>
          </a:p>
          <a:p>
            <a:r>
              <a:rPr lang="cs-CZ" altLang="cs-CZ" sz="2800" i="1" dirty="0"/>
              <a:t>určit </a:t>
            </a:r>
            <a:r>
              <a:rPr lang="cs-CZ" altLang="cs-CZ" sz="2800" b="1" i="1" dirty="0"/>
              <a:t>rozsah</a:t>
            </a:r>
            <a:r>
              <a:rPr lang="cs-CZ" altLang="cs-CZ" sz="2800" i="1" dirty="0"/>
              <a:t> posouzení vlivů záměru s ohledem na jeho povahu či specifické faktory životního prostředí apod.</a:t>
            </a:r>
          </a:p>
          <a:p>
            <a:pPr marL="0" indent="0" algn="just">
              <a:buNone/>
            </a:pPr>
            <a:endParaRPr lang="cs-CZ" altLang="cs-CZ" sz="1300" i="1" dirty="0"/>
          </a:p>
          <a:p>
            <a:pPr marL="0" indent="0" algn="just">
              <a:buNone/>
            </a:pPr>
            <a:r>
              <a:rPr lang="cs-CZ" altLang="cs-CZ" sz="2800" i="1" dirty="0"/>
              <a:t>Ve zjišťovacím řízení tak dochází k upřesnění informací, které je vhodné uvést do dokumentace vlivů záměru. Vyhodnocení, zda záměr bude posuzovány v procesu EIA, bývá také označován anglickým termínem </a:t>
            </a:r>
            <a:r>
              <a:rPr lang="cs-CZ" altLang="cs-CZ" sz="2800" b="1" i="1" dirty="0" err="1">
                <a:solidFill>
                  <a:schemeClr val="accent5"/>
                </a:solidFill>
              </a:rPr>
              <a:t>screening</a:t>
            </a:r>
            <a:r>
              <a:rPr lang="cs-CZ" altLang="cs-CZ" sz="2800" i="1" dirty="0"/>
              <a:t>. V případě, že je v rámci </a:t>
            </a:r>
            <a:r>
              <a:rPr lang="cs-CZ" altLang="cs-CZ" sz="2800" i="1" dirty="0" err="1"/>
              <a:t>screeningu</a:t>
            </a:r>
            <a:r>
              <a:rPr lang="cs-CZ" altLang="cs-CZ" sz="2800" i="1" dirty="0"/>
              <a:t> zjištěno, že záměr má být posouzen, přistoupí se k tzv. </a:t>
            </a:r>
            <a:r>
              <a:rPr lang="cs-CZ" altLang="cs-CZ" sz="2800" b="1" i="1" dirty="0" err="1">
                <a:solidFill>
                  <a:schemeClr val="accent5"/>
                </a:solidFill>
              </a:rPr>
              <a:t>scopingu</a:t>
            </a:r>
            <a:r>
              <a:rPr lang="cs-CZ" altLang="cs-CZ" sz="2800" i="1" dirty="0"/>
              <a:t>, tedy ke stanovení rozsahu informací k doplnění.</a:t>
            </a:r>
            <a:endParaRPr lang="cs-CZ" altLang="cs-CZ" sz="2800" i="1" dirty="0">
              <a:solidFill>
                <a:srgbClr val="FF0000"/>
              </a:solidFill>
            </a:endParaRP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/ EIA – společná východiska</a:t>
            </a:r>
          </a:p>
        </p:txBody>
      </p:sp>
      <p:sp>
        <p:nvSpPr>
          <p:cNvPr id="7" name="Ovál 6"/>
          <p:cNvSpPr/>
          <p:nvPr/>
        </p:nvSpPr>
        <p:spPr>
          <a:xfrm>
            <a:off x="5619735" y="1034186"/>
            <a:ext cx="2808312" cy="108012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Posouzení vlivů („velká SEA / EIA“)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005894" y="1560256"/>
            <a:ext cx="1368152" cy="1399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951893" y="1044009"/>
            <a:ext cx="28083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 („malá SEA / EIA“)</a:t>
            </a:r>
          </a:p>
        </p:txBody>
      </p:sp>
    </p:spTree>
    <p:extLst>
      <p:ext uri="{BB962C8B-B14F-4D97-AF65-F5344CB8AC3E}">
        <p14:creationId xmlns:p14="http://schemas.microsoft.com/office/powerpoint/2010/main" val="25152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743000" y="354246"/>
            <a:ext cx="70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Naturové</a:t>
            </a:r>
            <a:r>
              <a:rPr lang="cs-CZ" sz="3600" b="1" dirty="0"/>
              <a:t> hodnocení (posuzování)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7512" y="1758284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Koncepce nebo záměr</a:t>
            </a:r>
            <a:r>
              <a:rPr lang="cs-CZ" sz="2000" dirty="0"/>
              <a:t>, který může samostatně nebo ve spojení s jinými významně ovlivnit příznivý stav předmětu </a:t>
            </a:r>
            <a:r>
              <a:rPr lang="cs-CZ" sz="2000" b="1" dirty="0"/>
              <a:t>ochrany nebo celistvost NATURA 2000</a:t>
            </a:r>
            <a:r>
              <a:rPr lang="cs-CZ" sz="2000" dirty="0"/>
              <a:t> (EVL nebo ptačí oblast), podléhá hodnocení vlivů na toto území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orgán ochrany přírody posuzuje, zda může mít významný vliv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nevyloučí-li vliv, musí být daná koncepce nebo záměr předmětem posouzení,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nelze-li vyloučit negativní vliv, musí předkladatel zpracovat varianty řešení, jejichž cílem je negativní vliv na území vyloučit nebo v případě, že vyloučení není možné, alespoň zmírnit</a:t>
            </a:r>
          </a:p>
          <a:p>
            <a:endParaRPr lang="cs-CZ" sz="2000" dirty="0"/>
          </a:p>
          <a:p>
            <a:r>
              <a:rPr lang="cs-CZ" sz="2000" b="1" dirty="0"/>
              <a:t>Postupuje se podle zákona EIA (§ 45h a násl. zákona č. 114/1992 Sb., o ochraně přírody a krajiny)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Naturové</a:t>
            </a:r>
            <a:r>
              <a:rPr lang="cs-CZ" sz="4000" b="1" dirty="0"/>
              <a:t> hodnocení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5616" y="3266035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Orgán ochrany přírody vydá odůvodněné stanovisko do 30 dnů ode dne doručení žádosti.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5616" y="1729768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OCHRANA NATURA 2000</a:t>
            </a:r>
          </a:p>
          <a:p>
            <a:pPr algn="ctr"/>
            <a:r>
              <a:rPr lang="cs-CZ" dirty="0"/>
              <a:t>Povinnost předložit záměr nebo koncepci orgánu ochrany přírody</a:t>
            </a:r>
          </a:p>
        </p:txBody>
      </p:sp>
      <p:sp>
        <p:nvSpPr>
          <p:cNvPr id="9" name="Obdélník 8"/>
          <p:cNvSpPr/>
          <p:nvPr/>
        </p:nvSpPr>
        <p:spPr>
          <a:xfrm>
            <a:off x="755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114/1992 Sb.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47576" y="1117700"/>
            <a:ext cx="3456384" cy="4107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100/2001 Sb.</a:t>
            </a:r>
          </a:p>
        </p:txBody>
      </p:sp>
      <p:cxnSp>
        <p:nvCxnSpPr>
          <p:cNvPr id="6" name="Přímá spojnice 5"/>
          <p:cNvCxnSpPr>
            <a:stCxn id="2050" idx="2"/>
          </p:cNvCxnSpPr>
          <p:nvPr/>
        </p:nvCxnSpPr>
        <p:spPr>
          <a:xfrm>
            <a:off x="4657972" y="1216333"/>
            <a:ext cx="63216" cy="5237003"/>
          </a:xfrm>
          <a:prstGeom prst="line">
            <a:avLst/>
          </a:prstGeom>
          <a:ln w="571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8" idx="2"/>
            <a:endCxn id="4" idx="0"/>
          </p:cNvCxnSpPr>
          <p:nvPr/>
        </p:nvCxnSpPr>
        <p:spPr>
          <a:xfrm>
            <a:off x="2483768" y="2953904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419872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691680" y="4490171"/>
            <a:ext cx="0" cy="312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7215" y="4799191"/>
            <a:ext cx="1329512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Vyloučí vliv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946266" y="4799191"/>
            <a:ext cx="1466659" cy="306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Nevyloučí vliv</a:t>
            </a:r>
          </a:p>
        </p:txBody>
      </p:sp>
      <p:sp>
        <p:nvSpPr>
          <p:cNvPr id="13" name="Šipka ohnutá nahoru 12"/>
          <p:cNvSpPr/>
          <p:nvPr/>
        </p:nvSpPr>
        <p:spPr>
          <a:xfrm>
            <a:off x="4565134" y="4214188"/>
            <a:ext cx="95524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121520" y="2990052"/>
            <a:ext cx="273630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Posouzení záměru nebo koncepce procesem dle zákona č. 100/2001 Sb.</a:t>
            </a:r>
          </a:p>
        </p:txBody>
      </p:sp>
    </p:spTree>
    <p:extLst>
      <p:ext uri="{BB962C8B-B14F-4D97-AF65-F5344CB8AC3E}">
        <p14:creationId xmlns:p14="http://schemas.microsoft.com/office/powerpoint/2010/main" val="381499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9532" y="1361404"/>
            <a:ext cx="84249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/>
              <a:t>§ 3 a), b) zákona č. 100/2001 Sb. (ZEIA):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Pro účely tohoto zákona se rozumí</a:t>
            </a:r>
          </a:p>
          <a:p>
            <a:r>
              <a:rPr lang="cs-CZ" altLang="cs-CZ" sz="2000" b="1" dirty="0"/>
              <a:t> </a:t>
            </a:r>
          </a:p>
          <a:p>
            <a:r>
              <a:rPr lang="cs-CZ" altLang="cs-CZ" sz="2000" b="1" dirty="0"/>
              <a:t>a) </a:t>
            </a:r>
            <a:r>
              <a:rPr lang="cs-CZ" altLang="cs-CZ" sz="2000" b="1" dirty="0">
                <a:solidFill>
                  <a:srgbClr val="FF0000"/>
                </a:solidFill>
              </a:rPr>
              <a:t>záměrem</a:t>
            </a:r>
            <a:endParaRPr lang="cs-CZ" altLang="cs-CZ" sz="2000" b="1" i="1" dirty="0"/>
          </a:p>
          <a:p>
            <a:r>
              <a:rPr lang="cs-CZ" altLang="cs-CZ" sz="2000" b="1" i="1" dirty="0"/>
              <a:t>1. stavby, zařízení, činnosti a technologie uvedené v příloze č. 1 k tomuto zákonu,</a:t>
            </a:r>
          </a:p>
          <a:p>
            <a:pPr algn="just"/>
            <a:r>
              <a:rPr lang="cs-CZ" altLang="cs-CZ" sz="2000" b="1" i="1" dirty="0"/>
              <a:t>2. stavby, zařízení, činnosti a technologie, které podle stanoviska orgánu ochrany přírody vydaného podle zákona o ochraně přírody a krajiny mohou samostatně nebo ve spojení s jinými významně ovlivnit předmět ochrany nebo celistvost evropsky významné lokality nebo ptačí oblasti,</a:t>
            </a:r>
            <a:r>
              <a:rPr lang="cs-CZ" altLang="cs-CZ" sz="2000" b="1" dirty="0"/>
              <a:t>,</a:t>
            </a:r>
          </a:p>
          <a:p>
            <a:r>
              <a:rPr lang="cs-CZ" altLang="cs-CZ" sz="2000" b="1" dirty="0"/>
              <a:t> </a:t>
            </a:r>
          </a:p>
          <a:p>
            <a:pPr algn="just"/>
            <a:r>
              <a:rPr lang="cs-CZ" altLang="cs-CZ" sz="2000" b="1" dirty="0"/>
              <a:t>b) </a:t>
            </a:r>
            <a:r>
              <a:rPr lang="cs-CZ" altLang="cs-CZ" sz="2000" b="1" dirty="0">
                <a:solidFill>
                  <a:srgbClr val="FF0000"/>
                </a:solidFill>
              </a:rPr>
              <a:t>koncepcí</a:t>
            </a:r>
            <a:r>
              <a:rPr lang="cs-CZ" altLang="cs-CZ" sz="2000" b="1" dirty="0"/>
              <a:t> </a:t>
            </a:r>
            <a:r>
              <a:rPr lang="cs-CZ" altLang="cs-CZ" sz="2000" b="1" i="1" dirty="0"/>
              <a:t>strategie, politiky, plány nebo programy včetně těch, které jsou spolufinancované z prostředků fondů Evropské unie, zpracované nebo zadané orgánem veřejné správy a následně orgánem veřejné správy schvalované nebo ke schválení předkládané,</a:t>
            </a:r>
            <a:endParaRPr lang="en-US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78730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/>
              <a:t>Naturové</a:t>
            </a:r>
            <a:r>
              <a:rPr lang="cs-CZ" sz="4000" b="1" dirty="0"/>
              <a:t> hodnocení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1580" y="1195442"/>
            <a:ext cx="7560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Možné varianty:</a:t>
            </a:r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Záměr/koncepci </a:t>
            </a:r>
            <a:r>
              <a:rPr lang="cs-CZ" b="1" dirty="0"/>
              <a:t>je nutné </a:t>
            </a:r>
            <a:r>
              <a:rPr lang="cs-CZ" dirty="0"/>
              <a:t>posoudit podle zákona EIA a </a:t>
            </a:r>
            <a:r>
              <a:rPr lang="cs-CZ" b="1" dirty="0"/>
              <a:t>zároveň je vyloučen </a:t>
            </a:r>
            <a:r>
              <a:rPr lang="cs-CZ" dirty="0"/>
              <a:t>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posouzení vlivů postupem dle zákona EIA</a:t>
            </a:r>
          </a:p>
          <a:p>
            <a:pPr lvl="2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Záměr/koncepci </a:t>
            </a:r>
            <a:r>
              <a:rPr lang="cs-CZ" b="1" dirty="0"/>
              <a:t>je nutné </a:t>
            </a:r>
            <a:r>
              <a:rPr lang="cs-CZ" dirty="0"/>
              <a:t>posoudit podle zákona EIA a </a:t>
            </a:r>
            <a:r>
              <a:rPr lang="cs-CZ" b="1" dirty="0"/>
              <a:t>zároveň není vyloučen</a:t>
            </a:r>
            <a:r>
              <a:rPr lang="cs-CZ" dirty="0"/>
              <a:t> 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posouzení vlivů postupem dle zákona EIA a jeho součástí bude i </a:t>
            </a:r>
            <a:r>
              <a:rPr lang="cs-CZ" b="1" dirty="0" err="1"/>
              <a:t>naturové</a:t>
            </a:r>
            <a:r>
              <a:rPr lang="cs-CZ" b="1" dirty="0"/>
              <a:t> hodnocení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r>
              <a:rPr lang="cs-CZ" dirty="0"/>
              <a:t>3. Záměr/koncepci </a:t>
            </a:r>
            <a:r>
              <a:rPr lang="cs-CZ" b="1" dirty="0"/>
              <a:t>není nutné </a:t>
            </a:r>
            <a:r>
              <a:rPr lang="cs-CZ" dirty="0"/>
              <a:t>posoudit podle zákona EIA a zároveň není vyloučen vliv na oblast v soustavě NATURA 2000: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Provede se pouze </a:t>
            </a:r>
            <a:r>
              <a:rPr lang="cs-CZ" b="1" dirty="0" err="1"/>
              <a:t>naturové</a:t>
            </a:r>
            <a:r>
              <a:rPr lang="cs-CZ" b="1" dirty="0"/>
              <a:t> hodnocení postupem dle zákona EIA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lvl="2"/>
            <a:r>
              <a:rPr lang="cs-CZ" dirty="0"/>
              <a:t>(příklad: splouvání Vltavy v určitém úseku chráněném v rámci NATURA 2000, použití pesticidů v ptačí oblasti, značení turistických stezek v ptačí oblasti)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5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187624" y="179229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SEA – předmět a postup posuzování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54819"/>
            <a:ext cx="25740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98558"/>
            <a:ext cx="75608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§10a + příloha zákona EIA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Vždy</a:t>
            </a:r>
            <a:r>
              <a:rPr lang="cs-CZ" sz="2400" b="1" dirty="0"/>
              <a:t>, </a:t>
            </a:r>
            <a:r>
              <a:rPr lang="cs-CZ" sz="2400" dirty="0"/>
              <a:t>pokud 1) </a:t>
            </a:r>
            <a:r>
              <a:rPr lang="cs-CZ" sz="2400" b="1" dirty="0"/>
              <a:t>stanoví rámec </a:t>
            </a:r>
            <a:r>
              <a:rPr lang="cs-CZ" sz="2400" dirty="0"/>
              <a:t>pro budoucí povolení záměrů, 2) </a:t>
            </a:r>
            <a:r>
              <a:rPr lang="cs-CZ" sz="2400" b="1" dirty="0"/>
              <a:t>z oblasti </a:t>
            </a:r>
            <a:r>
              <a:rPr lang="cs-CZ" sz="2400" dirty="0">
                <a:solidFill>
                  <a:schemeClr val="accent5"/>
                </a:solidFill>
              </a:rPr>
              <a:t>zemědělství, lesního hospodářství, myslivosti, rybářství, nakládání s povrchovými nebo podzemními vodami, energetiky, průmyslu, dopravy, odpadového hospodářství, telekomunikací, cestovního ruchu, územního plánování, regionálního rozvoje a životního prostředí včetně ochrany přírody</a:t>
            </a:r>
          </a:p>
          <a:p>
            <a:r>
              <a:rPr lang="cs-CZ" sz="2400" dirty="0"/>
              <a:t>	a/nebo spolufinancované z EU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Zjišťovací řízení, pokud se jedná o uvedenou koncepci </a:t>
            </a:r>
            <a:r>
              <a:rPr lang="cs-CZ" sz="2400" dirty="0"/>
              <a:t>pro území jedné nebo více obcí, </a:t>
            </a:r>
            <a:r>
              <a:rPr lang="cs-CZ" sz="2400" b="1" dirty="0"/>
              <a:t>a řeší využití území místního významu + změny koncepcí</a:t>
            </a:r>
            <a:endParaRPr lang="cs-CZ" sz="2400" dirty="0"/>
          </a:p>
          <a:p>
            <a:endParaRPr lang="cs-CZ" sz="2400" dirty="0"/>
          </a:p>
          <a:p>
            <a:r>
              <a:rPr lang="cs-CZ" sz="2200" b="1" dirty="0"/>
              <a:t>§ 10a odst. 4 </a:t>
            </a:r>
            <a:r>
              <a:rPr lang="cs-CZ" sz="2200" dirty="0"/>
              <a:t>– které koncepce </a:t>
            </a:r>
            <a:r>
              <a:rPr lang="cs-CZ" sz="2200" b="1" dirty="0"/>
              <a:t>nejsou</a:t>
            </a:r>
            <a:r>
              <a:rPr lang="cs-CZ" sz="2200" dirty="0"/>
              <a:t> předmětem posuzování: obrana státu, mimořádné události, finanční a  rozpočtové, </a:t>
            </a:r>
            <a:r>
              <a:rPr lang="pl-PL" sz="2200" dirty="0"/>
              <a:t>koncepce „privátní“ – např. strategie rozvoje podniku</a:t>
            </a:r>
            <a:endParaRPr lang="cs-CZ" sz="22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8210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65440" y="1151324"/>
            <a:ext cx="3042946" cy="1891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4075" y="1266489"/>
            <a:ext cx="2872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VYJMENOVANÁ </a:t>
            </a:r>
          </a:p>
          <a:p>
            <a:pPr algn="ctr"/>
            <a:r>
              <a:rPr lang="cs-CZ" sz="1600" b="1" dirty="0"/>
              <a:t>OBLAST</a:t>
            </a:r>
          </a:p>
          <a:p>
            <a:pPr algn="ctr"/>
            <a:r>
              <a:rPr lang="en-US" sz="1600" b="1" dirty="0"/>
              <a:t>+</a:t>
            </a:r>
          </a:p>
          <a:p>
            <a:pPr algn="ctr"/>
            <a:r>
              <a:rPr lang="en-US" sz="1600" b="1" dirty="0"/>
              <a:t>R</a:t>
            </a:r>
            <a:r>
              <a:rPr lang="cs-CZ" sz="1600" b="1" dirty="0"/>
              <a:t>ÁMEC PRO ZÁMĚR V PŘ. I</a:t>
            </a:r>
          </a:p>
          <a:p>
            <a:pPr algn="ctr"/>
            <a:r>
              <a:rPr lang="cs-CZ" sz="1600" b="1" dirty="0"/>
              <a:t>+</a:t>
            </a:r>
          </a:p>
          <a:p>
            <a:pPr algn="ctr"/>
            <a:r>
              <a:rPr lang="cs-CZ" sz="1600" b="1" dirty="0"/>
              <a:t>stanoví využití území nadmístního významu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58532" y="3171774"/>
            <a:ext cx="2998990" cy="132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5833842" y="3872416"/>
            <a:ext cx="905510" cy="201652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7264261" y="2066835"/>
            <a:ext cx="1628219" cy="2015627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286588" y="4710441"/>
            <a:ext cx="1710881" cy="66179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3305529" y="2231664"/>
            <a:ext cx="3867181" cy="2311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869274" y="4481385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6"/>
                </a:solidFill>
              </a:rPr>
              <a:t>ZŘ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452406" y="2923649"/>
            <a:ext cx="16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SAMOTNÉ POSOUZENÍ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374628" y="4908196"/>
            <a:ext cx="151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NEPOSUZUJE SE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938836" y="1143549"/>
            <a:ext cx="24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STANOVISKO K NÁVRHU KONCEPCE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576116" y="20302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47" name="Šipka doprava 46"/>
          <p:cNvSpPr/>
          <p:nvPr/>
        </p:nvSpPr>
        <p:spPr>
          <a:xfrm>
            <a:off x="6766433" y="3872416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/>
          <p:cNvSpPr/>
          <p:nvPr/>
        </p:nvSpPr>
        <p:spPr>
          <a:xfrm>
            <a:off x="6779911" y="4972600"/>
            <a:ext cx="497827" cy="2100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68922" y="5182647"/>
            <a:ext cx="390459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407414" y="4629960"/>
            <a:ext cx="2946998" cy="423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50"/>
          <p:cNvSpPr/>
          <p:nvPr/>
        </p:nvSpPr>
        <p:spPr>
          <a:xfrm>
            <a:off x="3442822" y="4735033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562856" y="5962948"/>
            <a:ext cx="298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PÚR </a:t>
            </a:r>
            <a:r>
              <a:rPr lang="en-US" sz="2000" b="1" dirty="0"/>
              <a:t>+</a:t>
            </a:r>
            <a:r>
              <a:rPr lang="cs-CZ" sz="2000" b="1" dirty="0"/>
              <a:t> ÚZEMNĚPL. DOK. (zákon EIA + </a:t>
            </a:r>
            <a:r>
              <a:rPr lang="cs-CZ" sz="2000" b="1" dirty="0" err="1"/>
              <a:t>StavZ</a:t>
            </a:r>
            <a:r>
              <a:rPr lang="cs-CZ" sz="2000" b="1" dirty="0"/>
              <a:t>) </a:t>
            </a:r>
          </a:p>
        </p:txBody>
      </p:sp>
      <p:sp>
        <p:nvSpPr>
          <p:cNvPr id="53" name="Zaoblený obdélník 52"/>
          <p:cNvSpPr/>
          <p:nvPr/>
        </p:nvSpPr>
        <p:spPr>
          <a:xfrm>
            <a:off x="358532" y="5921694"/>
            <a:ext cx="2946998" cy="759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Šipka doprava 55"/>
          <p:cNvSpPr/>
          <p:nvPr/>
        </p:nvSpPr>
        <p:spPr>
          <a:xfrm>
            <a:off x="3357522" y="6249163"/>
            <a:ext cx="2476320" cy="19447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63524" y="6045145"/>
            <a:ext cx="30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Obdobná pravidla (ZÚR, ÚP – stanovisko MŽP/KÚ, zda je třeba posouzení, součást tzv. vyhodnocení vlivů na udržitelný rozvoj území)</a:t>
            </a:r>
          </a:p>
        </p:txBody>
      </p:sp>
      <p:sp>
        <p:nvSpPr>
          <p:cNvPr id="35" name="Šipka doprava 34"/>
          <p:cNvSpPr/>
          <p:nvPr/>
        </p:nvSpPr>
        <p:spPr>
          <a:xfrm>
            <a:off x="3440172" y="3975830"/>
            <a:ext cx="2283666" cy="21326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2856" y="3329123"/>
            <a:ext cx="2653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Koncepce jako výše, u nichž je dotčené území tvořeno územním obvodem jedné nebo několika obcí, které stanoví využití území místního významu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7544" y="4700196"/>
            <a:ext cx="279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Změny koncepcí výše uvedených</a:t>
            </a:r>
          </a:p>
        </p:txBody>
      </p:sp>
    </p:spTree>
    <p:extLst>
      <p:ext uri="{BB962C8B-B14F-4D97-AF65-F5344CB8AC3E}">
        <p14:creationId xmlns:p14="http://schemas.microsoft.com/office/powerpoint/2010/main" val="3742566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Které koncepce (SEA)?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64252" y="756397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Dopravní politika ČR a krajské dopravní koncepce,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Plány odpadového hospodářství – pro ČR a pro jednotlivé kraje,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Národní rozvojový plán ČR,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Státní energetická koncepce a krajské energetické koncepce,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Programy rozvoje krajů a měst,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Krajské koncepce ochrany přírody,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ZÚR, ÚP</a:t>
            </a:r>
          </a:p>
          <a:p>
            <a:r>
              <a:rPr lang="cs-CZ" sz="2400" dirty="0"/>
              <a:t>             - </a:t>
            </a:r>
            <a:r>
              <a:rPr lang="cs-CZ" sz="2400" b="1" dirty="0">
                <a:solidFill>
                  <a:schemeClr val="accent5"/>
                </a:solidFill>
              </a:rPr>
              <a:t>na názvu nezáleží, jde o obsah!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Ministerstvo životního prostředí</a:t>
            </a:r>
            <a:r>
              <a:rPr lang="cs-CZ" sz="2000" dirty="0"/>
              <a:t> (odbor posuzování vlivů na životní prostředí a IPPC) pro národní a krajské koncepce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/>
              <a:t>Krajské úřady</a:t>
            </a:r>
            <a:r>
              <a:rPr lang="cs-CZ" sz="2000" dirty="0"/>
              <a:t> jednotlivých krajů pro koncepce zpracovávané pro menší území než území kraje – např. územní plán obce</a:t>
            </a:r>
          </a:p>
        </p:txBody>
      </p:sp>
    </p:spTree>
    <p:extLst>
      <p:ext uri="{BB962C8B-B14F-4D97-AF65-F5344CB8AC3E}">
        <p14:creationId xmlns:p14="http://schemas.microsoft.com/office/powerpoint/2010/main" val="3970988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286" y="2060848"/>
            <a:ext cx="8229600" cy="5269505"/>
          </a:xfrm>
        </p:spPr>
        <p:txBody>
          <a:bodyPr>
            <a:normAutofit/>
          </a:bodyPr>
          <a:lstStyle/>
          <a:p>
            <a:r>
              <a:rPr lang="cs-CZ" sz="2500" dirty="0"/>
              <a:t>Zvláštní ustanovení pro posuzování vlivů politiky územního rozvoje a územně plánovací dokumentace (územní </a:t>
            </a:r>
            <a:r>
              <a:rPr lang="cs-CZ" sz="2500" dirty="0" err="1"/>
              <a:t>rozvjový</a:t>
            </a:r>
            <a:r>
              <a:rPr lang="cs-CZ" sz="2500" dirty="0"/>
              <a:t> plán, zásady územního rozvoje, územní plán) na životní prostředí - </a:t>
            </a:r>
            <a:r>
              <a:rPr lang="cs-CZ" sz="2500" dirty="0">
                <a:solidFill>
                  <a:srgbClr val="00B050"/>
                </a:solidFill>
              </a:rPr>
              <a:t>§ 10i</a:t>
            </a:r>
          </a:p>
          <a:p>
            <a:pPr lvl="1"/>
            <a:r>
              <a:rPr lang="cs-CZ" sz="2000" dirty="0"/>
              <a:t>speciální právní úprava =&gt; tzv. </a:t>
            </a:r>
            <a:r>
              <a:rPr lang="cs-CZ" sz="2000" dirty="0">
                <a:solidFill>
                  <a:srgbClr val="FF0000"/>
                </a:solidFill>
              </a:rPr>
              <a:t>vyhodnocení vlivů na udržitelný rozvoj území</a:t>
            </a:r>
          </a:p>
          <a:p>
            <a:pPr lvl="2"/>
            <a:r>
              <a:rPr lang="cs-CZ" sz="1600" dirty="0"/>
              <a:t>§ 40 stavebního zákona (obecný rámec) </a:t>
            </a:r>
          </a:p>
          <a:p>
            <a:pPr lvl="1"/>
            <a:r>
              <a:rPr lang="cs-CZ" sz="2000" dirty="0"/>
              <a:t>stanovení podrobnějších požadavků na obsah a rozsah vyhodnocení vlivů na životní prostředí včetně návrhu zpracování možných variant řešení</a:t>
            </a:r>
          </a:p>
          <a:p>
            <a:pPr marL="0" indent="0">
              <a:buNone/>
            </a:pPr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3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– předmět a postup posuzování </a:t>
            </a:r>
          </a:p>
        </p:txBody>
      </p:sp>
    </p:spTree>
    <p:extLst>
      <p:ext uri="{BB962C8B-B14F-4D97-AF65-F5344CB8AC3E}">
        <p14:creationId xmlns:p14="http://schemas.microsoft.com/office/powerpoint/2010/main" val="41015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8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/>
              <a:t>PORTÁL SEA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124744"/>
            <a:ext cx="9841311" cy="4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http://portal.cenia.cz/eiasea/view/SEA100_koncepce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931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SEA – předmět a postup posuzování 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492500" y="969206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oznámí </a:t>
            </a:r>
            <a:r>
              <a:rPr lang="cs-CZ" sz="2400" i="1" dirty="0"/>
              <a:t>příslušnému úřadu</a:t>
            </a:r>
          </a:p>
          <a:p>
            <a:pPr marL="0" indent="0" algn="ctr">
              <a:buNone/>
            </a:pPr>
            <a:r>
              <a:rPr lang="cs-CZ" sz="2400" i="1" dirty="0"/>
              <a:t>a úřad zveřejní základní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/>
              <a:t> </a:t>
            </a: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179512" y="970944"/>
            <a:ext cx="3672408" cy="4734889"/>
            <a:chOff x="340" y="1071"/>
            <a:chExt cx="1225" cy="2723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SEA dokumentace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Návrh koncepce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Stanovisko SEA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36" name="AutoShape 11"/>
            <p:cNvCxnSpPr>
              <a:cxnSpLocks noChangeShapeType="1"/>
              <a:stCxn id="31" idx="2"/>
              <a:endCxn id="32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2"/>
            <p:cNvCxnSpPr>
              <a:cxnSpLocks noChangeShapeType="1"/>
              <a:stCxn id="32" idx="2"/>
              <a:endCxn id="33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3"/>
            <p:cNvCxnSpPr>
              <a:cxnSpLocks noChangeShapeType="1"/>
              <a:stCxn id="33" idx="2"/>
              <a:endCxn id="34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4"/>
            <p:cNvCxnSpPr>
              <a:cxnSpLocks noChangeShapeType="1"/>
              <a:stCxn id="34" idx="2"/>
              <a:endCxn id="35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3456682" y="1834450"/>
            <a:ext cx="57606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/>
              <a:t>Posuzované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/>
              <a:t>: ano</a:t>
            </a:r>
            <a:r>
              <a:rPr lang="en-US" sz="2400" i="1" dirty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cs-CZ" sz="2400" b="1" dirty="0">
                <a:sym typeface="Wingdings" pitchFamily="2" charset="2"/>
              </a:rPr>
              <a:t>SEA</a:t>
            </a:r>
            <a:r>
              <a:rPr lang="cs-CZ" sz="2400" dirty="0">
                <a:sym typeface="Wingdings" pitchFamily="2" charset="2"/>
              </a:rPr>
              <a:t>, </a:t>
            </a:r>
            <a:r>
              <a:rPr lang="en-US" sz="2400" b="1" dirty="0">
                <a:sym typeface="Wingdings" pitchFamily="2" charset="2"/>
              </a:rPr>
              <a:t>n</a:t>
            </a:r>
            <a:r>
              <a:rPr lang="cs-CZ" sz="2400" b="1" dirty="0">
                <a:sym typeface="Wingdings" pitchFamily="2" charset="2"/>
              </a:rPr>
              <a:t>e</a:t>
            </a:r>
            <a:r>
              <a:rPr lang="en-US" sz="2400" dirty="0">
                <a:sym typeface="Wingdings" pitchFamily="2" charset="2"/>
              </a:rPr>
              <a:t> </a:t>
            </a:r>
            <a:r>
              <a:rPr lang="cs-CZ" sz="2400" dirty="0">
                <a:sym typeface="Wingdings" pitchFamily="2" charset="2"/>
              </a:rPr>
              <a:t> důvody</a:t>
            </a:r>
            <a:endParaRPr lang="nl-BE" i="1" dirty="0"/>
          </a:p>
          <a:p>
            <a:endParaRPr lang="cs-CZ" dirty="0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107420" y="3292566"/>
            <a:ext cx="5178463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zpracuje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cs-CZ" sz="2400" b="1" i="1" dirty="0">
                <a:solidFill>
                  <a:srgbClr val="FF6600"/>
                </a:solidFill>
              </a:rPr>
              <a:t> </a:t>
            </a:r>
            <a:r>
              <a:rPr lang="cs-CZ" sz="2400" b="1" i="1" dirty="0"/>
              <a:t>(autor. osoba) </a:t>
            </a:r>
            <a:r>
              <a:rPr lang="cs-CZ" sz="2400" dirty="0"/>
              <a:t>a úřad ji zveřejní</a:t>
            </a:r>
            <a:endParaRPr lang="en-US" sz="2400" dirty="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748001" y="4146248"/>
            <a:ext cx="5144480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dokumentace SEA je součástí návrhu </a:t>
            </a:r>
            <a:r>
              <a:rPr lang="cs-CZ" sz="2400" i="1" dirty="0"/>
              <a:t>a následuje veřejné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projednání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500" i="1" dirty="0"/>
              <a:t>(v případě nesouhlasného vyjádření veřejnosti)</a:t>
            </a:r>
            <a:endParaRPr lang="en-US" sz="1500" dirty="0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3847866" y="5282411"/>
            <a:ext cx="4612566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Stanovisko</a:t>
            </a:r>
            <a:r>
              <a:rPr lang="cs-CZ" sz="2400" dirty="0"/>
              <a:t> k návrhu koncepce (závaznost?)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79511" y="5886115"/>
            <a:ext cx="4478461" cy="73031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2000" b="1" dirty="0">
                <a:latin typeface="Verdana" pitchFamily="34" charset="0"/>
              </a:rPr>
              <a:t>Schválení a zveřejnění koncepce </a:t>
            </a:r>
            <a:r>
              <a:rPr lang="en-US" sz="2000" b="1" dirty="0">
                <a:latin typeface="Verdana" pitchFamily="34" charset="0"/>
              </a:rPr>
              <a:t>+</a:t>
            </a:r>
            <a:r>
              <a:rPr lang="cs-CZ" sz="2000" b="1" dirty="0">
                <a:latin typeface="Verdana" pitchFamily="34" charset="0"/>
              </a:rPr>
              <a:t> monitoring</a:t>
            </a:r>
            <a:endParaRPr lang="en-US" sz="2000" b="1" dirty="0">
              <a:latin typeface="Verdana" pitchFamily="34" charset="0"/>
            </a:endParaRPr>
          </a:p>
        </p:txBody>
      </p:sp>
      <p:cxnSp>
        <p:nvCxnSpPr>
          <p:cNvPr id="46" name="AutoShape 14"/>
          <p:cNvCxnSpPr>
            <a:cxnSpLocks noChangeShapeType="1"/>
          </p:cNvCxnSpPr>
          <p:nvPr/>
        </p:nvCxnSpPr>
        <p:spPr bwMode="auto">
          <a:xfrm>
            <a:off x="1727167" y="5669780"/>
            <a:ext cx="0" cy="2469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Šipka doprava 8"/>
          <p:cNvSpPr/>
          <p:nvPr/>
        </p:nvSpPr>
        <p:spPr>
          <a:xfrm>
            <a:off x="3651841" y="5381351"/>
            <a:ext cx="48883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736397" y="1104870"/>
            <a:ext cx="344094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49" name="Přímá spojnice 2048"/>
          <p:cNvCxnSpPr/>
          <p:nvPr/>
        </p:nvCxnSpPr>
        <p:spPr>
          <a:xfrm>
            <a:off x="3896257" y="1834450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Šipka doprava 52"/>
          <p:cNvSpPr/>
          <p:nvPr/>
        </p:nvSpPr>
        <p:spPr>
          <a:xfrm>
            <a:off x="3847866" y="1960934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4" name="Šipka doprava 2053"/>
          <p:cNvSpPr/>
          <p:nvPr/>
        </p:nvSpPr>
        <p:spPr>
          <a:xfrm rot="2002606">
            <a:off x="3766868" y="2527391"/>
            <a:ext cx="584264" cy="28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nice 54"/>
          <p:cNvCxnSpPr/>
          <p:nvPr/>
        </p:nvCxnSpPr>
        <p:spPr>
          <a:xfrm>
            <a:off x="3908444" y="3260608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Šipka doprava 55"/>
          <p:cNvSpPr/>
          <p:nvPr/>
        </p:nvSpPr>
        <p:spPr>
          <a:xfrm>
            <a:off x="3985562" y="3399971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nice 56"/>
          <p:cNvCxnSpPr/>
          <p:nvPr/>
        </p:nvCxnSpPr>
        <p:spPr>
          <a:xfrm>
            <a:off x="3908444" y="4168379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Šipka doprava 57"/>
          <p:cNvSpPr/>
          <p:nvPr/>
        </p:nvSpPr>
        <p:spPr>
          <a:xfrm>
            <a:off x="3654905" y="4256035"/>
            <a:ext cx="272806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9" name="Přímá spojnice 58"/>
          <p:cNvCxnSpPr/>
          <p:nvPr/>
        </p:nvCxnSpPr>
        <p:spPr>
          <a:xfrm>
            <a:off x="3847866" y="5209643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Bublinový popisek ve tvaru obláčku 2054"/>
          <p:cNvSpPr/>
          <p:nvPr/>
        </p:nvSpPr>
        <p:spPr>
          <a:xfrm>
            <a:off x="5415301" y="6169267"/>
            <a:ext cx="3595726" cy="587165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není to správní řízení!</a:t>
            </a:r>
          </a:p>
        </p:txBody>
      </p:sp>
    </p:spTree>
    <p:extLst>
      <p:ext uri="{BB962C8B-B14F-4D97-AF65-F5344CB8AC3E}">
        <p14:creationId xmlns:p14="http://schemas.microsoft.com/office/powerpoint/2010/main" val="36354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  <p:bldP spid="42" grpId="0" animBg="1"/>
      <p:bldP spid="43" grpId="0" animBg="1"/>
      <p:bldP spid="44" grpId="0" animBg="1"/>
      <p:bldP spid="45" grpId="0" animBg="1"/>
      <p:bldP spid="9" grpId="0" animBg="1"/>
      <p:bldP spid="10" grpId="0" animBg="1"/>
      <p:bldP spid="53" grpId="0" animBg="1"/>
      <p:bldP spid="2054" grpId="0" animBg="1"/>
      <p:bldP spid="56" grpId="0" animBg="1"/>
      <p:bldP spid="58" grpId="0" animBg="1"/>
      <p:bldP spid="20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453616" y="1739491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 – předmět a postup posuzování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33697"/>
            <a:ext cx="3756074" cy="40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2549AAB-7914-6014-3C2D-EE823E3E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47" y="917447"/>
            <a:ext cx="7220958" cy="6335009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827584" y="1027373"/>
            <a:ext cx="15841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196377" y="1027373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165759" y="2052272"/>
            <a:ext cx="1323649" cy="1359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41009" y="1976957"/>
            <a:ext cx="792088" cy="2865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ublinový popisek ve tvaru obláčku 12"/>
          <p:cNvSpPr/>
          <p:nvPr/>
        </p:nvSpPr>
        <p:spPr>
          <a:xfrm rot="1112674">
            <a:off x="6313330" y="1760837"/>
            <a:ext cx="792088" cy="360040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limit!</a:t>
            </a:r>
          </a:p>
        </p:txBody>
      </p:sp>
      <p:sp>
        <p:nvSpPr>
          <p:cNvPr id="17" name="Obdélník 16"/>
          <p:cNvSpPr/>
          <p:nvPr/>
        </p:nvSpPr>
        <p:spPr>
          <a:xfrm rot="18914730">
            <a:off x="-201040" y="2508218"/>
            <a:ext cx="250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>
                <a:solidFill>
                  <a:srgbClr val="00B050"/>
                </a:solidFill>
              </a:rPr>
              <a:t>Příloha č. 1 k zákonu č. 100/2001 Sb.</a:t>
            </a:r>
            <a:endParaRPr lang="cs-CZ" sz="20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" y="32586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2860" y="1206044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800" i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70" y="334854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948" y="638979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45126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Prameny právní úpravy</a:t>
            </a:r>
          </a:p>
        </p:txBody>
      </p:sp>
      <p:sp>
        <p:nvSpPr>
          <p:cNvPr id="7" name="Rovnoramenný trojúhelník 6"/>
          <p:cNvSpPr/>
          <p:nvPr/>
        </p:nvSpPr>
        <p:spPr>
          <a:xfrm>
            <a:off x="539552" y="1616839"/>
            <a:ext cx="6984776" cy="4104456"/>
          </a:xfrm>
          <a:prstGeom prst="triangl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Rovnoramenný trojúhelník 8"/>
          <p:cNvSpPr/>
          <p:nvPr/>
        </p:nvSpPr>
        <p:spPr>
          <a:xfrm>
            <a:off x="2077988" y="1616839"/>
            <a:ext cx="3907904" cy="229543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Mezinárodní právo –</a:t>
            </a:r>
            <a:r>
              <a:rPr lang="cs-CZ" sz="1600" dirty="0">
                <a:solidFill>
                  <a:schemeClr val="tx1"/>
                </a:solidFill>
              </a:rPr>
              <a:t> Zvykové právo, Úmluva z Espoo, Aarhuská úmluva, různé bilaterální smlouvy</a:t>
            </a:r>
          </a:p>
          <a:p>
            <a:pPr algn="ctr"/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1367644" y="4776374"/>
            <a:ext cx="5328592" cy="0"/>
          </a:xfrm>
          <a:prstGeom prst="line">
            <a:avLst/>
          </a:prstGeom>
          <a:ln w="31750" cmpd="sng">
            <a:solidFill>
              <a:srgbClr val="F80E0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1598952" y="4004055"/>
            <a:ext cx="486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600" b="1" dirty="0"/>
              <a:t>Evropské právo – </a:t>
            </a:r>
          </a:p>
          <a:p>
            <a:pPr algn="ctr"/>
            <a:r>
              <a:rPr lang="cs-CZ" altLang="cs-CZ" sz="1600" dirty="0"/>
              <a:t>Směrnice EIA, Směrnice SEA, </a:t>
            </a:r>
            <a:r>
              <a:rPr lang="cs-CZ" altLang="cs-CZ" sz="1600" dirty="0" err="1"/>
              <a:t>naturové</a:t>
            </a:r>
            <a:r>
              <a:rPr lang="cs-CZ" altLang="cs-CZ" sz="1600" dirty="0"/>
              <a:t> směrnice</a:t>
            </a:r>
            <a:endParaRPr lang="nl-BE" altLang="cs-CZ" sz="1600" dirty="0"/>
          </a:p>
        </p:txBody>
      </p:sp>
      <p:sp>
        <p:nvSpPr>
          <p:cNvPr id="18" name="Obdélník 17"/>
          <p:cNvSpPr/>
          <p:nvPr/>
        </p:nvSpPr>
        <p:spPr>
          <a:xfrm>
            <a:off x="1598951" y="4862901"/>
            <a:ext cx="486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600" b="1" dirty="0"/>
              <a:t>Vnitrostátní právo – </a:t>
            </a:r>
          </a:p>
          <a:p>
            <a:pPr algn="ctr"/>
            <a:r>
              <a:rPr lang="cs-CZ" altLang="cs-CZ" sz="1600" dirty="0"/>
              <a:t>Zákon č. 100/2001 Sb., o posuzování vlivů na životní prostředí </a:t>
            </a:r>
            <a:endParaRPr lang="nl-BE" altLang="cs-CZ" sz="1600" dirty="0"/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6BED8679-9743-5520-8F07-0D64751F7068}"/>
              </a:ext>
            </a:extLst>
          </p:cNvPr>
          <p:cNvSpPr txBox="1"/>
          <p:nvPr/>
        </p:nvSpPr>
        <p:spPr>
          <a:xfrm>
            <a:off x="7450587" y="2786074"/>
            <a:ext cx="1550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Základní povinnosti a některé aspekty, především EIA</a:t>
            </a:r>
          </a:p>
        </p:txBody>
      </p:sp>
      <p:sp>
        <p:nvSpPr>
          <p:cNvPr id="8" name="TextovéPole 20">
            <a:extLst>
              <a:ext uri="{FF2B5EF4-FFF2-40B4-BE49-F238E27FC236}">
                <a16:creationId xmlns:a16="http://schemas.microsoft.com/office/drawing/2014/main" id="{6264A13A-1F2C-564A-097D-6E5CC007457B}"/>
              </a:ext>
            </a:extLst>
          </p:cNvPr>
          <p:cNvSpPr txBox="1"/>
          <p:nvPr/>
        </p:nvSpPr>
        <p:spPr>
          <a:xfrm>
            <a:off x="7473654" y="3844758"/>
            <a:ext cx="1550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EIA, SEA, NATURA 2000, konkrétní nároky, postup, judikatura SDEU</a:t>
            </a:r>
          </a:p>
        </p:txBody>
      </p:sp>
      <p:sp>
        <p:nvSpPr>
          <p:cNvPr id="10" name="TextovéPole 21">
            <a:extLst>
              <a:ext uri="{FF2B5EF4-FFF2-40B4-BE49-F238E27FC236}">
                <a16:creationId xmlns:a16="http://schemas.microsoft.com/office/drawing/2014/main" id="{4099BAFC-8677-00C1-197D-C0CB39A5FCF3}"/>
              </a:ext>
            </a:extLst>
          </p:cNvPr>
          <p:cNvSpPr txBox="1"/>
          <p:nvPr/>
        </p:nvSpPr>
        <p:spPr>
          <a:xfrm>
            <a:off x="7501258" y="4978317"/>
            <a:ext cx="1550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Prováděcí povaha, vlastní úprava především procesu</a:t>
            </a:r>
          </a:p>
        </p:txBody>
      </p:sp>
    </p:spTree>
    <p:extLst>
      <p:ext uri="{BB962C8B-B14F-4D97-AF65-F5344CB8AC3E}">
        <p14:creationId xmlns:p14="http://schemas.microsoft.com/office/powerpoint/2010/main" val="1938332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800" b="1" u="sng" dirty="0"/>
              <a:t>Předmět posouzení EIA - </a:t>
            </a:r>
            <a:r>
              <a:rPr lang="cs-CZ" sz="2800" b="1" u="sng" dirty="0">
                <a:solidFill>
                  <a:srgbClr val="00B050"/>
                </a:solidFill>
              </a:rPr>
              <a:t>§ 4 odst. 1</a:t>
            </a:r>
          </a:p>
          <a:p>
            <a:pPr marL="0" indent="0">
              <a:buNone/>
            </a:pPr>
            <a:r>
              <a:rPr lang="cs-CZ" sz="2800" b="1" dirty="0"/>
              <a:t>Příloha č. 1</a:t>
            </a:r>
          </a:p>
          <a:p>
            <a:r>
              <a:rPr lang="cs-CZ" sz="2800" dirty="0"/>
              <a:t>kategorie I (vč. změn) =&gt; posouzení EIA</a:t>
            </a:r>
          </a:p>
          <a:p>
            <a:pPr marL="0" indent="0">
              <a:buNone/>
            </a:pPr>
            <a:endParaRPr lang="cs-CZ" sz="900" dirty="0"/>
          </a:p>
          <a:p>
            <a:r>
              <a:rPr lang="cs-CZ" sz="2800" dirty="0"/>
              <a:t>podlimitní v kategorii I =&gt; zjišťovací řízení</a:t>
            </a:r>
          </a:p>
          <a:p>
            <a:r>
              <a:rPr lang="cs-CZ" sz="2800" dirty="0"/>
              <a:t>kategorie II (vč. změn) =&gt; zjišťovací řízení</a:t>
            </a:r>
          </a:p>
          <a:p>
            <a:r>
              <a:rPr lang="cs-CZ" sz="2800" dirty="0"/>
              <a:t>podlimitní v kategorii II =&gt; zjišťovací řízení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NATURA (není vyloučen vliv) =&gt; zjišťovací řízení</a:t>
            </a:r>
          </a:p>
          <a:p>
            <a:r>
              <a:rPr lang="cs-CZ" sz="2800" dirty="0"/>
              <a:t>změna záměru v navazujícím řízení =&gt; zjišťovací řízení</a:t>
            </a:r>
          </a:p>
          <a:p>
            <a:endParaRPr lang="cs-CZ" sz="2800" dirty="0"/>
          </a:p>
          <a:p>
            <a:r>
              <a:rPr lang="cs-CZ" sz="2800" dirty="0"/>
              <a:t>vláda může vyjmout některé záměry z posuzování - </a:t>
            </a:r>
            <a:r>
              <a:rPr lang="cs-CZ" sz="2800" dirty="0">
                <a:solidFill>
                  <a:srgbClr val="00B050"/>
                </a:solidFill>
              </a:rPr>
              <a:t>§ 4 odst. 2 až 4</a:t>
            </a:r>
          </a:p>
          <a:p>
            <a:pPr marL="0" indent="0">
              <a:buNone/>
            </a:pPr>
            <a:endParaRPr lang="cs-CZ" altLang="cs-CZ" sz="2800" b="1" i="1" dirty="0"/>
          </a:p>
          <a:p>
            <a:endParaRPr lang="cs-CZ" sz="2800" dirty="0">
              <a:solidFill>
                <a:srgbClr val="00B050"/>
              </a:solidFill>
            </a:endParaRPr>
          </a:p>
          <a:p>
            <a:r>
              <a:rPr lang="cs-CZ" sz="2800" dirty="0">
                <a:solidFill>
                  <a:srgbClr val="00B050"/>
                </a:solidFill>
              </a:rPr>
              <a:t>§ 5: </a:t>
            </a:r>
            <a:r>
              <a:rPr lang="cs-CZ" sz="2800" dirty="0"/>
              <a:t>Způsob posuzování vlivů záměru na životní prostředí</a:t>
            </a:r>
          </a:p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251520" y="5373216"/>
            <a:ext cx="7178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1124744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a) </a:t>
            </a:r>
            <a:r>
              <a:rPr lang="cs-CZ" sz="2000" b="1" dirty="0"/>
              <a:t>záměry uvedené </a:t>
            </a:r>
            <a:r>
              <a:rPr lang="cs-CZ" sz="2000" b="1" dirty="0">
                <a:solidFill>
                  <a:srgbClr val="FF0000"/>
                </a:solidFill>
              </a:rPr>
              <a:t>v příloze č. 1 </a:t>
            </a:r>
            <a:r>
              <a:rPr lang="cs-CZ" sz="2000" dirty="0"/>
              <a:t>k tomuto zákonu kategorii I </a:t>
            </a:r>
            <a:r>
              <a:rPr lang="cs-CZ" sz="2000" b="1" dirty="0">
                <a:solidFill>
                  <a:srgbClr val="FF0000"/>
                </a:solidFill>
              </a:rPr>
              <a:t>a změny </a:t>
            </a:r>
            <a:r>
              <a:rPr lang="cs-CZ" sz="2000" dirty="0"/>
              <a:t>těchto po dosažení limitu – </a:t>
            </a:r>
            <a:r>
              <a:rPr lang="cs-CZ" sz="2000" b="1" dirty="0">
                <a:solidFill>
                  <a:srgbClr val="FF0000"/>
                </a:solidFill>
              </a:rPr>
              <a:t>VŽDY</a:t>
            </a:r>
            <a:r>
              <a:rPr lang="cs-CZ" sz="2000" dirty="0"/>
              <a:t>	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b) </a:t>
            </a:r>
            <a:r>
              <a:rPr lang="cs-CZ" sz="2000" b="1" dirty="0">
                <a:solidFill>
                  <a:srgbClr val="FF0000"/>
                </a:solidFill>
              </a:rPr>
              <a:t>JINÉ změny záměru v příloze č. 1 kat. I </a:t>
            </a:r>
            <a:r>
              <a:rPr lang="cs-CZ" sz="2000" dirty="0"/>
              <a:t>k tomuto zákonu kategorii I, které by mohly mít významný negativní vliv na životní prostředí 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b="1" dirty="0"/>
              <a:t>,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c) záměry uvedené v příloze č. 1 k tomuto zákonu </a:t>
            </a:r>
            <a:r>
              <a:rPr lang="cs-CZ" sz="2000" b="1" dirty="0">
                <a:solidFill>
                  <a:srgbClr val="FF0000"/>
                </a:solidFill>
              </a:rPr>
              <a:t>kategorii II a změny </a:t>
            </a:r>
            <a:r>
              <a:rPr lang="cs-CZ" sz="2000" dirty="0"/>
              <a:t>těchto záměrů po dosažení limitu 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d) záměry uvedené v příloze č. 1 k tomuto zákonu dosahující příslušných limitních hodnot na min. 25 % plus v chráněné oblasti nebo </a:t>
            </a:r>
            <a:r>
              <a:rPr lang="cs-CZ" sz="2000" dirty="0" err="1"/>
              <a:t>ochr</a:t>
            </a:r>
            <a:r>
              <a:rPr lang="cs-CZ" sz="2000" dirty="0"/>
              <a:t>. pásmu, plus jejich změny  (</a:t>
            </a:r>
            <a:r>
              <a:rPr lang="cs-CZ" sz="2000" b="1" dirty="0">
                <a:solidFill>
                  <a:srgbClr val="FF0000"/>
                </a:solidFill>
              </a:rPr>
              <a:t>podlimitní záměry</a:t>
            </a:r>
            <a:r>
              <a:rPr lang="cs-CZ" sz="2000" dirty="0"/>
              <a:t>) - a </a:t>
            </a:r>
            <a:r>
              <a:rPr lang="cs-CZ" sz="2000" b="1" dirty="0">
                <a:solidFill>
                  <a:srgbClr val="FF0000"/>
                </a:solidFill>
              </a:rPr>
              <a:t>příslušný úřad stanoví</a:t>
            </a:r>
            <a:r>
              <a:rPr lang="cs-CZ" sz="2000" dirty="0"/>
              <a:t>, že podléhají </a:t>
            </a:r>
            <a:r>
              <a:rPr lang="cs-CZ" sz="2000" b="1" dirty="0">
                <a:solidFill>
                  <a:srgbClr val="FF0000"/>
                </a:solidFill>
              </a:rPr>
              <a:t>ZJIŠŤOVACÍMU ŘÍZENÍ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e) </a:t>
            </a:r>
            <a:r>
              <a:rPr lang="cs-CZ" sz="2000" b="1" dirty="0">
                <a:solidFill>
                  <a:srgbClr val="FF0000"/>
                </a:solidFill>
              </a:rPr>
              <a:t>NATUROVÉ POSUZOVÁNÍ </a:t>
            </a:r>
            <a:r>
              <a:rPr lang="cs-CZ" sz="2000" dirty="0">
                <a:solidFill>
                  <a:srgbClr val="FF0000"/>
                </a:solidFill>
              </a:rPr>
              <a:t>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dirty="0"/>
              <a:t>,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f) </a:t>
            </a:r>
            <a:r>
              <a:rPr lang="cs-CZ" sz="2000" b="1" dirty="0">
                <a:solidFill>
                  <a:srgbClr val="FF0000"/>
                </a:solidFill>
              </a:rPr>
              <a:t>změny záměru</a:t>
            </a:r>
            <a:r>
              <a:rPr lang="cs-CZ" sz="2000" dirty="0"/>
              <a:t>, které by podle závazného stanoviska příslušného úřadu vydaného podle </a:t>
            </a:r>
            <a:r>
              <a:rPr lang="cs-CZ" sz="2000" b="1" dirty="0"/>
              <a:t>§ 9a odst. 6 mohly mít významný vliv </a:t>
            </a:r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ZJIŠŤOVACÍ ŘÍZENÍ</a:t>
            </a:r>
            <a:r>
              <a:rPr lang="cs-CZ" sz="2000" b="1" dirty="0"/>
              <a:t> (podle verifikačního stanoviska)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91680" y="2630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Které záměry podléhají posouzení (EIA)?</a:t>
            </a:r>
          </a:p>
        </p:txBody>
      </p:sp>
    </p:spTree>
    <p:extLst>
      <p:ext uri="{BB962C8B-B14F-4D97-AF65-F5344CB8AC3E}">
        <p14:creationId xmlns:p14="http://schemas.microsoft.com/office/powerpoint/2010/main" val="21748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260343" y="10787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 - výstupy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36482" y="1372580"/>
            <a:ext cx="3436199" cy="3280556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651605" y="1490734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4973" y="91091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PŘÍLOHA 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59502" y="1588729"/>
            <a:ext cx="254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KATEGORIE I </a:t>
            </a:r>
            <a:r>
              <a:rPr lang="en-US" sz="2000" b="1" dirty="0"/>
              <a:t>+ </a:t>
            </a:r>
            <a:r>
              <a:rPr lang="cs-CZ" sz="2000" b="1" dirty="0"/>
              <a:t>ZMĚNY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8308" y="2337227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PODLIMITNÍ ZMĚNY KAT. 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6660" y="3107336"/>
            <a:ext cx="273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KATEGORIE II </a:t>
            </a:r>
            <a:r>
              <a:rPr lang="en-US" sz="2000" b="1" dirty="0"/>
              <a:t>+ </a:t>
            </a:r>
            <a:r>
              <a:rPr lang="cs-CZ" sz="2000" b="1" dirty="0"/>
              <a:t>ZMĚNY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6493" y="3857709"/>
            <a:ext cx="29882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PODLIMITNÍ ZÁMĚRY</a:t>
            </a:r>
          </a:p>
          <a:p>
            <a:r>
              <a:rPr lang="cs-CZ" sz="1400" b="1" dirty="0"/>
              <a:t>(POKUD PŘÍSLUŠNÝ ÚŘAD STANOVÍ)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58995" y="2239233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49551" y="2993141"/>
            <a:ext cx="2880544" cy="596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668239" y="3758986"/>
            <a:ext cx="2848728" cy="76177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696493" y="4869159"/>
            <a:ext cx="2910072" cy="76487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26021" y="5689265"/>
            <a:ext cx="2880544" cy="59609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962911" y="4779620"/>
            <a:ext cx="29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NATURA 2000</a:t>
            </a:r>
          </a:p>
          <a:p>
            <a:r>
              <a:rPr lang="cs-CZ" sz="1400" b="1" dirty="0"/>
              <a:t>(orgán ochrany přírody svým stanoviskem nevyloučí vliv)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66214" y="5801254"/>
            <a:ext cx="298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ZMĚNA V NAVAZ. ŘÍZENÍ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4384105" y="2337226"/>
            <a:ext cx="1210556" cy="384811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6372201" y="1427209"/>
            <a:ext cx="1182290" cy="173475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6593386" y="4466608"/>
            <a:ext cx="1104290" cy="173475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548782" y="1689066"/>
            <a:ext cx="2823417" cy="2277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3548783" y="2437254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3519428" y="3207363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3547347" y="3957007"/>
            <a:ext cx="835322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3606565" y="5075968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3605129" y="5937200"/>
            <a:ext cx="77754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5637445" y="2437253"/>
            <a:ext cx="720080" cy="200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5646481" y="5842026"/>
            <a:ext cx="946905" cy="21602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13865" y="3726908"/>
            <a:ext cx="100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ZJIŠŤOVACÍ ŘÍZENÍ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688178" y="5167759"/>
            <a:ext cx="55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391591" y="2612153"/>
            <a:ext cx="2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ZÁVAZNÉ</a:t>
            </a:r>
          </a:p>
          <a:p>
            <a:r>
              <a:rPr lang="cs-CZ" sz="1400" b="1" dirty="0"/>
              <a:t>STANOVISKO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557405" y="5100932"/>
            <a:ext cx="245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ROZHODNUTÍ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401556" y="1888876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SAMOTNÉ POSOUZENÍ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622769" y="2337627"/>
            <a:ext cx="55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562524" y="5373614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NENÍ TŘEBA POSOUDIT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8006" y="2436959"/>
            <a:ext cx="115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TŘEBA POSOUDIT</a:t>
            </a:r>
          </a:p>
        </p:txBody>
      </p:sp>
      <p:sp>
        <p:nvSpPr>
          <p:cNvPr id="42" name="Šipka doprava 41"/>
          <p:cNvSpPr/>
          <p:nvPr/>
        </p:nvSpPr>
        <p:spPr>
          <a:xfrm>
            <a:off x="7548750" y="2754723"/>
            <a:ext cx="263610" cy="1806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>
            <a:off x="7713496" y="5884689"/>
            <a:ext cx="330048" cy="20455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823351" y="2483125"/>
            <a:ext cx="147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Navazující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dirty="0"/>
              <a:t>Nenavazující řízení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8043544" y="5725358"/>
            <a:ext cx="147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Případné odvolání</a:t>
            </a:r>
          </a:p>
        </p:txBody>
      </p:sp>
    </p:spTree>
    <p:extLst>
      <p:ext uri="{BB962C8B-B14F-4D97-AF65-F5344CB8AC3E}">
        <p14:creationId xmlns:p14="http://schemas.microsoft.com/office/powerpoint/2010/main" val="2700477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217293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500" b="1" u="sng" dirty="0"/>
              <a:t>Základní schéma procesu EIA</a:t>
            </a:r>
          </a:p>
        </p:txBody>
      </p:sp>
      <p:sp>
        <p:nvSpPr>
          <p:cNvPr id="11" name="Ovál 10"/>
          <p:cNvSpPr/>
          <p:nvPr/>
        </p:nvSpPr>
        <p:spPr>
          <a:xfrm>
            <a:off x="719572" y="2132856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oznámení </a:t>
            </a:r>
          </a:p>
        </p:txBody>
      </p:sp>
      <p:sp>
        <p:nvSpPr>
          <p:cNvPr id="12" name="Ovál 11"/>
          <p:cNvSpPr/>
          <p:nvPr/>
        </p:nvSpPr>
        <p:spPr>
          <a:xfrm>
            <a:off x="3613856" y="2075500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794974" y="2586256"/>
            <a:ext cx="696906" cy="1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5820444" y="2255520"/>
            <a:ext cx="1216496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08304" y="2075500"/>
            <a:ext cx="137849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rozhodnutí</a:t>
            </a:r>
            <a:r>
              <a:rPr lang="cs-CZ" dirty="0"/>
              <a:t> </a:t>
            </a:r>
            <a:r>
              <a:rPr lang="cs-CZ" sz="1500" dirty="0"/>
              <a:t>(odvolání, soudní přezkum)</a:t>
            </a:r>
          </a:p>
        </p:txBody>
      </p:sp>
      <p:sp>
        <p:nvSpPr>
          <p:cNvPr id="16" name="Šipka dolů 15"/>
          <p:cNvSpPr/>
          <p:nvPr/>
        </p:nvSpPr>
        <p:spPr>
          <a:xfrm rot="2607551">
            <a:off x="2614883" y="2713736"/>
            <a:ext cx="622550" cy="20794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ANO</a:t>
            </a:r>
          </a:p>
        </p:txBody>
      </p:sp>
      <p:sp>
        <p:nvSpPr>
          <p:cNvPr id="17" name="Ovál 16"/>
          <p:cNvSpPr/>
          <p:nvPr/>
        </p:nvSpPr>
        <p:spPr>
          <a:xfrm>
            <a:off x="314264" y="4399281"/>
            <a:ext cx="2224608" cy="1016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dokumentace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736363" y="4960768"/>
            <a:ext cx="814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/>
          <p:cNvSpPr/>
          <p:nvPr/>
        </p:nvSpPr>
        <p:spPr>
          <a:xfrm>
            <a:off x="3739532" y="4622210"/>
            <a:ext cx="1642220" cy="65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posudek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5508104" y="4168509"/>
            <a:ext cx="1045096" cy="60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6696236" y="3555184"/>
            <a:ext cx="1224136" cy="1046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závazné stanovisko EIA</a:t>
            </a:r>
          </a:p>
        </p:txBody>
      </p:sp>
      <p:sp>
        <p:nvSpPr>
          <p:cNvPr id="22" name="Šipka dolů 21"/>
          <p:cNvSpPr/>
          <p:nvPr/>
        </p:nvSpPr>
        <p:spPr>
          <a:xfrm>
            <a:off x="6367028" y="4737906"/>
            <a:ext cx="1882552" cy="8173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podklad pro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132378" y="5614548"/>
            <a:ext cx="2304256" cy="801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navazující řízení </a:t>
            </a:r>
          </a:p>
        </p:txBody>
      </p:sp>
    </p:spTree>
    <p:extLst>
      <p:ext uri="{BB962C8B-B14F-4D97-AF65-F5344CB8AC3E}">
        <p14:creationId xmlns:p14="http://schemas.microsoft.com/office/powerpoint/2010/main" val="1352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Průběh EIA</a:t>
            </a:r>
          </a:p>
        </p:txBody>
      </p:sp>
      <p:pic>
        <p:nvPicPr>
          <p:cNvPr id="1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79512" y="970944"/>
            <a:ext cx="3528392" cy="5598395"/>
            <a:chOff x="340" y="1071"/>
            <a:chExt cx="1225" cy="2723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40" y="1071"/>
              <a:ext cx="1134" cy="42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Oznámení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40" y="1646"/>
              <a:ext cx="1134" cy="421"/>
            </a:xfrm>
            <a:prstGeom prst="rect">
              <a:avLst/>
            </a:prstGeom>
            <a:solidFill>
              <a:srgbClr val="0070C0"/>
            </a:solidFill>
            <a:ln w="12700" cmpd="sng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Zjišťovací řízení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40" y="2141"/>
              <a:ext cx="1225" cy="50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Dokumentace EIA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40" y="2797"/>
              <a:ext cx="1134" cy="42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Posudek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40" y="3374"/>
              <a:ext cx="1134" cy="42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cs-CZ" sz="2000" b="1" dirty="0">
                  <a:latin typeface="Verdana" pitchFamily="34" charset="0"/>
                </a:rPr>
                <a:t>Závazné stanovisko EIA</a:t>
              </a:r>
              <a:endParaRPr lang="en-US" sz="2000" b="1" dirty="0">
                <a:latin typeface="Verdana" pitchFamily="34" charset="0"/>
              </a:endParaRPr>
            </a:p>
          </p:txBody>
        </p:sp>
        <p:cxnSp>
          <p:nvCxnSpPr>
            <p:cNvPr id="21" name="AutoShape 11"/>
            <p:cNvCxnSpPr>
              <a:cxnSpLocks noChangeShapeType="1"/>
              <a:stCxn id="16" idx="2"/>
              <a:endCxn id="17" idx="0"/>
            </p:cNvCxnSpPr>
            <p:nvPr/>
          </p:nvCxnSpPr>
          <p:spPr bwMode="auto">
            <a:xfrm>
              <a:off x="907" y="1498"/>
              <a:ext cx="0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2"/>
            <p:cNvCxnSpPr>
              <a:cxnSpLocks noChangeShapeType="1"/>
              <a:stCxn id="17" idx="2"/>
              <a:endCxn id="18" idx="0"/>
            </p:cNvCxnSpPr>
            <p:nvPr/>
          </p:nvCxnSpPr>
          <p:spPr bwMode="auto">
            <a:xfrm>
              <a:off x="907" y="2067"/>
              <a:ext cx="45" cy="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flipH="1">
              <a:off x="907" y="2642"/>
              <a:ext cx="45" cy="1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19" idx="2"/>
              <a:endCxn id="20" idx="0"/>
            </p:cNvCxnSpPr>
            <p:nvPr/>
          </p:nvCxnSpPr>
          <p:spPr bwMode="auto">
            <a:xfrm>
              <a:off x="907" y="3225"/>
              <a:ext cx="0" cy="1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492500" y="4294655"/>
            <a:ext cx="43195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56682" y="1834450"/>
            <a:ext cx="577515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i="1" dirty="0"/>
              <a:t>Posuzované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vždy</a:t>
            </a:r>
            <a:r>
              <a:rPr lang="cs-CZ" sz="2400" i="1" dirty="0"/>
              <a:t> – rozsah dokumentace a posuzování. 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Ostatní</a:t>
            </a:r>
            <a:r>
              <a:rPr lang="cs-CZ" sz="2400" i="1" dirty="0"/>
              <a:t>: ano</a:t>
            </a:r>
            <a:r>
              <a:rPr lang="en-US" sz="2400" i="1" dirty="0"/>
              <a:t> </a:t>
            </a:r>
            <a:r>
              <a:rPr lang="en-US" sz="2400" dirty="0">
                <a:sym typeface="Wingdings" pitchFamily="2" charset="2"/>
              </a:rPr>
              <a:t> </a:t>
            </a:r>
            <a:r>
              <a:rPr lang="en-US" sz="2400" b="1" dirty="0">
                <a:sym typeface="Wingdings" pitchFamily="2" charset="2"/>
              </a:rPr>
              <a:t>EIA</a:t>
            </a:r>
            <a:r>
              <a:rPr lang="cs-CZ" sz="2400" dirty="0">
                <a:sym typeface="Wingdings" pitchFamily="2" charset="2"/>
              </a:rPr>
              <a:t>, </a:t>
            </a:r>
            <a:r>
              <a:rPr lang="en-US" sz="2400" b="1" dirty="0">
                <a:sym typeface="Wingdings" pitchFamily="2" charset="2"/>
              </a:rPr>
              <a:t>n</a:t>
            </a:r>
            <a:r>
              <a:rPr lang="cs-CZ" sz="2400" b="1" dirty="0">
                <a:sym typeface="Wingdings" pitchFamily="2" charset="2"/>
              </a:rPr>
              <a:t>e</a:t>
            </a:r>
            <a:r>
              <a:rPr lang="en-US" sz="2400" dirty="0">
                <a:sym typeface="Wingdings" pitchFamily="2" charset="2"/>
              </a:rPr>
              <a:t> 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b="1" dirty="0">
                <a:solidFill>
                  <a:srgbClr val="FF0000"/>
                </a:solidFill>
                <a:sym typeface="Wingdings" pitchFamily="2" charset="2"/>
              </a:rPr>
              <a:t>rozhodnutí</a:t>
            </a:r>
            <a:endParaRPr lang="nl-BE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218250" y="3261187"/>
            <a:ext cx="4468550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Investor </a:t>
            </a:r>
            <a:r>
              <a:rPr lang="cs-CZ" sz="2400" b="1" i="1" dirty="0">
                <a:solidFill>
                  <a:srgbClr val="FF6600"/>
                </a:solidFill>
              </a:rPr>
              <a:t>zpracuje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dokumentaci</a:t>
            </a:r>
            <a:r>
              <a:rPr lang="cs-CZ" sz="2400" b="1" i="1" dirty="0">
                <a:solidFill>
                  <a:srgbClr val="FF6600"/>
                </a:solidFill>
              </a:rPr>
              <a:t> </a:t>
            </a:r>
            <a:r>
              <a:rPr lang="cs-CZ" sz="2400" b="1" i="1" dirty="0"/>
              <a:t>(autor. osoba) </a:t>
            </a:r>
            <a:r>
              <a:rPr lang="cs-CZ" sz="2400" dirty="0"/>
              <a:t>a úřad ji zveřejní</a:t>
            </a:r>
            <a:endParaRPr lang="en-US" sz="240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080491" y="4364272"/>
            <a:ext cx="4841229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Úřad </a:t>
            </a:r>
            <a:r>
              <a:rPr lang="cs-CZ" sz="2400" b="1" i="1" dirty="0">
                <a:solidFill>
                  <a:srgbClr val="FF6600"/>
                </a:solidFill>
              </a:rPr>
              <a:t>zpracuje posudek </a:t>
            </a:r>
            <a:r>
              <a:rPr lang="cs-CZ" sz="2400" b="1" i="1" dirty="0"/>
              <a:t>(autor. osoba)</a:t>
            </a:r>
            <a:endParaRPr lang="en-US" sz="24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870346" y="5226443"/>
            <a:ext cx="4533436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Závazné</a:t>
            </a:r>
            <a:r>
              <a:rPr lang="cs-CZ" sz="2400" dirty="0"/>
              <a:t> stanovisko (</a:t>
            </a:r>
            <a:r>
              <a:rPr lang="cs-CZ" sz="2400"/>
              <a:t>platnost 5 </a:t>
            </a:r>
            <a:r>
              <a:rPr lang="cs-CZ" sz="2400" dirty="0"/>
              <a:t>let, možnost opakovaného prodloužení o 5 let)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– předmět a postup posuzování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492500" y="969206"/>
            <a:ext cx="6192837" cy="1116013"/>
          </a:xfrm>
          <a:prstGeom prst="rect">
            <a:avLst/>
          </a:prstGeom>
          <a:noFill/>
          <a:ln/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Předkladatel </a:t>
            </a:r>
            <a:r>
              <a:rPr lang="cs-CZ" sz="2400" b="1" i="1" dirty="0">
                <a:solidFill>
                  <a:srgbClr val="FF6600"/>
                </a:solidFill>
              </a:rPr>
              <a:t>oznámí </a:t>
            </a:r>
            <a:r>
              <a:rPr lang="cs-CZ" sz="2400" i="1" dirty="0"/>
              <a:t>příslušnému úřadu</a:t>
            </a:r>
          </a:p>
          <a:p>
            <a:pPr marL="0" indent="0" algn="ctr">
              <a:buNone/>
            </a:pPr>
            <a:r>
              <a:rPr lang="cs-CZ" sz="2400" i="1" dirty="0"/>
              <a:t>a úřad zveřejní základní </a:t>
            </a:r>
            <a:r>
              <a:rPr lang="cs-CZ" sz="2400" b="1" i="1" dirty="0">
                <a:solidFill>
                  <a:schemeClr val="accent6">
                    <a:lumMod val="75000"/>
                  </a:schemeClr>
                </a:solidFill>
              </a:rPr>
              <a:t>informace</a:t>
            </a:r>
            <a:r>
              <a:rPr lang="en-US" sz="2400" dirty="0"/>
              <a:t> </a:t>
            </a:r>
          </a:p>
        </p:txBody>
      </p:sp>
      <p:sp>
        <p:nvSpPr>
          <p:cNvPr id="31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3736397" y="1104870"/>
            <a:ext cx="344094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34"/>
          <p:cNvCxnSpPr/>
          <p:nvPr/>
        </p:nvCxnSpPr>
        <p:spPr>
          <a:xfrm>
            <a:off x="3896257" y="1834450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prava 35"/>
          <p:cNvSpPr/>
          <p:nvPr/>
        </p:nvSpPr>
        <p:spPr>
          <a:xfrm>
            <a:off x="3847866" y="1960934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/>
          <p:cNvSpPr/>
          <p:nvPr/>
        </p:nvSpPr>
        <p:spPr>
          <a:xfrm rot="2002606">
            <a:off x="3766868" y="2527391"/>
            <a:ext cx="584264" cy="28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3908444" y="3260608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Šipka doprava 38"/>
          <p:cNvSpPr/>
          <p:nvPr/>
        </p:nvSpPr>
        <p:spPr>
          <a:xfrm>
            <a:off x="3985562" y="3399971"/>
            <a:ext cx="436102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39"/>
          <p:cNvCxnSpPr/>
          <p:nvPr/>
        </p:nvCxnSpPr>
        <p:spPr>
          <a:xfrm>
            <a:off x="3908444" y="4168379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3847866" y="5209643"/>
            <a:ext cx="4996223" cy="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ublinový popisek ve tvaru obláčku 41"/>
          <p:cNvSpPr/>
          <p:nvPr/>
        </p:nvSpPr>
        <p:spPr>
          <a:xfrm>
            <a:off x="5415301" y="6169267"/>
            <a:ext cx="3595726" cy="587165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není to správní řízení!</a:t>
            </a:r>
          </a:p>
        </p:txBody>
      </p:sp>
      <p:sp>
        <p:nvSpPr>
          <p:cNvPr id="43" name="Šipka doprava 42"/>
          <p:cNvSpPr/>
          <p:nvPr/>
        </p:nvSpPr>
        <p:spPr>
          <a:xfrm rot="20090818">
            <a:off x="3538497" y="4584739"/>
            <a:ext cx="532201" cy="223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19495863">
            <a:off x="3487804" y="5749625"/>
            <a:ext cx="362611" cy="28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0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  <p:bldP spid="30" grpId="0" animBg="1"/>
      <p:bldP spid="27" grpId="0" animBg="1"/>
      <p:bldP spid="34" grpId="0" animBg="1"/>
      <p:bldP spid="36" grpId="0" animBg="1"/>
      <p:bldP spid="37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23891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/>
              <a:t>Proběhnuvší posouzení EIA znamená závažné procesní i hmotněprávní důsledky:</a:t>
            </a:r>
          </a:p>
          <a:p>
            <a:r>
              <a:rPr lang="cs-CZ" sz="2800" dirty="0"/>
              <a:t>Pro </a:t>
            </a:r>
            <a:r>
              <a:rPr lang="cs-CZ" sz="2800" dirty="0">
                <a:solidFill>
                  <a:srgbClr val="FF0000"/>
                </a:solidFill>
              </a:rPr>
              <a:t>navazující řízení </a:t>
            </a:r>
            <a:r>
              <a:rPr lang="cs-CZ" sz="2800" dirty="0"/>
              <a:t>(povolující umístění a provedení stavby) platí </a:t>
            </a:r>
            <a:r>
              <a:rPr lang="cs-CZ" sz="2800" b="1" u="sng" dirty="0"/>
              <a:t>zvláštní režim</a:t>
            </a:r>
            <a:r>
              <a:rPr lang="cs-CZ" sz="2800" dirty="0"/>
              <a:t> (viz dále) =&gt; závazné stanovisko EIA se zde uplatní jako závazné stanovisko (ve smyslu § 149 správního řádu)</a:t>
            </a:r>
          </a:p>
          <a:p>
            <a:r>
              <a:rPr lang="cs-CZ" sz="2800" dirty="0"/>
              <a:t>v jiných řízeních (nenavazujících – tzv. </a:t>
            </a:r>
            <a:r>
              <a:rPr lang="cs-CZ" sz="2800" dirty="0">
                <a:solidFill>
                  <a:srgbClr val="0070C0"/>
                </a:solidFill>
              </a:rPr>
              <a:t>souvisejících</a:t>
            </a:r>
            <a:r>
              <a:rPr lang="cs-CZ" sz="2800" dirty="0"/>
              <a:t>) slouží závazné stanovisko EIA jako podklad pro rozhodnutí.</a:t>
            </a:r>
          </a:p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971600" y="3011260"/>
            <a:ext cx="7611254" cy="3734734"/>
            <a:chOff x="840506" y="2327906"/>
            <a:chExt cx="7670340" cy="4259764"/>
          </a:xfrm>
        </p:grpSpPr>
        <p:sp>
          <p:nvSpPr>
            <p:cNvPr id="10" name="Obdélník 9"/>
            <p:cNvSpPr/>
            <p:nvPr/>
          </p:nvSpPr>
          <p:spPr>
            <a:xfrm>
              <a:off x="840506" y="3648292"/>
              <a:ext cx="1872208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600" dirty="0"/>
                <a:t>proces EIA</a:t>
              </a:r>
            </a:p>
          </p:txBody>
        </p:sp>
        <p:sp>
          <p:nvSpPr>
            <p:cNvPr id="11" name="Šipka doprava 10"/>
            <p:cNvSpPr/>
            <p:nvPr/>
          </p:nvSpPr>
          <p:spPr>
            <a:xfrm rot="20457941">
              <a:off x="3111253" y="2971096"/>
              <a:ext cx="1553344" cy="99700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 doprava 11"/>
            <p:cNvSpPr/>
            <p:nvPr/>
          </p:nvSpPr>
          <p:spPr>
            <a:xfrm rot="1028468">
              <a:off x="3089146" y="4834421"/>
              <a:ext cx="1512168" cy="86386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4932040" y="2327906"/>
              <a:ext cx="2736304" cy="15480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navazující řízení</a:t>
              </a:r>
              <a:r>
                <a:rPr lang="cs-CZ" dirty="0"/>
                <a:t> dle § 3 písm. g) zákona EIA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4657972" y="4455442"/>
              <a:ext cx="3852874" cy="21322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Další řízení (postupy) nezbytné k uskutečnění záměru EIA, které však nejsou navazujícími řízeními =&gt; </a:t>
              </a:r>
              <a:r>
                <a:rPr lang="cs-CZ" b="1" dirty="0">
                  <a:solidFill>
                    <a:schemeClr val="bg1"/>
                  </a:solidFill>
                </a:rPr>
                <a:t>řízení související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004257" y="3667088"/>
              <a:ext cx="1040625" cy="940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/>
                <a:t>věcná a časová souvislost</a:t>
              </a:r>
            </a:p>
          </p:txBody>
        </p:sp>
      </p:grpSp>
      <p:sp>
        <p:nvSpPr>
          <p:cNvPr id="9" name="Obdélník 8"/>
          <p:cNvSpPr/>
          <p:nvPr/>
        </p:nvSpPr>
        <p:spPr>
          <a:xfrm>
            <a:off x="251520" y="3179686"/>
            <a:ext cx="4406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pozor mj. na judikaturu: </a:t>
            </a:r>
            <a:r>
              <a:rPr lang="cs-CZ" i="1" dirty="0"/>
              <a:t>„není navazující řízení jako navazující řízení“ </a:t>
            </a:r>
            <a:r>
              <a:rPr lang="cs-CZ" dirty="0"/>
              <a:t>=&gt; řízení navazující vs. související</a:t>
            </a:r>
          </a:p>
        </p:txBody>
      </p:sp>
    </p:spTree>
    <p:extLst>
      <p:ext uri="{BB962C8B-B14F-4D97-AF65-F5344CB8AC3E}">
        <p14:creationId xmlns:p14="http://schemas.microsoft.com/office/powerpoint/2010/main" val="14456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044966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cs-CZ" altLang="cs-CZ" sz="3500" b="1" u="sng" dirty="0">
                <a:latin typeface="+mj-lt"/>
              </a:rPr>
              <a:t>Navazující řízení - </a:t>
            </a:r>
            <a:r>
              <a:rPr lang="cs-CZ" altLang="cs-CZ" sz="3500" b="1" u="sng" dirty="0">
                <a:solidFill>
                  <a:srgbClr val="00B050"/>
                </a:solidFill>
                <a:latin typeface="+mj-lt"/>
              </a:rPr>
              <a:t>§ 3 písm. g) zákona EIA</a:t>
            </a:r>
          </a:p>
          <a:p>
            <a:pPr marL="274320" indent="-274320">
              <a:buFont typeface="Wingdings 2"/>
              <a:buChar char=""/>
              <a:defRPr/>
            </a:pPr>
            <a:endParaRPr lang="cs-CZ" altLang="cs-CZ" sz="2900" b="1" dirty="0">
              <a:solidFill>
                <a:srgbClr val="FF33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rgbClr val="FF3300"/>
                </a:solidFill>
                <a:latin typeface="+mj-lt"/>
              </a:rPr>
              <a:t>1. řízení o povolení stavebního záměru,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2. řízení o povolení hornické činnosti,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3. řízení o stanovení dobývacího prostoru,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4. řízení o povolení činnosti prováděné hornickým způsobem,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5. řízení o povolení k nakládání s povrchovými a podzemními vodami,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6. řízení o vydání integrovaného povolení,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7. řízení o vydání povolení provozu stacionárního zdroje,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3"/>
                </a:solidFill>
                <a:latin typeface="+mj-lt"/>
              </a:rPr>
              <a:t>8. řízení o vydání povolení k provozování zařízení určeného pro nakládání s odpady,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5"/>
                </a:solidFill>
                <a:latin typeface="+mj-lt"/>
              </a:rPr>
              <a:t>9. řízení, v němž se vydává rozhodnutí nezbytné pro uskutečnění záměru, není-li vedeno žádné z řízení podle bodů 1 až 8, a</a:t>
            </a:r>
          </a:p>
          <a:p>
            <a:pPr marL="0" indent="0">
              <a:buNone/>
              <a:defRPr/>
            </a:pPr>
            <a:r>
              <a:rPr lang="cs-CZ" altLang="cs-CZ" sz="2900" b="1" dirty="0">
                <a:solidFill>
                  <a:schemeClr val="accent5"/>
                </a:solidFill>
                <a:latin typeface="+mj-lt"/>
              </a:rPr>
              <a:t>10. řízení o změně rozhodnutí vydaného v řízeních podle bodů 1 až 9 k dosud nepovolenému záměru nebo jeho části či etapě, má-li dojít ke změně podmínek rozhodnutí, které byly převzaty ze stanoviska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</p:spTree>
    <p:extLst>
      <p:ext uri="{BB962C8B-B14F-4D97-AF65-F5344CB8AC3E}">
        <p14:creationId xmlns:p14="http://schemas.microsoft.com/office/powerpoint/2010/main" val="95605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35696" y="507657"/>
            <a:ext cx="172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cap="all" dirty="0"/>
              <a:t>PORTÁL EIA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1124744"/>
            <a:ext cx="9841311" cy="4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http://portal.cenia.cz/eiasea/view/eia100_cr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153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382" y="1183830"/>
            <a:ext cx="8229600" cy="5269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</a:p>
          <a:p>
            <a:endParaRPr lang="cs-CZ" sz="2800" dirty="0"/>
          </a:p>
          <a:p>
            <a:pPr lvl="1"/>
            <a:endParaRPr lang="cs-CZ" sz="2400" dirty="0"/>
          </a:p>
          <a:p>
            <a:endParaRPr lang="cs-CZ" altLang="cs-CZ" sz="2800" b="1" dirty="0"/>
          </a:p>
          <a:p>
            <a:pPr marL="0" indent="0">
              <a:buNone/>
            </a:pPr>
            <a:endParaRPr lang="en-GB" altLang="cs-CZ" sz="2800" i="1" dirty="0"/>
          </a:p>
          <a:p>
            <a:endParaRPr lang="cs-CZ" sz="2700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156438"/>
            <a:ext cx="8229600" cy="5182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00" b="1" u="sng" dirty="0"/>
              <a:t>Zvláštnosti „navazujících řízení“ (</a:t>
            </a:r>
            <a:r>
              <a:rPr lang="cs-CZ" sz="2600" b="1" u="sng" dirty="0">
                <a:solidFill>
                  <a:srgbClr val="00B050"/>
                </a:solidFill>
              </a:rPr>
              <a:t>§ 9b – 9e</a:t>
            </a:r>
            <a:r>
              <a:rPr lang="cs-CZ" sz="2600" b="1" u="sng" dirty="0"/>
              <a:t>)</a:t>
            </a:r>
          </a:p>
          <a:p>
            <a:pPr marL="0" indent="0" algn="ctr">
              <a:buNone/>
            </a:pPr>
            <a:endParaRPr lang="cs-CZ" sz="900" b="1" u="sng" dirty="0"/>
          </a:p>
          <a:p>
            <a:pPr>
              <a:defRPr/>
            </a:pPr>
            <a:r>
              <a:rPr lang="cs-CZ" sz="2600" dirty="0"/>
              <a:t>nutnost verifikačního závazného stanoviska (tzv. </a:t>
            </a:r>
            <a:r>
              <a:rPr lang="cs-CZ" sz="2600" i="1" dirty="0" err="1"/>
              <a:t>coherence</a:t>
            </a:r>
            <a:r>
              <a:rPr lang="cs-CZ" sz="2600" i="1" dirty="0"/>
              <a:t> </a:t>
            </a:r>
            <a:r>
              <a:rPr lang="cs-CZ" sz="2600" i="1" dirty="0" err="1"/>
              <a:t>stamp</a:t>
            </a:r>
            <a:r>
              <a:rPr lang="cs-CZ" sz="2600" dirty="0"/>
              <a:t>): </a:t>
            </a:r>
            <a:r>
              <a:rPr lang="cs-CZ" sz="2600" dirty="0">
                <a:solidFill>
                  <a:srgbClr val="00B050"/>
                </a:solidFill>
              </a:rPr>
              <a:t>§ 9a odst. 6</a:t>
            </a:r>
          </a:p>
          <a:p>
            <a:pPr lvl="1">
              <a:defRPr/>
            </a:pPr>
            <a:r>
              <a:rPr lang="cs-CZ" sz="2100" dirty="0"/>
              <a:t>Příslušný úřad EIA ověří </a:t>
            </a:r>
            <a:r>
              <a:rPr lang="cs-CZ" sz="2100" i="1" dirty="0"/>
              <a:t>(na základě oznámení o zahájení řízení zaslaného tomuto úřadu správním orgánem příslušným k vedení navazujícího řízení) </a:t>
            </a:r>
            <a:r>
              <a:rPr lang="cs-CZ" sz="2100" dirty="0"/>
              <a:t>každý záměr a vydá </a:t>
            </a:r>
            <a:r>
              <a:rPr lang="cs-CZ" sz="2100" dirty="0">
                <a:solidFill>
                  <a:srgbClr val="FF0000"/>
                </a:solidFill>
              </a:rPr>
              <a:t>nesouhlasné závazné stanovisko</a:t>
            </a:r>
            <a:r>
              <a:rPr lang="cs-CZ" sz="2100" dirty="0"/>
              <a:t>, jestliže došlo ke změnám záměru, které by mohly mít významný negativní vliv na životní prostředí, zejména ke zvýšení jeho kapacity a rozsahu nebo ke změně jeho technologie, řízení provozu nebo způsobu užívání. Tyto změny jsou předmětem posuzování podle </a:t>
            </a:r>
            <a:r>
              <a:rPr lang="cs-CZ" sz="2100" dirty="0">
                <a:solidFill>
                  <a:srgbClr val="00B050"/>
                </a:solidFill>
              </a:rPr>
              <a:t>§ 4 odst. 1 písm. g). </a:t>
            </a:r>
            <a:r>
              <a:rPr lang="cs-CZ" sz="2100" dirty="0"/>
              <a:t>Jestliže nedošlo ke změnám záměru, příslušný úřad </a:t>
            </a:r>
            <a:r>
              <a:rPr lang="cs-CZ" sz="2100" dirty="0">
                <a:solidFill>
                  <a:srgbClr val="FF0000"/>
                </a:solidFill>
              </a:rPr>
              <a:t>vydá souhlasné závazné stanovisko</a:t>
            </a:r>
            <a:r>
              <a:rPr lang="cs-CZ" sz="2100" dirty="0"/>
              <a:t>. </a:t>
            </a:r>
          </a:p>
          <a:p>
            <a:pPr marL="457200" indent="-457200"/>
            <a:r>
              <a:rPr lang="cs-CZ" sz="2600" dirty="0"/>
              <a:t>rozdíly v procesu (např. rozdílné doručování)</a:t>
            </a:r>
          </a:p>
          <a:p>
            <a:pPr marL="457200" indent="-457200"/>
            <a:r>
              <a:rPr lang="cs-CZ" sz="2600" dirty="0"/>
              <a:t>účast veřejnosti (viz dále)</a:t>
            </a:r>
          </a:p>
          <a:p>
            <a:pPr marL="457200" indent="-457200"/>
            <a:r>
              <a:rPr lang="cs-CZ" sz="2600" dirty="0"/>
              <a:t>zvláštní režim i </a:t>
            </a:r>
            <a:r>
              <a:rPr lang="cs-CZ" sz="2600" b="1" dirty="0"/>
              <a:t>pro využití opravných prostředků </a:t>
            </a:r>
            <a:r>
              <a:rPr lang="cs-CZ" sz="2600" dirty="0"/>
              <a:t>proti rozhodnutí vydanému v navazujícím řízení i </a:t>
            </a:r>
            <a:r>
              <a:rPr lang="cs-CZ" sz="2600" b="1" dirty="0"/>
              <a:t>pro řízení před správními soudy.</a:t>
            </a:r>
            <a:endParaRPr lang="cs-CZ" altLang="cs-CZ" sz="2900" dirty="0"/>
          </a:p>
          <a:p>
            <a:pPr marL="0" indent="0" algn="ctr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EIA a „navazující řízení“</a:t>
            </a:r>
          </a:p>
        </p:txBody>
      </p:sp>
    </p:spTree>
    <p:extLst>
      <p:ext uri="{BB962C8B-B14F-4D97-AF65-F5344CB8AC3E}">
        <p14:creationId xmlns:p14="http://schemas.microsoft.com/office/powerpoint/2010/main" val="28311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Verifikační závazné stanovisko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7890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…jestliže došlo ke změnám záměru, které by mohly mít významný negativní vliv na životní prostředí, zejména ke zvýšení jeho kapacity a rozsahu nebo ke změně jeho technologie, řízení provozu nebo způsobu užívání.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9592" y="1628800"/>
            <a:ext cx="38164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Úřad, který vede navazující řízení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3789040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Úřad pro EIA</a:t>
            </a:r>
          </a:p>
        </p:txBody>
      </p:sp>
      <p:cxnSp>
        <p:nvCxnSpPr>
          <p:cNvPr id="10" name="Zakřivená spojovací čára 9"/>
          <p:cNvCxnSpPr/>
          <p:nvPr/>
        </p:nvCxnSpPr>
        <p:spPr>
          <a:xfrm>
            <a:off x="4932040" y="2132856"/>
            <a:ext cx="2016224" cy="1440160"/>
          </a:xfrm>
          <a:prstGeom prst="curvedConnector3">
            <a:avLst>
              <a:gd name="adj1" fmla="val 972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Zakřivená spojovací čára 12"/>
          <p:cNvCxnSpPr/>
          <p:nvPr/>
        </p:nvCxnSpPr>
        <p:spPr>
          <a:xfrm rot="10800000">
            <a:off x="2411760" y="2780928"/>
            <a:ext cx="1728192" cy="1584176"/>
          </a:xfrm>
          <a:prstGeom prst="curvedConnector3">
            <a:avLst>
              <a:gd name="adj1" fmla="val 97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588224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předložení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závazné stanovisko</a:t>
            </a:r>
          </a:p>
          <a:p>
            <a:r>
              <a:rPr lang="cs-CZ" dirty="0"/>
              <a:t>(</a:t>
            </a:r>
            <a:r>
              <a:rPr lang="cs-CZ" i="1" dirty="0" err="1"/>
              <a:t>coherence</a:t>
            </a:r>
            <a:r>
              <a:rPr lang="cs-CZ" i="1" dirty="0"/>
              <a:t> </a:t>
            </a:r>
            <a:r>
              <a:rPr lang="cs-CZ" i="1" dirty="0" err="1"/>
              <a:t>stamp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552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5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>
            <a:cxnSpLocks/>
          </p:cNvCxnSpPr>
          <p:nvPr/>
        </p:nvCxnSpPr>
        <p:spPr>
          <a:xfrm rot="5400000">
            <a:off x="1310334" y="3251159"/>
            <a:ext cx="1638842" cy="434508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129234" y="2923446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969311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80" y="4276113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3222614" y="4668559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65101" y="4707041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4" y="2233244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3" y="1422655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3064592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91680" y="26305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Společné územní a stavební řízení s posouzením vlivů na životní prostředí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155679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§ 10 zákona č. 100/2001 Sb.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Je-li předmětem řízení s posouzením vlivů pouze část nebo etapa stavebního záměru, který byl předmětem zjišťovacího řízení podle § 7</a:t>
            </a:r>
            <a:r>
              <a:rPr lang="cs-CZ" sz="2000" b="1" dirty="0">
                <a:solidFill>
                  <a:schemeClr val="accent5"/>
                </a:solidFill>
              </a:rPr>
              <a:t>, dokumentace se zpracovává k celému stavebnímu záměru.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Doba pro zpracování posudku nesmí být delší než </a:t>
            </a:r>
            <a:r>
              <a:rPr lang="cs-CZ" sz="2000" b="1" dirty="0">
                <a:solidFill>
                  <a:schemeClr val="accent5"/>
                </a:solidFill>
              </a:rPr>
              <a:t>60 dnů </a:t>
            </a:r>
            <a:r>
              <a:rPr lang="cs-CZ" sz="2000" b="1" dirty="0"/>
              <a:t>ode dne, kdy byly zpracovateli posudku doručeny výsledky projednání včetně vyjádření dotčeného státu při mezistátním posuzování podle § 13. Tato lhůta může být v odůvodněných, zejména složitých, případech překročena, </a:t>
            </a:r>
            <a:r>
              <a:rPr lang="cs-CZ" sz="2000" b="1" dirty="0">
                <a:solidFill>
                  <a:schemeClr val="accent5"/>
                </a:solidFill>
              </a:rPr>
              <a:t>nejdéle však o dalších 20 dnů.</a:t>
            </a:r>
          </a:p>
        </p:txBody>
      </p:sp>
    </p:spTree>
    <p:extLst>
      <p:ext uri="{BB962C8B-B14F-4D97-AF65-F5344CB8AC3E}">
        <p14:creationId xmlns:p14="http://schemas.microsoft.com/office/powerpoint/2010/main" val="7298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NOVÝ STAVEBNÍ ZÁKON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2AE38B9-F7C7-42EF-81DD-92B2C2CD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C3FB9B-FC63-4018-8593-6B9D4D47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23" y="1100009"/>
            <a:ext cx="9144000" cy="42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7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17637"/>
            <a:ext cx="8229600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Účast veřejnosti v procesech SEA / EIA a přístup k soudní ochraně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64904"/>
            <a:ext cx="5138936" cy="34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6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26629"/>
            <a:ext cx="8229600" cy="485108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veřejnost</a:t>
            </a:r>
            <a:r>
              <a:rPr lang="cs-CZ" dirty="0"/>
              <a:t>: jedna nebo více osob </a:t>
            </a:r>
            <a:r>
              <a:rPr lang="cs-CZ" dirty="0">
                <a:solidFill>
                  <a:srgbClr val="00B050"/>
                </a:solidFill>
              </a:rPr>
              <a:t>[§ 3 písm. h)]</a:t>
            </a:r>
          </a:p>
          <a:p>
            <a:endParaRPr lang="cs-CZ" sz="1200" b="1" dirty="0"/>
          </a:p>
          <a:p>
            <a:r>
              <a:rPr lang="cs-CZ" b="1" dirty="0"/>
              <a:t>dotčená veřejnost </a:t>
            </a:r>
            <a:r>
              <a:rPr lang="cs-CZ" dirty="0">
                <a:solidFill>
                  <a:srgbClr val="00B050"/>
                </a:solidFill>
              </a:rPr>
              <a:t>[§ 3 písm. i)]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osoba, která může být rozhodnutím vydaným v navazujícím řízení dotčena ve svých právech nebo povinnostech</a:t>
            </a:r>
          </a:p>
          <a:p>
            <a:pPr lvl="1"/>
            <a:r>
              <a:rPr lang="cs-CZ" dirty="0"/>
              <a:t>právnická osoba soukromého práva, jejímž předmětem činnosti je podle zakladatelského právního jednání ochrana životního prostředí nebo veřejného zdraví, a jejíž hlavní činností není podnikání nebo jiná výdělečná činnost</a:t>
            </a:r>
          </a:p>
          <a:p>
            <a:pPr lvl="2"/>
            <a:r>
              <a:rPr lang="cs-CZ" dirty="0"/>
              <a:t>která vznikla </a:t>
            </a:r>
            <a:r>
              <a:rPr lang="cs-CZ" b="1" dirty="0"/>
              <a:t>alespoň 3 roky před dnem zveřejnění informací o navazujícím řízení </a:t>
            </a:r>
            <a:r>
              <a:rPr lang="cs-CZ" dirty="0"/>
              <a:t>podle § 9 b odst. 1, případně před dnem vydání rozhodnutí, že záměr nebo jeho změna nebudou posuzovány</a:t>
            </a:r>
          </a:p>
          <a:p>
            <a:pPr lvl="2"/>
            <a:r>
              <a:rPr lang="cs-CZ" b="1" dirty="0"/>
              <a:t>nebo kterou podporuje svými podpisy nejméně 200 osob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22998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172" y="1426629"/>
            <a:ext cx="8229600" cy="4851083"/>
          </a:xfrm>
        </p:spPr>
        <p:txBody>
          <a:bodyPr>
            <a:normAutofit fontScale="77500" lnSpcReduction="20000"/>
          </a:bodyPr>
          <a:lstStyle/>
          <a:p>
            <a:r>
              <a:rPr lang="cs-CZ" b="1" u="sng" dirty="0"/>
              <a:t>Proces SEA</a:t>
            </a:r>
          </a:p>
          <a:p>
            <a:pPr lvl="1"/>
            <a:r>
              <a:rPr lang="cs-CZ" sz="2600" dirty="0"/>
              <a:t>Účast veřejnosti toliko </a:t>
            </a:r>
            <a:r>
              <a:rPr lang="cs-CZ" sz="2600" b="1" dirty="0"/>
              <a:t>konzultativní</a:t>
            </a:r>
            <a:r>
              <a:rPr lang="cs-CZ" sz="2600" dirty="0"/>
              <a:t>.</a:t>
            </a:r>
          </a:p>
          <a:p>
            <a:pPr lvl="1"/>
            <a:r>
              <a:rPr lang="cs-CZ" sz="2600" b="1" dirty="0">
                <a:solidFill>
                  <a:srgbClr val="FF0000"/>
                </a:solidFill>
              </a:rPr>
              <a:t>Každý</a:t>
            </a:r>
            <a:r>
              <a:rPr lang="cs-CZ" sz="2600" b="1" dirty="0"/>
              <a:t>:</a:t>
            </a:r>
          </a:p>
          <a:p>
            <a:pPr lvl="2"/>
            <a:r>
              <a:rPr lang="cs-CZ" sz="2500" b="1" dirty="0"/>
              <a:t>písemné vyjádření k oznámení koncepce </a:t>
            </a:r>
            <a:r>
              <a:rPr lang="cs-CZ" sz="2500" dirty="0"/>
              <a:t>ve lhůtě do 20 dnů ode dne jeho zveřejnění </a:t>
            </a:r>
          </a:p>
          <a:p>
            <a:pPr lvl="2"/>
            <a:r>
              <a:rPr lang="cs-CZ" sz="2500" b="1" dirty="0"/>
              <a:t>písemné vyjádření k návrhu koncepce</a:t>
            </a:r>
            <a:r>
              <a:rPr lang="cs-CZ" sz="2500" dirty="0"/>
              <a:t> nejpozději do 5 dnů ode dne konání veřejného projednání návrhu koncepce</a:t>
            </a:r>
          </a:p>
          <a:p>
            <a:pPr lvl="2"/>
            <a:r>
              <a:rPr lang="cs-CZ" sz="2500" b="1" dirty="0"/>
              <a:t>možnost se ústně vyjádřit i v rámci veřejného projednání</a:t>
            </a:r>
            <a:r>
              <a:rPr lang="cs-CZ" sz="2500" dirty="0"/>
              <a:t>.</a:t>
            </a:r>
          </a:p>
          <a:p>
            <a:endParaRPr lang="cs-CZ" sz="2600" dirty="0"/>
          </a:p>
          <a:p>
            <a:r>
              <a:rPr lang="cs-CZ" b="1" u="sng" dirty="0"/>
              <a:t>Proces EIA</a:t>
            </a:r>
          </a:p>
          <a:p>
            <a:pPr lvl="1"/>
            <a:r>
              <a:rPr lang="cs-CZ" sz="2600" b="1" dirty="0">
                <a:solidFill>
                  <a:srgbClr val="FF0000"/>
                </a:solidFill>
              </a:rPr>
              <a:t>Každý</a:t>
            </a:r>
            <a:r>
              <a:rPr lang="cs-CZ" sz="2600" b="1" dirty="0"/>
              <a:t>:</a:t>
            </a:r>
          </a:p>
          <a:p>
            <a:pPr lvl="2"/>
            <a:r>
              <a:rPr lang="cs-CZ" sz="2500" dirty="0"/>
              <a:t>právo zaslat příslušnému úřadu své </a:t>
            </a:r>
            <a:r>
              <a:rPr lang="cs-CZ" sz="2500" b="1" dirty="0"/>
              <a:t>písemné vyjádření k záměru </a:t>
            </a:r>
            <a:r>
              <a:rPr lang="cs-CZ" sz="2500" dirty="0"/>
              <a:t>(do 30 dní ode dne zveřejnění informace o oznámení záměru),</a:t>
            </a:r>
          </a:p>
          <a:p>
            <a:pPr lvl="2"/>
            <a:r>
              <a:rPr lang="cs-CZ" sz="2500" b="1" dirty="0"/>
              <a:t>vyjádření k dokumentaci </a:t>
            </a:r>
            <a:r>
              <a:rPr lang="cs-CZ" sz="2500" dirty="0"/>
              <a:t>(do 30 dní ode dne zveřejnění informace o dokumentaci). </a:t>
            </a:r>
          </a:p>
          <a:p>
            <a:endParaRPr lang="cs-CZ" u="sng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2592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4343"/>
            <a:ext cx="8229600" cy="48510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Proces EIA</a:t>
            </a:r>
          </a:p>
          <a:p>
            <a:pPr marL="0" indent="0" algn="ctr">
              <a:buNone/>
            </a:pPr>
            <a:endParaRPr lang="cs-CZ" b="1" u="sng" dirty="0"/>
          </a:p>
          <a:p>
            <a:pPr marL="0" indent="0" algn="ctr">
              <a:buNone/>
            </a:pPr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Rozhodnutí v zjišťovacím řízení, že záměr nebude posuzován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odvolat se může pouze oznamovatel a dotčená veřejnost</a:t>
            </a:r>
            <a:r>
              <a:rPr lang="cs-CZ" dirty="0"/>
              <a:t> uvedená v § 3 písm. i) bodě 2 zákona EIA, tzn. environmentální spolky splňující uvedené podmínky.</a:t>
            </a:r>
          </a:p>
          <a:p>
            <a:pPr lvl="1"/>
            <a:r>
              <a:rPr lang="cs-CZ" dirty="0"/>
              <a:t>Tytéž spolky se mohou </a:t>
            </a:r>
            <a:r>
              <a:rPr lang="cs-CZ" b="1" dirty="0"/>
              <a:t>žalobou domáhat zrušení rozhodnutí vydaného ve zjišťovacím řízení</a:t>
            </a:r>
            <a:r>
              <a:rPr lang="cs-CZ" dirty="0"/>
              <a:t>, že záměr nebo jeho změna nebudou posuzovány.</a:t>
            </a:r>
          </a:p>
          <a:p>
            <a:pPr lvl="1"/>
            <a:r>
              <a:rPr lang="cs-CZ" dirty="0"/>
              <a:t>Široká veřejnost ani jednu z těchto možností nemá.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Dojde-li k posouzení záměru, je vydáno závazné stanovisko EIA a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pouze dotčené veřejnosti a dotčenému </a:t>
            </a:r>
            <a:r>
              <a:rPr lang="cs-CZ" b="1" dirty="0" err="1">
                <a:solidFill>
                  <a:srgbClr val="00B050"/>
                </a:solidFill>
              </a:rPr>
              <a:t>územněsamosprávnému</a:t>
            </a:r>
            <a:r>
              <a:rPr lang="cs-CZ" b="1" dirty="0">
                <a:solidFill>
                  <a:srgbClr val="00B050"/>
                </a:solidFill>
              </a:rPr>
              <a:t> celku </a:t>
            </a:r>
            <a:r>
              <a:rPr lang="cs-CZ" dirty="0"/>
              <a:t>svědčí oprávnění stát se </a:t>
            </a:r>
            <a:r>
              <a:rPr lang="cs-CZ" b="1" dirty="0"/>
              <a:t>plnoprávným účastníkem navazujícího správního řízení </a:t>
            </a:r>
            <a:r>
              <a:rPr lang="cs-CZ" dirty="0"/>
              <a:t>a brojit proti nesprávnosti provedeného posouzení. </a:t>
            </a:r>
          </a:p>
          <a:p>
            <a:pPr lvl="1"/>
            <a:r>
              <a:rPr lang="cs-CZ" dirty="0"/>
              <a:t>Široká veřejnost opět tuto možnost nemá.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  <p:sp>
        <p:nvSpPr>
          <p:cNvPr id="11" name="Ovál 10"/>
          <p:cNvSpPr/>
          <p:nvPr/>
        </p:nvSpPr>
        <p:spPr>
          <a:xfrm>
            <a:off x="633600" y="1624408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oznámení </a:t>
            </a:r>
          </a:p>
        </p:txBody>
      </p:sp>
      <p:sp>
        <p:nvSpPr>
          <p:cNvPr id="12" name="Ovál 11"/>
          <p:cNvSpPr/>
          <p:nvPr/>
        </p:nvSpPr>
        <p:spPr>
          <a:xfrm>
            <a:off x="3527884" y="1567052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zjišťovací řízení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709002" y="2077808"/>
            <a:ext cx="696906" cy="1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5734472" y="1747072"/>
            <a:ext cx="1216496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222332" y="1567052"/>
            <a:ext cx="1378496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rozhodnutí</a:t>
            </a:r>
            <a:r>
              <a:rPr lang="cs-CZ" dirty="0"/>
              <a:t> </a:t>
            </a:r>
            <a:r>
              <a:rPr lang="cs-CZ" sz="1500" dirty="0"/>
              <a:t>(odvolání, soudní přezkum)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33600" y="4509120"/>
            <a:ext cx="7178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0323"/>
            <a:ext cx="8229600" cy="54971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3500" b="1" u="sng" dirty="0"/>
              <a:t>Účast veřejnosti v „navazujícím řízení“</a:t>
            </a:r>
          </a:p>
          <a:p>
            <a:pPr marL="285750" indent="-285750"/>
            <a:r>
              <a:rPr lang="cs-CZ" b="1" dirty="0"/>
              <a:t>Speciální úprava vůči úpravě účastenství v jiných předpisech!!! (zejm. stavební zákon)</a:t>
            </a:r>
          </a:p>
          <a:p>
            <a:pPr marL="285750" indent="-285750"/>
            <a:r>
              <a:rPr lang="cs-CZ" dirty="0"/>
              <a:t>Vždy se jedná o </a:t>
            </a:r>
            <a:r>
              <a:rPr lang="cs-CZ" b="1" dirty="0">
                <a:solidFill>
                  <a:srgbClr val="FF0000"/>
                </a:solidFill>
              </a:rPr>
              <a:t>řízení s velkým počtem účastníků </a:t>
            </a:r>
            <a:r>
              <a:rPr lang="cs-CZ" dirty="0"/>
              <a:t>podle správního řádu, bez ohledu na skutečný počet účastníků.</a:t>
            </a:r>
          </a:p>
          <a:p>
            <a:pPr marL="285750" indent="-285750"/>
            <a:r>
              <a:rPr lang="cs-CZ" b="1" dirty="0">
                <a:solidFill>
                  <a:srgbClr val="00B050"/>
                </a:solidFill>
              </a:rPr>
              <a:t>Veřejnosti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svědčí v navazujícím řízení </a:t>
            </a:r>
            <a:r>
              <a:rPr lang="cs-CZ" b="1" dirty="0"/>
              <a:t>konzultativní účast, která umožňuje každé osobě uplatnit připomínky k záměru</a:t>
            </a:r>
            <a:r>
              <a:rPr lang="cs-CZ" dirty="0"/>
              <a:t>. Tyto osoby se však nestávají účastníky řízení, správní orgán je pouze povinen se s podanými připomínkami vypořádat v odůvodnění rozhodnutí.</a:t>
            </a:r>
          </a:p>
          <a:p>
            <a:pPr marL="285750" indent="-285750"/>
            <a:r>
              <a:rPr lang="cs-CZ" b="1" dirty="0">
                <a:solidFill>
                  <a:srgbClr val="00B050"/>
                </a:solidFill>
              </a:rPr>
              <a:t>Dotčená veřejnost </a:t>
            </a:r>
            <a:r>
              <a:rPr lang="cs-CZ" dirty="0"/>
              <a:t>dle § 3 písm. i) bod 2 zákona EIA (opět pouze environmentální spolky při splnění uvedených podmínek) může </a:t>
            </a:r>
            <a:r>
              <a:rPr lang="cs-CZ" b="1" dirty="0"/>
              <a:t>získat postavení plnoprávného účastníka navazujícího řízení</a:t>
            </a:r>
            <a:r>
              <a:rPr lang="cs-CZ" dirty="0"/>
              <a:t>, kterému předcházelo posuzování vlivů na životní prostředí. Musí se však ve 30denní lhůtě ode dne zveřejnění informací o navazujícím řízení přihlásit.</a:t>
            </a:r>
          </a:p>
          <a:p>
            <a:pPr marL="285750" indent="-285750"/>
            <a:r>
              <a:rPr lang="cs-CZ" dirty="0"/>
              <a:t>Konzultativní ani plnoprávná účast v navazujícím řízení není podmíněna aktivní účastí v předchozím procesu EIA.</a:t>
            </a:r>
          </a:p>
          <a:p>
            <a:pPr marL="285750" indent="-285750"/>
            <a:r>
              <a:rPr lang="cs-CZ" dirty="0"/>
              <a:t>Proti rozhodnutí vydaném v navazujícím řízení se lze odvolat. Aktivní legitimaci k podání odvolání mají obecně všichni účastníci daného navazujícího řízení. Zákon EIA však umožňuje environmentálním spolkům splňujícím podmínky odvolat se proti rozhodnutí vydanému v navazujícím řízení i v případě, že nebyly účastníky prvostupňového řízení.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Účast veřejnosti v procesech SEA / EIA</a:t>
            </a:r>
          </a:p>
        </p:txBody>
      </p:sp>
    </p:spTree>
    <p:extLst>
      <p:ext uri="{BB962C8B-B14F-4D97-AF65-F5344CB8AC3E}">
        <p14:creationId xmlns:p14="http://schemas.microsoft.com/office/powerpoint/2010/main" val="36436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0323"/>
            <a:ext cx="8229600" cy="5497132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cs-CZ" sz="3600" dirty="0">
                <a:solidFill>
                  <a:srgbClr val="FF0000"/>
                </a:solidFill>
              </a:rPr>
              <a:t>Dotčená veřejnost </a:t>
            </a:r>
            <a:r>
              <a:rPr lang="cs-CZ" sz="3600" dirty="0"/>
              <a:t>se může žalobou domáhat zrušení rozhodnutí vydaného v navazujícím řízení a napadat hmotnou nebo procesní zákonnost tohoto rozhodnutí (</a:t>
            </a:r>
            <a:r>
              <a:rPr lang="cs-CZ" sz="3600" dirty="0">
                <a:solidFill>
                  <a:srgbClr val="00B050"/>
                </a:solidFill>
              </a:rPr>
              <a:t>§ 9d zákona EIA</a:t>
            </a:r>
            <a:r>
              <a:rPr lang="cs-CZ" sz="3600" dirty="0"/>
              <a:t>)</a:t>
            </a:r>
          </a:p>
          <a:p>
            <a:pPr marL="285750" indent="-285750"/>
            <a:r>
              <a:rPr lang="cs-CZ" sz="3600" dirty="0"/>
              <a:t>Má se za to, že ekologické spolky mají práva, na kterých mohou být rozhodnutím vydaným v navazujícím řízení zkráceny.</a:t>
            </a:r>
          </a:p>
          <a:p>
            <a:pPr marL="285750" indent="-285750"/>
            <a:endParaRPr lang="cs-CZ" sz="3600" dirty="0"/>
          </a:p>
          <a:p>
            <a:pPr marL="285750" indent="-285750"/>
            <a:r>
              <a:rPr lang="cs-CZ" sz="3600" dirty="0"/>
              <a:t>Přípustnost žaloby po vyčerpání řádného opravného prostředku!</a:t>
            </a:r>
          </a:p>
          <a:p>
            <a:pPr marL="285750" indent="-285750"/>
            <a:r>
              <a:rPr lang="cs-CZ" sz="3600" dirty="0"/>
              <a:t>Soud o žalobě rozhodne do 90 dnů po jejím doručení.</a:t>
            </a:r>
          </a:p>
          <a:p>
            <a:pPr marL="285750" indent="-285750"/>
            <a:r>
              <a:rPr lang="cs-CZ" sz="3600" dirty="0"/>
              <a:t>Soud rozhodne </a:t>
            </a:r>
            <a:r>
              <a:rPr lang="cs-CZ" sz="3600" b="1" dirty="0"/>
              <a:t>i bez návrhu </a:t>
            </a:r>
            <a:r>
              <a:rPr lang="cs-CZ" sz="3600" u="sng" dirty="0"/>
              <a:t>o přiznání odkladného účinku žalobě </a:t>
            </a:r>
            <a:r>
              <a:rPr lang="cs-CZ" sz="3600" dirty="0"/>
              <a:t>nebo o návrhu na vydání předběžného opatření, hrozí-li realizací záměru závažné škody na životním prostředí </a:t>
            </a:r>
            <a:r>
              <a:rPr lang="cs-CZ" sz="2900" dirty="0">
                <a:solidFill>
                  <a:srgbClr val="0070C0"/>
                </a:solidFill>
              </a:rPr>
              <a:t>=&gt; prakticky vždy?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Přístup k soudní ochraně</a:t>
            </a:r>
          </a:p>
        </p:txBody>
      </p:sp>
    </p:spTree>
    <p:extLst>
      <p:ext uri="{BB962C8B-B14F-4D97-AF65-F5344CB8AC3E}">
        <p14:creationId xmlns:p14="http://schemas.microsoft.com/office/powerpoint/2010/main" val="23978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0945" y="3429000"/>
            <a:ext cx="8784976" cy="1706705"/>
          </a:xfrm>
        </p:spPr>
        <p:txBody>
          <a:bodyPr>
            <a:normAutofit/>
          </a:bodyPr>
          <a:lstStyle/>
          <a:p>
            <a:r>
              <a:rPr lang="cs-CZ" dirty="0"/>
              <a:t>					</a:t>
            </a: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>
            <a:normAutofit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3933056"/>
            <a:ext cx="6696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Děkuji za pozornost!</a:t>
            </a:r>
          </a:p>
          <a:p>
            <a:pPr algn="ctr"/>
            <a:endParaRPr lang="cs-CZ" sz="4000" dirty="0"/>
          </a:p>
          <a:p>
            <a:pPr algn="ctr"/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2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561117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6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966990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ZÚR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9" y="149757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dirty="0">
                <a:latin typeface="Verdana" pitchFamily="34" charset="0"/>
              </a:rPr>
              <a:t>ÚP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5" y="1369902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564324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2471044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267559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315154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125035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169563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369413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110559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302382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1544471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2" y="2907434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337314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353524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>
            <a:cxnSpLocks/>
          </p:cNvCxnSpPr>
          <p:nvPr/>
        </p:nvCxnSpPr>
        <p:spPr>
          <a:xfrm rot="5400000">
            <a:off x="1310334" y="3251159"/>
            <a:ext cx="1638842" cy="434508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2788294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129234" y="2923446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4849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147463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969311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9" y="251129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7" y="2294863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80" y="4170249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3165101" y="468785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3165101" y="4707041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4" y="2233244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3" y="1422655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2" y="362750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3064592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47827FE9-8E8C-44BD-7CD1-D52DDF86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136" y="276821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rozvojové strategie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EB46F060-CC3B-F44F-D2A1-F186FC88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984" y="276822"/>
            <a:ext cx="1746488" cy="38292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plány odpadového hospodářství apod.</a:t>
            </a:r>
            <a:endParaRPr lang="en-US" sz="1100" dirty="0">
              <a:latin typeface="Verdana" pitchFamily="34" charset="0"/>
            </a:endParaRPr>
          </a:p>
        </p:txBody>
      </p:sp>
      <p:cxnSp>
        <p:nvCxnSpPr>
          <p:cNvPr id="37" name="AutoShape 18">
            <a:extLst>
              <a:ext uri="{FF2B5EF4-FFF2-40B4-BE49-F238E27FC236}">
                <a16:creationId xmlns:a16="http://schemas.microsoft.com/office/drawing/2014/main" id="{5A7A3656-57B0-58BA-0CEB-C4EC7D7E45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1777" y="674872"/>
            <a:ext cx="367266" cy="28373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8">
            <a:extLst>
              <a:ext uri="{FF2B5EF4-FFF2-40B4-BE49-F238E27FC236}">
                <a16:creationId xmlns:a16="http://schemas.microsoft.com/office/drawing/2014/main" id="{C5ACC4A2-7144-0CC8-BBC0-EDC09DE1C85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0695" y="673209"/>
            <a:ext cx="207310" cy="22382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5">
            <a:extLst>
              <a:ext uri="{FF2B5EF4-FFF2-40B4-BE49-F238E27FC236}">
                <a16:creationId xmlns:a16="http://schemas.microsoft.com/office/drawing/2014/main" id="{B8DBDC7E-E40F-5662-6F34-CF7102A2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921" y="267995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4BB92A7E-218E-6D46-B825-57E9342B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452" y="255342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434999" y="1044973"/>
            <a:ext cx="3056881" cy="1582516"/>
            <a:chOff x="2718651" y="445015"/>
            <a:chExt cx="2526601" cy="804292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718651" y="445015"/>
              <a:ext cx="2076079" cy="804292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koncepcí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(SEA)</a:t>
              </a:r>
              <a:endParaRPr lang="cs-CZ" altLang="cs-CZ" b="1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cs-CZ" sz="1200" b="1" dirty="0"/>
            </a:p>
          </p:txBody>
        </p:sp>
        <p:sp>
          <p:nvSpPr>
            <p:cNvPr id="29" name="AutoShape 31"/>
            <p:cNvSpPr>
              <a:spLocks noChangeShapeType="1"/>
            </p:cNvSpPr>
            <p:nvPr/>
          </p:nvSpPr>
          <p:spPr bwMode="auto">
            <a:xfrm>
              <a:off x="4800697" y="1036616"/>
              <a:ext cx="444555" cy="993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21365" y="2678915"/>
            <a:ext cx="3229061" cy="1489989"/>
            <a:chOff x="2397459" y="2117006"/>
            <a:chExt cx="2797017" cy="802641"/>
          </a:xfrm>
        </p:grpSpPr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2397459" y="2117006"/>
              <a:ext cx="2236022" cy="793531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posuzování vlivů </a:t>
              </a:r>
              <a:r>
                <a:rPr lang="cs-CZ" altLang="cs-CZ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záměrů</a:t>
              </a:r>
              <a:r>
                <a:rPr lang="cs-CZ" altLang="cs-CZ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na životní prostředí (EIA)</a:t>
              </a:r>
              <a:endParaRPr lang="cs-CZ" altLang="cs-CZ" b="1" dirty="0"/>
            </a:p>
          </p:txBody>
        </p:sp>
        <p:sp>
          <p:nvSpPr>
            <p:cNvPr id="34" name="AutoShape 43"/>
            <p:cNvSpPr>
              <a:spLocks noChangeShapeType="1"/>
            </p:cNvSpPr>
            <p:nvPr/>
          </p:nvSpPr>
          <p:spPr bwMode="auto">
            <a:xfrm>
              <a:off x="4637463" y="2674574"/>
              <a:ext cx="557013" cy="2450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/>
            </a:p>
          </p:txBody>
        </p:sp>
      </p:grp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3592834" y="2392010"/>
            <a:ext cx="2132821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územně-plánovací dokumentace</a:t>
            </a:r>
            <a:endParaRPr lang="cs-CZ" altLang="cs-CZ" sz="2000" b="1" dirty="0"/>
          </a:p>
        </p:txBody>
      </p:sp>
      <p:sp>
        <p:nvSpPr>
          <p:cNvPr id="45" name="AutoShape 50"/>
          <p:cNvSpPr>
            <a:spLocks noChangeShapeType="1"/>
          </p:cNvSpPr>
          <p:nvPr/>
        </p:nvSpPr>
        <p:spPr bwMode="auto">
          <a:xfrm>
            <a:off x="4600269" y="3232901"/>
            <a:ext cx="45719" cy="4173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703775" y="3756233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Povolení záměru</a:t>
            </a:r>
            <a:endParaRPr lang="cs-CZ" alt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39422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Co to vlastně je a k čemu je to dobré?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E8F0808-9F89-2DAB-561E-301B006F0379}"/>
              </a:ext>
            </a:extLst>
          </p:cNvPr>
          <p:cNvSpPr/>
          <p:nvPr/>
        </p:nvSpPr>
        <p:spPr>
          <a:xfrm>
            <a:off x="2547999" y="1516543"/>
            <a:ext cx="3263630" cy="759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vyhodnocení vlivů na udržitelný rozvoj území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015" y="1007820"/>
            <a:ext cx="8229600" cy="5121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800" b="1" u="sng" dirty="0"/>
              <a:t>Výchozí schéma </a:t>
            </a:r>
            <a:r>
              <a:rPr lang="cs-CZ" sz="1500" b="1" u="sng" dirty="0"/>
              <a:t>(ve vazbě na stavební zákon)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71EFF48-9640-96DD-8D23-5C549CF1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5" y="4257989"/>
            <a:ext cx="7461078" cy="25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EIA\SEA</a:t>
            </a: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350986" y="1093786"/>
            <a:ext cx="475252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400" b="1" u="sng" dirty="0"/>
              <a:t>EIA</a:t>
            </a:r>
            <a:r>
              <a:rPr lang="cs-CZ" altLang="cs-CZ" sz="2400" dirty="0"/>
              <a:t> se vztahuje na záměry, které mohou mít vliv na životní prostředí (i</a:t>
            </a:r>
            <a:r>
              <a:rPr lang="cs-CZ" sz="2400" dirty="0"/>
              <a:t> příprava záměru, provádění, zkušební provoz, ukončení provozu a případná sanace či rekultivace!). </a:t>
            </a:r>
            <a:r>
              <a:rPr lang="cs-CZ" sz="2400" dirty="0">
                <a:solidFill>
                  <a:srgbClr val="00B050"/>
                </a:solidFill>
              </a:rPr>
              <a:t>V ČR cca 17.000 záměrů</a:t>
            </a:r>
            <a:r>
              <a:rPr lang="cs-CZ" sz="2400" dirty="0"/>
              <a:t>.</a:t>
            </a:r>
            <a:endParaRPr lang="cs-CZ" altLang="cs-CZ" sz="2400" b="1" i="1" dirty="0">
              <a:solidFill>
                <a:srgbClr val="FF0000"/>
              </a:solidFill>
            </a:endParaRPr>
          </a:p>
          <a:p>
            <a:endParaRPr lang="en-US" altLang="cs-CZ" sz="2800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4121524"/>
            <a:ext cx="4680520" cy="221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2800" b="1" u="sng" dirty="0"/>
              <a:t>SEA</a:t>
            </a:r>
            <a:r>
              <a:rPr lang="en-GB" altLang="cs-CZ" sz="2800" dirty="0"/>
              <a:t> </a:t>
            </a:r>
            <a:r>
              <a:rPr lang="cs-CZ" altLang="cs-CZ" sz="2800" dirty="0"/>
              <a:t>se vztahuje na koncepce, které vytvářejí rámec pro budoucí realizaci záměrů</a:t>
            </a:r>
            <a:r>
              <a:rPr lang="cs-CZ" sz="2800" dirty="0"/>
              <a:t>. </a:t>
            </a:r>
            <a:r>
              <a:rPr lang="cs-CZ" sz="2800" dirty="0">
                <a:solidFill>
                  <a:srgbClr val="00B050"/>
                </a:solidFill>
              </a:rPr>
              <a:t>V ČR cca 9000 koncepcí</a:t>
            </a:r>
            <a:r>
              <a:rPr lang="cs-CZ" sz="2800" dirty="0"/>
              <a:t>.</a:t>
            </a:r>
            <a:endParaRPr lang="en-GB" altLang="cs-CZ" sz="2800" i="1" dirty="0"/>
          </a:p>
          <a:p>
            <a:endParaRPr lang="en-GB" alt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21904"/>
            <a:ext cx="3831006" cy="27079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04" y="1168308"/>
            <a:ext cx="3602910" cy="24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" y="6338568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91680" y="263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EIA/SEA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78160" y="3129208"/>
            <a:ext cx="72009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67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741985" y="5432670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005135" y="5073895"/>
            <a:ext cx="4535487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81397" y="3345108"/>
            <a:ext cx="61093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dirty="0"/>
              <a:t>						</a:t>
            </a:r>
            <a:r>
              <a:rPr lang="cs-CZ" altLang="cs-CZ" dirty="0"/>
              <a:t>Jak</a:t>
            </a:r>
            <a:endParaRPr lang="en-US" altLang="cs-CZ" dirty="0"/>
          </a:p>
          <a:p>
            <a:r>
              <a:rPr lang="en-US" altLang="cs-CZ" dirty="0"/>
              <a:t>				</a:t>
            </a:r>
            <a:r>
              <a:rPr lang="cs-CZ" altLang="cs-CZ" dirty="0"/>
              <a:t>Kde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Zda</a:t>
            </a:r>
            <a:endParaRPr lang="en-US" altLang="cs-CZ" dirty="0"/>
          </a:p>
          <a:p>
            <a:r>
              <a:rPr lang="cs-CZ" altLang="cs-CZ" dirty="0"/>
              <a:t>Proč</a:t>
            </a:r>
            <a:endParaRPr lang="en-US" altLang="cs-CZ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118472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57660" y="3129208"/>
            <a:ext cx="1223962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318247" y="3129208"/>
            <a:ext cx="1223963" cy="165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13197" y="2192583"/>
            <a:ext cx="3159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/>
              <a:t>Politiky – Plány - Programy</a:t>
            </a:r>
            <a:endParaRPr lang="en-US" altLang="cs-CZ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686672" y="2697408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dirty="0"/>
              <a:t>Záměry</a:t>
            </a:r>
            <a:endParaRPr lang="en-US" altLang="cs-CZ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18022" y="528979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006600"/>
                </a:solidFill>
              </a:rPr>
              <a:t>SEA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613647" y="572159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400">
                <a:solidFill>
                  <a:srgbClr val="16BA6C"/>
                </a:solidFill>
              </a:rPr>
              <a:t>EIA</a:t>
            </a:r>
          </a:p>
        </p:txBody>
      </p:sp>
      <p:cxnSp>
        <p:nvCxnSpPr>
          <p:cNvPr id="19" name="AutoShape 20"/>
          <p:cNvCxnSpPr>
            <a:cxnSpLocks noChangeShapeType="1"/>
            <a:stCxn id="13" idx="0"/>
            <a:endCxn id="13" idx="1"/>
          </p:cNvCxnSpPr>
          <p:nvPr/>
        </p:nvCxnSpPr>
        <p:spPr bwMode="auto">
          <a:xfrm>
            <a:off x="2157660" y="3129208"/>
            <a:ext cx="1223962" cy="1655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1005135" y="1976683"/>
            <a:ext cx="4535487" cy="144462"/>
          </a:xfrm>
          <a:prstGeom prst="leftRightArrow">
            <a:avLst>
              <a:gd name="adj1" fmla="val 50000"/>
              <a:gd name="adj2" fmla="val 627914"/>
            </a:avLst>
          </a:prstGeom>
          <a:gradFill rotWithShape="1">
            <a:gsLst>
              <a:gs pos="0">
                <a:srgbClr val="16BA6C">
                  <a:alpha val="82001"/>
                </a:srgbClr>
              </a:gs>
              <a:gs pos="100000">
                <a:schemeClr val="folHlink">
                  <a:alpha val="25998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813422" y="2552945"/>
            <a:ext cx="4535488" cy="144463"/>
          </a:xfrm>
          <a:prstGeom prst="leftRightArrow">
            <a:avLst>
              <a:gd name="adj1" fmla="val 50000"/>
              <a:gd name="adj2" fmla="val 627910"/>
            </a:avLst>
          </a:prstGeom>
          <a:gradFill rotWithShape="1">
            <a:gsLst>
              <a:gs pos="0">
                <a:srgbClr val="16BA6C">
                  <a:alpha val="29999"/>
                </a:srgbClr>
              </a:gs>
              <a:gs pos="100000">
                <a:schemeClr val="folHlink">
                  <a:alpha val="65999"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892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11293</TotalTime>
  <Words>4720</Words>
  <Application>Microsoft Office PowerPoint</Application>
  <PresentationFormat>On-screen Show (4:3)</PresentationFormat>
  <Paragraphs>560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</vt:lpstr>
      <vt:lpstr>Verdana</vt:lpstr>
      <vt:lpstr>Wingdings 2</vt:lpstr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Synergické a kumulativní jevy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Právo EU</vt:lpstr>
      <vt:lpstr>České právo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práva životního prostředí pro neprávníky (MX001Zk)</dc:title>
  <dc:creator>Vojtech</dc:creator>
  <cp:lastModifiedBy>Microsoft</cp:lastModifiedBy>
  <cp:revision>396</cp:revision>
  <dcterms:created xsi:type="dcterms:W3CDTF">2014-09-07T21:44:03Z</dcterms:created>
  <dcterms:modified xsi:type="dcterms:W3CDTF">2023-11-14T19:17:46Z</dcterms:modified>
</cp:coreProperties>
</file>