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60" r:id="rId6"/>
    <p:sldId id="261" r:id="rId7"/>
    <p:sldId id="267" r:id="rId8"/>
    <p:sldId id="263" r:id="rId9"/>
    <p:sldId id="268" r:id="rId10"/>
    <p:sldId id="262" r:id="rId11"/>
    <p:sldId id="264" r:id="rId12"/>
    <p:sldId id="265" r:id="rId13"/>
    <p:sldId id="266" r:id="rId14"/>
    <p:sldId id="269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4124" y="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B66C06A-A0F1-4E0B-9A3A-5D662F00483A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CB91F21-6ADB-4B94-BBD0-6FA29DF65F0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nalus.usoud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( Evropské )trestní právo v rozhodovací praxi Ústavního soudu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3600" y="5229200"/>
            <a:ext cx="6560234" cy="1368152"/>
          </a:xfrm>
        </p:spPr>
        <p:txBody>
          <a:bodyPr/>
          <a:lstStyle/>
          <a:p>
            <a:pPr algn="just"/>
            <a:r>
              <a:rPr lang="cs-CZ" sz="2400" dirty="0"/>
              <a:t>Prof. JUDr. Jaroslav Fenyk, Ph.D., </a:t>
            </a:r>
            <a:r>
              <a:rPr lang="cs-CZ" sz="2400" dirty="0" err="1"/>
              <a:t>DSc</a:t>
            </a:r>
            <a:r>
              <a:rPr lang="cs-CZ" dirty="0"/>
              <a:t>.,</a:t>
            </a:r>
            <a:r>
              <a:rPr lang="cs-CZ" sz="2400" dirty="0"/>
              <a:t> pro ETP dne 6.12.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34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/>
              <a:t>Právo na spravedlivý proces – Úmluva – všeobecné záruky čl. 6 odst.1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přístup k soudu</a:t>
            </a:r>
          </a:p>
          <a:p>
            <a:r>
              <a:rPr lang="cs-CZ" dirty="0"/>
              <a:t>Právo na nezávislý nestranný soud zřízený zákonem</a:t>
            </a:r>
          </a:p>
          <a:p>
            <a:r>
              <a:rPr lang="cs-CZ" dirty="0"/>
              <a:t>Spravedlivé projednání věci ( rovnost zbraní a kontradiktornost)</a:t>
            </a:r>
          </a:p>
          <a:p>
            <a:r>
              <a:rPr lang="cs-CZ" dirty="0"/>
              <a:t>Veřejnost řízení a rozhodnutí</a:t>
            </a:r>
          </a:p>
          <a:p>
            <a:r>
              <a:rPr lang="cs-CZ" dirty="0"/>
              <a:t>Projednání věci v </a:t>
            </a:r>
            <a:r>
              <a:rPr lang="cs-CZ"/>
              <a:t>přiměřené době…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/>
              <a:t>Právo na spravedlivý proces – Úmluva – práva obviněného čl. 6 odst.2,3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Presumpce neviny</a:t>
            </a:r>
          </a:p>
          <a:p>
            <a:r>
              <a:rPr lang="cs-CZ" dirty="0"/>
              <a:t>Právo být seznámen s podstatou obvinění</a:t>
            </a:r>
          </a:p>
          <a:p>
            <a:r>
              <a:rPr lang="cs-CZ" dirty="0"/>
              <a:t>Právo na obhajobu ( i bezplatnou)</a:t>
            </a:r>
          </a:p>
          <a:p>
            <a:r>
              <a:rPr lang="cs-CZ" dirty="0"/>
              <a:t>Právo na provedení dokazování</a:t>
            </a:r>
          </a:p>
          <a:p>
            <a:r>
              <a:rPr lang="cs-CZ" dirty="0"/>
              <a:t>Právo na tlumočníka ( bezplatné)</a:t>
            </a:r>
          </a:p>
        </p:txBody>
      </p:sp>
    </p:spTree>
    <p:extLst>
      <p:ext uri="{BB962C8B-B14F-4D97-AF65-F5344CB8AC3E}">
        <p14:creationId xmlns:p14="http://schemas.microsoft.com/office/powerpoint/2010/main" val="294938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/>
              <a:t>Další záruky práva na spravedlivý proces v Úmluvě a Protokolech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Zákaz retroaktivity ( čl. 7)</a:t>
            </a:r>
          </a:p>
          <a:p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poena</a:t>
            </a:r>
            <a:r>
              <a:rPr lang="cs-CZ" dirty="0"/>
              <a:t> sine lege ( čl. 7)</a:t>
            </a:r>
          </a:p>
          <a:p>
            <a:r>
              <a:rPr lang="cs-CZ" dirty="0"/>
              <a:t>Právo na opravný prostředek ( čl. 13, Protokol 7 čl. 2)</a:t>
            </a:r>
          </a:p>
          <a:p>
            <a:r>
              <a:rPr lang="cs-CZ" dirty="0"/>
              <a:t>Právo na odškodnění za justiční omyl( čl. 5 odst. 5, Protokol 7 čl. 3)</a:t>
            </a:r>
          </a:p>
          <a:p>
            <a:r>
              <a:rPr lang="cs-CZ" dirty="0"/>
              <a:t>Princip ne bis in idem ( Protokol 7 čl. 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57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Právní povaha Listiny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2900" dirty="0"/>
              <a:t>integrována do</a:t>
            </a:r>
            <a:r>
              <a:rPr lang="cs-CZ" sz="2900" dirty="0">
                <a:solidFill>
                  <a:schemeClr val="bg1"/>
                </a:solidFill>
              </a:rPr>
              <a:t> </a:t>
            </a:r>
            <a:r>
              <a:rPr lang="cs-CZ" sz="2900" dirty="0">
                <a:solidFill>
                  <a:srgbClr val="FFC000"/>
                </a:solidFill>
              </a:rPr>
              <a:t>primárního</a:t>
            </a:r>
            <a:r>
              <a:rPr lang="cs-CZ" sz="2900" dirty="0">
                <a:solidFill>
                  <a:schemeClr val="bg1"/>
                </a:solidFill>
              </a:rPr>
              <a:t> </a:t>
            </a:r>
            <a:r>
              <a:rPr lang="cs-CZ" sz="2900" dirty="0"/>
              <a:t>unijního práva čl. 6 odst. 1 Smlouvy o EU </a:t>
            </a:r>
          </a:p>
          <a:p>
            <a:pPr algn="just"/>
            <a:endParaRPr lang="cs-CZ" sz="2900" dirty="0"/>
          </a:p>
          <a:p>
            <a:pPr algn="just"/>
            <a:r>
              <a:rPr lang="cs-CZ" sz="2900" dirty="0" err="1"/>
              <a:t>supranacionální</a:t>
            </a:r>
            <a:r>
              <a:rPr lang="cs-CZ" sz="2900" dirty="0"/>
              <a:t> právní akt s možností </a:t>
            </a:r>
            <a:r>
              <a:rPr lang="cs-CZ" sz="2900" dirty="0">
                <a:solidFill>
                  <a:srgbClr val="FFC000"/>
                </a:solidFill>
              </a:rPr>
              <a:t>přímého účinku </a:t>
            </a:r>
            <a:r>
              <a:rPr lang="cs-CZ" sz="2900" dirty="0"/>
              <a:t>(má sice především doktrinální účinek, ale je i přímo aplikovatelná)</a:t>
            </a:r>
          </a:p>
          <a:p>
            <a:pPr algn="just"/>
            <a:endParaRPr lang="cs-CZ" sz="2900" dirty="0"/>
          </a:p>
          <a:p>
            <a:pPr algn="just"/>
            <a:r>
              <a:rPr lang="cs-CZ" sz="2900" dirty="0"/>
              <a:t>Je závazná pro </a:t>
            </a:r>
            <a:r>
              <a:rPr lang="cs-CZ" sz="2900" dirty="0">
                <a:solidFill>
                  <a:srgbClr val="FFC000"/>
                </a:solidFill>
              </a:rPr>
              <a:t>instituce, orgány, úřady a agentury Evropské unie.  </a:t>
            </a:r>
          </a:p>
          <a:p>
            <a:pPr algn="just"/>
            <a:r>
              <a:rPr lang="cs-CZ" sz="2900" dirty="0">
                <a:solidFill>
                  <a:srgbClr val="FFC000"/>
                </a:solidFill>
              </a:rPr>
              <a:t>pro členské státy </a:t>
            </a:r>
            <a:r>
              <a:rPr lang="cs-CZ" sz="2900" dirty="0"/>
              <a:t>je zavazující jen v případě, že tyto provádějí právo Evropské unie.</a:t>
            </a:r>
          </a:p>
          <a:p>
            <a:pPr algn="just"/>
            <a:endParaRPr lang="cs-CZ" sz="2900" dirty="0"/>
          </a:p>
          <a:p>
            <a:pPr algn="just"/>
            <a:r>
              <a:rPr lang="cs-CZ" sz="2900" dirty="0"/>
              <a:t>Listina z hlediska jejího dodržování</a:t>
            </a:r>
            <a:r>
              <a:rPr lang="cs-CZ" sz="2900" b="1" dirty="0"/>
              <a:t> </a:t>
            </a:r>
            <a:r>
              <a:rPr lang="cs-CZ" sz="2900" dirty="0">
                <a:solidFill>
                  <a:srgbClr val="FFC000"/>
                </a:solidFill>
              </a:rPr>
              <a:t>není</a:t>
            </a:r>
            <a:r>
              <a:rPr lang="cs-CZ" sz="2900" b="1" dirty="0"/>
              <a:t> </a:t>
            </a:r>
            <a:r>
              <a:rPr lang="cs-CZ" sz="2900" dirty="0"/>
              <a:t>podrobena externí kontrole Soudu pro lidská práva, podléhá však </a:t>
            </a:r>
            <a:r>
              <a:rPr lang="cs-CZ" sz="2900" dirty="0">
                <a:solidFill>
                  <a:srgbClr val="FFC000"/>
                </a:solidFill>
              </a:rPr>
              <a:t>kontrole Soudního dvora EU</a:t>
            </a:r>
            <a:r>
              <a:rPr lang="cs-CZ" sz="2900" dirty="0"/>
              <a:t>, jenž naopak k obsahu Úmluvy i Listiny přihlížet musí</a:t>
            </a:r>
          </a:p>
          <a:p>
            <a:pPr algn="just"/>
            <a:endParaRPr lang="cs-CZ" sz="2900" dirty="0"/>
          </a:p>
          <a:p>
            <a:pPr algn="just"/>
            <a:r>
              <a:rPr lang="cs-CZ" sz="2900" dirty="0"/>
              <a:t>Řízení o </a:t>
            </a:r>
            <a:r>
              <a:rPr lang="cs-CZ" sz="2900" dirty="0">
                <a:solidFill>
                  <a:srgbClr val="FFC000"/>
                </a:solidFill>
              </a:rPr>
              <a:t>předběžné otázce - § 9a </a:t>
            </a:r>
            <a:r>
              <a:rPr lang="cs-CZ" sz="2900" dirty="0" err="1">
                <a:solidFill>
                  <a:srgbClr val="FFC000"/>
                </a:solidFill>
              </a:rPr>
              <a:t>tr.ř</a:t>
            </a:r>
            <a:r>
              <a:rPr lang="cs-CZ" sz="2900" dirty="0">
                <a:solidFill>
                  <a:srgbClr val="FFC000"/>
                </a:solidFill>
              </a:rPr>
              <a:t>.</a:t>
            </a:r>
          </a:p>
          <a:p>
            <a:pPr algn="just"/>
            <a:endParaRPr lang="cs-CZ" sz="2900" dirty="0">
              <a:solidFill>
                <a:schemeClr val="bg1"/>
              </a:solidFill>
            </a:endParaRPr>
          </a:p>
          <a:p>
            <a:pPr algn="just"/>
            <a:r>
              <a:rPr lang="cs-CZ" sz="2900" dirty="0"/>
              <a:t>Soudní dvůr EU při dosavadním rozhodování o aplikaci Listiny ( cca 170 případů)sleduje především </a:t>
            </a:r>
            <a:r>
              <a:rPr lang="cs-CZ" sz="2900" b="1" dirty="0"/>
              <a:t>přednost, jednotnost a účinnost unijního práva</a:t>
            </a:r>
            <a:r>
              <a:rPr lang="cs-CZ" sz="2900" dirty="0"/>
              <a:t>, ale také by měl respektovat čl. 4 Smlouvy o EU o sdílení pravomocí Unie a členských států (</a:t>
            </a:r>
            <a:r>
              <a:rPr lang="cs-CZ" sz="2900" b="1" dirty="0"/>
              <a:t>ústavní identita-</a:t>
            </a:r>
            <a:r>
              <a:rPr lang="cs-CZ" sz="2900" b="1" dirty="0" err="1"/>
              <a:t>loyalita</a:t>
            </a:r>
            <a:r>
              <a:rPr lang="cs-CZ" sz="2900" dirty="0"/>
              <a:t>). 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4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Listina základních práv EU a právo na spravedlivý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sz="2800" dirty="0"/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Rovnost před zákonem (čl. 20)</a:t>
            </a:r>
          </a:p>
          <a:p>
            <a:pPr lvl="0"/>
            <a:r>
              <a:rPr lang="cs-CZ" sz="2800" dirty="0"/>
              <a:t>Právo na účinné odvolací řízení a spravedlivý soudní proces (čl. 47)</a:t>
            </a:r>
          </a:p>
          <a:p>
            <a:pPr lvl="0"/>
            <a:r>
              <a:rPr lang="cs-CZ" sz="2800" dirty="0"/>
              <a:t>Presumpce neviny a právo na obhajobu (čl. 48)</a:t>
            </a:r>
          </a:p>
          <a:p>
            <a:pPr lvl="0"/>
            <a:r>
              <a:rPr lang="cs-CZ" sz="2800" dirty="0"/>
              <a:t>Zásada zákonnosti a přiměřenosti trestů (čl. 49)</a:t>
            </a:r>
          </a:p>
          <a:p>
            <a:pPr lvl="0"/>
            <a:r>
              <a:rPr lang="cs-CZ" sz="2800" dirty="0"/>
              <a:t>Právo nebýt souzen či trestně stíhán dvakrát za stejný trestný čin (čl. 50).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11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Část II. – právo na spravedlivý proces – příklady aplikace v trestním řízení ESLP, ÚS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784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C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C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C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867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Rozhodovací praxe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>
                <a:solidFill>
                  <a:srgbClr val="FFC000"/>
                </a:solidFill>
              </a:rPr>
              <a:t>Čl. 6 odst. 3 EÚLP: </a:t>
            </a:r>
            <a:r>
              <a:rPr lang="cs-CZ" dirty="0"/>
              <a:t>„Každý, kdo </a:t>
            </a:r>
            <a:r>
              <a:rPr lang="cs-CZ" dirty="0">
                <a:solidFill>
                  <a:srgbClr val="FFC000"/>
                </a:solidFill>
              </a:rPr>
              <a:t>je obviněn </a:t>
            </a:r>
            <a:r>
              <a:rPr lang="cs-CZ" dirty="0"/>
              <a:t>z trestného činu, má tato </a:t>
            </a:r>
            <a:r>
              <a:rPr lang="cs-CZ" dirty="0">
                <a:solidFill>
                  <a:srgbClr val="FFC000"/>
                </a:solidFill>
              </a:rPr>
              <a:t>minimální</a:t>
            </a:r>
            <a:r>
              <a:rPr lang="cs-CZ" dirty="0"/>
              <a:t> práva:</a:t>
            </a:r>
          </a:p>
          <a:p>
            <a:pPr algn="just"/>
            <a:r>
              <a:rPr lang="cs-CZ" dirty="0"/>
              <a:t>být neprodleně a v jazyce, jemuž rozumí, podrobně seznámen s povahou a důvodem </a:t>
            </a:r>
            <a:r>
              <a:rPr lang="cs-CZ" dirty="0">
                <a:solidFill>
                  <a:srgbClr val="FFC000"/>
                </a:solidFill>
              </a:rPr>
              <a:t>obvinění </a:t>
            </a:r>
            <a:r>
              <a:rPr lang="cs-CZ" dirty="0"/>
              <a:t>proti němu;</a:t>
            </a:r>
          </a:p>
          <a:p>
            <a:pPr algn="just"/>
            <a:r>
              <a:rPr lang="cs-CZ" dirty="0"/>
              <a:t>mít přiměřený čas a možnost k </a:t>
            </a:r>
            <a:r>
              <a:rPr lang="cs-CZ" dirty="0">
                <a:solidFill>
                  <a:srgbClr val="FFC000"/>
                </a:solidFill>
              </a:rPr>
              <a:t>přípravě </a:t>
            </a:r>
            <a:r>
              <a:rPr lang="cs-CZ" dirty="0"/>
              <a:t>své obhajoby;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obhajovat se </a:t>
            </a:r>
            <a:r>
              <a:rPr lang="cs-CZ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dirty="0">
                <a:solidFill>
                  <a:srgbClr val="FFC000"/>
                </a:solidFill>
              </a:rPr>
              <a:t> vyslýchat </a:t>
            </a:r>
            <a:r>
              <a:rPr lang="cs-CZ" dirty="0"/>
              <a:t>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dirty="0"/>
              <a:t>mít bezplatnou pomoc </a:t>
            </a:r>
            <a:r>
              <a:rPr lang="cs-CZ" dirty="0">
                <a:solidFill>
                  <a:srgbClr val="FFC000"/>
                </a:solidFill>
              </a:rPr>
              <a:t>tlumočníka</a:t>
            </a:r>
            <a:r>
              <a:rPr lang="cs-CZ" dirty="0"/>
              <a:t>, jestliže nerozumí jazyku používanému před soudem nebo tímto jazykem nemluví.“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69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308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</a:t>
            </a:r>
            <a:r>
              <a:rPr lang="cs-CZ" dirty="0" err="1"/>
              <a:t>Campbell</a:t>
            </a:r>
            <a:r>
              <a:rPr lang="cs-CZ" dirty="0"/>
              <a:t>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</p:txBody>
      </p:sp>
    </p:spTree>
    <p:extLst>
      <p:ext uri="{BB962C8B-B14F-4D97-AF65-F5344CB8AC3E}">
        <p14:creationId xmlns:p14="http://schemas.microsoft.com/office/powerpoint/2010/main" val="323993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/>
              <a:t>Část I. východiska přístupu ÚS k řízení v </a:t>
            </a:r>
            <a:r>
              <a:rPr lang="cs-CZ" sz="4800"/>
              <a:t>trestních věcech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922968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4000" dirty="0">
                <a:solidFill>
                  <a:srgbClr val="FFC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3600" dirty="0"/>
              <a:t>- </a:t>
            </a:r>
            <a:r>
              <a:rPr lang="cs-CZ" dirty="0"/>
              <a:t>Právo volby, zda sám nebo s pomocí obhájce( </a:t>
            </a:r>
            <a:r>
              <a:rPr lang="cs-CZ" dirty="0" err="1"/>
              <a:t>Godi</a:t>
            </a:r>
            <a:r>
              <a:rPr lang="cs-CZ" dirty="0"/>
              <a:t> v. Itálie 1984)</a:t>
            </a:r>
          </a:p>
          <a:p>
            <a:pPr marL="0" indent="0" algn="just">
              <a:buNone/>
            </a:pPr>
            <a:r>
              <a:rPr lang="cs-CZ" dirty="0"/>
              <a:t>- Obviněný nemůže být nucen, aby se obhajoval sám ( Tomasi v. Francie 1992, </a:t>
            </a:r>
            <a:r>
              <a:rPr lang="cs-CZ" dirty="0" err="1"/>
              <a:t>Pakelli</a:t>
            </a:r>
            <a:r>
              <a:rPr lang="cs-CZ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dirty="0"/>
              <a:t>- Otázka svobody projevu obviněného ( </a:t>
            </a:r>
            <a:r>
              <a:rPr lang="cs-CZ" dirty="0" err="1"/>
              <a:t>Brandstetter</a:t>
            </a:r>
            <a:r>
              <a:rPr lang="cs-CZ" dirty="0"/>
              <a:t> v. Rakousko 1981)</a:t>
            </a:r>
          </a:p>
          <a:p>
            <a:pPr marL="0" indent="0" algn="just">
              <a:buNone/>
            </a:pPr>
            <a:r>
              <a:rPr lang="cs-CZ" dirty="0"/>
              <a:t>- Obhajoba je zaručena ve všech stadiích trestního řízení od okamžiku obvinění ( </a:t>
            </a:r>
            <a:r>
              <a:rPr lang="cs-CZ" dirty="0" err="1"/>
              <a:t>Imbroscia</a:t>
            </a:r>
            <a:r>
              <a:rPr lang="cs-CZ" dirty="0"/>
              <a:t> v. Švýcarsko 1993, </a:t>
            </a:r>
            <a:r>
              <a:rPr lang="cs-CZ" dirty="0" err="1"/>
              <a:t>Quaranta</a:t>
            </a:r>
            <a:r>
              <a:rPr lang="cs-CZ" dirty="0"/>
              <a:t> v. Švýcarsko, John Murray a </a:t>
            </a:r>
            <a:r>
              <a:rPr lang="cs-CZ" dirty="0" err="1"/>
              <a:t>Averil</a:t>
            </a:r>
            <a:r>
              <a:rPr lang="cs-CZ" dirty="0"/>
              <a:t> v. Spojené království 1996 a 2000), včetně opravného řízení ( </a:t>
            </a:r>
            <a:r>
              <a:rPr lang="cs-CZ" dirty="0" err="1"/>
              <a:t>Artico</a:t>
            </a:r>
            <a:r>
              <a:rPr lang="cs-CZ" dirty="0"/>
              <a:t> v. Itálie 1980)</a:t>
            </a:r>
          </a:p>
          <a:p>
            <a:pPr algn="just">
              <a:buFontTx/>
              <a:buChar char="-"/>
            </a:pPr>
            <a:r>
              <a:rPr lang="cs-CZ" dirty="0"/>
              <a:t>Právo na bezplatnou obhajobu ( </a:t>
            </a:r>
            <a:r>
              <a:rPr lang="cs-CZ" dirty="0" err="1"/>
              <a:t>Benham</a:t>
            </a:r>
            <a:r>
              <a:rPr lang="cs-CZ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dirty="0"/>
              <a:t>Zákaz vynucení doznání ( </a:t>
            </a:r>
            <a:r>
              <a:rPr lang="cs-CZ" dirty="0" err="1"/>
              <a:t>Barbera</a:t>
            </a:r>
            <a:r>
              <a:rPr lang="cs-CZ" dirty="0"/>
              <a:t> et. Al. V. Španělsko 1988, </a:t>
            </a:r>
            <a:r>
              <a:rPr lang="cs-CZ" dirty="0" err="1"/>
              <a:t>Magee</a:t>
            </a:r>
            <a:r>
              <a:rPr lang="cs-CZ" dirty="0"/>
              <a:t> v. Spojené království 2000)</a:t>
            </a:r>
          </a:p>
        </p:txBody>
      </p:sp>
    </p:spTree>
    <p:extLst>
      <p:ext uri="{BB962C8B-B14F-4D97-AF65-F5344CB8AC3E}">
        <p14:creationId xmlns:p14="http://schemas.microsoft.com/office/powerpoint/2010/main" val="1360168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>
                <a:solidFill>
                  <a:srgbClr val="FFC000"/>
                </a:solidFill>
              </a:rPr>
              <a:t>Vyslýchat nebo dát vyslýchat svědky proti sobě</a:t>
            </a:r>
          </a:p>
          <a:p>
            <a:pPr algn="just">
              <a:buFontTx/>
              <a:buChar char="-"/>
            </a:pPr>
            <a:r>
              <a:rPr lang="cs-CZ" dirty="0"/>
              <a:t>Právo nechat předvolat a vyslechnout svědky ( </a:t>
            </a:r>
            <a:r>
              <a:rPr lang="cs-CZ" dirty="0" err="1"/>
              <a:t>Vidal</a:t>
            </a:r>
            <a:r>
              <a:rPr lang="cs-CZ" dirty="0"/>
              <a:t> v. Belgie 1992)</a:t>
            </a:r>
          </a:p>
          <a:p>
            <a:pPr algn="just">
              <a:buFontTx/>
              <a:buChar char="-"/>
            </a:pPr>
            <a:r>
              <a:rPr lang="cs-CZ" dirty="0"/>
              <a:t>Právo na slyšení svědka v hlavním líčení ( </a:t>
            </a:r>
            <a:r>
              <a:rPr lang="cs-CZ" dirty="0" err="1"/>
              <a:t>Kostovski</a:t>
            </a:r>
            <a:r>
              <a:rPr lang="cs-CZ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dirty="0"/>
              <a:t>Za svědky se považují i spoluobviněný, znalec, tajný agent a poškozený ( </a:t>
            </a:r>
            <a:r>
              <a:rPr lang="cs-CZ" dirty="0" err="1"/>
              <a:t>Bönisch</a:t>
            </a:r>
            <a:r>
              <a:rPr lang="cs-CZ" dirty="0"/>
              <a:t>  v. Rakousko 1985, </a:t>
            </a:r>
            <a:r>
              <a:rPr lang="cs-CZ" dirty="0" err="1"/>
              <a:t>Luca</a:t>
            </a:r>
            <a:r>
              <a:rPr lang="cs-CZ" dirty="0"/>
              <a:t> v. Itálie 2001)</a:t>
            </a:r>
          </a:p>
          <a:p>
            <a:pPr algn="just">
              <a:buFontTx/>
              <a:buChar char="-"/>
            </a:pPr>
            <a:r>
              <a:rPr lang="cs-CZ" dirty="0"/>
              <a:t>Pravidla pro výslech anonymního svědka ( </a:t>
            </a:r>
            <a:r>
              <a:rPr lang="cs-CZ" dirty="0" err="1"/>
              <a:t>Kostovski</a:t>
            </a:r>
            <a:r>
              <a:rPr lang="cs-CZ" dirty="0"/>
              <a:t> v. Nizozemsko 1989, Van </a:t>
            </a:r>
            <a:r>
              <a:rPr lang="cs-CZ" dirty="0" err="1"/>
              <a:t>Mechelen</a:t>
            </a:r>
            <a:r>
              <a:rPr lang="cs-CZ" dirty="0"/>
              <a:t> et al. V. Nizozemsko 1997, Kok. V. Nizozemsko 2000, </a:t>
            </a:r>
            <a:r>
              <a:rPr lang="cs-CZ" dirty="0" err="1"/>
              <a:t>Lüdi</a:t>
            </a:r>
            <a:r>
              <a:rPr lang="cs-CZ" dirty="0"/>
              <a:t> v. Švýcarsko 1992)</a:t>
            </a:r>
          </a:p>
        </p:txBody>
      </p:sp>
    </p:spTree>
    <p:extLst>
      <p:ext uri="{BB962C8B-B14F-4D97-AF65-F5344CB8AC3E}">
        <p14:creationId xmlns:p14="http://schemas.microsoft.com/office/powerpoint/2010/main" val="1483956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dirty="0"/>
              <a:t>Cílem je zabránit nerovnosti mezi obviněnými (</a:t>
            </a:r>
            <a:r>
              <a:rPr lang="cs-CZ" dirty="0" err="1"/>
              <a:t>Luedicke</a:t>
            </a:r>
            <a:r>
              <a:rPr lang="cs-CZ" dirty="0"/>
              <a:t> v. Německo 1978)</a:t>
            </a:r>
          </a:p>
          <a:p>
            <a:pPr algn="just">
              <a:buFontTx/>
              <a:buChar char="-"/>
            </a:pPr>
            <a:r>
              <a:rPr lang="cs-CZ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dirty="0"/>
              <a:t>Práva se lze vzdát (</a:t>
            </a:r>
            <a:r>
              <a:rPr lang="cs-CZ" dirty="0" err="1"/>
              <a:t>Kamasinski</a:t>
            </a:r>
            <a:r>
              <a:rPr lang="cs-CZ" dirty="0"/>
              <a:t> v. Rakousko 1989)</a:t>
            </a:r>
          </a:p>
          <a:p>
            <a:pPr algn="just">
              <a:buFontTx/>
              <a:buChar char="-"/>
            </a:pPr>
            <a:r>
              <a:rPr lang="cs-CZ" dirty="0"/>
              <a:t>Vztahuje se na celé řízení i na styk obviněného s obhájcem( </a:t>
            </a:r>
            <a:r>
              <a:rPr lang="cs-CZ" dirty="0" err="1"/>
              <a:t>Luedicke</a:t>
            </a:r>
            <a:r>
              <a:rPr lang="cs-CZ" dirty="0"/>
              <a:t> v. Německo 1978, </a:t>
            </a:r>
            <a:r>
              <a:rPr lang="cs-CZ" dirty="0" err="1"/>
              <a:t>Kamasinski</a:t>
            </a:r>
            <a:r>
              <a:rPr lang="cs-CZ" dirty="0"/>
              <a:t> v. Rakousko 1989)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243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Rozhodovací praxe Ústavního soudu v trestních věcech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Ústavní stížnost </a:t>
            </a:r>
            <a:r>
              <a:rPr lang="cs-CZ" dirty="0"/>
              <a:t>- § 72 až § 82 zákona č. 182/1993 Sb., o Ústavním soudu : výklad</a:t>
            </a:r>
          </a:p>
          <a:p>
            <a:r>
              <a:rPr lang="cs-CZ" dirty="0"/>
              <a:t>oprávněné osoby, </a:t>
            </a:r>
          </a:p>
          <a:p>
            <a:r>
              <a:rPr lang="cs-CZ" dirty="0"/>
              <a:t>plná moc,</a:t>
            </a:r>
          </a:p>
          <a:p>
            <a:r>
              <a:rPr lang="cs-CZ" dirty="0"/>
              <a:t>lhůta, </a:t>
            </a:r>
          </a:p>
          <a:p>
            <a:r>
              <a:rPr lang="cs-CZ" dirty="0"/>
              <a:t>náležitosti, </a:t>
            </a:r>
          </a:p>
          <a:p>
            <a:r>
              <a:rPr lang="cs-CZ" dirty="0"/>
              <a:t>rozhodnutí o posledním procesním prostředku </a:t>
            </a:r>
          </a:p>
          <a:p>
            <a:r>
              <a:rPr lang="cs-CZ" dirty="0"/>
              <a:t>dovolání ?</a:t>
            </a:r>
          </a:p>
          <a:p>
            <a:r>
              <a:rPr lang="cs-CZ" dirty="0"/>
              <a:t>tzv. </a:t>
            </a:r>
            <a:r>
              <a:rPr lang="cs-CZ" dirty="0" err="1"/>
              <a:t>akcesorický</a:t>
            </a:r>
            <a:r>
              <a:rPr lang="cs-CZ" dirty="0"/>
              <a:t> návrh…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Rozhodnutí ÚS </a:t>
            </a:r>
            <a:r>
              <a:rPr lang="cs-CZ" dirty="0"/>
              <a:t>:</a:t>
            </a:r>
          </a:p>
          <a:p>
            <a:r>
              <a:rPr lang="cs-CZ" dirty="0"/>
              <a:t>odmítnutí pro nepřípustnost, </a:t>
            </a:r>
          </a:p>
          <a:p>
            <a:r>
              <a:rPr lang="cs-CZ" dirty="0"/>
              <a:t>neopodstatněnost, </a:t>
            </a:r>
          </a:p>
          <a:p>
            <a:r>
              <a:rPr lang="cs-CZ" dirty="0"/>
              <a:t>nález vyhovující, zamítavý,</a:t>
            </a:r>
          </a:p>
          <a:p>
            <a:r>
              <a:rPr lang="cs-CZ" dirty="0"/>
              <a:t>senát, plénum…</a:t>
            </a:r>
          </a:p>
        </p:txBody>
      </p:sp>
    </p:spTree>
    <p:extLst>
      <p:ext uri="{BB962C8B-B14F-4D97-AF65-F5344CB8AC3E}">
        <p14:creationId xmlns:p14="http://schemas.microsoft.com/office/powerpoint/2010/main" val="317427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Rozhodovací praxe Ústavního soudu v trestních věcech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Právo na zákonného soudce </a:t>
            </a:r>
            <a:r>
              <a:rPr lang="cs-CZ" dirty="0" err="1">
                <a:solidFill>
                  <a:srgbClr val="FFC000"/>
                </a:solidFill>
              </a:rPr>
              <a:t>Pl</a:t>
            </a:r>
            <a:r>
              <a:rPr lang="cs-CZ" dirty="0">
                <a:solidFill>
                  <a:srgbClr val="FFC000"/>
                </a:solidFill>
              </a:rPr>
              <a:t>. ÚS 4/14</a:t>
            </a:r>
          </a:p>
          <a:p>
            <a:r>
              <a:rPr lang="cs-CZ" dirty="0"/>
              <a:t> (rozvinuto v nálezu </a:t>
            </a:r>
            <a:r>
              <a:rPr lang="cs-CZ" dirty="0">
                <a:solidFill>
                  <a:srgbClr val="FFC000"/>
                </a:solidFill>
              </a:rPr>
              <a:t>II. </a:t>
            </a:r>
            <a:r>
              <a:rPr lang="cs-CZ">
                <a:solidFill>
                  <a:srgbClr val="FFC000"/>
                </a:solidFill>
              </a:rPr>
              <a:t>ÚS 4051/16)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dirty="0"/>
              <a:t>Právo na účinné vyšetřování </a:t>
            </a:r>
            <a:r>
              <a:rPr lang="cs-CZ" dirty="0">
                <a:solidFill>
                  <a:srgbClr val="FFC000"/>
                </a:solidFill>
              </a:rPr>
              <a:t>I. ÚS 1565/14</a:t>
            </a:r>
          </a:p>
          <a:p>
            <a:r>
              <a:rPr lang="cs-CZ" dirty="0"/>
              <a:t>Použitelnost pachových stop jako důkazu v trestním řízení </a:t>
            </a:r>
            <a:r>
              <a:rPr lang="cs-CZ" dirty="0">
                <a:solidFill>
                  <a:srgbClr val="FFC000"/>
                </a:solidFill>
              </a:rPr>
              <a:t>IV. ÚS 1098/15</a:t>
            </a:r>
          </a:p>
          <a:p>
            <a:r>
              <a:rPr lang="cs-CZ" dirty="0"/>
              <a:t>Povaha sociální sítě </a:t>
            </a:r>
            <a:r>
              <a:rPr lang="cs-CZ" dirty="0" err="1"/>
              <a:t>Facebook</a:t>
            </a:r>
            <a:r>
              <a:rPr lang="cs-CZ" dirty="0"/>
              <a:t> v trestním řízení </a:t>
            </a:r>
            <a:r>
              <a:rPr lang="cs-CZ" dirty="0">
                <a:solidFill>
                  <a:srgbClr val="FFC000"/>
                </a:solidFill>
              </a:rPr>
              <a:t>III. ÚS 3844/13</a:t>
            </a:r>
          </a:p>
          <a:p>
            <a:r>
              <a:rPr lang="cs-CZ" dirty="0"/>
              <a:t>Právo odsouzeného ve výkonu trestu odnětí svobody na styk s dítětem </a:t>
            </a:r>
            <a:r>
              <a:rPr lang="cs-CZ" dirty="0">
                <a:solidFill>
                  <a:srgbClr val="FFC000"/>
                </a:solidFill>
              </a:rPr>
              <a:t>II. ÚS 22/17</a:t>
            </a:r>
          </a:p>
        </p:txBody>
      </p:sp>
    </p:spTree>
    <p:extLst>
      <p:ext uri="{BB962C8B-B14F-4D97-AF65-F5344CB8AC3E}">
        <p14:creationId xmlns:p14="http://schemas.microsoft.com/office/powerpoint/2010/main" val="2091554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Rozhodovací praxe Ústavního soudu v trestních věcech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Přípustnost ústavní stížnosti v trestních věcech a dovolání k NS </a:t>
            </a:r>
            <a:r>
              <a:rPr lang="cs-CZ" dirty="0" err="1">
                <a:solidFill>
                  <a:srgbClr val="FFC000"/>
                </a:solidFill>
              </a:rPr>
              <a:t>Pl.ÚS</a:t>
            </a:r>
            <a:r>
              <a:rPr lang="cs-CZ" dirty="0">
                <a:solidFill>
                  <a:srgbClr val="FFC000"/>
                </a:solidFill>
              </a:rPr>
              <a:t>-st. 38/14</a:t>
            </a:r>
          </a:p>
          <a:p>
            <a:r>
              <a:rPr lang="cs-CZ" dirty="0"/>
              <a:t> Odnětí a vydání věci </a:t>
            </a:r>
            <a:r>
              <a:rPr lang="cs-CZ" dirty="0">
                <a:solidFill>
                  <a:srgbClr val="FFC000"/>
                </a:solidFill>
              </a:rPr>
              <a:t>I. ÚS 2307/13</a:t>
            </a:r>
          </a:p>
          <a:p>
            <a:r>
              <a:rPr lang="cs-CZ" dirty="0"/>
              <a:t>Odposlechy a domovní prohlídky (neodkladné a neopakovatelné úkony)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Pl</a:t>
            </a:r>
            <a:r>
              <a:rPr lang="cs-CZ" dirty="0">
                <a:solidFill>
                  <a:srgbClr val="FFC000"/>
                </a:solidFill>
              </a:rPr>
              <a:t>. ÚS 47/13</a:t>
            </a:r>
          </a:p>
          <a:p>
            <a:r>
              <a:rPr lang="cs-CZ" dirty="0"/>
              <a:t>Právo poškozeného nahlížet do spisu </a:t>
            </a:r>
            <a:r>
              <a:rPr lang="cs-CZ" dirty="0">
                <a:solidFill>
                  <a:srgbClr val="FFC000"/>
                </a:solidFill>
              </a:rPr>
              <a:t>IV. ÚS 3526/16</a:t>
            </a:r>
          </a:p>
        </p:txBody>
      </p:sp>
    </p:spTree>
    <p:extLst>
      <p:ext uri="{BB962C8B-B14F-4D97-AF65-F5344CB8AC3E}">
        <p14:creationId xmlns:p14="http://schemas.microsoft.com/office/powerpoint/2010/main" val="2873966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Hmotněprávní posouzení – extrémní rozpor mezi skutkovými zjištěními a jejich právním hodnocením </a:t>
            </a:r>
            <a:r>
              <a:rPr lang="cs-CZ" dirty="0">
                <a:solidFill>
                  <a:srgbClr val="FFC000"/>
                </a:solidFill>
              </a:rPr>
              <a:t>I. ÚS 1038/17 nebo </a:t>
            </a:r>
          </a:p>
          <a:p>
            <a:r>
              <a:rPr lang="cs-CZ" dirty="0"/>
              <a:t>Opomenuté důkazy (nadbytečné, duplicitní či irelevantní) </a:t>
            </a:r>
            <a:r>
              <a:rPr lang="cs-CZ" dirty="0">
                <a:solidFill>
                  <a:srgbClr val="FFC000"/>
                </a:solidFill>
              </a:rPr>
              <a:t>III. ÚS 1148/09</a:t>
            </a:r>
          </a:p>
          <a:p>
            <a:r>
              <a:rPr lang="cs-CZ" dirty="0"/>
              <a:t>Zákaz sebeobviňování ( </a:t>
            </a:r>
            <a:r>
              <a:rPr lang="cs-CZ" dirty="0" err="1"/>
              <a:t>nemo</a:t>
            </a:r>
            <a:r>
              <a:rPr lang="cs-CZ" dirty="0"/>
              <a:t> </a:t>
            </a:r>
            <a:r>
              <a:rPr lang="cs-CZ" dirty="0" err="1"/>
              <a:t>tenetur</a:t>
            </a:r>
            <a:r>
              <a:rPr lang="cs-CZ" dirty="0"/>
              <a:t> se </a:t>
            </a:r>
            <a:r>
              <a:rPr lang="cs-CZ" dirty="0" err="1"/>
              <a:t>ipso</a:t>
            </a:r>
            <a:r>
              <a:rPr lang="cs-CZ" dirty="0"/>
              <a:t> </a:t>
            </a:r>
            <a:r>
              <a:rPr lang="cs-CZ" dirty="0" err="1"/>
              <a:t>accusare</a:t>
            </a:r>
            <a:r>
              <a:rPr lang="cs-CZ" dirty="0"/>
              <a:t>) </a:t>
            </a:r>
            <a:r>
              <a:rPr lang="cs-CZ" dirty="0" err="1"/>
              <a:t>rekognice</a:t>
            </a:r>
            <a:r>
              <a:rPr lang="cs-CZ" dirty="0"/>
              <a:t>, pachové stopy </a:t>
            </a:r>
            <a:r>
              <a:rPr lang="cs-CZ" dirty="0">
                <a:solidFill>
                  <a:srgbClr val="FFC000"/>
                </a:solidFill>
              </a:rPr>
              <a:t>III. ÚS 528/06</a:t>
            </a:r>
          </a:p>
        </p:txBody>
      </p:sp>
    </p:spTree>
    <p:extLst>
      <p:ext uri="{BB962C8B-B14F-4D97-AF65-F5344CB8AC3E}">
        <p14:creationId xmlns:p14="http://schemas.microsoft.com/office/powerpoint/2010/main" val="3365264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čerpáno z </a:t>
            </a:r>
            <a:r>
              <a:rPr lang="cs-CZ" dirty="0">
                <a:solidFill>
                  <a:srgbClr val="FFC000"/>
                </a:solidFill>
                <a:hlinkClick r:id="rId2"/>
              </a:rPr>
              <a:t>https://nalus.usoud.cz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>
              <a:solidFill>
                <a:srgbClr val="FF0000"/>
              </a:solidFill>
            </a:endParaRPr>
          </a:p>
          <a:p>
            <a:r>
              <a:rPr lang="cs-CZ"/>
              <a:t>Jaroslav.fenyk@usoud.cz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06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spravedlivý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bg1"/>
                </a:solidFill>
              </a:rPr>
              <a:t>Čl. 1 Ústavy ČR </a:t>
            </a:r>
            <a:r>
              <a:rPr lang="cs-CZ" dirty="0"/>
              <a:t>: „ Česká republika je svrchovaný, jednotný a demokratický právní stát, založený na úctě k právům a svobodám člověka a občana“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3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spravedlivý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A) Základní práva a svobody  chráněné ústavními předpisy ( Ústava, Listina)</a:t>
            </a:r>
          </a:p>
          <a:p>
            <a:pPr algn="just"/>
            <a:r>
              <a:rPr lang="cs-CZ" dirty="0">
                <a:solidFill>
                  <a:schemeClr val="bg1"/>
                </a:solidFill>
              </a:rPr>
              <a:t>       (bezprostřední závaznost a přednost    před zákonem)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B) Lidská práva a svobody chráněné mezinárodními smlouvami ( Úmluva o ochraně lidských práv a základních svobod…)</a:t>
            </a:r>
          </a:p>
          <a:p>
            <a:pPr algn="just"/>
            <a:r>
              <a:rPr lang="cs-CZ" dirty="0"/>
              <a:t>     </a:t>
            </a:r>
            <a:r>
              <a:rPr lang="cs-CZ" dirty="0">
                <a:solidFill>
                  <a:schemeClr val="bg1"/>
                </a:solidFill>
              </a:rPr>
              <a:t>(použije se v případě, že stanoví něco jiného než zákon – čl. 10 Ústavy)</a:t>
            </a:r>
            <a:r>
              <a:rPr lang="cs-CZ" dirty="0"/>
              <a:t> </a:t>
            </a:r>
          </a:p>
          <a:p>
            <a:pPr algn="just"/>
            <a:endParaRPr lang="cs-CZ" dirty="0"/>
          </a:p>
          <a:p>
            <a:pPr algn="just"/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97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spravedlivý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Základní práva a svobody  prozařují celým právním řádem a tedy i trestním procesem ( nezadatelné, nezrušitelné, nezcizitelné a nepromlčitelné) mohou být omezeny jen:</a:t>
            </a:r>
          </a:p>
          <a:p>
            <a:r>
              <a:rPr lang="cs-CZ" sz="2400" dirty="0">
                <a:solidFill>
                  <a:srgbClr val="FFC000"/>
                </a:solidFill>
              </a:rPr>
              <a:t>A) Ústavou, Listinou</a:t>
            </a:r>
          </a:p>
          <a:p>
            <a:r>
              <a:rPr lang="cs-CZ" sz="2400" dirty="0">
                <a:solidFill>
                  <a:srgbClr val="FFC000"/>
                </a:solidFill>
              </a:rPr>
              <a:t>B) zákonem na základě Ústavy resp. Listiny</a:t>
            </a:r>
          </a:p>
          <a:p>
            <a:r>
              <a:rPr lang="cs-CZ" sz="2400" dirty="0">
                <a:solidFill>
                  <a:srgbClr val="FFC000"/>
                </a:solidFill>
              </a:rPr>
              <a:t>C) kolizí s jiným základním právem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rgbClr val="FFC000"/>
                </a:solidFill>
              </a:rPr>
              <a:t>Je právo na spravedlivý proces základním právem ?</a:t>
            </a:r>
          </a:p>
          <a:p>
            <a:pPr algn="just"/>
            <a:r>
              <a:rPr lang="cs-CZ" sz="2400" dirty="0"/>
              <a:t>V trestním řízení jde o kolizi mezi zájmem státu na zjištění a potrestání pachatele trestného činu (§ 1 trestního řádu) a závazkem státu respektovat a chránit práva a svobody </a:t>
            </a:r>
            <a:r>
              <a:rPr lang="cs-CZ" sz="2400" dirty="0">
                <a:solidFill>
                  <a:srgbClr val="FFC000"/>
                </a:solidFill>
              </a:rPr>
              <a:t>jednotlivce- obviněného</a:t>
            </a:r>
          </a:p>
          <a:p>
            <a:pPr algn="just"/>
            <a:r>
              <a:rPr lang="cs-CZ" sz="2400" dirty="0"/>
              <a:t>Právo na spravedlivý proces a</a:t>
            </a:r>
            <a:r>
              <a:rPr lang="cs-CZ" sz="2400" dirty="0">
                <a:solidFill>
                  <a:srgbClr val="FFC000"/>
                </a:solidFill>
              </a:rPr>
              <a:t> obviněná právnická osoba</a:t>
            </a:r>
          </a:p>
          <a:p>
            <a:pPr algn="just"/>
            <a:r>
              <a:rPr lang="cs-CZ" sz="2400" dirty="0"/>
              <a:t>Právo na spravedlivý proces a </a:t>
            </a:r>
            <a:r>
              <a:rPr lang="cs-CZ" sz="2400" dirty="0">
                <a:solidFill>
                  <a:srgbClr val="FFC000"/>
                </a:solidFill>
              </a:rPr>
              <a:t>poškozený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5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spravedlivý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Definice PSP a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FFC000"/>
                </a:solidFill>
              </a:rPr>
              <a:t>trojí</a:t>
            </a:r>
            <a:r>
              <a:rPr lang="cs-CZ" sz="2800" b="1" dirty="0"/>
              <a:t> </a:t>
            </a:r>
            <a:r>
              <a:rPr lang="cs-CZ" sz="2800" dirty="0"/>
              <a:t>úroveň ochrany 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sz="2600" dirty="0"/>
              <a:t>v Ústavě ani Listině obsažena není – obsah ale tvoří elementy </a:t>
            </a:r>
            <a:r>
              <a:rPr lang="cs-CZ" sz="2600" dirty="0">
                <a:solidFill>
                  <a:srgbClr val="FFC000"/>
                </a:solidFill>
              </a:rPr>
              <a:t>( interní ochrana)</a:t>
            </a:r>
          </a:p>
          <a:p>
            <a:endParaRPr lang="cs-CZ" sz="2600" dirty="0">
              <a:solidFill>
                <a:srgbClr val="FFC000"/>
              </a:solidFill>
            </a:endParaRPr>
          </a:p>
          <a:p>
            <a:r>
              <a:rPr lang="cs-CZ" sz="2600" dirty="0"/>
              <a:t>Čl. 6 Úmluvy o ochraně lidských práv a základních svobod a další tzv. lidskoprávní úmluvy </a:t>
            </a:r>
            <a:r>
              <a:rPr lang="cs-CZ" sz="2600" dirty="0">
                <a:solidFill>
                  <a:srgbClr val="FFC000"/>
                </a:solidFill>
              </a:rPr>
              <a:t>( externí ochrana)</a:t>
            </a:r>
          </a:p>
          <a:p>
            <a:endParaRPr lang="cs-CZ" sz="2600" dirty="0"/>
          </a:p>
          <a:p>
            <a:r>
              <a:rPr lang="cs-CZ" sz="2600" dirty="0"/>
              <a:t>Některá ustanovení Listiny základních práv EU </a:t>
            </a:r>
            <a:r>
              <a:rPr lang="cs-CZ" sz="2600" dirty="0">
                <a:solidFill>
                  <a:srgbClr val="FFC000"/>
                </a:solidFill>
              </a:rPr>
              <a:t>( </a:t>
            </a:r>
            <a:r>
              <a:rPr lang="cs-CZ" sz="2600" dirty="0" err="1">
                <a:solidFill>
                  <a:srgbClr val="FFC000"/>
                </a:solidFill>
              </a:rPr>
              <a:t>supranacionální</a:t>
            </a:r>
            <a:r>
              <a:rPr lang="cs-CZ" sz="2600" dirty="0">
                <a:solidFill>
                  <a:srgbClr val="FFC000"/>
                </a:solidFill>
              </a:rPr>
              <a:t> ochrana)</a:t>
            </a:r>
          </a:p>
        </p:txBody>
      </p:sp>
    </p:spTree>
    <p:extLst>
      <p:ext uri="{BB962C8B-B14F-4D97-AF65-F5344CB8AC3E}">
        <p14:creationId xmlns:p14="http://schemas.microsoft.com/office/powerpoint/2010/main" val="299924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povaha LZPS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Součást vnitrostátního práva, přijata ještě Federálním shromážděním ČSFR a byla převzata ČR jako součást ústavního pořádku ( čl. 112 Ústavy),</a:t>
            </a:r>
          </a:p>
          <a:p>
            <a:pPr algn="just"/>
            <a:r>
              <a:rPr lang="cs-CZ" dirty="0"/>
              <a:t>Materiálním pramenem LSZP byly Pakt občanských a politických práv a Úmluva o ochraně lidských práv a základních svobod,</a:t>
            </a:r>
          </a:p>
          <a:p>
            <a:r>
              <a:rPr lang="cs-CZ" dirty="0"/>
              <a:t>Mnohá ustanovení se vztahují na trestní řízení,</a:t>
            </a:r>
          </a:p>
          <a:p>
            <a:pPr algn="just"/>
            <a:r>
              <a:rPr lang="cs-CZ" dirty="0"/>
              <a:t>Základní práva,  svobody představují závazný rámec pro výkon veřejné moci v trestním řízení a měla by být respektována všemi orgány činnými v trestním řízení </a:t>
            </a:r>
            <a:r>
              <a:rPr lang="cs-CZ" dirty="0">
                <a:solidFill>
                  <a:srgbClr val="FFC000"/>
                </a:solidFill>
              </a:rPr>
              <a:t>Ústavní rozměr trestního řízení garantuje Ústavní soud(ale ústavní pořádek není jen referenční rámec pro ÚS - zdánlivý rozpor mezi čl. 88 odst. 2 a čl. 95 odst. 1 Ústavy - soudce je vázán Ústavou a Listinou </a:t>
            </a:r>
            <a:r>
              <a:rPr lang="cs-CZ" u="sng" dirty="0">
                <a:solidFill>
                  <a:srgbClr val="FFC000"/>
                </a:solidFill>
              </a:rPr>
              <a:t>také</a:t>
            </a:r>
            <a:r>
              <a:rPr lang="cs-CZ" dirty="0">
                <a:solidFill>
                  <a:srgbClr val="FFC000"/>
                </a:solidFill>
              </a:rPr>
              <a:t>, soudce ÚS </a:t>
            </a:r>
            <a:r>
              <a:rPr lang="cs-CZ" u="sng" dirty="0">
                <a:solidFill>
                  <a:srgbClr val="FFC000"/>
                </a:solidFill>
              </a:rPr>
              <a:t>jen </a:t>
            </a:r>
            <a:r>
              <a:rPr lang="cs-CZ" dirty="0">
                <a:solidFill>
                  <a:srgbClr val="FFC000"/>
                </a:solidFill>
              </a:rPr>
              <a:t>ústavním pořádkem - Ústavně konformní právní řád jako významový celek). </a:t>
            </a:r>
          </a:p>
          <a:p>
            <a:pPr algn="just"/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66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Právo na spravedlivý proces – Listina ZPS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Hlava pátá</a:t>
            </a:r>
          </a:p>
          <a:p>
            <a:pPr>
              <a:buFontTx/>
              <a:buChar char="-"/>
            </a:pPr>
            <a:r>
              <a:rPr lang="cs-CZ" dirty="0"/>
              <a:t>čl. 36 odst. 1 a 2 právo na přístup k nezávislému a nestrannému soudu</a:t>
            </a:r>
          </a:p>
          <a:p>
            <a:pPr>
              <a:buFontTx/>
              <a:buChar char="-"/>
            </a:pPr>
            <a:r>
              <a:rPr lang="cs-CZ" dirty="0"/>
              <a:t>čl. 36 odst. 3 právo na náhradu škody způsobené při výkonu veřejné moci</a:t>
            </a:r>
          </a:p>
          <a:p>
            <a:pPr>
              <a:buFontTx/>
              <a:buChar char="-"/>
            </a:pPr>
            <a:r>
              <a:rPr lang="cs-CZ" dirty="0"/>
              <a:t>čl. 37 odst. 1 právo odepřít výpověď vedoucí k TS</a:t>
            </a:r>
          </a:p>
          <a:p>
            <a:pPr>
              <a:buFontTx/>
              <a:buChar char="-"/>
            </a:pPr>
            <a:r>
              <a:rPr lang="cs-CZ" dirty="0"/>
              <a:t>čl. 37 odst. 2 právo na právní pomoc od počátku řízení</a:t>
            </a:r>
          </a:p>
          <a:p>
            <a:pPr>
              <a:buFontTx/>
              <a:buChar char="-"/>
            </a:pPr>
            <a:r>
              <a:rPr lang="cs-CZ" dirty="0"/>
              <a:t>čl. 37 odst. 3 rovnost práv v řízení</a:t>
            </a:r>
          </a:p>
          <a:p>
            <a:pPr>
              <a:buFontTx/>
              <a:buChar char="-"/>
            </a:pPr>
            <a:r>
              <a:rPr lang="cs-CZ" dirty="0"/>
              <a:t>čl. 37 odst. 4 právo na tlumočníka</a:t>
            </a:r>
          </a:p>
          <a:p>
            <a:pPr>
              <a:buFontTx/>
              <a:buChar char="-"/>
            </a:pPr>
            <a:r>
              <a:rPr lang="cs-CZ" dirty="0"/>
              <a:t>čl. 38 odst. 1 právo na zákonného soudce</a:t>
            </a:r>
          </a:p>
          <a:p>
            <a:pPr>
              <a:buFontTx/>
              <a:buChar char="-"/>
            </a:pPr>
            <a:r>
              <a:rPr lang="cs-CZ" dirty="0"/>
              <a:t>čl. 38 odst.2 právo na ústní a veřejné projednání věci bez zbytečných průtahů za přítomnosti obviněného, právo vyjádřit se k věci </a:t>
            </a:r>
          </a:p>
          <a:p>
            <a:pPr>
              <a:buFontTx/>
              <a:buChar char="-"/>
            </a:pPr>
            <a:r>
              <a:rPr lang="cs-CZ" dirty="0"/>
              <a:t>čl. 39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poena</a:t>
            </a:r>
            <a:r>
              <a:rPr lang="cs-CZ" dirty="0"/>
              <a:t> a </a:t>
            </a:r>
            <a:r>
              <a:rPr lang="cs-CZ" dirty="0" err="1"/>
              <a:t>nullum</a:t>
            </a:r>
            <a:r>
              <a:rPr lang="cs-CZ" dirty="0"/>
              <a:t> </a:t>
            </a:r>
            <a:r>
              <a:rPr lang="cs-CZ" dirty="0" err="1"/>
              <a:t>crimen</a:t>
            </a:r>
            <a:r>
              <a:rPr lang="cs-CZ" dirty="0"/>
              <a:t> sine lege</a:t>
            </a:r>
          </a:p>
          <a:p>
            <a:pPr>
              <a:buFontTx/>
              <a:buChar char="-"/>
            </a:pPr>
            <a:r>
              <a:rPr lang="cs-CZ" dirty="0"/>
              <a:t>čl. 40 odst. 1 jen soud rozhoduje o vině a trestu</a:t>
            </a:r>
          </a:p>
          <a:p>
            <a:pPr>
              <a:buFontTx/>
              <a:buChar char="-"/>
            </a:pPr>
            <a:r>
              <a:rPr lang="cs-CZ" dirty="0"/>
              <a:t>čl. 40 odst. 2 presumpce neviny</a:t>
            </a:r>
          </a:p>
          <a:p>
            <a:pPr>
              <a:buFontTx/>
              <a:buChar char="-"/>
            </a:pPr>
            <a:r>
              <a:rPr lang="cs-CZ" dirty="0"/>
              <a:t>čl. 40 odst. 3 právo na obhajobu ( i bezplatnou)</a:t>
            </a:r>
          </a:p>
          <a:p>
            <a:pPr>
              <a:buFontTx/>
              <a:buChar char="-"/>
            </a:pPr>
            <a:r>
              <a:rPr lang="cs-CZ" dirty="0"/>
              <a:t>čl. 40 odst. 4 právo obviněného odepřít výpověď </a:t>
            </a:r>
          </a:p>
          <a:p>
            <a:pPr>
              <a:buFontTx/>
              <a:buChar char="-"/>
            </a:pPr>
            <a:r>
              <a:rPr lang="cs-CZ" dirty="0"/>
              <a:t>čl. 40 odst. 5 res </a:t>
            </a:r>
            <a:r>
              <a:rPr lang="cs-CZ" dirty="0" err="1"/>
              <a:t>iudicata</a:t>
            </a:r>
            <a:r>
              <a:rPr lang="cs-CZ" dirty="0"/>
              <a:t>, ne bis in idem</a:t>
            </a:r>
          </a:p>
          <a:p>
            <a:pPr>
              <a:buFontTx/>
              <a:buChar char="-"/>
            </a:pPr>
            <a:r>
              <a:rPr lang="cs-CZ" dirty="0"/>
              <a:t>čl. 40 odst. 6 zákaz retroaktivity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58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Právní povaha Úmluvy 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 součástí právního řádu ( č. 209/1992 Sb.), v případě, že stanoví něco jiného než zákon, má aplikační přednost ( čl. 10 Ústavy)</a:t>
            </a:r>
          </a:p>
          <a:p>
            <a:pPr algn="just"/>
            <a:r>
              <a:rPr lang="cs-CZ" dirty="0"/>
              <a:t>Její aplikaci sice zajišťují vnitrostátní orgány, ale </a:t>
            </a:r>
            <a:r>
              <a:rPr lang="cs-CZ" dirty="0">
                <a:solidFill>
                  <a:srgbClr val="FFC000"/>
                </a:solidFill>
              </a:rPr>
              <a:t>externí</a:t>
            </a:r>
            <a:r>
              <a:rPr lang="cs-CZ" dirty="0"/>
              <a:t> kontrola ze strany ESLP – vztah </a:t>
            </a:r>
            <a:r>
              <a:rPr lang="cs-CZ" dirty="0">
                <a:solidFill>
                  <a:srgbClr val="FFC000"/>
                </a:solidFill>
              </a:rPr>
              <a:t>subsidiarity</a:t>
            </a:r>
          </a:p>
          <a:p>
            <a:pPr marL="0" indent="0" algn="just">
              <a:buNone/>
            </a:pP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540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683</TotalTime>
  <Words>2002</Words>
  <Application>Microsoft Office PowerPoint</Application>
  <PresentationFormat>Předvádění na obrazovce (4:3)</PresentationFormat>
  <Paragraphs>179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Rockwell</vt:lpstr>
      <vt:lpstr>Wingdings 2</vt:lpstr>
      <vt:lpstr>Lití písma</vt:lpstr>
      <vt:lpstr>( Evropské )trestní právo v rozhodovací praxi Ústavního soudu</vt:lpstr>
      <vt:lpstr>Prezentace aplikace PowerPoint</vt:lpstr>
      <vt:lpstr>Právo na spravedlivý proces</vt:lpstr>
      <vt:lpstr>Právo na spravedlivý proces</vt:lpstr>
      <vt:lpstr>Právo na spravedlivý proces</vt:lpstr>
      <vt:lpstr>Právo na spravedlivý proces</vt:lpstr>
      <vt:lpstr>Právní povaha LZPS</vt:lpstr>
      <vt:lpstr>Právo na spravedlivý proces – Listina ZPS</vt:lpstr>
      <vt:lpstr>Právní povaha Úmluvy LP</vt:lpstr>
      <vt:lpstr>Právo na spravedlivý proces – Úmluva – všeobecné záruky čl. 6 odst.1</vt:lpstr>
      <vt:lpstr>Právo na spravedlivý proces – Úmluva – práva obviněného čl. 6 odst.2,3</vt:lpstr>
      <vt:lpstr>Další záruky práva na spravedlivý proces v Úmluvě a Protokolech</vt:lpstr>
      <vt:lpstr>Právní povaha Listiny základních práv EU</vt:lpstr>
      <vt:lpstr>Listina základních práv EU a právo na spravedlivý proces</vt:lpstr>
      <vt:lpstr>Prezentace aplikace PowerPoint</vt:lpstr>
      <vt:lpstr>Evropský soud pro lidská práva</vt:lpstr>
      <vt:lpstr>Rozhodovací praxe ESLP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Rozhodovací praxe Ústavního soudu v trestních věcech</vt:lpstr>
      <vt:lpstr>Rozhodovací praxe Ústavního soudu v trestních věcech</vt:lpstr>
      <vt:lpstr>Rozhodovací praxe Ústavního soudu v trestních věcech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na spravedlivý proces , právo na obhajobu a přípravné řízení</dc:title>
  <dc:creator>Fenyk Jaroslav</dc:creator>
  <cp:lastModifiedBy>Martin Fenyk</cp:lastModifiedBy>
  <cp:revision>61</cp:revision>
  <dcterms:created xsi:type="dcterms:W3CDTF">2015-10-09T07:30:03Z</dcterms:created>
  <dcterms:modified xsi:type="dcterms:W3CDTF">2023-12-05T14:47:10Z</dcterms:modified>
</cp:coreProperties>
</file>