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81" r:id="rId4"/>
    <p:sldId id="284" r:id="rId5"/>
    <p:sldId id="285" r:id="rId6"/>
    <p:sldId id="286" r:id="rId7"/>
    <p:sldId id="300" r:id="rId8"/>
    <p:sldId id="301" r:id="rId9"/>
    <p:sldId id="302" r:id="rId10"/>
    <p:sldId id="282" r:id="rId11"/>
    <p:sldId id="298" r:id="rId12"/>
    <p:sldId id="273" r:id="rId13"/>
    <p:sldId id="299" r:id="rId14"/>
    <p:sldId id="280" r:id="rId15"/>
    <p:sldId id="287" r:id="rId16"/>
    <p:sldId id="288" r:id="rId17"/>
    <p:sldId id="295" r:id="rId18"/>
    <p:sldId id="296" r:id="rId19"/>
    <p:sldId id="289" r:id="rId20"/>
    <p:sldId id="290" r:id="rId21"/>
    <p:sldId id="291" r:id="rId22"/>
    <p:sldId id="292" r:id="rId23"/>
    <p:sldId id="293" r:id="rId24"/>
    <p:sldId id="294" r:id="rId25"/>
    <p:sldId id="279" r:id="rId2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4" d="100"/>
          <a:sy n="134" d="100"/>
        </p:scale>
        <p:origin x="4124" y="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20.11.2023</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20.11.2023</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20.11.2023</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20.11.2023</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20.11.2023</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20.11.2023</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20.11.2023</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20.11.2023</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20.11.2023</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20.11.2023</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20.11.2023</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20.11.2023</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8229600" cy="2167128"/>
          </a:xfrm>
        </p:spPr>
        <p:txBody>
          <a:bodyPr>
            <a:normAutofit/>
          </a:bodyPr>
          <a:lstStyle/>
          <a:p>
            <a:pPr algn="ctr" fontAlgn="auto">
              <a:spcAft>
                <a:spcPts val="0"/>
              </a:spcAft>
              <a:defRPr/>
            </a:pPr>
            <a:r>
              <a:rPr lang="cs-CZ" dirty="0">
                <a:solidFill>
                  <a:schemeClr val="tx2">
                    <a:lumMod val="90000"/>
                  </a:schemeClr>
                </a:solidFill>
              </a:rPr>
              <a:t> Evropský veřejný žalobce</a:t>
            </a:r>
          </a:p>
        </p:txBody>
      </p:sp>
      <p:sp>
        <p:nvSpPr>
          <p:cNvPr id="3" name="Podnadpis 2"/>
          <p:cNvSpPr>
            <a:spLocks noGrp="1"/>
          </p:cNvSpPr>
          <p:nvPr>
            <p:ph type="subTitle" idx="1"/>
          </p:nvPr>
        </p:nvSpPr>
        <p:spPr>
          <a:xfrm>
            <a:off x="755576" y="4653136"/>
            <a:ext cx="5328592" cy="1435224"/>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Evropské trestní právo 2023</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sz="3200" b="1" dirty="0">
              <a:solidFill>
                <a:schemeClr val="accent4">
                  <a:lumMod val="40000"/>
                  <a:lumOff val="60000"/>
                </a:schemeClr>
              </a:solidFill>
            </a:endParaRPr>
          </a:p>
          <a:p>
            <a:pPr marL="0" indent="0" algn="ctr">
              <a:buNone/>
            </a:pPr>
            <a:r>
              <a:rPr lang="cs-CZ" sz="3200" b="1" dirty="0">
                <a:solidFill>
                  <a:schemeClr val="accent4">
                    <a:lumMod val="40000"/>
                    <a:lumOff val="60000"/>
                  </a:schemeClr>
                </a:solidFill>
              </a:rPr>
              <a:t>Evropský veřejný žalobce v Lisabonské </a:t>
            </a:r>
            <a:r>
              <a:rPr lang="cs-CZ" sz="3200" b="1">
                <a:solidFill>
                  <a:schemeClr val="accent4">
                    <a:lumMod val="40000"/>
                    <a:lumOff val="60000"/>
                  </a:schemeClr>
                </a:solidFill>
              </a:rPr>
              <a:t>smlouvě (</a:t>
            </a:r>
            <a:r>
              <a:rPr lang="cs-CZ" sz="3200">
                <a:solidFill>
                  <a:schemeClr val="accent4">
                    <a:lumMod val="40000"/>
                    <a:lumOff val="60000"/>
                  </a:schemeClr>
                </a:solidFill>
              </a:rPr>
              <a:t>konsolidovaného znění Smlouvy o EU a Smlouvy o fungování EU</a:t>
            </a:r>
            <a:r>
              <a:rPr lang="cs-CZ" sz="3200" b="1">
                <a:solidFill>
                  <a:schemeClr val="accent4">
                    <a:lumMod val="40000"/>
                    <a:lumOff val="60000"/>
                  </a:schemeClr>
                </a:solidFill>
              </a:rPr>
              <a:t>) </a:t>
            </a:r>
            <a:r>
              <a:rPr lang="cs-CZ" sz="3200" b="1" dirty="0">
                <a:solidFill>
                  <a:schemeClr val="accent4">
                    <a:lumMod val="40000"/>
                    <a:lumOff val="60000"/>
                  </a:schemeClr>
                </a:solidFill>
              </a:rPr>
              <a:t>a v nařízení Rady</a:t>
            </a:r>
            <a:endParaRPr lang="cs-CZ" b="1" dirty="0"/>
          </a:p>
        </p:txBody>
      </p:sp>
    </p:spTree>
    <p:extLst>
      <p:ext uri="{BB962C8B-B14F-4D97-AF65-F5344CB8AC3E}">
        <p14:creationId xmlns:p14="http://schemas.microsoft.com/office/powerpoint/2010/main" val="236574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Lisabonská smlouva ( konsolidované znění)a TP</a:t>
            </a:r>
          </a:p>
        </p:txBody>
      </p:sp>
      <p:sp>
        <p:nvSpPr>
          <p:cNvPr id="3" name="Zástupný symbol pro obsah 2"/>
          <p:cNvSpPr>
            <a:spLocks noGrp="1"/>
          </p:cNvSpPr>
          <p:nvPr>
            <p:ph idx="1"/>
          </p:nvPr>
        </p:nvSpPr>
        <p:spPr/>
        <p:txBody>
          <a:bodyPr/>
          <a:lstStyle/>
          <a:p>
            <a:pPr algn="just"/>
            <a:r>
              <a:rPr lang="cs-CZ" sz="2000" dirty="0"/>
              <a:t>justiční spolupráce v trestní věcech – kap. 4 LS</a:t>
            </a:r>
          </a:p>
          <a:p>
            <a:pPr algn="just"/>
            <a:r>
              <a:rPr lang="cs-CZ" sz="2000" b="1" dirty="0">
                <a:solidFill>
                  <a:schemeClr val="accent4"/>
                </a:solidFill>
              </a:rPr>
              <a:t>články 82 – 86 LS</a:t>
            </a:r>
          </a:p>
          <a:p>
            <a:pPr algn="just"/>
            <a:r>
              <a:rPr lang="cs-CZ" sz="2000" dirty="0"/>
              <a:t>Evropský parlament a Rada zřídí </a:t>
            </a:r>
            <a:r>
              <a:rPr lang="cs-CZ" sz="2000" b="1" dirty="0">
                <a:solidFill>
                  <a:schemeClr val="accent4"/>
                </a:solidFill>
              </a:rPr>
              <a:t>minimální pravidla pro definice trestných činů a sankcí</a:t>
            </a:r>
            <a:r>
              <a:rPr lang="cs-CZ" sz="2000" dirty="0"/>
              <a:t>, zejm. v oblastech závažných trestných činů s přeshraničním rozměrem</a:t>
            </a:r>
          </a:p>
          <a:p>
            <a:pPr algn="just"/>
            <a:r>
              <a:rPr lang="cs-CZ" sz="1400" dirty="0"/>
              <a:t>terorismus</a:t>
            </a:r>
          </a:p>
          <a:p>
            <a:pPr algn="just"/>
            <a:r>
              <a:rPr lang="cs-CZ" sz="1400" dirty="0"/>
              <a:t>obchod s lidmi a sexuální vykořisťování žen a dětí</a:t>
            </a:r>
          </a:p>
          <a:p>
            <a:pPr algn="just"/>
            <a:r>
              <a:rPr lang="cs-CZ" sz="1400" dirty="0"/>
              <a:t>nedovolený obchod s drogami a zbraněmi</a:t>
            </a:r>
          </a:p>
          <a:p>
            <a:pPr algn="just"/>
            <a:r>
              <a:rPr lang="cs-CZ" sz="1400" dirty="0"/>
              <a:t>praní špinavých peněz</a:t>
            </a:r>
          </a:p>
          <a:p>
            <a:pPr algn="just"/>
            <a:r>
              <a:rPr lang="cs-CZ" sz="1400" dirty="0"/>
              <a:t>korupce</a:t>
            </a:r>
          </a:p>
          <a:p>
            <a:pPr algn="just"/>
            <a:r>
              <a:rPr lang="cs-CZ" sz="1400" dirty="0"/>
              <a:t>padělání platebních prostředků a peněz</a:t>
            </a:r>
          </a:p>
          <a:p>
            <a:pPr algn="just"/>
            <a:r>
              <a:rPr lang="cs-CZ" sz="1400" dirty="0"/>
              <a:t>počítačová kriminalita</a:t>
            </a:r>
          </a:p>
          <a:p>
            <a:pPr algn="just"/>
            <a:r>
              <a:rPr lang="cs-CZ" sz="1400" dirty="0"/>
              <a:t>organizovaný zločin</a:t>
            </a:r>
          </a:p>
          <a:p>
            <a:pPr algn="just"/>
            <a:r>
              <a:rPr lang="cs-CZ" sz="1400" dirty="0"/>
              <a:t>ochrana finančních zájmů EU</a:t>
            </a:r>
          </a:p>
          <a:p>
            <a:endParaRPr lang="cs-CZ" sz="2000" dirty="0"/>
          </a:p>
          <a:p>
            <a:endParaRPr lang="cs-CZ" dirty="0"/>
          </a:p>
        </p:txBody>
      </p:sp>
    </p:spTree>
    <p:extLst>
      <p:ext uri="{BB962C8B-B14F-4D97-AF65-F5344CB8AC3E}">
        <p14:creationId xmlns:p14="http://schemas.microsoft.com/office/powerpoint/2010/main" val="98919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611560" y="404664"/>
            <a:ext cx="7848872" cy="1296144"/>
          </a:xfrm>
        </p:spPr>
        <p:txBody>
          <a:bodyPr>
            <a:normAutofit/>
          </a:bodyPr>
          <a:lstStyle/>
          <a:p>
            <a:pPr fontAlgn="auto">
              <a:spcAft>
                <a:spcPts val="0"/>
              </a:spcAft>
              <a:defRPr/>
            </a:pPr>
            <a:r>
              <a:rPr lang="cs-CZ" sz="2800" dirty="0">
                <a:solidFill>
                  <a:schemeClr val="accent4">
                    <a:lumMod val="40000"/>
                    <a:lumOff val="60000"/>
                  </a:schemeClr>
                </a:solidFill>
                <a:effectLst/>
              </a:rPr>
              <a:t>Evropský veřejný žalobce v Lisabonské smlouvě </a:t>
            </a:r>
            <a:r>
              <a:rPr lang="cs-CZ" sz="2400" dirty="0">
                <a:solidFill>
                  <a:schemeClr val="accent4">
                    <a:lumMod val="40000"/>
                    <a:lumOff val="60000"/>
                  </a:schemeClr>
                </a:solidFill>
                <a:effectLst/>
              </a:rPr>
              <a:t>(čl. 86)</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62467" name="Zástupný symbol pro obsah 2"/>
          <p:cNvSpPr>
            <a:spLocks noGrp="1"/>
          </p:cNvSpPr>
          <p:nvPr>
            <p:ph idx="1"/>
          </p:nvPr>
        </p:nvSpPr>
        <p:spPr>
          <a:xfrm>
            <a:off x="683568" y="2132856"/>
            <a:ext cx="7561263" cy="4464496"/>
          </a:xfrm>
        </p:spPr>
        <p:txBody>
          <a:bodyPr/>
          <a:lstStyle/>
          <a:p>
            <a:pPr algn="just"/>
            <a:r>
              <a:rPr lang="cs-CZ" sz="1600" dirty="0"/>
              <a:t>1.   Pro boj proti trestným činům poškozujícím nebo ohrožujícím </a:t>
            </a:r>
            <a:r>
              <a:rPr lang="cs-CZ" sz="1600" dirty="0">
                <a:solidFill>
                  <a:srgbClr val="FF0000"/>
                </a:solidFill>
              </a:rPr>
              <a:t>finanční zájmy Unie </a:t>
            </a:r>
            <a:r>
              <a:rPr lang="cs-CZ" sz="1600" dirty="0"/>
              <a:t>může Rada zvláštním legislativním postupem formou nařízení </a:t>
            </a:r>
            <a:r>
              <a:rPr lang="cs-CZ" sz="1600" dirty="0">
                <a:solidFill>
                  <a:srgbClr val="FF0000"/>
                </a:solidFill>
              </a:rPr>
              <a:t>vytvořit z </a:t>
            </a:r>
            <a:r>
              <a:rPr lang="cs-CZ" sz="1600" dirty="0" err="1">
                <a:solidFill>
                  <a:srgbClr val="FF0000"/>
                </a:solidFill>
              </a:rPr>
              <a:t>Eurojustu</a:t>
            </a:r>
            <a:r>
              <a:rPr lang="cs-CZ" sz="1600" dirty="0">
                <a:solidFill>
                  <a:srgbClr val="FF0000"/>
                </a:solidFill>
              </a:rPr>
              <a:t> Úřad evropského veřejného žalobce</a:t>
            </a:r>
            <a:r>
              <a:rPr lang="cs-CZ" sz="1600" dirty="0"/>
              <a:t>. Rada rozhoduje jednomyslně po obdržení souhlasu Evropského parlamentu.</a:t>
            </a:r>
          </a:p>
          <a:p>
            <a:pPr algn="just"/>
            <a:r>
              <a:rPr lang="cs-CZ" sz="1600" dirty="0"/>
              <a:t>Není-li dosaženo jednomyslnosti, může skupina alespoň devíti členských států požádat, aby byl návrh nařízení předložen Evropské radě. V takovém případě se postup v Radě pozastaví. Po projednání, a pokud bylo dosaženo konsensu, Evropská rada do čtyř měsíců od tohoto pozastavení vrátí návrh zpět Radě k přijetí.</a:t>
            </a:r>
          </a:p>
          <a:p>
            <a:pPr algn="just"/>
            <a:r>
              <a:rPr lang="cs-CZ" sz="1600" dirty="0"/>
              <a:t>Není-li dohody dosaženo a pokud si alespoň devět členských států přeje navázat posílenou spolupráci na základě dotčeného návrhu nařízení, oznámí to ve stejné lhůtě Evropskému parlamentu, Radě a Komisi. V takovém případě se povolení k zavedení posílené spolupráce podle čl. 20 odst. 2 Smlouvy o Evropské unii a čl. 329 odst. 1 této smlouvy považuje za udělené a použijí se ustanovení o posílené spolupráci.</a:t>
            </a:r>
          </a:p>
          <a:p>
            <a:pPr algn="just">
              <a:buClr>
                <a:schemeClr val="accent3"/>
              </a:buClr>
              <a:buFont typeface="Wingdings" pitchFamily="2" charset="2"/>
              <a:buChar char="Ø"/>
            </a:pPr>
            <a:endParaRPr lang="cs-CZ" sz="2000" dirty="0">
              <a:latin typeface="Arial" charset="0"/>
              <a:cs typeface="Arial" charset="0"/>
            </a:endParaRPr>
          </a:p>
          <a:p>
            <a:pPr algn="just"/>
            <a:endParaRPr lang="cs-CZ" sz="2000" dirty="0">
              <a:latin typeface="Arial" charset="0"/>
              <a:cs typeface="Arial" charset="0"/>
            </a:endParaRPr>
          </a:p>
          <a:p>
            <a:pPr lvl="1" algn="just"/>
            <a:endParaRPr lang="cs-CZ" sz="1800" dirty="0">
              <a:latin typeface="Arial" charset="0"/>
              <a:cs typeface="Arial" charset="0"/>
            </a:endParaRPr>
          </a:p>
          <a:p>
            <a:pPr lvl="1"/>
            <a:endParaRPr lang="cs-CZ" sz="1800" dirty="0">
              <a:latin typeface="Arial" charset="0"/>
              <a:cs typeface="Arial" charset="0"/>
            </a:endParaRPr>
          </a:p>
          <a:p>
            <a:pPr lvl="1"/>
            <a:endParaRPr lang="cs-CZ" sz="2000" dirty="0">
              <a:latin typeface="Arial" charset="0"/>
              <a:cs typeface="Arial" charset="0"/>
            </a:endParaRPr>
          </a:p>
        </p:txBody>
      </p:sp>
      <p:sp>
        <p:nvSpPr>
          <p:cNvPr id="6246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246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2452F694-C1A0-4E74-9137-B0411A90F9DC}" type="slidenum">
              <a:rPr lang="cs-CZ" sz="1000">
                <a:solidFill>
                  <a:srgbClr val="FFF9E5"/>
                </a:solidFill>
              </a:rPr>
              <a:pPr eaLnBrk="1" hangingPunct="1"/>
              <a:t>12</a:t>
            </a:fld>
            <a:endParaRPr lang="cs-CZ" sz="1000">
              <a:solidFill>
                <a:srgbClr val="FFF9E5"/>
              </a:solidFill>
            </a:endParaRPr>
          </a:p>
        </p:txBody>
      </p:sp>
    </p:spTree>
    <p:extLst>
      <p:ext uri="{BB962C8B-B14F-4D97-AF65-F5344CB8AC3E}">
        <p14:creationId xmlns:p14="http://schemas.microsoft.com/office/powerpoint/2010/main" val="304794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sz="1600" dirty="0"/>
              <a:t>2.   Úřad evropského veřejného žalobce je, případně ve spojení s </a:t>
            </a:r>
            <a:r>
              <a:rPr lang="cs-CZ" sz="1600" dirty="0" err="1"/>
              <a:t>Europolem</a:t>
            </a:r>
            <a:r>
              <a:rPr lang="cs-CZ" sz="1600" dirty="0"/>
              <a:t>, příslušný k vyšetřování a stíhání pachatelů a spolupachatelů trestných činů poškozujících nebo ohrožujících finanční zájmy Unie, jak jsou vymezeny nařízením podle odstavce 1, a jejich předvádění před soud. Před příslušnými soudy členských států vykonává v souvislosti s těmito trestnými činy úlohu veřejného žalobce.</a:t>
            </a:r>
          </a:p>
          <a:p>
            <a:pPr algn="just"/>
            <a:r>
              <a:rPr lang="cs-CZ" sz="1600" dirty="0"/>
              <a:t>3.   Nařízení uvedené v odstavci 1 vymezí statut Úřadu evropského veřejného žalobce, podmínky pro výkon jeho funkcí, procesní pravidla platná pro jeho činnost, jakož i ta, jimiž se řídí přípustnost důkazů, a pravidla použitelná na soudní přezkum procesních úkonů učiněných při výkonu jeho funkcí.</a:t>
            </a:r>
          </a:p>
          <a:p>
            <a:pPr algn="just"/>
            <a:r>
              <a:rPr lang="cs-CZ" sz="1600" dirty="0"/>
              <a:t>4.   Evropská rada může současně nebo následně přijmout rozhodnutí pozměňující odstavec 1, kterým rozšíří pravomoci Úřadu evropského veřejného žalobce tak, aby zahrnovaly boj proti závažné trestné činnosti s přeshraničním rozměrem, a odpovídajícím způsobem pozměňující odstavec 2, pokud jde o pachatele a spolupachatele závažných trestných činů dotýkajících se několika členských států. Evropská rada rozhoduje jednomyslně po obdržení souhlasu Evropského parlamentu a po konzultaci s Komisí</a:t>
            </a:r>
          </a:p>
          <a:p>
            <a:endParaRPr lang="cs-CZ" dirty="0"/>
          </a:p>
        </p:txBody>
      </p:sp>
    </p:spTree>
    <p:extLst>
      <p:ext uri="{BB962C8B-B14F-4D97-AF65-F5344CB8AC3E}">
        <p14:creationId xmlns:p14="http://schemas.microsoft.com/office/powerpoint/2010/main" val="402061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komise na zřízení EVŽ</a:t>
            </a:r>
          </a:p>
        </p:txBody>
      </p:sp>
      <p:sp>
        <p:nvSpPr>
          <p:cNvPr id="3" name="Zástupný symbol pro obsah 2"/>
          <p:cNvSpPr>
            <a:spLocks noGrp="1"/>
          </p:cNvSpPr>
          <p:nvPr>
            <p:ph idx="1"/>
          </p:nvPr>
        </p:nvSpPr>
        <p:spPr/>
        <p:txBody>
          <a:bodyPr/>
          <a:lstStyle/>
          <a:p>
            <a:r>
              <a:rPr lang="cs-CZ" sz="1800" dirty="0" err="1"/>
              <a:t>Brussels</a:t>
            </a:r>
            <a:r>
              <a:rPr lang="cs-CZ" sz="1800" dirty="0"/>
              <a:t>, 17.7.2013</a:t>
            </a:r>
          </a:p>
          <a:p>
            <a:r>
              <a:rPr lang="cs-CZ" sz="1800" dirty="0"/>
              <a:t>COM(2013) 532 </a:t>
            </a:r>
            <a:r>
              <a:rPr lang="cs-CZ" sz="1800" dirty="0" err="1"/>
              <a:t>final</a:t>
            </a:r>
            <a:endParaRPr lang="cs-CZ" sz="1800" dirty="0"/>
          </a:p>
          <a:p>
            <a:r>
              <a:rPr lang="en-US" sz="1800" b="1" dirty="0"/>
              <a:t>COMMUNICATION FROM THE COMMISSION TO THE EUROPEAN</a:t>
            </a:r>
          </a:p>
          <a:p>
            <a:r>
              <a:rPr lang="en-US" sz="1800" b="1" dirty="0"/>
              <a:t>PARLIAMENT, THE COUNCIL, THE EUROPEAN ECONOMIC AND SOCIAL</a:t>
            </a:r>
          </a:p>
          <a:p>
            <a:r>
              <a:rPr lang="en-US" sz="1800" b="1" dirty="0"/>
              <a:t>COMMITTEE AND THE COMMITTEE OF THE REGIONS</a:t>
            </a:r>
          </a:p>
          <a:p>
            <a:r>
              <a:rPr lang="en-US" sz="1800" b="1" dirty="0"/>
              <a:t>Better protection of the Union's financial interests:</a:t>
            </a:r>
          </a:p>
          <a:p>
            <a:r>
              <a:rPr lang="en-US" sz="1800" b="1" dirty="0"/>
              <a:t>Setting up the European Public Prosecutor's Office and reforming </a:t>
            </a:r>
            <a:r>
              <a:rPr lang="en-US" sz="1800" b="1" dirty="0" err="1"/>
              <a:t>Eurojust</a:t>
            </a:r>
            <a:endParaRPr lang="cs-CZ" sz="1800" dirty="0"/>
          </a:p>
        </p:txBody>
      </p:sp>
    </p:spTree>
    <p:extLst>
      <p:ext uri="{BB962C8B-B14F-4D97-AF65-F5344CB8AC3E}">
        <p14:creationId xmlns:p14="http://schemas.microsoft.com/office/powerpoint/2010/main" val="254877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04664"/>
            <a:ext cx="8229600" cy="5889774"/>
          </a:xfrm>
        </p:spPr>
        <p:txBody>
          <a:bodyPr/>
          <a:lstStyle/>
          <a:p>
            <a:pPr algn="just"/>
            <a:r>
              <a:rPr lang="cs-CZ" sz="1600" dirty="0"/>
              <a:t>Dne 8. června 2017 se členské státy, které se účastní posílené spolupráce za účelem zřízení Úřadu evropského veřejného žalobce, dohodly na právním předpisu, o organizaci a působnosti tohoto EVŽ.</a:t>
            </a:r>
          </a:p>
          <a:p>
            <a:pPr algn="just"/>
            <a:r>
              <a:rPr lang="cs-CZ" sz="16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p>
          <a:p>
            <a:pPr algn="just"/>
            <a:r>
              <a:rPr lang="cs-CZ" sz="1600" dirty="0"/>
              <a:t>Centrální úřad Evropského veřejného žalobce bude mít sídlo v Lucemburku, který má evidovat, řídit a dohlížet na všechna trestní řízení vedená pověřenými žalobci, čímž zajistí jednotnou trestní politiku.</a:t>
            </a:r>
          </a:p>
          <a:p>
            <a:pPr algn="just"/>
            <a:r>
              <a:rPr lang="cs-CZ" sz="1600" dirty="0"/>
              <a:t>V každém členském státu bude pověřený zástupce EVŽ který bude pověřen vedením trestního řízení v souladu s nařízením o zřízení EVŽ a právními předpisy příslušného členského státu.</a:t>
            </a:r>
          </a:p>
          <a:p>
            <a:pPr algn="just"/>
            <a:r>
              <a:rPr lang="cs-CZ" sz="16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1600" dirty="0">
                <a:solidFill>
                  <a:srgbClr val="FFC000"/>
                </a:solidFill>
              </a:rPr>
              <a:t> </a:t>
            </a:r>
            <a:r>
              <a:rPr lang="cs-CZ" sz="1600" dirty="0"/>
              <a:t>členských státech, které se budou účastnit posílené spolupráce.</a:t>
            </a:r>
          </a:p>
          <a:p>
            <a:pPr algn="just"/>
            <a:r>
              <a:rPr lang="cs-CZ" sz="1600" b="1" dirty="0">
                <a:solidFill>
                  <a:srgbClr val="FFC000"/>
                </a:solidFill>
              </a:rPr>
              <a:t>Nařízení Rady EU o zřízení EPPO 217/1939 ze dne 20.11. 2017</a:t>
            </a:r>
          </a:p>
          <a:p>
            <a:pPr algn="just"/>
            <a:r>
              <a:rPr lang="cs-CZ" sz="1600" dirty="0"/>
              <a:t>Úřad bude spolupracovat s úřadem pro justiční spolupráci (</a:t>
            </a:r>
            <a:r>
              <a:rPr lang="cs-CZ" sz="1600" dirty="0" err="1"/>
              <a:t>Eurojust</a:t>
            </a:r>
            <a:r>
              <a:rPr lang="cs-CZ" sz="1600" dirty="0"/>
              <a:t>) a s Evropským úřadem pro boj proti podvodům (OLAF)</a:t>
            </a:r>
          </a:p>
          <a:p>
            <a:pPr algn="just"/>
            <a:r>
              <a:rPr lang="cs-CZ" sz="1600" dirty="0"/>
              <a:t>Do inciativy se zatím zapojilo </a:t>
            </a:r>
            <a:r>
              <a:rPr lang="cs-CZ" sz="1600" dirty="0">
                <a:solidFill>
                  <a:schemeClr val="accent3"/>
                </a:solidFill>
              </a:rPr>
              <a:t>21 členských států </a:t>
            </a:r>
            <a:r>
              <a:rPr lang="cs-CZ" sz="1600" dirty="0"/>
              <a:t>včetně České republiky. </a:t>
            </a:r>
          </a:p>
          <a:p>
            <a:pPr algn="just"/>
            <a:r>
              <a:rPr lang="cs-CZ" sz="1600" dirty="0"/>
              <a:t>Úřad evropského veřejného žalobce měl začít </a:t>
            </a:r>
            <a:r>
              <a:rPr lang="cs-CZ" sz="1600" dirty="0">
                <a:solidFill>
                  <a:schemeClr val="accent3"/>
                </a:solidFill>
              </a:rPr>
              <a:t>fungovat od r. 2020, realita - 2021</a:t>
            </a:r>
            <a:r>
              <a:rPr lang="cs-CZ" sz="1600" dirty="0"/>
              <a:t>.</a:t>
            </a:r>
          </a:p>
          <a:p>
            <a:endParaRPr lang="cs-CZ" dirty="0"/>
          </a:p>
        </p:txBody>
      </p:sp>
    </p:spTree>
    <p:extLst>
      <p:ext uri="{BB962C8B-B14F-4D97-AF65-F5344CB8AC3E}">
        <p14:creationId xmlns:p14="http://schemas.microsoft.com/office/powerpoint/2010/main" val="4286852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Současnost projektu </a:t>
            </a:r>
          </a:p>
        </p:txBody>
      </p:sp>
      <p:sp>
        <p:nvSpPr>
          <p:cNvPr id="3" name="Zástupný symbol pro obsah 2"/>
          <p:cNvSpPr>
            <a:spLocks noGrp="1"/>
          </p:cNvSpPr>
          <p:nvPr>
            <p:ph idx="1"/>
          </p:nvPr>
        </p:nvSpPr>
        <p:spPr/>
        <p:txBody>
          <a:bodyPr/>
          <a:lstStyle/>
          <a:p>
            <a:r>
              <a:rPr lang="cs-CZ" dirty="0"/>
              <a:t>Novela zákona o státním zastupitelství byla schválena v listopadu 2018 vládou ČR.</a:t>
            </a:r>
          </a:p>
          <a:p>
            <a:r>
              <a:rPr lang="cs-CZ" dirty="0"/>
              <a:t>Novela č. 315/2019 Sb. </a:t>
            </a:r>
          </a:p>
        </p:txBody>
      </p:sp>
    </p:spTree>
    <p:extLst>
      <p:ext uri="{BB962C8B-B14F-4D97-AF65-F5344CB8AC3E}">
        <p14:creationId xmlns:p14="http://schemas.microsoft.com/office/powerpoint/2010/main" val="37664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Nařízení Rady  ( EU) 2017/1939 ze dne 5.10.2017, kterým se provádí posílená spolupráce za účelem zřízení Úřadu EVŽ</a:t>
            </a:r>
          </a:p>
        </p:txBody>
      </p:sp>
      <p:sp>
        <p:nvSpPr>
          <p:cNvPr id="3" name="Zástupný symbol pro obsah 2"/>
          <p:cNvSpPr>
            <a:spLocks noGrp="1"/>
          </p:cNvSpPr>
          <p:nvPr>
            <p:ph idx="1"/>
          </p:nvPr>
        </p:nvSpPr>
        <p:spPr/>
        <p:txBody>
          <a:bodyPr/>
          <a:lstStyle/>
          <a:p>
            <a:r>
              <a:rPr lang="cs-CZ" dirty="0" err="1"/>
              <a:t>supranacionální</a:t>
            </a:r>
            <a:r>
              <a:rPr lang="cs-CZ" dirty="0"/>
              <a:t> / směrnice ( EU) 2017/1371, o vyšetřování a trestním stíhání pachatelů  trestných činů proti FZEU – výčet TČ/</a:t>
            </a:r>
          </a:p>
          <a:p>
            <a:r>
              <a:rPr lang="cs-CZ" dirty="0"/>
              <a:t>nezávislost, subsidiarita, proporcionalita</a:t>
            </a:r>
          </a:p>
          <a:p>
            <a:r>
              <a:rPr lang="cs-CZ" dirty="0"/>
              <a:t>decentralizace ( EU-ČS) - spolupráce s národními orgány</a:t>
            </a:r>
          </a:p>
          <a:p>
            <a:r>
              <a:rPr lang="cs-CZ" dirty="0"/>
              <a:t>centrální orgán NEŽ – Lucemburk</a:t>
            </a:r>
          </a:p>
          <a:p>
            <a:r>
              <a:rPr lang="cs-CZ" dirty="0"/>
              <a:t>národní orgán  - pověření, delegovaní EVŽ</a:t>
            </a:r>
          </a:p>
        </p:txBody>
      </p:sp>
    </p:spTree>
    <p:extLst>
      <p:ext uri="{BB962C8B-B14F-4D97-AF65-F5344CB8AC3E}">
        <p14:creationId xmlns:p14="http://schemas.microsoft.com/office/powerpoint/2010/main" val="50383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Organizace Úřadu EVŽ</a:t>
            </a:r>
          </a:p>
        </p:txBody>
      </p:sp>
      <p:sp>
        <p:nvSpPr>
          <p:cNvPr id="3" name="Zástupný symbol pro obsah 2"/>
          <p:cNvSpPr>
            <a:spLocks noGrp="1"/>
          </p:cNvSpPr>
          <p:nvPr>
            <p:ph idx="1"/>
          </p:nvPr>
        </p:nvSpPr>
        <p:spPr>
          <a:xfrm>
            <a:off x="457200" y="2636912"/>
            <a:ext cx="8229600" cy="3657526"/>
          </a:xfrm>
        </p:spPr>
        <p:txBody>
          <a:bodyPr/>
          <a:lstStyle/>
          <a:p>
            <a:r>
              <a:rPr lang="cs-CZ" dirty="0"/>
              <a:t>Jednotnost, nedílnost</a:t>
            </a:r>
          </a:p>
          <a:p>
            <a:r>
              <a:rPr lang="cs-CZ" dirty="0"/>
              <a:t>Centrální orgán  ( NVŽ a jeho zástupci, kolegium, stálé komory, evropští žalobci a administrativa)</a:t>
            </a:r>
          </a:p>
          <a:p>
            <a:r>
              <a:rPr lang="cs-CZ" dirty="0"/>
              <a:t>Národní pověřený žalobce</a:t>
            </a:r>
          </a:p>
        </p:txBody>
      </p:sp>
    </p:spTree>
    <p:extLst>
      <p:ext uri="{BB962C8B-B14F-4D97-AF65-F5344CB8AC3E}">
        <p14:creationId xmlns:p14="http://schemas.microsoft.com/office/powerpoint/2010/main" val="75083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Zvláštní ustanovení ZSZ o Úřadu evropského veřejného žalobce</a:t>
            </a:r>
          </a:p>
        </p:txBody>
      </p:sp>
      <p:sp>
        <p:nvSpPr>
          <p:cNvPr id="3" name="Zástupný symbol pro obsah 2"/>
          <p:cNvSpPr>
            <a:spLocks noGrp="1"/>
          </p:cNvSpPr>
          <p:nvPr>
            <p:ph idx="1"/>
          </p:nvPr>
        </p:nvSpPr>
        <p:spPr/>
        <p:txBody>
          <a:bodyPr/>
          <a:lstStyle/>
          <a:p>
            <a:pPr algn="just"/>
            <a:r>
              <a:rPr lang="cs-CZ" b="1" dirty="0"/>
              <a:t>§ 34</a:t>
            </a:r>
            <a:r>
              <a:rPr lang="cs-CZ" sz="1800" b="1" dirty="0"/>
              <a:t>b</a:t>
            </a:r>
            <a:endParaRPr lang="cs-CZ" sz="1800" dirty="0"/>
          </a:p>
          <a:p>
            <a:pPr algn="just"/>
            <a:r>
              <a:rPr lang="cs-CZ" sz="1800" b="1" dirty="0"/>
              <a:t>(1)</a:t>
            </a:r>
            <a:r>
              <a:rPr lang="cs-CZ" sz="1800" dirty="0"/>
              <a:t> Dnem, k němuž vznikla státnímu zástupci funkce evropského nejvyššího žalobce, evropského žalobce nebo evropského pověřeného žalobce, je státní zástupce dočasně přidělen k Úřadu evropského veřejného žalobce. V rozsahu, ve kterém není státní zástupce jmenovaný do funkce evropského pověřeného žalobce dočasně přidělen k Úřadu evropského veřejného žalobce, plní tento státní zástupce povinnosti státního zástupce podle tohoto zákona. Dočasné přidělení trvá po dobu výkonu funkce evropského nejvyššího žalobce, evropského žalobce nebo evropského pověřeného žalobce.</a:t>
            </a:r>
          </a:p>
          <a:p>
            <a:pPr algn="just"/>
            <a:r>
              <a:rPr lang="cs-CZ" sz="1800" b="1" dirty="0"/>
              <a:t>(2)</a:t>
            </a:r>
            <a:r>
              <a:rPr lang="cs-CZ" sz="1800" dirty="0"/>
              <a:t> Ministr spravedlnosti po projednání s nejvyšším státním zástupcem a se souhlasem státního zástupce jmenovaného do funkce evropského pověřeného žalobce stanoví určité státní zastupitelství jako místo výkonu jeho funkce.</a:t>
            </a:r>
          </a:p>
          <a:p>
            <a:endParaRPr lang="cs-CZ" dirty="0"/>
          </a:p>
        </p:txBody>
      </p:sp>
    </p:spTree>
    <p:extLst>
      <p:ext uri="{BB962C8B-B14F-4D97-AF65-F5344CB8AC3E}">
        <p14:creationId xmlns:p14="http://schemas.microsoft.com/office/powerpoint/2010/main" val="265124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628800"/>
            <a:ext cx="7776864" cy="2088232"/>
          </a:xfrm>
        </p:spPr>
        <p:txBody>
          <a:bodyPr/>
          <a:lstStyle/>
          <a:p>
            <a:pPr algn="ctr" fontAlgn="auto">
              <a:spcAft>
                <a:spcPts val="0"/>
              </a:spcAft>
              <a:defRPr/>
            </a:pPr>
            <a:r>
              <a:rPr lang="cs-CZ" sz="3600" dirty="0">
                <a:solidFill>
                  <a:schemeClr val="accent4">
                    <a:lumMod val="40000"/>
                    <a:lumOff val="60000"/>
                  </a:schemeClr>
                </a:solidFill>
              </a:rPr>
              <a:t>Projekt evropského veřejného žalobce v  opusu Corpus </a:t>
            </a:r>
            <a:r>
              <a:rPr lang="cs-CZ" sz="3600" dirty="0" err="1">
                <a:solidFill>
                  <a:schemeClr val="accent4">
                    <a:lumMod val="40000"/>
                    <a:lumOff val="60000"/>
                  </a:schemeClr>
                </a:solidFill>
              </a:rPr>
              <a:t>Juris</a:t>
            </a:r>
            <a:r>
              <a:rPr lang="cs-CZ" sz="3600" dirty="0">
                <a:solidFill>
                  <a:schemeClr val="accent4">
                    <a:lumMod val="40000"/>
                    <a:lumOff val="60000"/>
                  </a:schemeClr>
                </a:solidFill>
              </a:rPr>
              <a:t> </a:t>
            </a:r>
          </a:p>
        </p:txBody>
      </p:sp>
    </p:spTree>
    <p:extLst>
      <p:ext uri="{BB962C8B-B14F-4D97-AF65-F5344CB8AC3E}">
        <p14:creationId xmlns:p14="http://schemas.microsoft.com/office/powerpoint/2010/main" val="369178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276872"/>
            <a:ext cx="8229600" cy="4017566"/>
          </a:xfrm>
        </p:spPr>
        <p:txBody>
          <a:bodyPr/>
          <a:lstStyle/>
          <a:p>
            <a:pPr algn="just"/>
            <a:r>
              <a:rPr lang="cs-CZ" b="1" dirty="0"/>
              <a:t>§ 34c</a:t>
            </a:r>
            <a:endParaRPr lang="cs-CZ" dirty="0"/>
          </a:p>
          <a:p>
            <a:pPr algn="just"/>
            <a:r>
              <a:rPr lang="cs-CZ" sz="1800" b="1" dirty="0"/>
              <a:t>(1)</a:t>
            </a:r>
            <a:r>
              <a:rPr lang="cs-CZ" sz="1800" dirty="0"/>
              <a:t> Státní zastupitelství, které bylo stanoveno jako místo výkonu funkce evropského pověřeného žalobce, se považuje za státní zastupitelství, u kterého je evropský pověřený žalobce činný.</a:t>
            </a:r>
          </a:p>
          <a:p>
            <a:pPr algn="just"/>
            <a:r>
              <a:rPr lang="cs-CZ" sz="1800" b="1" dirty="0"/>
              <a:t>(2)</a:t>
            </a:r>
            <a:r>
              <a:rPr lang="cs-CZ" sz="1800" dirty="0"/>
              <a:t> Vedoucí státní zástupce stojící v čele státního zastupitelství, které bylo stanoveno jako místo výkonu funkce evropského pověřeného žalobce, je v rozsahu, v jakém to nařízení o zřízení Úřadu evropského veřejného žalobce umožňuje, státnímu zástupci jmenovanému do funkce evropského pověřeného žalobce nadřízen.</a:t>
            </a:r>
          </a:p>
          <a:p>
            <a:pPr algn="just"/>
            <a:r>
              <a:rPr lang="cs-CZ" sz="1800" b="1" dirty="0"/>
              <a:t>(3)</a:t>
            </a:r>
            <a:r>
              <a:rPr lang="cs-CZ" sz="1800" dirty="0"/>
              <a:t> Úkolem správy státního zastupitelství je rovněž vytvářet podmínky k řádnému plnění úkolů evropského pověřeného žalobce.</a:t>
            </a:r>
          </a:p>
        </p:txBody>
      </p:sp>
    </p:spTree>
    <p:extLst>
      <p:ext uri="{BB962C8B-B14F-4D97-AF65-F5344CB8AC3E}">
        <p14:creationId xmlns:p14="http://schemas.microsoft.com/office/powerpoint/2010/main" val="317431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b="1" dirty="0"/>
              <a:t>§ 34d</a:t>
            </a:r>
            <a:endParaRPr lang="cs-CZ" sz="1800" dirty="0"/>
          </a:p>
          <a:p>
            <a:pPr algn="just"/>
            <a:r>
              <a:rPr lang="cs-CZ" sz="1800" b="1" dirty="0"/>
              <a:t>(1)</a:t>
            </a:r>
            <a:r>
              <a:rPr lang="cs-CZ" sz="1800" dirty="0"/>
              <a:t> Evropský nejvyšší žalobce, evropský žalobce a evropský pověřený žalobce mají v rozsahu, v jakém to nařízení o zřízení Úřadu evropského veřejného žalobce umožňuje, stejná oprávnění a povinnosti, jaké jsou stanoveny právními předpisy státnímu zástupci.</a:t>
            </a:r>
          </a:p>
          <a:p>
            <a:pPr algn="just"/>
            <a:r>
              <a:rPr lang="cs-CZ" sz="1800" b="1" dirty="0"/>
              <a:t>(2)</a:t>
            </a:r>
            <a:r>
              <a:rPr lang="cs-CZ" sz="1800" dirty="0"/>
              <a:t> Úřad evropského veřejného žalobce je pro výkon své působnosti oprávněn získávat informace z rejstříků, registrů, evidencí, databází a seznamů ve stejném rozsahu a stejným způsobem, jako je získává státní zástupce pro účely trestního řízení.</a:t>
            </a:r>
          </a:p>
          <a:p>
            <a:pPr algn="just"/>
            <a:r>
              <a:rPr lang="cs-CZ" sz="1800" b="1" dirty="0"/>
              <a:t>(3)</a:t>
            </a:r>
            <a:r>
              <a:rPr lang="cs-CZ" sz="1800" dirty="0"/>
              <a:t> Na poskytování informací mezi státním zastupitelstvím a Úřadem evropského veřejného žalobce se § 12g odst. 1 a 2 použije obdobně. Na oprávnění ministra spravedlnosti požádat Úřad evropského veřejného žalobce o informaci o stavu řízení ve věci, ve které je Úřad evropského veřejného žalobce činný, se § 13 odst. 1 použije obdobně.</a:t>
            </a:r>
          </a:p>
          <a:p>
            <a:endParaRPr lang="cs-CZ" dirty="0"/>
          </a:p>
        </p:txBody>
      </p:sp>
    </p:spTree>
    <p:extLst>
      <p:ext uri="{BB962C8B-B14F-4D97-AF65-F5344CB8AC3E}">
        <p14:creationId xmlns:p14="http://schemas.microsoft.com/office/powerpoint/2010/main" val="1300817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34e</a:t>
            </a:r>
            <a:endParaRPr lang="cs-CZ" dirty="0"/>
          </a:p>
          <a:p>
            <a:pPr algn="just"/>
            <a:r>
              <a:rPr lang="cs-CZ" sz="1800" dirty="0"/>
              <a:t>Státní zastupitelství je povinno neprodleně oznámit Úřadu evropského veřejného žalobce skutečnosti nasvědčující tomu, že byl spáchán trestný čin, u něhož by Úřad evropského veřejného žalobce mohl vykonat svou pravomoc v souladu s čl. 22 a čl. 25 odst. 2 a 3 nařízení o zřízení Úřadu evropského veřejného žalobce.</a:t>
            </a:r>
          </a:p>
          <a:p>
            <a:endParaRPr lang="cs-CZ" dirty="0"/>
          </a:p>
        </p:txBody>
      </p:sp>
    </p:spTree>
    <p:extLst>
      <p:ext uri="{BB962C8B-B14F-4D97-AF65-F5344CB8AC3E}">
        <p14:creationId xmlns:p14="http://schemas.microsoft.com/office/powerpoint/2010/main" val="257195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34f</a:t>
            </a:r>
            <a:endParaRPr lang="cs-CZ" dirty="0"/>
          </a:p>
          <a:p>
            <a:pPr algn="just"/>
            <a:r>
              <a:rPr lang="cs-CZ" sz="1800" dirty="0"/>
              <a:t>Státnímu zástupci jmenovanému do funkce evropského pověřeného žalobce náleží podle zákoníku práce náhrada škody nebo nemajetkové újmy vzniklé pracovním úrazem nebo nemocí z povolání, a to v rozsahu, v jakém mu nebyla uhrazena Úřadem evropského veřejného žalobce.</a:t>
            </a:r>
          </a:p>
        </p:txBody>
      </p:sp>
    </p:spTree>
    <p:extLst>
      <p:ext uri="{BB962C8B-B14F-4D97-AF65-F5344CB8AC3E}">
        <p14:creationId xmlns:p14="http://schemas.microsoft.com/office/powerpoint/2010/main" val="1677085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34g</a:t>
            </a:r>
            <a:endParaRPr lang="cs-CZ" dirty="0"/>
          </a:p>
          <a:p>
            <a:pPr algn="just"/>
            <a:r>
              <a:rPr lang="cs-CZ" sz="1800" dirty="0"/>
              <a:t>Spory o příslušnost mezi státním zastupitelstvím a Úřadem evropského veřejného žalobce v rozsahu, v jakém to nařízení o zřízení Úřadu evropského veřejného žalobce umožňuje, rozhoduje Nejvyšší státní zastupitelství.“</a:t>
            </a:r>
          </a:p>
        </p:txBody>
      </p:sp>
    </p:spTree>
    <p:extLst>
      <p:ext uri="{BB962C8B-B14F-4D97-AF65-F5344CB8AC3E}">
        <p14:creationId xmlns:p14="http://schemas.microsoft.com/office/powerpoint/2010/main" val="2259073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2492896"/>
            <a:ext cx="5472608" cy="1143000"/>
          </a:xfrm>
        </p:spPr>
        <p:txBody>
          <a:bodyPr/>
          <a:lstStyle/>
          <a:p>
            <a:r>
              <a:rPr lang="cs-CZ" dirty="0"/>
              <a:t>Děkuji za pozornost.</a:t>
            </a:r>
            <a:endParaRPr lang="sk-SK" dirty="0"/>
          </a:p>
        </p:txBody>
      </p:sp>
    </p:spTree>
    <p:extLst>
      <p:ext uri="{BB962C8B-B14F-4D97-AF65-F5344CB8AC3E}">
        <p14:creationId xmlns:p14="http://schemas.microsoft.com/office/powerpoint/2010/main" val="28551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80000"/>
              </a:lnSpc>
              <a:defRPr/>
            </a:pPr>
            <a:r>
              <a:rPr lang="cs-CZ" altLang="cs-CZ" sz="2200" dirty="0">
                <a:solidFill>
                  <a:schemeClr val="folHlink"/>
                </a:solidFill>
                <a:latin typeface="Tahoma" pitchFamily="34" charset="0"/>
              </a:rPr>
              <a:t>Článek 18 – Postavení a struktura Úřadu evropského veřejného žalobce </a:t>
            </a:r>
            <a:br>
              <a:rPr lang="cs-CZ" altLang="cs-CZ" sz="2200" dirty="0">
                <a:solidFill>
                  <a:schemeClr val="folHlink"/>
                </a:solidFill>
                <a:latin typeface="Tahoma" pitchFamily="34" charset="0"/>
              </a:rPr>
            </a:br>
            <a:r>
              <a:rPr lang="cs-CZ" altLang="cs-CZ" sz="2200" dirty="0">
                <a:solidFill>
                  <a:schemeClr val="folHlink"/>
                </a:solidFill>
                <a:latin typeface="Tahoma" pitchFamily="34" charset="0"/>
              </a:rPr>
              <a:t>(</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Office </a:t>
            </a:r>
            <a:r>
              <a:rPr lang="cs-CZ" altLang="cs-CZ" sz="2200" dirty="0" err="1">
                <a:solidFill>
                  <a:schemeClr val="folHlink"/>
                </a:solidFill>
                <a:latin typeface="Tahoma" pitchFamily="34" charset="0"/>
              </a:rPr>
              <a:t>of</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European</a:t>
            </a:r>
            <a:r>
              <a:rPr lang="cs-CZ" altLang="cs-CZ" sz="2200" dirty="0">
                <a:solidFill>
                  <a:schemeClr val="folHlink"/>
                </a:solidFill>
                <a:latin typeface="Tahoma" pitchFamily="34" charset="0"/>
              </a:rPr>
              <a:t> Public </a:t>
            </a:r>
            <a:r>
              <a:rPr lang="cs-CZ" altLang="cs-CZ" sz="2200" dirty="0" err="1">
                <a:solidFill>
                  <a:schemeClr val="folHlink"/>
                </a:solidFill>
                <a:latin typeface="Tahoma" pitchFamily="34" charset="0"/>
              </a:rPr>
              <a:t>Prosecutor</a:t>
            </a:r>
            <a:r>
              <a:rPr lang="cs-CZ" altLang="cs-CZ" sz="2200" dirty="0">
                <a:solidFill>
                  <a:schemeClr val="folHlink"/>
                </a:solidFill>
                <a:latin typeface="Tahoma" pitchFamily="34" charset="0"/>
              </a:rPr>
              <a:t> - EPP)</a:t>
            </a:r>
            <a:br>
              <a:rPr lang="cs-CZ" altLang="cs-CZ" dirty="0">
                <a:solidFill>
                  <a:schemeClr val="folHlink"/>
                </a:solidFill>
                <a:latin typeface="Tahoma" pitchFamily="34" charset="0"/>
              </a:rPr>
            </a:br>
            <a:endParaRPr lang="cs-CZ" dirty="0"/>
          </a:p>
        </p:txBody>
      </p:sp>
      <p:sp>
        <p:nvSpPr>
          <p:cNvPr id="3" name="Zástupný symbol pro obsah 2"/>
          <p:cNvSpPr>
            <a:spLocks noGrp="1"/>
          </p:cNvSpPr>
          <p:nvPr>
            <p:ph idx="1"/>
          </p:nvPr>
        </p:nvSpPr>
        <p:spPr/>
        <p:txBody>
          <a:bodyPr/>
          <a:lstStyle/>
          <a:p>
            <a:pPr marL="609600" indent="-609600" algn="just" eaLnBrk="1" hangingPunct="1">
              <a:lnSpc>
                <a:spcPct val="80000"/>
              </a:lnSpc>
              <a:buFont typeface="Wingdings" pitchFamily="2" charset="2"/>
              <a:buChar char="Ø"/>
              <a:defRPr/>
            </a:pPr>
            <a:r>
              <a:rPr lang="cs-CZ" altLang="cs-CZ" sz="2000" dirty="0">
                <a:latin typeface="Tahoma" pitchFamily="34" charset="0"/>
              </a:rPr>
              <a:t>Pro potřeby vyšetřování, trestního stíhání, řízení před soudem a výkon trestů ve věcech kvalifikovaných podle článků 1 – 8, všechny členské státy Unie tvoří jednotnou právní oblast.</a:t>
            </a:r>
          </a:p>
          <a:p>
            <a:pPr marL="609600" indent="-609600" algn="just" eaLnBrk="1" hangingPunct="1">
              <a:lnSpc>
                <a:spcPct val="80000"/>
              </a:lnSpc>
              <a:buFont typeface="Wingdings" pitchFamily="2" charset="2"/>
              <a:buNone/>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(EPP) je orgánem Evropského společenství, odpovědným za vyšetřování, trestní stíhání, podání obžaloby, zastupování obžaloby v hlavním líčení a výkon rozsudků týkajících se shora definovaných trestných činů (články 1 – 8 tohoto předpisu). Je orgánem nezávislým jak na národních orgánech, tak na orgánech Společenství. </a:t>
            </a:r>
          </a:p>
          <a:p>
            <a:pPr marL="609600" indent="-609600" algn="just" eaLnBrk="1" hangingPunct="1">
              <a:lnSpc>
                <a:spcPct val="80000"/>
              </a:lnSpc>
              <a:buFont typeface="Wingdings" pitchFamily="2" charset="2"/>
              <a:buChar char="Ø"/>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evropského (EPP) se skládá z ředitele Úřadu (EDPP), jehož úřad sídlí v Bruselu a dále z Evropských delegovaných žalobců (</a:t>
            </a:r>
            <a:r>
              <a:rPr lang="cs-CZ" altLang="cs-CZ" sz="2000" dirty="0" err="1">
                <a:latin typeface="Tahoma" pitchFamily="34" charset="0"/>
              </a:rPr>
              <a:t>EDelPPs</a:t>
            </a:r>
            <a:r>
              <a:rPr lang="cs-CZ" altLang="cs-CZ" sz="2000" dirty="0">
                <a:latin typeface="Tahoma" pitchFamily="34" charset="0"/>
              </a:rPr>
              <a:t>), jejichž úřady sídlí v hlavních městech členských států, nebo v jakémkoli jiném městě, kde zasedá odpovídající soud.</a:t>
            </a:r>
          </a:p>
          <a:p>
            <a:pPr marL="609600" indent="-609600" algn="just" eaLnBrk="1" hangingPunct="1">
              <a:lnSpc>
                <a:spcPct val="80000"/>
              </a:lnSpc>
              <a:buFont typeface="Wingdings" pitchFamily="2" charset="2"/>
              <a:buNone/>
              <a:defRPr/>
            </a:pPr>
            <a:r>
              <a:rPr lang="cs-CZ" altLang="cs-CZ" sz="3200" dirty="0">
                <a:latin typeface="Tahoma" pitchFamily="34" charset="0"/>
              </a:rPr>
              <a:t> </a:t>
            </a:r>
          </a:p>
        </p:txBody>
      </p:sp>
    </p:spTree>
    <p:extLst>
      <p:ext uri="{BB962C8B-B14F-4D97-AF65-F5344CB8AC3E}">
        <p14:creationId xmlns:p14="http://schemas.microsoft.com/office/powerpoint/2010/main" val="187344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5" descr="graf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3" y="692696"/>
            <a:ext cx="784887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64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764704"/>
            <a:ext cx="8280919" cy="552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20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7" y="692696"/>
            <a:ext cx="820891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61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1557338"/>
            <a:ext cx="7632700" cy="3455987"/>
          </a:xfrm>
        </p:spPr>
        <p:txBody>
          <a:bodyPr>
            <a:normAutofit/>
          </a:bodyPr>
          <a:lstStyle/>
          <a:p>
            <a:pPr marL="0" indent="0" algn="just" fontAlgn="auto">
              <a:spcAft>
                <a:spcPts val="0"/>
              </a:spcAft>
              <a:buFont typeface="Wingdings 2" pitchFamily="18" charset="2"/>
              <a:buNone/>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Zelená kniha </a:t>
            </a:r>
            <a:r>
              <a:rPr lang="cs-CZ" sz="2200" dirty="0">
                <a:latin typeface="Arial" pitchFamily="34" charset="0"/>
                <a:cs typeface="Arial" pitchFamily="34" charset="0"/>
              </a:rPr>
              <a:t>o</a:t>
            </a:r>
            <a:r>
              <a:rPr lang="cs-CZ" sz="2200" b="1" dirty="0">
                <a:latin typeface="Arial" pitchFamily="34" charset="0"/>
                <a:cs typeface="Arial" pitchFamily="34" charset="0"/>
              </a:rPr>
              <a:t> </a:t>
            </a:r>
            <a:r>
              <a:rPr lang="cs-CZ" sz="2200" dirty="0">
                <a:latin typeface="Arial" pitchFamily="34" charset="0"/>
                <a:cs typeface="Arial" pitchFamily="34" charset="0"/>
              </a:rPr>
              <a:t>trestněprávní ochraně finančních zájmů ES a zřízení Evropského prokurátora (Evropská komise)</a:t>
            </a:r>
          </a:p>
          <a:p>
            <a:pPr marL="457200" indent="-457200" algn="just" fontAlgn="auto">
              <a:spcAft>
                <a:spcPts val="0"/>
              </a:spcAft>
              <a:buClr>
                <a:schemeClr val="accent3"/>
              </a:buClr>
              <a:buFont typeface="+mj-lt"/>
              <a:buAutoNum type="arabicParenR"/>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Corpus </a:t>
            </a:r>
            <a:r>
              <a:rPr lang="cs-CZ" sz="2200" b="1" dirty="0" err="1">
                <a:solidFill>
                  <a:schemeClr val="accent4"/>
                </a:solidFill>
                <a:latin typeface="Arial" pitchFamily="34" charset="0"/>
                <a:cs typeface="Arial" pitchFamily="34" charset="0"/>
              </a:rPr>
              <a:t>Juris</a:t>
            </a:r>
            <a:r>
              <a:rPr lang="cs-CZ" sz="2200" b="1" dirty="0">
                <a:solidFill>
                  <a:schemeClr val="accent4"/>
                </a:solidFill>
                <a:latin typeface="Arial" pitchFamily="34" charset="0"/>
                <a:cs typeface="Arial" pitchFamily="34" charset="0"/>
              </a:rPr>
              <a:t> </a:t>
            </a:r>
            <a:r>
              <a:rPr lang="cs-CZ" sz="2200" dirty="0">
                <a:latin typeface="Arial" pitchFamily="34" charset="0"/>
                <a:cs typeface="Arial" pitchFamily="34" charset="0"/>
              </a:rPr>
              <a:t>(projekt Evropského parlamentu a Evropské komise)</a:t>
            </a:r>
            <a:endParaRPr lang="cs-CZ" sz="2200" dirty="0">
              <a:solidFill>
                <a:schemeClr val="tx2">
                  <a:lumMod val="50000"/>
                </a:schemeClr>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Návrh Komise</a:t>
            </a: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Realita- nařízení </a:t>
            </a:r>
          </a:p>
          <a:p>
            <a:pPr marL="0" indent="0" algn="just" fontAlgn="auto">
              <a:spcAft>
                <a:spcPts val="0"/>
              </a:spcAft>
              <a:buNone/>
              <a:defRPr/>
            </a:pPr>
            <a:endParaRPr lang="cs-CZ" dirty="0">
              <a:latin typeface="Arial" pitchFamily="34" charset="0"/>
              <a:cs typeface="Arial" pitchFamily="34" charset="0"/>
            </a:endParaRPr>
          </a:p>
        </p:txBody>
      </p:sp>
      <p:sp>
        <p:nvSpPr>
          <p:cNvPr id="63491"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3492"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9B32B64C-61C6-42D4-820C-0E0168978781}" type="slidenum">
              <a:rPr lang="cs-CZ" sz="1000">
                <a:solidFill>
                  <a:srgbClr val="FFF9E5"/>
                </a:solidFill>
              </a:rPr>
              <a:pPr eaLnBrk="1" hangingPunct="1"/>
              <a:t>7</a:t>
            </a:fld>
            <a:endParaRPr lang="cs-CZ" sz="1000">
              <a:solidFill>
                <a:srgbClr val="FFF9E5"/>
              </a:solidFill>
            </a:endParaRPr>
          </a:p>
        </p:txBody>
      </p:sp>
      <p:sp>
        <p:nvSpPr>
          <p:cNvPr id="5" name="Rectangle 2"/>
          <p:cNvSpPr txBox="1">
            <a:spLocks noChangeArrowheads="1"/>
          </p:cNvSpPr>
          <p:nvPr/>
        </p:nvSpPr>
        <p:spPr>
          <a:xfrm>
            <a:off x="539552" y="6842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Organizace a působnost – možná řešení:</a:t>
            </a:r>
          </a:p>
        </p:txBody>
      </p:sp>
    </p:spTree>
    <p:extLst>
      <p:ext uri="{BB962C8B-B14F-4D97-AF65-F5344CB8AC3E}">
        <p14:creationId xmlns:p14="http://schemas.microsoft.com/office/powerpoint/2010/main" val="1722271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95536" y="332656"/>
            <a:ext cx="8229600" cy="1524000"/>
          </a:xfrm>
        </p:spPr>
        <p:txBody>
          <a:bodyPr>
            <a:normAutofit/>
          </a:bodyPr>
          <a:lstStyle/>
          <a:p>
            <a:pPr fontAlgn="auto">
              <a:spcAft>
                <a:spcPts val="0"/>
              </a:spcAft>
              <a:defRPr/>
            </a:pPr>
            <a:r>
              <a:rPr lang="cs-CZ" sz="2800" dirty="0">
                <a:solidFill>
                  <a:schemeClr val="accent4">
                    <a:lumMod val="40000"/>
                    <a:lumOff val="60000"/>
                  </a:schemeClr>
                </a:solidFill>
                <a:effectLst/>
                <a:latin typeface="Bookman Old Style" pitchFamily="18" charset="0"/>
              </a:rPr>
              <a:t>1. Zelená kniha </a:t>
            </a:r>
            <a:r>
              <a:rPr lang="cs-CZ" sz="2800" b="0" dirty="0">
                <a:solidFill>
                  <a:schemeClr val="accent4">
                    <a:lumMod val="40000"/>
                    <a:lumOff val="60000"/>
                  </a:schemeClr>
                </a:solidFill>
                <a:effectLst/>
                <a:latin typeface="Bookman Old Style" pitchFamily="18" charset="0"/>
              </a:rPr>
              <a:t>(COM (2001) 715 </a:t>
            </a:r>
            <a:r>
              <a:rPr lang="cs-CZ" sz="2800" b="0" dirty="0" err="1">
                <a:solidFill>
                  <a:schemeClr val="accent4">
                    <a:lumMod val="40000"/>
                    <a:lumOff val="60000"/>
                  </a:schemeClr>
                </a:solidFill>
                <a:effectLst/>
                <a:latin typeface="Bookman Old Style" pitchFamily="18" charset="0"/>
              </a:rPr>
              <a:t>final</a:t>
            </a:r>
            <a:r>
              <a:rPr lang="cs-CZ" sz="2800" b="0" dirty="0">
                <a:solidFill>
                  <a:schemeClr val="accent4">
                    <a:lumMod val="40000"/>
                    <a:lumOff val="60000"/>
                  </a:schemeClr>
                </a:solidFill>
                <a:effectLst/>
                <a:latin typeface="Bookman Old Style" pitchFamily="18" charset="0"/>
              </a:rPr>
              <a:t> ze dne 11.12.2001).</a:t>
            </a:r>
            <a:br>
              <a:rPr lang="cs-CZ" sz="2800" dirty="0">
                <a:solidFill>
                  <a:schemeClr val="accent4">
                    <a:lumMod val="40000"/>
                    <a:lumOff val="60000"/>
                  </a:schemeClr>
                </a:solidFill>
                <a:latin typeface="Bookman Old Style" pitchFamily="18" charset="0"/>
              </a:rPr>
            </a:br>
            <a:endParaRPr lang="cs-CZ" sz="2800" dirty="0">
              <a:solidFill>
                <a:schemeClr val="accent4">
                  <a:lumMod val="40000"/>
                  <a:lumOff val="60000"/>
                </a:schemeClr>
              </a:solidFill>
              <a:latin typeface="Bookman Old Style" pitchFamily="18" charset="0"/>
            </a:endParaRPr>
          </a:p>
        </p:txBody>
      </p:sp>
      <p:sp>
        <p:nvSpPr>
          <p:cNvPr id="3" name="Zástupný symbol pro obsah 2"/>
          <p:cNvSpPr>
            <a:spLocks noGrp="1"/>
          </p:cNvSpPr>
          <p:nvPr>
            <p:ph idx="1"/>
          </p:nvPr>
        </p:nvSpPr>
        <p:spPr>
          <a:xfrm>
            <a:off x="323528" y="1457325"/>
            <a:ext cx="8352928" cy="5400675"/>
          </a:xfrm>
        </p:spPr>
        <p:txBody>
          <a:bodyPr>
            <a:normAutofit lnSpcReduction="10000"/>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EVŽ by odpovídal za </a:t>
            </a:r>
            <a:r>
              <a:rPr lang="cs-CZ" sz="2000" b="1" dirty="0">
                <a:solidFill>
                  <a:schemeClr val="accent3"/>
                </a:solidFill>
                <a:latin typeface="Arial" pitchFamily="34" charset="0"/>
                <a:cs typeface="Arial" pitchFamily="34" charset="0"/>
              </a:rPr>
              <a:t>„vypátrání, trestní stíhání a postavení před soud všech pachatelů (a dalších účastníků) trestných činů proti finančním zájmům ES, vystupování před národními soudy v těchto věcech v souladu s příslušnou komunitární legislativou.“</a:t>
            </a:r>
            <a:r>
              <a:rPr lang="cs-CZ" sz="2000" dirty="0">
                <a:solidFill>
                  <a:schemeClr val="accent3"/>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Pravomoc </a:t>
            </a:r>
            <a:r>
              <a:rPr lang="cs-CZ" sz="1800" dirty="0">
                <a:latin typeface="Arial" pitchFamily="34" charset="0"/>
                <a:cs typeface="Arial" pitchFamily="34" charset="0"/>
              </a:rPr>
              <a:t>by měla být vymezena v souladu </a:t>
            </a:r>
            <a:r>
              <a:rPr lang="cs-CZ" sz="1800" b="1" dirty="0">
                <a:solidFill>
                  <a:schemeClr val="accent4">
                    <a:lumMod val="60000"/>
                    <a:lumOff val="40000"/>
                  </a:schemeClr>
                </a:solidFill>
                <a:latin typeface="Arial" pitchFamily="34" charset="0"/>
                <a:cs typeface="Arial" pitchFamily="34" charset="0"/>
              </a:rPr>
              <a:t>s principy proporcionality a subsidiarity</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tak, aby byl schopen účinně vykonávat své poslání na území celé Evropské unie</a:t>
            </a:r>
            <a:r>
              <a:rPr lang="cs-CZ" sz="2000" dirty="0">
                <a:latin typeface="Arial" pitchFamily="34" charset="0"/>
                <a:cs typeface="Arial" pitchFamily="34" charset="0"/>
              </a:rPr>
              <a:t>.</a:t>
            </a:r>
          </a:p>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Směřování k vytvoření </a:t>
            </a:r>
            <a:r>
              <a:rPr lang="cs-CZ" sz="1800" b="1" dirty="0">
                <a:solidFill>
                  <a:schemeClr val="accent4">
                    <a:lumMod val="60000"/>
                    <a:lumOff val="40000"/>
                  </a:schemeClr>
                </a:solidFill>
                <a:latin typeface="Arial" pitchFamily="34" charset="0"/>
                <a:cs typeface="Arial" pitchFamily="34" charset="0"/>
              </a:rPr>
              <a:t>„jednotné (evropské) oblasti trestního stíhání a vyšetřování“</a:t>
            </a:r>
            <a:r>
              <a:rPr lang="cs-CZ" sz="1800" b="1" dirty="0">
                <a:latin typeface="Arial" pitchFamily="34" charset="0"/>
                <a:cs typeface="Arial" pitchFamily="34" charset="0"/>
              </a:rPr>
              <a:t> </a:t>
            </a:r>
            <a:r>
              <a:rPr lang="cs-CZ" sz="1800" dirty="0">
                <a:latin typeface="Arial" pitchFamily="34" charset="0"/>
                <a:cs typeface="Arial" pitchFamily="34" charset="0"/>
              </a:rPr>
              <a:t>ve smyslu čl. 299 smlouvy o ES.</a:t>
            </a:r>
            <a:r>
              <a:rPr lang="cs-CZ" sz="18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Evropský veřejný žalobce by v této oblasti:</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řídil a koordinoval </a:t>
            </a:r>
            <a:r>
              <a:rPr lang="cs-CZ" sz="1800" dirty="0">
                <a:latin typeface="Arial" pitchFamily="34" charset="0"/>
                <a:cs typeface="Arial" pitchFamily="34" charset="0"/>
              </a:rPr>
              <a:t>trestní stíhání;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přímo prováděl </a:t>
            </a:r>
            <a:r>
              <a:rPr lang="cs-CZ" sz="1800" dirty="0">
                <a:latin typeface="Arial" pitchFamily="34" charset="0"/>
                <a:cs typeface="Arial" pitchFamily="34" charset="0"/>
              </a:rPr>
              <a:t>vyšetřování;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dbal na dodržování soudních záruk </a:t>
            </a:r>
            <a:r>
              <a:rPr lang="cs-CZ" sz="1800" dirty="0">
                <a:latin typeface="Arial" pitchFamily="34" charset="0"/>
                <a:cs typeface="Arial" pitchFamily="34" charset="0"/>
              </a:rPr>
              <a:t>zákonnosti řízení;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při zásazích do oblasti lidských práv a základních svobod </a:t>
            </a:r>
            <a:r>
              <a:rPr lang="cs-CZ" sz="1800" dirty="0">
                <a:latin typeface="Arial" pitchFamily="34" charset="0"/>
                <a:cs typeface="Arial" pitchFamily="34" charset="0"/>
              </a:rPr>
              <a:t>byl podroben rozhodovací a kontrolní pravomoci soudce svobod;</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podával obžalobu a zastupoval</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ji výlučně před národními soudy.</a:t>
            </a: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320040" indent="-320040" algn="just" fontAlgn="auto">
              <a:spcAft>
                <a:spcPts val="0"/>
              </a:spcAft>
              <a:buFont typeface="Wingdings" pitchFamily="2" charset="2"/>
              <a:buChar char="Ø"/>
              <a:defRPr/>
            </a:pPr>
            <a:endParaRPr lang="cs-CZ" sz="2000" dirty="0">
              <a:latin typeface="Arial" pitchFamily="34" charset="0"/>
              <a:cs typeface="Arial" pitchFamily="34" charset="0"/>
            </a:endParaRP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4516"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4517"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1A06E10F-2D2E-4EAE-8409-B3530BB3A366}" type="slidenum">
              <a:rPr lang="cs-CZ" sz="1000">
                <a:solidFill>
                  <a:srgbClr val="FFF9E5"/>
                </a:solidFill>
              </a:rPr>
              <a:pPr eaLnBrk="1" hangingPunct="1"/>
              <a:t>8</a:t>
            </a:fld>
            <a:endParaRPr lang="cs-CZ" sz="1000">
              <a:solidFill>
                <a:srgbClr val="FFF9E5"/>
              </a:solidFill>
            </a:endParaRPr>
          </a:p>
        </p:txBody>
      </p:sp>
    </p:spTree>
    <p:extLst>
      <p:ext uri="{BB962C8B-B14F-4D97-AF65-F5344CB8AC3E}">
        <p14:creationId xmlns:p14="http://schemas.microsoft.com/office/powerpoint/2010/main" val="232057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39552" y="260648"/>
            <a:ext cx="8229600" cy="1524000"/>
          </a:xfrm>
        </p:spPr>
        <p:txBody>
          <a:bodyPr>
            <a:normAutofit/>
          </a:bodyPr>
          <a:lstStyle/>
          <a:p>
            <a:pPr fontAlgn="auto">
              <a:spcAft>
                <a:spcPts val="0"/>
              </a:spcAft>
              <a:defRPr/>
            </a:pPr>
            <a:r>
              <a:rPr lang="cs-CZ" sz="2400" dirty="0">
                <a:solidFill>
                  <a:schemeClr val="accent4">
                    <a:lumMod val="40000"/>
                    <a:lumOff val="60000"/>
                  </a:schemeClr>
                </a:solidFill>
                <a:effectLst/>
                <a:latin typeface="Bookman Old Style" pitchFamily="18" charset="0"/>
              </a:rPr>
              <a:t>1. Zelená kniha (COM (2001) 715 </a:t>
            </a:r>
            <a:r>
              <a:rPr lang="cs-CZ" sz="2400" dirty="0" err="1">
                <a:solidFill>
                  <a:schemeClr val="accent4">
                    <a:lumMod val="40000"/>
                    <a:lumOff val="60000"/>
                  </a:schemeClr>
                </a:solidFill>
                <a:effectLst/>
                <a:latin typeface="Bookman Old Style" pitchFamily="18" charset="0"/>
              </a:rPr>
              <a:t>final</a:t>
            </a:r>
            <a:r>
              <a:rPr lang="cs-CZ" sz="2400" dirty="0">
                <a:solidFill>
                  <a:schemeClr val="accent4">
                    <a:lumMod val="40000"/>
                    <a:lumOff val="60000"/>
                  </a:schemeClr>
                </a:solidFill>
                <a:effectLst/>
                <a:latin typeface="Bookman Old Style" pitchFamily="18" charset="0"/>
              </a:rPr>
              <a:t> ze dne 11.12.2001).</a:t>
            </a:r>
            <a:br>
              <a:rPr lang="cs-CZ" sz="2400" dirty="0">
                <a:solidFill>
                  <a:schemeClr val="accent4">
                    <a:lumMod val="40000"/>
                    <a:lumOff val="60000"/>
                  </a:schemeClr>
                </a:solidFill>
                <a:effectLst/>
                <a:latin typeface="Bookman Old Style" pitchFamily="18" charset="0"/>
              </a:rPr>
            </a:br>
            <a:endParaRPr lang="cs-CZ" sz="2400" dirty="0">
              <a:solidFill>
                <a:schemeClr val="accent4">
                  <a:lumMod val="40000"/>
                  <a:lumOff val="60000"/>
                </a:schemeClr>
              </a:solidFill>
              <a:effectLst/>
              <a:latin typeface="Bookman Old Style" pitchFamily="18" charset="0"/>
            </a:endParaRPr>
          </a:p>
        </p:txBody>
      </p:sp>
      <p:sp>
        <p:nvSpPr>
          <p:cNvPr id="3" name="Zástupný symbol pro obsah 2"/>
          <p:cNvSpPr>
            <a:spLocks noGrp="1"/>
          </p:cNvSpPr>
          <p:nvPr>
            <p:ph idx="1"/>
          </p:nvPr>
        </p:nvSpPr>
        <p:spPr>
          <a:xfrm>
            <a:off x="683568" y="1700808"/>
            <a:ext cx="7488238"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Na území členských států by vykonávali působnost Úřadu </a:t>
            </a:r>
            <a:r>
              <a:rPr lang="cs-CZ" sz="1800" b="1" dirty="0">
                <a:solidFill>
                  <a:schemeClr val="accent4">
                    <a:lumMod val="40000"/>
                    <a:lumOff val="60000"/>
                  </a:schemeClr>
                </a:solidFill>
                <a:latin typeface="Arial" pitchFamily="34" charset="0"/>
                <a:cs typeface="Arial" pitchFamily="34" charset="0"/>
              </a:rPr>
              <a:t>náměstci Evropského veřejného žalobce</a:t>
            </a:r>
            <a:r>
              <a:rPr lang="cs-CZ" sz="1800" b="1" dirty="0">
                <a:latin typeface="Arial" pitchFamily="34" charset="0"/>
                <a:cs typeface="Arial" pitchFamily="34" charset="0"/>
              </a:rPr>
              <a:t>. </a:t>
            </a:r>
            <a:r>
              <a:rPr lang="cs-CZ" sz="1800" dirty="0">
                <a:latin typeface="Arial" pitchFamily="34" charset="0"/>
                <a:cs typeface="Arial" pitchFamily="34" charset="0"/>
              </a:rPr>
              <a:t>Jejich sídla by byla na teritoriu členského státu. </a:t>
            </a:r>
          </a:p>
          <a:p>
            <a:pPr marL="320040" indent="-320040" algn="just" fontAlgn="auto">
              <a:spcAft>
                <a:spcPts val="0"/>
              </a:spcAft>
              <a:buClr>
                <a:schemeClr val="accent3"/>
              </a:buClr>
              <a:buFont typeface="Wingdings" pitchFamily="2" charset="2"/>
              <a:buChar char="Ø"/>
              <a:defRPr/>
            </a:pPr>
            <a:r>
              <a:rPr lang="cs-CZ" sz="1800" b="1" dirty="0">
                <a:solidFill>
                  <a:schemeClr val="accent3"/>
                </a:solidFill>
                <a:latin typeface="Arial" pitchFamily="34" charset="0"/>
                <a:cs typeface="Arial" pitchFamily="34" charset="0"/>
              </a:rPr>
              <a:t>Nezávislost evropského veřejného žalobce:</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Žalobce by měl být jmenován z osob</a:t>
            </a:r>
            <a:r>
              <a:rPr lang="cs-CZ" sz="1800" b="1" dirty="0">
                <a:latin typeface="Arial" pitchFamily="34" charset="0"/>
                <a:cs typeface="Arial" pitchFamily="34" charset="0"/>
              </a:rPr>
              <a:t>, </a:t>
            </a:r>
            <a:r>
              <a:rPr lang="cs-CZ" sz="1800" b="1" dirty="0">
                <a:solidFill>
                  <a:schemeClr val="accent4">
                    <a:lumMod val="60000"/>
                    <a:lumOff val="40000"/>
                  </a:schemeClr>
                </a:solidFill>
                <a:latin typeface="Arial" pitchFamily="34" charset="0"/>
                <a:cs typeface="Arial" pitchFamily="34" charset="0"/>
              </a:rPr>
              <a:t>„jejichž nezávislost je nad veškerou pochybnost zaručena a která má  předpoklady být jmenována do nejvyšších justičních pozic v příslušném členském státě. Při výkonu své působnosti nesmí požadovat ani přijímat žádné příkazy.“</a:t>
            </a:r>
            <a:r>
              <a:rPr lang="cs-CZ" sz="1800" b="1" dirty="0">
                <a:latin typeface="Arial" pitchFamily="34" charset="0"/>
                <a:cs typeface="Arial" pitchFamily="34" charset="0"/>
              </a:rPr>
              <a:t>  </a:t>
            </a:r>
            <a:r>
              <a:rPr lang="cs-CZ" sz="1800" dirty="0">
                <a:latin typeface="Arial" pitchFamily="34" charset="0"/>
                <a:cs typeface="Arial" pitchFamily="34" charset="0"/>
              </a:rPr>
              <a:t>Žalobce byl v Knize dokonce výslovně označen za </a:t>
            </a:r>
            <a:r>
              <a:rPr lang="cs-CZ" sz="1800" b="1" dirty="0">
                <a:solidFill>
                  <a:schemeClr val="accent4">
                    <a:lumMod val="60000"/>
                    <a:lumOff val="40000"/>
                  </a:schemeClr>
                </a:solidFill>
                <a:latin typeface="Arial" pitchFamily="34" charset="0"/>
                <a:cs typeface="Arial" pitchFamily="34" charset="0"/>
              </a:rPr>
              <a:t>„specializovaný justiční orgán,“</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což znamená, že jej navrhovatelé umístili blíže justiční než exekutivní sféře. </a:t>
            </a:r>
          </a:p>
          <a:p>
            <a:pPr marL="630936" lvl="1" indent="-274320" algn="just" fontAlgn="auto">
              <a:spcAft>
                <a:spcPts val="0"/>
              </a:spcAft>
              <a:buFont typeface="Wingdings" pitchFamily="2" charset="2"/>
              <a:buChar char="Ø"/>
              <a:defRPr/>
            </a:pPr>
            <a:endParaRPr lang="cs-CZ" sz="15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5540"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5541"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B9372899-193D-424A-931E-08F003B3116C}" type="slidenum">
              <a:rPr lang="cs-CZ" sz="1000">
                <a:solidFill>
                  <a:srgbClr val="FFF9E5"/>
                </a:solidFill>
              </a:rPr>
              <a:pPr eaLnBrk="1" hangingPunct="1"/>
              <a:t>9</a:t>
            </a:fld>
            <a:endParaRPr lang="cs-CZ" sz="1000">
              <a:solidFill>
                <a:srgbClr val="FFF9E5"/>
              </a:solidFill>
            </a:endParaRPr>
          </a:p>
        </p:txBody>
      </p:sp>
    </p:spTree>
    <p:extLst>
      <p:ext uri="{BB962C8B-B14F-4D97-AF65-F5344CB8AC3E}">
        <p14:creationId xmlns:p14="http://schemas.microsoft.com/office/powerpoint/2010/main" val="179670929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1926</Words>
  <Application>Microsoft Office PowerPoint</Application>
  <PresentationFormat>Předvádění na obrazovce (4:3)</PresentationFormat>
  <Paragraphs>124</Paragraphs>
  <Slides>25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25</vt:i4>
      </vt:variant>
    </vt:vector>
  </HeadingPairs>
  <TitlesOfParts>
    <vt:vector size="33" baseType="lpstr">
      <vt:lpstr>Arial</vt:lpstr>
      <vt:lpstr>Bookman Old Style</vt:lpstr>
      <vt:lpstr>Corbel</vt:lpstr>
      <vt:lpstr>Tahoma</vt:lpstr>
      <vt:lpstr>Trebuchet MS</vt:lpstr>
      <vt:lpstr>Wingdings</vt:lpstr>
      <vt:lpstr>Wingdings 2</vt:lpstr>
      <vt:lpstr>Deluxe</vt:lpstr>
      <vt:lpstr> Evropský veřejný žalobce</vt:lpstr>
      <vt:lpstr>Projekt evropského veřejného žalobce v  opusu Corpus Juris </vt:lpstr>
      <vt:lpstr>Článek 18 – Postavení a struktura Úřadu evropského veřejného žalobce  (the Office of the European Public Prosecutor - EPP) </vt:lpstr>
      <vt:lpstr>Prezentace aplikace PowerPoint</vt:lpstr>
      <vt:lpstr>Prezentace aplikace PowerPoint</vt:lpstr>
      <vt:lpstr>Prezentace aplikace PowerPoint</vt:lpstr>
      <vt:lpstr>Prezentace aplikace PowerPoint</vt:lpstr>
      <vt:lpstr>1. Zelená kniha (COM (2001) 715 final ze dne 11.12.2001). </vt:lpstr>
      <vt:lpstr>1. Zelená kniha (COM (2001) 715 final ze dne 11.12.2001). </vt:lpstr>
      <vt:lpstr>Prezentace aplikace PowerPoint</vt:lpstr>
      <vt:lpstr>Lisabonská smlouva ( konsolidované znění)a TP</vt:lpstr>
      <vt:lpstr>Evropský veřejný žalobce v Lisabonské smlouvě (čl. 86) </vt:lpstr>
      <vt:lpstr>Prezentace aplikace PowerPoint</vt:lpstr>
      <vt:lpstr>Návrh komise na zřízení EVŽ</vt:lpstr>
      <vt:lpstr>Prezentace aplikace PowerPoint</vt:lpstr>
      <vt:lpstr>Současnost projektu </vt:lpstr>
      <vt:lpstr>Nařízení Rady  ( EU) 2017/1939 ze dne 5.10.2017, kterým se provádí posílená spolupráce za účelem zřízení Úřadu EVŽ</vt:lpstr>
      <vt:lpstr>Organizace Úřadu EVŽ</vt:lpstr>
      <vt:lpstr>Zvláštní ustanovení ZSZ o Úřadu evropského veřejného žalobce</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Martin Fenyk</cp:lastModifiedBy>
  <cp:revision>31</cp:revision>
  <dcterms:created xsi:type="dcterms:W3CDTF">2013-02-19T14:04:32Z</dcterms:created>
  <dcterms:modified xsi:type="dcterms:W3CDTF">2023-11-20T14:53:57Z</dcterms:modified>
</cp:coreProperties>
</file>