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96" r:id="rId7"/>
    <p:sldId id="260" r:id="rId8"/>
    <p:sldId id="261" r:id="rId9"/>
    <p:sldId id="310" r:id="rId10"/>
    <p:sldId id="263" r:id="rId11"/>
    <p:sldId id="264" r:id="rId12"/>
    <p:sldId id="265" r:id="rId13"/>
    <p:sldId id="266" r:id="rId14"/>
    <p:sldId id="268" r:id="rId15"/>
    <p:sldId id="269" r:id="rId16"/>
    <p:sldId id="311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3" r:id="rId25"/>
    <p:sldId id="284" r:id="rId26"/>
    <p:sldId id="285" r:id="rId27"/>
    <p:sldId id="286" r:id="rId28"/>
    <p:sldId id="287" r:id="rId29"/>
    <p:sldId id="292" r:id="rId30"/>
    <p:sldId id="313" r:id="rId31"/>
    <p:sldId id="288" r:id="rId32"/>
    <p:sldId id="312" r:id="rId33"/>
    <p:sldId id="289" r:id="rId34"/>
    <p:sldId id="314" r:id="rId35"/>
    <p:sldId id="290" r:id="rId36"/>
    <p:sldId id="295" r:id="rId37"/>
    <p:sldId id="315" r:id="rId38"/>
    <p:sldId id="308" r:id="rId39"/>
    <p:sldId id="298" r:id="rId40"/>
    <p:sldId id="316" r:id="rId41"/>
    <p:sldId id="299" r:id="rId4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9590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573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9179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3698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971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4188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287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7847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2887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0888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7268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FD59A-79C0-4D1E-9B20-81A26F6C13CE}" type="datetimeFigureOut">
              <a:rPr lang="cs-CZ" smtClean="0"/>
              <a:pPr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ED2B3-9B88-444E-9FE9-82A01CA0AE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1706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tpalovsky\AppData\Local\Temp\ASPI'&amp;link='141\1961%20Sb.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42510@mail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Státní zástupce v přípravném řízení a řízení </a:t>
            </a:r>
            <a:r>
              <a:rPr lang="cs-CZ" b="1"/>
              <a:t>před soudem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797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Charakteristika postavení státního zástupce v trestním řízení obecně a v přípravném řízení zvláště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</a:t>
            </a:r>
            <a:r>
              <a:rPr lang="cs-CZ" dirty="0"/>
              <a:t>. 80 Ústavy, § 2 odst. 3, 5, 8 </a:t>
            </a:r>
            <a:r>
              <a:rPr lang="cs-CZ" dirty="0" smtClean="0"/>
              <a:t>TŘ – obecná charakteristika postavení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§ </a:t>
            </a:r>
            <a:r>
              <a:rPr lang="cs-CZ" dirty="0"/>
              <a:t>157 </a:t>
            </a:r>
            <a:r>
              <a:rPr lang="cs-CZ" dirty="0" smtClean="0"/>
              <a:t>TŘ – postavení v přípravném řízení a vlastně ještě před ním…aneb bič na policejní orgán a efektivní způsob jak iniciovat vlastní pravomoc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93142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/>
              <a:t>V praxi (před zahájením trestního řízení) to obvykle vypadá následovně: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- podání, ověřovací úkony, odmítnutí zahájit trestní řízení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FontTx/>
              <a:buChar char="-"/>
            </a:pPr>
            <a:r>
              <a:rPr lang="cs-CZ" dirty="0" smtClean="0"/>
              <a:t>státní zástupce obsahově přezkoumává činnost policejního orgánu, ale formálně jen posuzuje důvodnost trestního řízení § 157/2 TŘ</a:t>
            </a:r>
          </a:p>
          <a:p>
            <a:pPr marL="0" indent="0" algn="just">
              <a:buFontTx/>
              <a:buChar char="-"/>
            </a:pPr>
            <a:endParaRPr lang="cs-CZ" dirty="0" smtClean="0"/>
          </a:p>
          <a:p>
            <a:pPr marL="0" indent="0" algn="just">
              <a:buFontTx/>
              <a:buChar char="-"/>
            </a:pPr>
            <a:r>
              <a:rPr lang="cs-CZ" dirty="0" smtClean="0"/>
              <a:t> dohled a kontrola skončené věci (</a:t>
            </a:r>
            <a:r>
              <a:rPr lang="cs-CZ" dirty="0" err="1" smtClean="0"/>
              <a:t>ZStZ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8351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FontTx/>
              <a:buChar char="-"/>
            </a:pPr>
            <a:r>
              <a:rPr lang="cs-CZ" dirty="0" smtClean="0"/>
              <a:t>Kde jde všanc spravedlivý proces a zasahuje se do </a:t>
            </a:r>
            <a:r>
              <a:rPr lang="cs-CZ" dirty="0"/>
              <a:t>základních lidských práv a </a:t>
            </a:r>
            <a:r>
              <a:rPr lang="cs-CZ" dirty="0" smtClean="0"/>
              <a:t>svobod, vstupuje do hry soud buď v prvé či opravné instanci 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- Musí zde být protiváha hájení veřejného zájmu tam kde je třeba dohlížet </a:t>
            </a:r>
            <a:r>
              <a:rPr lang="cs-CZ" dirty="0"/>
              <a:t>na dodržování „</a:t>
            </a:r>
            <a:r>
              <a:rPr lang="cs-CZ" b="1" dirty="0"/>
              <a:t>pravidel hry</a:t>
            </a:r>
            <a:r>
              <a:rPr lang="cs-CZ" dirty="0"/>
              <a:t>“ v logicky nerovném vztahu mezi státním zástupcem a osobou, které se postupy v přípravném řízení týkají (nález </a:t>
            </a: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3/09)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- Soud však nemůže být (zatím) zatažen do hry a cokoli v mimosoudním stádiu iniciovat (RE zajištění SZ a jeho kasace)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9386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Dozor nad zachováváním zákonnosti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/>
              <a:t>přípravném řízení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- „nástroj“ k naplnění „poslání“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reflexe závislosti výsledku na čase (justice </a:t>
            </a:r>
            <a:r>
              <a:rPr lang="cs-CZ" dirty="0" err="1" smtClean="0"/>
              <a:t>delayed</a:t>
            </a:r>
            <a:r>
              <a:rPr lang="cs-CZ" dirty="0" smtClean="0"/>
              <a:t>, justice </a:t>
            </a:r>
            <a:r>
              <a:rPr lang="cs-CZ" dirty="0" err="1" smtClean="0"/>
              <a:t>denyied</a:t>
            </a:r>
            <a:r>
              <a:rPr lang="cs-CZ" dirty="0" smtClean="0"/>
              <a:t>)</a:t>
            </a:r>
            <a:endParaRPr lang="cs-CZ" dirty="0"/>
          </a:p>
          <a:p>
            <a:pPr marL="0" indent="0" algn="just">
              <a:buFontTx/>
              <a:buChar char="-"/>
            </a:pPr>
            <a:r>
              <a:rPr lang="cs-CZ" dirty="0" smtClean="0"/>
              <a:t> rozhodčí ve „hrách“ policejního orgánu (RE U.S. </a:t>
            </a:r>
            <a:r>
              <a:rPr lang="cs-CZ" dirty="0" err="1" smtClean="0"/>
              <a:t>District</a:t>
            </a:r>
            <a:r>
              <a:rPr lang="cs-CZ" dirty="0" smtClean="0"/>
              <a:t> </a:t>
            </a:r>
            <a:r>
              <a:rPr lang="cs-CZ" dirty="0" err="1" smtClean="0"/>
              <a:t>Attorney</a:t>
            </a:r>
            <a:r>
              <a:rPr lang="cs-CZ" dirty="0" smtClean="0"/>
              <a:t> a FBI aneb brzda a plyn)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40336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Dozor nad zachováváním zákonnosti v přípravném řízení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§ 157 odst. 2 TŘ</a:t>
            </a:r>
          </a:p>
          <a:p>
            <a:pPr marL="0" indent="0">
              <a:buNone/>
            </a:pPr>
            <a:r>
              <a:rPr lang="cs-CZ" sz="2000" dirty="0"/>
              <a:t>§ 174 odst. 2 TŘ</a:t>
            </a:r>
          </a:p>
          <a:p>
            <a:pPr marL="0" indent="0">
              <a:buNone/>
            </a:pPr>
            <a:r>
              <a:rPr lang="cs-CZ" sz="2000" dirty="0" smtClean="0"/>
              <a:t>Pokyny, prověrky, účast a provádění úkonů, široká míra kasace a devoluce, nastavení </a:t>
            </a:r>
            <a:r>
              <a:rPr lang="cs-CZ" sz="2000" dirty="0" err="1" smtClean="0"/>
              <a:t>settingu</a:t>
            </a:r>
            <a:r>
              <a:rPr lang="cs-CZ" sz="2000" dirty="0" smtClean="0"/>
              <a:t> provádění úkonů (možnost vyšachovat „nepohodlného“ policistu)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FontTx/>
              <a:buChar char="-"/>
            </a:pPr>
            <a:r>
              <a:rPr lang="cs-CZ" sz="2000" dirty="0" smtClean="0"/>
              <a:t>silné </a:t>
            </a:r>
            <a:r>
              <a:rPr lang="cs-CZ" sz="2000" dirty="0"/>
              <a:t>promítnutí zásady legality a oficiality (§ 2 odst. 3, 4 trestního řádu</a:t>
            </a:r>
            <a:r>
              <a:rPr lang="cs-CZ" sz="2000" dirty="0" smtClean="0"/>
              <a:t>)</a:t>
            </a:r>
          </a:p>
          <a:p>
            <a:pPr marL="0" indent="0">
              <a:buFontTx/>
              <a:buChar char="-"/>
            </a:pPr>
            <a:r>
              <a:rPr lang="cs-CZ" sz="2000" dirty="0" smtClean="0"/>
              <a:t> „zásoby </a:t>
            </a:r>
            <a:r>
              <a:rPr lang="cs-CZ" sz="2000" dirty="0"/>
              <a:t>na </a:t>
            </a:r>
            <a:r>
              <a:rPr lang="cs-CZ" sz="2000" dirty="0" smtClean="0"/>
              <a:t>zimu“</a:t>
            </a:r>
          </a:p>
          <a:p>
            <a:pPr marL="0" indent="0">
              <a:buFontTx/>
              <a:buChar char="-"/>
            </a:pPr>
            <a:r>
              <a:rPr lang="cs-CZ" sz="2000" dirty="0" smtClean="0"/>
              <a:t> běžná praxe je „nudná“ </a:t>
            </a: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110928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Dozor nad zachováváním zákonnosti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v </a:t>
            </a:r>
            <a:r>
              <a:rPr lang="cs-CZ" sz="3200" b="1" dirty="0"/>
              <a:t>přípravném </a:t>
            </a:r>
            <a:r>
              <a:rPr lang="cs-CZ" sz="3200" b="1" dirty="0" smtClean="0"/>
              <a:t>řízení – typické jednoduché řízení </a:t>
            </a:r>
            <a:r>
              <a:rPr lang="cs-CZ" sz="3200" b="1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Státní zástupce obdrží minimálně </a:t>
            </a:r>
            <a:r>
              <a:rPr lang="cs-CZ" dirty="0"/>
              <a:t>(není-li třeba zajišťovat důkazy/osoby/věci)</a:t>
            </a:r>
          </a:p>
          <a:p>
            <a:r>
              <a:rPr lang="cs-CZ" dirty="0"/>
              <a:t>Záznam vypracovaný podle § 158 odst. 3 TŘ</a:t>
            </a:r>
          </a:p>
          <a:p>
            <a:r>
              <a:rPr lang="cs-CZ" dirty="0"/>
              <a:t>Zprávy/žádosti podle § 159 odst. 2, 3 TŘ</a:t>
            </a:r>
          </a:p>
          <a:p>
            <a:r>
              <a:rPr lang="cs-CZ" dirty="0"/>
              <a:t>Usnesení vydané podle § 160 odst. 1 TŘ a informaci o zahájení trestního stíhání</a:t>
            </a:r>
          </a:p>
          <a:p>
            <a:r>
              <a:rPr lang="cs-CZ" dirty="0"/>
              <a:t>Konečný návrh policejního orgánu se </a:t>
            </a:r>
            <a:r>
              <a:rPr lang="cs-CZ" dirty="0" smtClean="0"/>
              <a:t>spisem</a:t>
            </a:r>
          </a:p>
          <a:p>
            <a:pPr>
              <a:buNone/>
            </a:pPr>
            <a:r>
              <a:rPr lang="cs-CZ" dirty="0" smtClean="0"/>
              <a:t>- Stačí k efektivnímu výkonu působnosti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83677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Dozor nad zachováváním zákonnosti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/>
              <a:t>přípravném </a:t>
            </a:r>
            <a:r>
              <a:rPr lang="cs-CZ" b="1" dirty="0" smtClean="0"/>
              <a:t>řízení </a:t>
            </a:r>
            <a:r>
              <a:rPr lang="cs-CZ" b="1" dirty="0"/>
              <a:t>- interní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dirty="0"/>
              <a:t>POP NSZ č. 9/2019</a:t>
            </a:r>
          </a:p>
          <a:p>
            <a:pPr marL="0" indent="0" algn="just">
              <a:buNone/>
            </a:pPr>
            <a:endParaRPr lang="cs-CZ" dirty="0"/>
          </a:p>
          <a:p>
            <a:pPr algn="just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závažných nebo složitých věcech pravidelná „kontrola“ a účast na důležitých úkonech</a:t>
            </a:r>
          </a:p>
          <a:p>
            <a:pPr algn="just"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ozor </a:t>
            </a:r>
            <a:r>
              <a:rPr lang="cs-CZ" dirty="0"/>
              <a:t>zaměřit na plynulost a </a:t>
            </a:r>
            <a:r>
              <a:rPr lang="cs-CZ" dirty="0" err="1"/>
              <a:t>bezprůtažnost</a:t>
            </a:r>
            <a:r>
              <a:rPr lang="cs-CZ" dirty="0"/>
              <a:t> řízení, opatření dostatku podkladů pro obžalobu/jiné návrhy</a:t>
            </a:r>
          </a:p>
          <a:p>
            <a:pPr algn="just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okyn </a:t>
            </a:r>
            <a:r>
              <a:rPr lang="cs-CZ" dirty="0"/>
              <a:t>ke koordinaci práce více policejních složek při TČ na větším území</a:t>
            </a:r>
          </a:p>
          <a:p>
            <a:pPr algn="just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zjištění další trestné činnosti včasně postupovat místně příslušným</a:t>
            </a:r>
          </a:p>
          <a:p>
            <a:pPr algn="just">
              <a:buFontTx/>
              <a:buChar char="-"/>
            </a:pPr>
            <a:r>
              <a:rPr lang="cs-CZ" dirty="0" smtClean="0"/>
              <a:t>aktivovat </a:t>
            </a:r>
            <a:r>
              <a:rPr lang="cs-CZ" dirty="0"/>
              <a:t>netrestní působnost, tam kde je třeba</a:t>
            </a:r>
          </a:p>
          <a:p>
            <a:pPr algn="just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yužívat </a:t>
            </a:r>
            <a:r>
              <a:rPr lang="cs-CZ" dirty="0"/>
              <a:t>informační systém Policie ČR</a:t>
            </a:r>
          </a:p>
          <a:p>
            <a:pPr algn="just"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rozumitelné </a:t>
            </a:r>
            <a:r>
              <a:rPr lang="cs-CZ" dirty="0"/>
              <a:t>pokyny se stanovením lhůty</a:t>
            </a:r>
          </a:p>
          <a:p>
            <a:pPr algn="just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okyn </a:t>
            </a:r>
            <a:r>
              <a:rPr lang="cs-CZ" dirty="0"/>
              <a:t>či souhlas s usnesením policejního orgánu vždy písemně</a:t>
            </a:r>
          </a:p>
          <a:p>
            <a:pPr algn="just"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aznamenávat </a:t>
            </a:r>
            <a:r>
              <a:rPr lang="cs-CZ" dirty="0"/>
              <a:t>svůj postup, který byl proveden jinak než písemně</a:t>
            </a:r>
          </a:p>
          <a:p>
            <a:pPr algn="just">
              <a:buFontTx/>
              <a:buChar char="-"/>
            </a:pPr>
            <a:endParaRPr lang="cs-CZ" dirty="0"/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53817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Dozor nad zachováváním zákonnosti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/>
              <a:t>přípravném řízení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Ale ne vždy tomu tak v praxi je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85919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Jeden příběh ze života: </a:t>
            </a:r>
            <a:r>
              <a:rPr lang="cs-CZ" sz="2800" b="1" dirty="0"/>
              <a:t>O tom jak Joska a Anča oslavovali</a:t>
            </a:r>
            <a:r>
              <a:rPr lang="cs-CZ" sz="2800" dirty="0"/>
              <a:t> (pohledem dozorujícího státního zástupce)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00808"/>
            <a:ext cx="5544616" cy="3696411"/>
          </a:xfrm>
        </p:spPr>
      </p:pic>
      <p:sp>
        <p:nvSpPr>
          <p:cNvPr id="5" name="TextovéPole 4"/>
          <p:cNvSpPr txBox="1"/>
          <p:nvPr/>
        </p:nvSpPr>
        <p:spPr>
          <a:xfrm>
            <a:off x="971600" y="573325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https://shamiehlaw.com/</a:t>
            </a:r>
          </a:p>
        </p:txBody>
      </p:sp>
    </p:spTree>
    <p:extLst>
      <p:ext uri="{BB962C8B-B14F-4D97-AF65-F5344CB8AC3E}">
        <p14:creationId xmlns="" xmlns:p14="http://schemas.microsoft.com/office/powerpoint/2010/main" val="825107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cs-CZ" dirty="0"/>
              <a:t>Státnímu zástupci Okresního státního zastupitelství v A. byl dne 10. 11. 2017 doručen záznam policejního orgánu v B., vypracovaný podle § 158 odst. 3 trestního řádu, jímž byly zahájeny úkony trestního řízení, neboť byl dostatečně odůvodněn závěr, že se </a:t>
            </a:r>
            <a:r>
              <a:rPr lang="cs-CZ" b="1" dirty="0"/>
              <a:t>Joska</a:t>
            </a:r>
            <a:r>
              <a:rPr lang="cs-CZ" dirty="0"/>
              <a:t> mohl dopustit přečinu ohrožení pod vlivem návykové látky podle § 274 odst. 1 trestního zákoníku tím, že v obci B. dne 8. 11. 2017 před 4:15 hod. ve stavu těžké opilosti řídil automobil po pozemní komunikaci.</a:t>
            </a:r>
          </a:p>
          <a:p>
            <a:pPr marL="0" indent="0" algn="just">
              <a:buNone/>
            </a:pPr>
            <a:r>
              <a:rPr lang="cs-CZ" dirty="0"/>
              <a:t>Následně státní zástupce obdržel od téhož policejního orgánu zprávu vypracovanou podle § 159 odst. 2 trestního řádu tohoto znění (</a:t>
            </a:r>
            <a:r>
              <a:rPr lang="cs-CZ" dirty="0" smtClean="0"/>
              <a:t>citace upravena) </a:t>
            </a:r>
            <a:r>
              <a:rPr lang="cs-CZ" dirty="0"/>
              <a:t>„</a:t>
            </a:r>
            <a:r>
              <a:rPr lang="cs-CZ" i="1" dirty="0"/>
              <a:t>Dne 8. 11. 2017 byly zahájeny úkony trestního řízení dle § 158 odst. 3 </a:t>
            </a:r>
            <a:r>
              <a:rPr lang="cs-CZ" i="1" dirty="0" err="1"/>
              <a:t>tr</a:t>
            </a:r>
            <a:r>
              <a:rPr lang="cs-CZ" i="1" dirty="0"/>
              <a:t>. řádu a to pro přečin ohrožení pod vlivem návykové látky dle § 274 odst. 1 </a:t>
            </a:r>
            <a:r>
              <a:rPr lang="cs-CZ" i="1" dirty="0" err="1"/>
              <a:t>tr</a:t>
            </a:r>
            <a:r>
              <a:rPr lang="cs-CZ" i="1" dirty="0"/>
              <a:t>. zákoníku, kterého se měl dopustit </a:t>
            </a:r>
            <a:r>
              <a:rPr lang="cs-CZ" b="1" i="1" dirty="0"/>
              <a:t>Joska</a:t>
            </a:r>
            <a:r>
              <a:rPr lang="cs-CZ" i="1" dirty="0"/>
              <a:t> tím, že měl dne 8.11.2017 před 04:15 hod. řídit po požití alkoholu osobní motorové vozidlo, se kterým měl sjet za obcí B. do příkopu mimo pozemní komunikaci, přičemž dechovou zkouškou přístrojem </a:t>
            </a:r>
            <a:r>
              <a:rPr lang="cs-CZ" i="1" dirty="0" err="1"/>
              <a:t>Dräger</a:t>
            </a:r>
            <a:r>
              <a:rPr lang="cs-CZ" i="1" dirty="0"/>
              <a:t> byla v jeho dechu dne 8.11.2017 v 04.27 hod. zjištěna hladina alkoholu ve výši 2,44 promile a opakovanou zkouškou dne 8.11.2017 v 05.00 hod. byla zjištěna v jeho dechu hladina alkoholu ve výši 2,86 promile. Provedeným šetřením ve věci bylo zjištěno, že osobní motorové vozidlo </a:t>
            </a:r>
            <a:r>
              <a:rPr lang="cs-CZ" b="1" i="1" dirty="0"/>
              <a:t>neřídil Joska, ale Anča</a:t>
            </a:r>
            <a:r>
              <a:rPr lang="cs-CZ" i="1" dirty="0"/>
              <a:t>, která se k věci do protokolu o podání vysvětlení odmítla vyjádřit. Joska dne 8. 11. 2017 uvedl hlídce policie, že vozidlo řídil on, i když toto nebyla pravda. Tuto skutečnost uvedl proto, že chtěl být před Ančou za hrdinu a také proto, že byl pod vlivem alkoholu. Vzhledem k tomu, že u Anči byla provedena pouze jedna dechová zkouška, byla dne 15. 11. 2017 přibrána znalkyně v oboru zdravotnictví, odvětví toxikologie, která má stanovit hladinu alkoholu u jmenované v době od 03:00 hod. do 04:15 hod. dne 8. 11. 2017. Znalecký posudek nebyl do dnešního dne vypracován. Zbývá provést: Po obdržení znaleckého posudku bude ve věci </a:t>
            </a:r>
            <a:r>
              <a:rPr lang="cs-CZ" i="1" dirty="0" smtClean="0"/>
              <a:t>rozhodnuto“.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Státní zástupce zatím nijak nereagoval…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4613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cs-CZ" dirty="0"/>
              <a:t>zásady výkonu působnosti státního zástupce v trestním řízení</a:t>
            </a:r>
          </a:p>
          <a:p>
            <a:pPr marL="514350" indent="-514350">
              <a:buAutoNum type="arabicPeriod"/>
            </a:pPr>
            <a:r>
              <a:rPr lang="cs-CZ" dirty="0"/>
              <a:t>charakteristika postavení státního zástupce v trestním řízení obecně a v přípravném řízení zvláště</a:t>
            </a:r>
          </a:p>
          <a:p>
            <a:pPr marL="514350" indent="-514350">
              <a:buAutoNum type="arabicPeriod"/>
            </a:pPr>
            <a:r>
              <a:rPr lang="cs-CZ" dirty="0"/>
              <a:t>dozor nad zachováváním zákonnosti v přípravném řízení</a:t>
            </a:r>
          </a:p>
          <a:p>
            <a:pPr marL="514350" indent="-514350">
              <a:buAutoNum type="arabicPeriod"/>
            </a:pPr>
            <a:r>
              <a:rPr lang="cs-CZ" dirty="0"/>
              <a:t>kontrolní mechanismy v přípravném řízení</a:t>
            </a:r>
          </a:p>
          <a:p>
            <a:pPr marL="514350" indent="-514350">
              <a:buAutoNum type="arabicPeriod"/>
            </a:pPr>
            <a:r>
              <a:rPr lang="cs-CZ" dirty="0"/>
              <a:t>úkony státního zástupce v přípravném řízení</a:t>
            </a:r>
          </a:p>
          <a:p>
            <a:pPr marL="514350" indent="-514350">
              <a:buAutoNum type="arabicPeriod"/>
            </a:pPr>
            <a:r>
              <a:rPr lang="cs-CZ" dirty="0"/>
              <a:t>státní zástupce v řízení před soudem 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02336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Krátce poté státní zástupce obdržel na vědomí dopis policejního orgánu v C., kterému byl spisový materiál předán policejním orgánem v B. k zahájení trestního stíhání. V tomto dopise mj. stojí (cit.) „</a:t>
            </a:r>
            <a:r>
              <a:rPr lang="cs-CZ" i="1" dirty="0"/>
              <a:t>(…) Vzhledem k tomu, že spisový materiál za současného stavu nedovoluje </a:t>
            </a:r>
            <a:r>
              <a:rPr lang="cs-CZ" dirty="0"/>
              <a:t>(sic!) </a:t>
            </a:r>
            <a:r>
              <a:rPr lang="cs-CZ" i="1" dirty="0"/>
              <a:t>postup ve smyslu </a:t>
            </a:r>
            <a:r>
              <a:rPr lang="cs-CZ" i="1" dirty="0" err="1"/>
              <a:t>ust</a:t>
            </a:r>
            <a:r>
              <a:rPr lang="cs-CZ" i="1" dirty="0"/>
              <a:t>. § 160 odst.1 </a:t>
            </a:r>
            <a:r>
              <a:rPr lang="cs-CZ" i="1" dirty="0" err="1"/>
              <a:t>tr</a:t>
            </a:r>
            <a:r>
              <a:rPr lang="cs-CZ" i="1" dirty="0"/>
              <a:t>. řádu vůči konkrétní osobě, vracím Vám (policejnímu orgánu v B.) jej dle místní a věcné příslušnosti k došetření. Ze spisového materiálu totiž není jednoznačně zřejmé, zda vozidlo řídil </a:t>
            </a:r>
            <a:r>
              <a:rPr lang="cs-CZ" b="1" i="1" dirty="0"/>
              <a:t>Joska</a:t>
            </a:r>
            <a:r>
              <a:rPr lang="cs-CZ" i="1" dirty="0"/>
              <a:t>, který se na místě hlídce PČR přiznal, že uvedené vozidlo řídil a až při následném výslechu změnil výpověď ve smyslu, že řídila </a:t>
            </a:r>
            <a:r>
              <a:rPr lang="cs-CZ" b="1" i="1" dirty="0"/>
              <a:t>majitelka vozidla Anča.</a:t>
            </a:r>
            <a:r>
              <a:rPr lang="cs-CZ" i="1" dirty="0"/>
              <a:t> Tato však na místě shodně uvedla, že vozidlo řídil </a:t>
            </a:r>
            <a:r>
              <a:rPr lang="cs-CZ" b="1" i="1" dirty="0"/>
              <a:t>Joska</a:t>
            </a:r>
            <a:r>
              <a:rPr lang="cs-CZ" i="1" dirty="0"/>
              <a:t> a </a:t>
            </a:r>
            <a:r>
              <a:rPr lang="cs-CZ" b="1" i="1" dirty="0"/>
              <a:t>při výslechu odmítla vypovídat aniž by uvedla důvod, proč nevypovídala</a:t>
            </a:r>
            <a:r>
              <a:rPr lang="cs-CZ" i="1" dirty="0"/>
              <a:t>. Jmenovanou je nutné opětovně vyslechnout a řádně poučit ve smyslu, že odepřít může výpověď pokud by způsobila trestní stíhání sobě či osobě blízké, což </a:t>
            </a:r>
            <a:r>
              <a:rPr lang="cs-CZ" b="1" i="1" dirty="0"/>
              <a:t>Joska (…)</a:t>
            </a:r>
            <a:r>
              <a:rPr lang="cs-CZ" i="1" dirty="0"/>
              <a:t> není </a:t>
            </a:r>
            <a:r>
              <a:rPr lang="cs-CZ" dirty="0"/>
              <a:t>(a skutečně osobou blízkou nebyl)</a:t>
            </a:r>
            <a:r>
              <a:rPr lang="cs-CZ" i="1" dirty="0"/>
              <a:t>. Pokud bude vypovídat, je nutné jí předestřít výpověď Josky, aby se k ní též vyjádřila</a:t>
            </a:r>
            <a:r>
              <a:rPr lang="cs-CZ" dirty="0"/>
              <a:t>“.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Státní zástupce opět nic…</a:t>
            </a:r>
          </a:p>
        </p:txBody>
      </p:sp>
    </p:spTree>
    <p:extLst>
      <p:ext uri="{BB962C8B-B14F-4D97-AF65-F5344CB8AC3E}">
        <p14:creationId xmlns="" xmlns:p14="http://schemas.microsoft.com/office/powerpoint/2010/main" val="2315552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</a:rPr>
              <a:t>Co se dělo dále? </a:t>
            </a:r>
          </a:p>
          <a:p>
            <a:pPr marL="0" indent="0" algn="just">
              <a:buNone/>
            </a:pPr>
            <a:r>
              <a:rPr lang="cs-CZ" sz="3800" dirty="0"/>
              <a:t>Státnímu zástupci bylo doručeno usnesení policejního orgánu v C., vydané podle § 160 odst. 1 trestního řádu, jímž bylo zahájeno trestní stíhání Anči jako obviněné ze spáchání přečinu ohrožení pod vlivem návykové látky podle § 274 odst. 1 trestního zákoníku, kterého se měla dopustit tím, že (cit.) „</a:t>
            </a:r>
            <a:r>
              <a:rPr lang="cs-CZ" sz="3800" i="1" dirty="0"/>
              <a:t>dne 8.11.2017 v době mezi 03:30 a 04:00 hodin jela jako řidička po požití alkoholu svým osobním automobilem (…) v obci B. směrem na (…), kdy následně nezvládla řízení a za obcí B. (…) vyjela z vozidlem vpravo mimo komunikaci, kde její vozidlo uvízlo a bylo zde zjištěno projíždějící hlídkou obvodního oddělení policie v B. v 04:15 hodin, následně byla u jmenované odborným měřením kalibrovaným přístrojem </a:t>
            </a:r>
            <a:r>
              <a:rPr lang="cs-CZ" sz="3800" i="1" dirty="0" err="1"/>
              <a:t>Dräger</a:t>
            </a:r>
            <a:r>
              <a:rPr lang="cs-CZ" sz="3800" i="1" dirty="0"/>
              <a:t> dne 8.11.2017 naměřena v čase 05:06 hodin hodnota 2,63 promile, znaleckým posudkem z oboru zdravotnictví odvětví toxikologie bylo na základě zjištěných skutečností a naměřených hodnot zjištěno, že hladina alkoholu v krvi řidičky by se mohla pohybovat dne 8.11.2017 v 03:00 hodin v rozmezí 2,75 - 3,18 g/kg a dne 8.11.2017 v 04:15 hodin v rozmezí 2,60 - 2,93 g/kg, tedy odpovídala stupni těžké opilosti a v době nehody se jmenovaná nacházela ve stavu vylučujícím způsobilos</a:t>
            </a:r>
            <a:r>
              <a:rPr lang="cs-CZ" sz="3800" dirty="0"/>
              <a:t>t“.</a:t>
            </a:r>
          </a:p>
          <a:p>
            <a:pPr marL="0" indent="0" algn="just">
              <a:buNone/>
            </a:pPr>
            <a:r>
              <a:rPr lang="cs-CZ" sz="3800" dirty="0"/>
              <a:t>Uvedené rozhodnutí bylo odůvodněno následovně (cit.) „</a:t>
            </a:r>
            <a:r>
              <a:rPr lang="cs-CZ" sz="3800" i="1" dirty="0"/>
              <a:t>Zahájení trestního stíhání je odůvodněno šetřením (policejních orgánů v B. a C. ), a to podáním vysvětlení Anči, Josky, kolemjdoucího Vaška, policisty hlídky OOP v B., úředními záznamy hlídky policie v B., výsledem dechové zkoušky, znaleckým posudkem z oboru zdravotnictví odvětví toxikologie. Zjištěné skutečnosti odůvodňují zahájení trestního stíhání a sdělení obvinění Anče pro přečin ohrožení pod vlivem návykové látky dle § 274 odst. 1 </a:t>
            </a:r>
            <a:r>
              <a:rPr lang="cs-CZ" sz="3800" i="1" dirty="0" err="1"/>
              <a:t>tr</a:t>
            </a:r>
            <a:r>
              <a:rPr lang="cs-CZ" sz="3800" i="1" dirty="0"/>
              <a:t>. zákoníku, kterého se měla dopustit shora popsaným skutkem</a:t>
            </a:r>
            <a:r>
              <a:rPr lang="cs-CZ" sz="3800" dirty="0"/>
              <a:t>“.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A co na to dozorový státní zástupce? Inu…</a:t>
            </a:r>
          </a:p>
        </p:txBody>
      </p:sp>
    </p:spTree>
    <p:extLst>
      <p:ext uri="{BB962C8B-B14F-4D97-AF65-F5344CB8AC3E}">
        <p14:creationId xmlns="" xmlns:p14="http://schemas.microsoft.com/office/powerpoint/2010/main" val="4238110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568250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</a:rPr>
              <a:t>Jak to ve skutečnosti bylo? </a:t>
            </a:r>
          </a:p>
          <a:p>
            <a:pPr marL="0" indent="0" algn="just">
              <a:buNone/>
            </a:pPr>
            <a:r>
              <a:rPr lang="cs-CZ" dirty="0"/>
              <a:t>V zásadě jak popisoval policejní orgán. Joska s Ančou si ten den v podvečer vyrazili Ančiným autem na výlet, pořádně se někde v přírodě posilnili alkoholem a jeli domu. Při řízení je nikdo neviděl a vozidlem vjeli do rozmočené krajnice, odkud nemohli vyjet. Joska šel hledat pomoc, mezitím kolem jela policejní hlídka a začal se kolotoč úkonů trestního řízení. Na místě řekla policistům Anča, že auto řídil Joska, a Joska se k řízení doznal. Ani jednomu se vzhledem k míře opilosti nedostalo zákonného poučení o právu nevypovídat. 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Otázka zní, co udělal státní zástupce chybně a v rozporu s těmi zásadami, které jsme si vymezili v úvodu? 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00763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pPr algn="just">
              <a:buFontTx/>
              <a:buChar char="-"/>
            </a:pPr>
            <a:r>
              <a:rPr lang="cs-CZ" dirty="0"/>
              <a:t>nereagoval na způsob vyhodnocení skutkového stavu policejním orgánem (dalo se vůbec vyhodnotit, která z výpovědí - Josky či Anči - je pravdivá?)</a:t>
            </a:r>
          </a:p>
          <a:p>
            <a:pPr algn="just">
              <a:buFontTx/>
              <a:buChar char="-"/>
            </a:pPr>
            <a:r>
              <a:rPr lang="cs-CZ" dirty="0"/>
              <a:t>nereagoval na možné porušování práva nevypovídat dle čl. 37 odst. 1 Listiny (Anča byla majitelkou auta, čili mohla být podle § 24 TZ i účastníkem  na TČ Josky)</a:t>
            </a:r>
          </a:p>
          <a:p>
            <a:pPr algn="just">
              <a:buFontTx/>
              <a:buChar char="-"/>
            </a:pPr>
            <a:r>
              <a:rPr lang="cs-CZ" dirty="0"/>
              <a:t>nereagoval na neodůvodněné zahájení trestního stíhání (všichni věděli, že jsou zde dvě výpovědi, a v takové situaci by měl policejní orgán vysvětlit, proč si vybral zrovna tu variantu průběhu události, kterou tvrdil </a:t>
            </a:r>
            <a:r>
              <a:rPr lang="cs-CZ" dirty="0" err="1"/>
              <a:t>Joska</a:t>
            </a:r>
            <a:r>
              <a:rPr lang="cs-CZ" dirty="0"/>
              <a:t>)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Pro fajnšmekry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  <a:p>
            <a:pPr algn="just">
              <a:buFontTx/>
              <a:buChar char="-"/>
            </a:pPr>
            <a:r>
              <a:rPr lang="cs-CZ" i="1" dirty="0"/>
              <a:t>nereagoval na chybný způsob měření alkoholu (při pozitivitě po 5 minutách zkouška znovu)</a:t>
            </a:r>
          </a:p>
          <a:p>
            <a:pPr algn="just">
              <a:buFontTx/>
              <a:buChar char="-"/>
            </a:pPr>
            <a:r>
              <a:rPr lang="cs-CZ" i="1" dirty="0"/>
              <a:t>nereagoval na zbytečné přibrání znalce (z jedné dechové zkoušky nelze nic stanovit, nejde o </a:t>
            </a:r>
            <a:r>
              <a:rPr lang="cs-CZ" i="1" dirty="0" err="1"/>
              <a:t>reliabilní</a:t>
            </a:r>
            <a:r>
              <a:rPr lang="cs-CZ" i="1" dirty="0"/>
              <a:t>/spolehlivý údaj, musí být aspoň dvě měření)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43031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Dozor (…) pokud trestní stíhání trvá déle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FontTx/>
              <a:buChar char="-"/>
            </a:pPr>
            <a:r>
              <a:rPr lang="cs-CZ" dirty="0" smtClean="0"/>
              <a:t>Prověrky, </a:t>
            </a:r>
            <a:r>
              <a:rPr lang="cs-CZ" dirty="0" err="1" smtClean="0"/>
              <a:t>prověrky</a:t>
            </a:r>
            <a:r>
              <a:rPr lang="cs-CZ" dirty="0" smtClean="0"/>
              <a:t> a zase prověrky, aneb jak moc intervenovat do činnosti policejního orgánu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Státní zástupce jako žalobce nebo vyšetřovatel a rizika z toho plynoucí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Zdrženlivost, efektivita, kapacita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07637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Kontrolní mechanismy v (běžícím)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§ 157a TŘ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Průtahy a závady v postupu policejního orgánu, povinnost se tím zabývat hned, účinný nástroj zdržování řízení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 kontrolovat státního zástupce může státní </a:t>
            </a:r>
            <a:r>
              <a:rPr lang="cs-CZ" dirty="0"/>
              <a:t>zástupce bezprostředně vyššího státního </a:t>
            </a:r>
            <a:r>
              <a:rPr lang="cs-CZ" dirty="0" smtClean="0"/>
              <a:t>zastupitelství jen v</a:t>
            </a:r>
            <a:r>
              <a:rPr lang="cs-CZ" b="1" dirty="0" smtClean="0"/>
              <a:t> případech, </a:t>
            </a:r>
            <a:r>
              <a:rPr lang="cs-CZ" b="1" dirty="0"/>
              <a:t>kdy státní zástupce </a:t>
            </a:r>
            <a:r>
              <a:rPr lang="cs-CZ" b="1" i="1" dirty="0"/>
              <a:t>ex lege </a:t>
            </a:r>
            <a:r>
              <a:rPr lang="cs-CZ" b="1" dirty="0"/>
              <a:t>koná vyšetřování – § 161 odst. 4 TŘ</a:t>
            </a:r>
            <a:r>
              <a:rPr lang="cs-CZ" b="1" dirty="0" smtClean="0"/>
              <a:t>/</a:t>
            </a:r>
          </a:p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733355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Kontrolní mechanismy v (běžícím) trestním řízení - DOHLED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/>
              <a:t>§ 12c – § 12e </a:t>
            </a:r>
            <a:r>
              <a:rPr lang="cs-CZ" sz="2400" dirty="0" err="1"/>
              <a:t>ZStZ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Oprávnění která zajišťují řídící </a:t>
            </a:r>
            <a:r>
              <a:rPr lang="cs-CZ" sz="2400" dirty="0"/>
              <a:t>a </a:t>
            </a:r>
            <a:r>
              <a:rPr lang="cs-CZ" sz="2400" dirty="0" smtClean="0"/>
              <a:t>kontrolní vztahů mezi </a:t>
            </a:r>
            <a:r>
              <a:rPr lang="cs-CZ" sz="2400" dirty="0"/>
              <a:t>různými stupni státních zastupitelství a uvnitř jednotlivých státních zastupitelství při výkonu působnosti státního zastupitelství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 smtClean="0"/>
              <a:t>+ POP č. 1/2017 (podrobnosti k dohledu a k „dohledu nad dohledem“)</a:t>
            </a:r>
          </a:p>
          <a:p>
            <a:pPr marL="0" indent="0" algn="just">
              <a:buNone/>
            </a:pPr>
            <a:r>
              <a:rPr lang="cs-CZ" sz="2400" dirty="0" smtClean="0"/>
              <a:t>Neopakovatelnost dohledu nad týmž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1050" dirty="0" smtClean="0"/>
              <a:t> </a:t>
            </a:r>
            <a:endParaRPr lang="cs-CZ" sz="1050" dirty="0"/>
          </a:p>
        </p:txBody>
      </p:sp>
    </p:spTree>
    <p:extLst>
      <p:ext uri="{BB962C8B-B14F-4D97-AF65-F5344CB8AC3E}">
        <p14:creationId xmlns="" xmlns:p14="http://schemas.microsoft.com/office/powerpoint/2010/main" val="3795582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Kontrolní mechanismy v (běžícím) trestním řízení - DOHLED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nález Ústavního soudu </a:t>
            </a:r>
            <a:r>
              <a:rPr lang="cs-CZ" sz="1400" dirty="0" err="1"/>
              <a:t>sp</a:t>
            </a:r>
            <a:r>
              <a:rPr lang="cs-CZ" sz="1400" dirty="0"/>
              <a:t>. zn. I. ÚS 1565/14</a:t>
            </a:r>
          </a:p>
          <a:p>
            <a:pPr marL="0" indent="0">
              <a:buNone/>
            </a:pPr>
            <a:endParaRPr lang="cs-CZ" sz="900" dirty="0"/>
          </a:p>
          <a:p>
            <a:pPr marL="0" indent="0" algn="just">
              <a:buNone/>
            </a:pPr>
            <a:r>
              <a:rPr lang="cs-CZ" sz="1300" dirty="0" smtClean="0"/>
              <a:t>Žádost </a:t>
            </a:r>
            <a:r>
              <a:rPr lang="cs-CZ" sz="1300" dirty="0"/>
              <a:t>o výkon dohledu nejbližšího vyššího státního zastupitelství podle § 12d odst. 1 zákona o státním zastupitelství </a:t>
            </a:r>
            <a:r>
              <a:rPr lang="cs-CZ" sz="1300" b="1" dirty="0"/>
              <a:t>je obecně účinným opravným prostředkem pro osobu</a:t>
            </a:r>
            <a:r>
              <a:rPr lang="cs-CZ" sz="1300" dirty="0"/>
              <a:t>, která namítá závadný postup v šetření k odhalení skutečností nasvědčujících tomu, že byla obětí spáchaného trestného činu a jako takovou je ji nutno vyčerpat před podáním ústavní stížnosti v souladu s § 75 odst. 1 zákona o Ústavním soudu</a:t>
            </a:r>
            <a:r>
              <a:rPr lang="cs-CZ" sz="1300" dirty="0" smtClean="0"/>
              <a:t>.</a:t>
            </a:r>
          </a:p>
          <a:p>
            <a:pPr marL="0" indent="0" algn="just">
              <a:buNone/>
            </a:pPr>
            <a:endParaRPr lang="cs-CZ" sz="1300" dirty="0" smtClean="0"/>
          </a:p>
          <a:p>
            <a:pPr marL="0" indent="0" algn="just">
              <a:buNone/>
            </a:pPr>
            <a:r>
              <a:rPr lang="cs-CZ" sz="1300" dirty="0" smtClean="0"/>
              <a:t>A co kontrola skončené věci? Aneb adresát v chaosu právní úpravy</a:t>
            </a:r>
            <a:endParaRPr lang="cs-CZ" sz="1300" dirty="0"/>
          </a:p>
        </p:txBody>
      </p:sp>
    </p:spTree>
    <p:extLst>
      <p:ext uri="{BB962C8B-B14F-4D97-AF65-F5344CB8AC3E}">
        <p14:creationId xmlns="" xmlns:p14="http://schemas.microsoft.com/office/powerpoint/2010/main" val="1672011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cs-CZ" sz="3600" b="1" dirty="0"/>
              <a:t>Kontrolní mechanismy v (běžícím) trestním řízení – stížnost (ne opravný prostředek)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r>
              <a:rPr lang="cs-CZ" dirty="0" smtClean="0"/>
              <a:t>§ </a:t>
            </a:r>
            <a:r>
              <a:rPr lang="cs-CZ" dirty="0"/>
              <a:t>16b </a:t>
            </a:r>
            <a:r>
              <a:rPr lang="cs-CZ" dirty="0" err="1"/>
              <a:t>ZStZ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Stížnosti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Průtahy při plnění úkolů a nevhodné chování</a:t>
            </a:r>
            <a:endParaRPr lang="cs-CZ" dirty="0"/>
          </a:p>
          <a:p>
            <a:pPr marL="0" indent="0">
              <a:buNone/>
            </a:pPr>
            <a:r>
              <a:rPr lang="cs-CZ" sz="1400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748100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Kontrolní mechanismy v (běžícím) trestním řízení – § 174a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Tx/>
              <a:buChar char="-"/>
            </a:pPr>
            <a:r>
              <a:rPr lang="cs-CZ" dirty="0" smtClean="0"/>
              <a:t>Historicky „vynuceno“ Nejvyšším soudem, aby nemusel řešit SPZ  u zastavených trestních stíhání (i tak se zcela nezbavil věcí z PŘ)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obigatorní</a:t>
            </a:r>
            <a:r>
              <a:rPr lang="cs-CZ" dirty="0" smtClean="0"/>
              <a:t> „posílání“ všeho, roli zde hraje subjektivní prvek a míra chuti se tou věcí zabývat (obligatorní přezkum je silně omezený jen na některé trestné činy)</a:t>
            </a:r>
          </a:p>
          <a:p>
            <a:pPr marL="0" indent="0">
              <a:buFontTx/>
              <a:buChar char="-"/>
            </a:pPr>
            <a:r>
              <a:rPr lang="cs-CZ" dirty="0" smtClean="0"/>
              <a:t>Většina problémů je spojena s posuzování příčetnosti a nepřípustnostmi trestního stíhání</a:t>
            </a:r>
          </a:p>
          <a:p>
            <a:pPr marL="0" indent="0">
              <a:buFontTx/>
              <a:buChar char="-"/>
            </a:pPr>
            <a:endParaRPr lang="cs-CZ" sz="1300" dirty="0"/>
          </a:p>
        </p:txBody>
      </p:sp>
    </p:spTree>
    <p:extLst>
      <p:ext uri="{BB962C8B-B14F-4D97-AF65-F5344CB8AC3E}">
        <p14:creationId xmlns="" xmlns:p14="http://schemas.microsoft.com/office/powerpoint/2010/main" val="215861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Zásady výkonu působnosti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Čl. 80 Ústavy ČR</a:t>
            </a:r>
          </a:p>
          <a:p>
            <a:pPr marL="0" indent="0" algn="just">
              <a:buNone/>
            </a:pPr>
            <a:r>
              <a:rPr lang="cs-CZ" dirty="0"/>
              <a:t>(1) Státní zastupitelství zastupuje veřejnou žalobu v trestním řízení; vykonává i další úkoly, stanoví-li tak zákon.</a:t>
            </a:r>
          </a:p>
          <a:p>
            <a:pPr marL="0" indent="0">
              <a:buNone/>
            </a:pPr>
            <a:r>
              <a:rPr lang="cs-CZ" dirty="0"/>
              <a:t>(2) Postavení a působnost státního zastupitelství stanoví zákon.</a:t>
            </a:r>
          </a:p>
        </p:txBody>
      </p:sp>
    </p:spTree>
    <p:extLst>
      <p:ext uri="{BB962C8B-B14F-4D97-AF65-F5344CB8AC3E}">
        <p14:creationId xmlns="" xmlns:p14="http://schemas.microsoft.com/office/powerpoint/2010/main" val="11614809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Kontrolní mechanismy v (běžícím) trestním řízení – </a:t>
            </a:r>
            <a:r>
              <a:rPr lang="cs-CZ" sz="3600" b="1" dirty="0" smtClean="0"/>
              <a:t>Ústavní soud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 smtClean="0"/>
              <a:t> Co by učinil Ústavní soud v případě ústavní stížnosti obviněného, jehož trestní stíhání bylo zastaveno podle § 172 odst. 1 písm. e) trestního řádu a on se důvodně domáhal toho, že o žádný trestný čin nejde… (čl. 39 Listiny)?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FontTx/>
              <a:buChar char="-"/>
            </a:pPr>
            <a:r>
              <a:rPr lang="cs-CZ" sz="2400" dirty="0" smtClean="0"/>
              <a:t> stížnosti poškozených a účinné vyšetřování, viz II. ÚS 1886/21 (RE Jakeš, </a:t>
            </a:r>
            <a:r>
              <a:rPr lang="cs-CZ" sz="2400" dirty="0" err="1" smtClean="0"/>
              <a:t>Štrougal</a:t>
            </a:r>
            <a:r>
              <a:rPr lang="cs-CZ" sz="2400" dirty="0" smtClean="0"/>
              <a:t>) </a:t>
            </a:r>
          </a:p>
          <a:p>
            <a:pPr marL="0" indent="0" algn="just">
              <a:buFontTx/>
              <a:buChar char="-"/>
            </a:pPr>
            <a:endParaRPr lang="cs-CZ" sz="2400" dirty="0" smtClean="0"/>
          </a:p>
          <a:p>
            <a:pPr marL="0" indent="0" algn="just">
              <a:buFontTx/>
              <a:buChar char="-"/>
            </a:pPr>
            <a:r>
              <a:rPr lang="cs-CZ" sz="2400" dirty="0" smtClean="0"/>
              <a:t>k</a:t>
            </a:r>
            <a:r>
              <a:rPr lang="cs-CZ" sz="2400" dirty="0" smtClean="0"/>
              <a:t>asace </a:t>
            </a:r>
            <a:r>
              <a:rPr lang="cs-CZ" sz="2400" dirty="0" smtClean="0"/>
              <a:t>zprošťujícího </a:t>
            </a:r>
            <a:r>
              <a:rPr lang="cs-CZ" sz="2400" dirty="0" smtClean="0"/>
              <a:t>rozsudku na podkladě ústavní stížnosti </a:t>
            </a:r>
            <a:r>
              <a:rPr lang="cs-CZ" sz="2400" dirty="0" smtClean="0"/>
              <a:t>- IV. ÚS </a:t>
            </a:r>
            <a:r>
              <a:rPr lang="cs-CZ" sz="2400" dirty="0" smtClean="0"/>
              <a:t>1993/21</a:t>
            </a:r>
            <a:endParaRPr lang="cs-CZ" sz="2400" dirty="0" smtClean="0"/>
          </a:p>
          <a:p>
            <a:pPr marL="0" indent="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1586141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Úkony státního zástupce v (běžícím) přípravném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Konání vyšetřování obligatorní a fakultativní.</a:t>
            </a:r>
          </a:p>
          <a:p>
            <a:pPr marL="0" indent="0" algn="just">
              <a:buNone/>
            </a:pPr>
            <a:r>
              <a:rPr lang="cs-CZ" dirty="0"/>
              <a:t>Některé mírnější zásahy do základních práv a </a:t>
            </a:r>
            <a:r>
              <a:rPr lang="cs-CZ" dirty="0" smtClean="0"/>
              <a:t>svobod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Nahrazení vazby jiným </a:t>
            </a:r>
            <a:r>
              <a:rPr lang="cs-CZ" dirty="0" smtClean="0"/>
              <a:t>prostředkem</a:t>
            </a:r>
          </a:p>
          <a:p>
            <a:pPr marL="0" indent="0">
              <a:buNone/>
            </a:pPr>
            <a:r>
              <a:rPr lang="cs-CZ" dirty="0" smtClean="0"/>
              <a:t>Výlučná návrhová oprávnění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Dominatní</a:t>
            </a:r>
            <a:r>
              <a:rPr lang="cs-CZ" dirty="0" smtClean="0"/>
              <a:t> opravný orgán (ale § </a:t>
            </a:r>
            <a:r>
              <a:rPr lang="cs-CZ" dirty="0"/>
              <a:t>146a TŘ) </a:t>
            </a:r>
          </a:p>
          <a:p>
            <a:pPr marL="0" indent="0">
              <a:buNone/>
            </a:pPr>
            <a:r>
              <a:rPr lang="cs-CZ" dirty="0" smtClean="0"/>
              <a:t>MJS – nepoužitelnost „policejních“ důkazů</a:t>
            </a:r>
          </a:p>
          <a:p>
            <a:pPr marL="0" indent="0">
              <a:buNone/>
            </a:pPr>
            <a:r>
              <a:rPr lang="cs-CZ" dirty="0" smtClean="0"/>
              <a:t>Jednání </a:t>
            </a:r>
            <a:r>
              <a:rPr lang="cs-CZ" dirty="0"/>
              <a:t>o dohodě o vině a trestu (§ 175a odst. 1 TŘ) </a:t>
            </a:r>
            <a:r>
              <a:rPr lang="cs-CZ" dirty="0" smtClean="0"/>
              <a:t>–ale od </a:t>
            </a:r>
            <a:r>
              <a:rPr lang="cs-CZ" dirty="0" err="1" smtClean="0"/>
              <a:t>zákonač</a:t>
            </a:r>
            <a:r>
              <a:rPr lang="cs-CZ" dirty="0"/>
              <a:t>. 333/2020 Sb. </a:t>
            </a:r>
            <a:r>
              <a:rPr lang="cs-CZ" dirty="0" smtClean="0"/>
              <a:t>– </a:t>
            </a:r>
            <a:r>
              <a:rPr lang="cs-CZ" dirty="0"/>
              <a:t>jednodušší </a:t>
            </a:r>
            <a:r>
              <a:rPr lang="cs-CZ" dirty="0" smtClean="0"/>
              <a:t>DVT </a:t>
            </a:r>
            <a:r>
              <a:rPr lang="cs-CZ" dirty="0"/>
              <a:t>uzavřít před soudem… - meze NSČR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13639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Úkony státního zástupce v (běžícím) přípravném </a:t>
            </a:r>
            <a:r>
              <a:rPr lang="cs-CZ" sz="3200" b="1" dirty="0" smtClean="0"/>
              <a:t>řízení – meze dohadovacího řízení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NSČR 5 </a:t>
            </a:r>
            <a:r>
              <a:rPr lang="cs-CZ" dirty="0" err="1" smtClean="0"/>
              <a:t>Tdo</a:t>
            </a:r>
            <a:r>
              <a:rPr lang="cs-CZ" dirty="0" smtClean="0"/>
              <a:t> 888/2021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Obviněný nesmí být nepřípustně nucen k využití tzv. konsenzuálních způsobů vyřízení trestních věcí (k dohodě o vině a trestu, prohlášení viny či označení nesporných skutečností), a to ani příslibem pro něj výrazně výhodnějšího rozhodnutí, než jakého by dosáhl, kdyby nevyužil takového postupu. Jinak by došlo k porušení zákazu nucení k sebeobvinění (</a:t>
            </a:r>
            <a:r>
              <a:rPr lang="cs-CZ" b="1" i="1" dirty="0" err="1" smtClean="0"/>
              <a:t>nemo</a:t>
            </a:r>
            <a:r>
              <a:rPr lang="cs-CZ" b="1" i="1" dirty="0" smtClean="0"/>
              <a:t> </a:t>
            </a:r>
            <a:r>
              <a:rPr lang="cs-CZ" b="1" i="1" dirty="0" err="1" smtClean="0"/>
              <a:t>tenetur</a:t>
            </a:r>
            <a:r>
              <a:rPr lang="cs-CZ" b="1" i="1" dirty="0" smtClean="0"/>
              <a:t> se </a:t>
            </a:r>
            <a:r>
              <a:rPr lang="cs-CZ" b="1" i="1" dirty="0" err="1" smtClean="0"/>
              <a:t>ipsum</a:t>
            </a:r>
            <a:r>
              <a:rPr lang="cs-CZ" b="1" i="1" dirty="0" smtClean="0"/>
              <a:t> </a:t>
            </a:r>
            <a:r>
              <a:rPr lang="cs-CZ" b="1" i="1" dirty="0" err="1" smtClean="0"/>
              <a:t>accusare</a:t>
            </a:r>
            <a:r>
              <a:rPr lang="cs-CZ" b="1" dirty="0" smtClean="0"/>
              <a:t>).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Před využitím tzv. konsenzuálních způsobů vyřízení trestních věcí jsou soudy povinny pečlivě zjišťovat jejich podmínky a především musí dbát, aby byla naplněna zásada materiální pravdy, která je i při takovém procesním postupu vůdčí idejí, na níž je postaven český trestní proces a které poskytuje ochranu i trestní řád. To se v případě institutu označení nesporných skutečností (§ 206d </a:t>
            </a:r>
            <a:r>
              <a:rPr lang="cs-CZ" b="1" dirty="0" err="1" smtClean="0"/>
              <a:t>tr</a:t>
            </a:r>
            <a:r>
              <a:rPr lang="cs-CZ" b="1" dirty="0" smtClean="0"/>
              <a:t>. </a:t>
            </a:r>
            <a:r>
              <a:rPr lang="cs-CZ" b="1" dirty="0" err="1" smtClean="0"/>
              <a:t>ř</a:t>
            </a:r>
            <a:r>
              <a:rPr lang="cs-CZ" b="1" dirty="0" smtClean="0"/>
              <a:t>.) projevuje tím, že soud jej nesmí využít a upustit od dokazování skutečností označených stranami v jejich prohlášení, je-li s ohledem na ostatní zjištěné skutečnosti závažný důvod pochybovat o takových prohlášeních.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13639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Úkony státního zástupce v přípravném řízení – ukončení (byť dočasné)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Různá dominance v různých stádiích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V trestním stíhání exkluzivita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500126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Praxe – co nám nejde (z archivu NSZ)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FontTx/>
              <a:buChar char="-"/>
            </a:pPr>
            <a:r>
              <a:rPr lang="cs-CZ" dirty="0" smtClean="0"/>
              <a:t>Znalecké dokazování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Včasné zajišťovací úkony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Prevence sexualizovaného násilí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Detekce domácího násilí a násilí na dětech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Obchodování s lidmi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Ochrana životního prostředí</a:t>
            </a:r>
          </a:p>
          <a:p>
            <a:pPr marL="0" indent="0" algn="just">
              <a:buFontTx/>
              <a:buChar char="-"/>
            </a:pPr>
            <a:r>
              <a:rPr lang="cs-CZ" dirty="0" err="1" smtClean="0"/>
              <a:t>Kyberkriminalita</a:t>
            </a:r>
            <a:endParaRPr lang="cs-CZ" dirty="0" smtClean="0"/>
          </a:p>
          <a:p>
            <a:pPr marL="0" indent="0" algn="just">
              <a:buFontTx/>
              <a:buChar char="-"/>
            </a:pPr>
            <a:r>
              <a:rPr lang="cs-CZ" dirty="0" smtClean="0"/>
              <a:t>Ochranná léčení (účel, důvodnost)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Zákonné trestání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TOPO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Velké a složité kauzy (délka řízení)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Sekundární viktimizace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500126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Státní zástupce v řízení před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/>
              <a:t>§ 180 </a:t>
            </a:r>
            <a:r>
              <a:rPr lang="cs-CZ" sz="1800" dirty="0" smtClean="0"/>
              <a:t>TŘ a § </a:t>
            </a:r>
            <a:r>
              <a:rPr lang="cs-CZ" sz="1800" dirty="0"/>
              <a:t>2 odst. 5 </a:t>
            </a:r>
            <a:r>
              <a:rPr lang="cs-CZ" sz="1800" dirty="0" smtClean="0"/>
              <a:t>TŘ</a:t>
            </a:r>
          </a:p>
          <a:p>
            <a:pPr marL="0" indent="0" algn="just">
              <a:buNone/>
            </a:pPr>
            <a:r>
              <a:rPr lang="cs-CZ" sz="1800" dirty="0" smtClean="0"/>
              <a:t>Soudu není nic do toho</a:t>
            </a:r>
          </a:p>
          <a:p>
            <a:pPr marL="0" indent="0" algn="just">
              <a:buFontTx/>
              <a:buChar char="-"/>
            </a:pPr>
            <a:r>
              <a:rPr lang="cs-CZ" sz="1800" dirty="0" smtClean="0"/>
              <a:t>Na koho a pro co SZ podá obžalobu (jen v mezích § 188 odst. 1 písm. e) TŘ) NSČR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3 </a:t>
            </a:r>
            <a:r>
              <a:rPr lang="cs-CZ" sz="1800" dirty="0" err="1" smtClean="0"/>
              <a:t>Tz</a:t>
            </a:r>
            <a:r>
              <a:rPr lang="cs-CZ" sz="1800" dirty="0" smtClean="0"/>
              <a:t> 49/2016 </a:t>
            </a:r>
          </a:p>
          <a:p>
            <a:pPr marL="0" indent="0" algn="just">
              <a:buFontTx/>
              <a:buChar char="-"/>
            </a:pPr>
            <a:r>
              <a:rPr lang="cs-CZ" sz="1800" dirty="0" smtClean="0"/>
              <a:t> jakou roli přisoudí státní zástupce v řízení určité osobě (DVT v organizovaném zločinu)</a:t>
            </a:r>
          </a:p>
          <a:p>
            <a:pPr marL="0" indent="0" algn="just">
              <a:buNone/>
            </a:pPr>
            <a:r>
              <a:rPr lang="cs-CZ" sz="1800" dirty="0" smtClean="0"/>
              <a:t>Soud nemůže po státním zástupci chtít to, co si může zajistit sám.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Státní zástupce se nemůže dovolávat vlastního pochybení v neprospěch obviněného (např. při pozdním uvědomění si, že skutek může být jiným trestným činem, při subjektivní nemožnosti poskytnout soudu důkazy či vodítka – RE znalci)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Má vinu dokazovat soud? – </a:t>
            </a:r>
            <a:r>
              <a:rPr lang="cs-CZ" sz="1800" dirty="0" smtClean="0"/>
              <a:t>nález II. ÚS 2014/07</a:t>
            </a:r>
          </a:p>
          <a:p>
            <a:pPr marL="0" indent="0" algn="just">
              <a:buNone/>
            </a:pPr>
            <a:r>
              <a:rPr lang="cs-CZ" sz="1800" dirty="0" smtClean="0"/>
              <a:t>Návrhy a důvodnost trestů - </a:t>
            </a:r>
            <a:r>
              <a:rPr lang="cs-CZ" sz="1800" dirty="0" err="1" smtClean="0"/>
              <a:t>Rt</a:t>
            </a:r>
            <a:r>
              <a:rPr lang="cs-CZ" sz="1800" dirty="0" smtClean="0"/>
              <a:t> 12/2018 </a:t>
            </a:r>
          </a:p>
          <a:p>
            <a:pPr marL="0" indent="0" algn="just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="" xmlns:p14="http://schemas.microsoft.com/office/powerpoint/2010/main" val="35331825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Státní zástupce v řízení před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200" dirty="0" smtClean="0"/>
          </a:p>
          <a:p>
            <a:pPr marL="0" indent="0" algn="just">
              <a:buNone/>
            </a:pPr>
            <a:endParaRPr lang="cs-CZ" sz="1200" dirty="0" smtClean="0"/>
          </a:p>
          <a:p>
            <a:pPr marL="0" indent="0" algn="just">
              <a:buNone/>
            </a:pPr>
            <a:endParaRPr lang="cs-CZ" sz="1200" dirty="0" smtClean="0"/>
          </a:p>
          <a:p>
            <a:pPr marL="0" indent="0" algn="just">
              <a:buNone/>
            </a:pPr>
            <a:r>
              <a:rPr lang="cs-CZ" sz="2400" dirty="0" smtClean="0"/>
              <a:t>V </a:t>
            </a:r>
            <a:r>
              <a:rPr lang="cs-CZ" sz="2400" dirty="0"/>
              <a:t>řízení před soudem je </a:t>
            </a:r>
            <a:r>
              <a:rPr lang="cs-CZ" sz="2400" i="1" dirty="0"/>
              <a:t>předseda senátu oprávněn žádat státního zástupce o opatření důkazu</a:t>
            </a:r>
            <a:r>
              <a:rPr lang="cs-CZ" sz="2400" dirty="0"/>
              <a:t> podporujícího obžalobu a </a:t>
            </a:r>
            <a:r>
              <a:rPr lang="cs-CZ" sz="2400" i="1" dirty="0"/>
              <a:t>státní zástupce je povinen mu vyhovět</a:t>
            </a:r>
            <a:r>
              <a:rPr lang="cs-CZ" sz="2400" dirty="0"/>
              <a:t>, přičemž není rozhodné, zda důkaz má být opatřen na území České republiky nebo cestou právní pomoci v cizině. K takové žádosti je předseda senátu oprávněn nejen v případě, kdy má být opatřen důkaz, který dosud nebyl opatřen a proveden, ale i tehdy, dovozuje-li státní zástupce vinu obžalovaného z důkazu, který, tak jak byl v přípravném řízení opatřen, je v řízení před soudem nepoužitelný. Předseda senátu tak může učinit i mimo hlavní líčení (srov. R 36/2005)</a:t>
            </a:r>
          </a:p>
          <a:p>
            <a:pPr marL="0" indent="0" algn="just">
              <a:buNone/>
            </a:pPr>
            <a:endParaRPr lang="cs-CZ" sz="1200" b="1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14659409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dirty="0"/>
              <a:t>Státní zástupce v řízení před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 smtClean="0"/>
              <a:t>Jaké výzvě  nesmí státní zástupce vyhovět:</a:t>
            </a:r>
          </a:p>
          <a:p>
            <a:pPr marL="0" indent="0">
              <a:buNone/>
            </a:pPr>
            <a:r>
              <a:rPr lang="cs-CZ" sz="1800" dirty="0" smtClean="0"/>
              <a:t>- provedení obecně všech důkazů podporujících obžalobu, </a:t>
            </a:r>
          </a:p>
          <a:p>
            <a:pPr marL="0" indent="0">
              <a:buNone/>
            </a:pPr>
            <a:r>
              <a:rPr lang="cs-CZ" sz="1800" dirty="0" smtClean="0"/>
              <a:t>- provedení i jednotlivého důkazu ve vztahu ke skutečnostem svědčícím ve prospěch obžalovaného, </a:t>
            </a:r>
          </a:p>
          <a:p>
            <a:pPr marL="0" indent="0">
              <a:buNone/>
            </a:pPr>
            <a:r>
              <a:rPr lang="cs-CZ" sz="1800" dirty="0" smtClean="0"/>
              <a:t>- zajištění přítomnosti osoby u hlavního líčení, </a:t>
            </a:r>
          </a:p>
          <a:p>
            <a:pPr marL="0" indent="0">
              <a:buNone/>
            </a:pPr>
            <a:r>
              <a:rPr lang="cs-CZ" sz="1800" dirty="0" smtClean="0"/>
              <a:t>- vykonávat pravomoc v řízení před soudem ve vztahu k policejnímu orgánu, kterého současně požádal podle </a:t>
            </a:r>
            <a:r>
              <a:rPr lang="cs-CZ" sz="1800" u="sng" dirty="0" smtClean="0">
                <a:hlinkClick r:id="rId2" action="ppaction://hlinkfile"/>
              </a:rPr>
              <a:t>§ 183 odst. 1 TŘ</a:t>
            </a:r>
            <a:r>
              <a:rPr lang="cs-CZ" sz="1800" dirty="0" smtClean="0"/>
              <a:t> o provedení důkazu (např. rekonstrukce nebo vyšetřovacího pokusu), pokud věc byla vrácena odvolacím soudem soudu prvního stupně k novému projednání a rozhodnutí (</a:t>
            </a:r>
            <a:r>
              <a:rPr lang="cs-CZ" sz="1800" u="sng" dirty="0" smtClean="0">
                <a:hlinkClick r:id="rId2" action="ppaction://hlinkfile"/>
              </a:rPr>
              <a:t>§ 259 odst. 1 TŘ</a:t>
            </a:r>
            <a:r>
              <a:rPr lang="cs-CZ" sz="1800" dirty="0" smtClean="0"/>
              <a:t>), </a:t>
            </a:r>
          </a:p>
          <a:p>
            <a:pPr marL="0" indent="0">
              <a:buNone/>
            </a:pPr>
            <a:r>
              <a:rPr lang="cs-CZ" sz="1800" dirty="0" smtClean="0"/>
              <a:t>- opatření nebo provedení i jednotlivého důkazu, aniž by soud nařídil předběžné projednání podané obžaloby (</a:t>
            </a:r>
            <a:r>
              <a:rPr lang="cs-CZ" sz="1800" u="sng" dirty="0" smtClean="0">
                <a:hlinkClick r:id="rId2" action="ppaction://hlinkfile"/>
              </a:rPr>
              <a:t>§ 186 TŘ</a:t>
            </a:r>
            <a:r>
              <a:rPr lang="cs-CZ" sz="1800" dirty="0" smtClean="0"/>
              <a:t>), přitom se domáhá provedení dalších důkazů k objasnění věci, </a:t>
            </a:r>
          </a:p>
          <a:p>
            <a:pPr marL="0" indent="0">
              <a:buNone/>
            </a:pPr>
            <a:r>
              <a:rPr lang="cs-CZ" sz="1800" dirty="0" smtClean="0"/>
              <a:t>- provádět protokolaci úkonů byť i provedených státním zástupcem. </a:t>
            </a:r>
          </a:p>
          <a:p>
            <a:pPr marL="0" indent="0">
              <a:buNone/>
            </a:pPr>
            <a:r>
              <a:rPr lang="cs-CZ" sz="1800" dirty="0" smtClean="0"/>
              <a:t>- „shánění“ znalce pokud sám nenavrhuje</a:t>
            </a:r>
          </a:p>
          <a:p>
            <a:pPr marL="0" indent="0" algn="just">
              <a:buNone/>
            </a:pPr>
            <a:endParaRPr lang="cs-CZ" sz="1200" dirty="0" smtClean="0"/>
          </a:p>
          <a:p>
            <a:pPr marL="0" indent="0" algn="just">
              <a:buNone/>
            </a:pPr>
            <a:endParaRPr lang="cs-CZ" sz="1200" dirty="0" smtClean="0"/>
          </a:p>
          <a:p>
            <a:pPr marL="0" indent="0" algn="just">
              <a:buNone/>
            </a:pPr>
            <a:endParaRPr lang="cs-CZ" sz="1200" dirty="0" smtClean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1200" b="1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14659409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dirty="0"/>
              <a:t>Státní zástupce v řízení před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Mechanismy kontradiktorního vedení procesu - § 215 TŘ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Zjednodušené dohadovacího řízení před soudem (i velmi neformální) vs. </a:t>
            </a:r>
            <a:r>
              <a:rPr lang="cs-CZ" sz="2400" dirty="0" err="1" smtClean="0"/>
              <a:t>přeformalizované</a:t>
            </a:r>
            <a:r>
              <a:rPr lang="cs-CZ" sz="2400" dirty="0" smtClean="0"/>
              <a:t> v PŘ</a:t>
            </a:r>
            <a:endParaRPr lang="cs-CZ" sz="2400" dirty="0"/>
          </a:p>
          <a:p>
            <a:pPr marL="0" indent="0"/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14659409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dirty="0"/>
              <a:t>Státní zástupce v řízení před soudem – dovolací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Změna dovolacích důvodů po 20 letech zákonem č. 220/2021 Sb. (od 1. 1. 2022)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Usnesení </a:t>
            </a:r>
            <a:r>
              <a:rPr lang="cs-CZ" sz="1600" dirty="0"/>
              <a:t>velkého senátu trestního kolegia Nejvyššího soudu ze dne 17. 4. 2019, </a:t>
            </a:r>
            <a:r>
              <a:rPr lang="cs-CZ" sz="1600" dirty="0" err="1"/>
              <a:t>sp</a:t>
            </a:r>
            <a:r>
              <a:rPr lang="cs-CZ" sz="1600" dirty="0"/>
              <a:t>. zn. 15 </a:t>
            </a:r>
            <a:r>
              <a:rPr lang="cs-CZ" sz="1600" dirty="0" err="1"/>
              <a:t>Tdo</a:t>
            </a:r>
            <a:r>
              <a:rPr lang="cs-CZ" sz="1600" dirty="0"/>
              <a:t> </a:t>
            </a:r>
            <a:r>
              <a:rPr lang="cs-CZ" sz="1600" dirty="0" smtClean="0"/>
              <a:t>1443/2018 (nejvyšší státní zástupce nemůže v neprospěch obviněného uplatnit v dovolání </a:t>
            </a:r>
            <a:r>
              <a:rPr lang="cs-CZ" sz="1600" i="1" dirty="0" smtClean="0"/>
              <a:t>námitky </a:t>
            </a:r>
            <a:r>
              <a:rPr lang="cs-CZ" sz="1600" i="1" dirty="0"/>
              <a:t>extrémního rozporu mezi provedenými důkazy a skutkovými zjištěními z nich učiněnými </a:t>
            </a:r>
            <a:r>
              <a:rPr lang="cs-CZ" sz="1600" i="1" dirty="0" smtClean="0"/>
              <a:t>)</a:t>
            </a:r>
          </a:p>
          <a:p>
            <a:pPr marL="0" indent="0" algn="just">
              <a:buNone/>
            </a:pPr>
            <a:endParaRPr lang="cs-CZ" sz="1600" i="1" dirty="0" smtClean="0"/>
          </a:p>
          <a:p>
            <a:pPr marL="0" indent="0" algn="just">
              <a:buNone/>
            </a:pPr>
            <a:r>
              <a:rPr lang="cs-CZ" sz="1600" dirty="0" smtClean="0"/>
              <a:t>Docházelo poté ke zproštění obžaloby nebo ke změnám právní kvalifikace kde byla extrémní disproporce – zjevná rozhodnutí vybočující z mezí toho, co lze považovat za spravedlivé rozhodnutí…</a:t>
            </a:r>
          </a:p>
          <a:p>
            <a:pPr marL="0" indent="0" algn="just">
              <a:buNone/>
            </a:pPr>
            <a:endParaRPr lang="cs-CZ" sz="1600" i="1" dirty="0" smtClean="0"/>
          </a:p>
          <a:p>
            <a:pPr marL="0" indent="0" algn="just">
              <a:buNone/>
            </a:pPr>
            <a:r>
              <a:rPr lang="cs-CZ" sz="1600" dirty="0" smtClean="0"/>
              <a:t>Trvalo poměrně dlouho, ale nakonec došlo k úpravě § 265b trestního řádu o dovolací důvod, pokud</a:t>
            </a:r>
          </a:p>
          <a:p>
            <a:pPr marL="0" indent="0" algn="just">
              <a:buNone/>
            </a:pPr>
            <a:r>
              <a:rPr lang="cs-CZ" sz="1600" i="1" dirty="0" smtClean="0"/>
              <a:t>rozhodná skutková zjištění, která jsou určující pro naplnění znaků trestného činu, jsou ve zjevném rozporu s obsahem provedených důkazů nebo jsou založena na procesně nepoužitelných důkazech nebo ve vztahu k nim nebyly nedůvodně provedeny navrhované podstatné důkazy, </a:t>
            </a:r>
          </a:p>
          <a:p>
            <a:pPr marL="0" indent="0" algn="just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378640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Zásady výkonu působnosti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§ 2 odst. 3 TŘ </a:t>
            </a:r>
            <a:r>
              <a:rPr lang="cs-CZ" dirty="0" smtClean="0"/>
              <a:t>– legalita/směrnice PIF </a:t>
            </a:r>
          </a:p>
          <a:p>
            <a:pPr marL="0" indent="0" algn="just">
              <a:buNone/>
            </a:pPr>
            <a:r>
              <a:rPr lang="cs-CZ" dirty="0" smtClean="0"/>
              <a:t>§ </a:t>
            </a:r>
            <a:r>
              <a:rPr lang="cs-CZ" dirty="0"/>
              <a:t>2 odst. 4 </a:t>
            </a:r>
            <a:r>
              <a:rPr lang="cs-CZ" dirty="0" smtClean="0"/>
              <a:t>TŘ – oficialita aneb „bič úřední povinnosti a rychlosti“, priority, zdrženlivost, proporcionalita a subsidiarita</a:t>
            </a:r>
          </a:p>
          <a:p>
            <a:pPr marL="0" indent="0" algn="just">
              <a:buNone/>
            </a:pPr>
            <a:r>
              <a:rPr lang="cs-CZ" dirty="0" smtClean="0"/>
              <a:t>§ 2 odst. 5 TŘ – materiální pravda vs. formální pravda aneb problém nesporných skutečností</a:t>
            </a:r>
          </a:p>
          <a:p>
            <a:pPr marL="0" indent="0" algn="just">
              <a:buNone/>
            </a:pPr>
            <a:r>
              <a:rPr lang="cs-CZ" dirty="0" smtClean="0"/>
              <a:t>§ 2 odst. 6 TŘ – je volné hodnocení opravdu volné, nebo hierarchické </a:t>
            </a:r>
          </a:p>
          <a:p>
            <a:pPr marL="0" indent="0" algn="just">
              <a:buNone/>
            </a:pPr>
            <a:r>
              <a:rPr lang="cs-CZ" dirty="0" smtClean="0"/>
              <a:t>§ 2 odst. 15 TŘ – aneb kam až pustíme poškozené a kde začíná již privatizace trestního řízení a právní poradenství</a:t>
            </a:r>
          </a:p>
          <a:p>
            <a:pPr marL="0" indent="0" algn="just">
              <a:buNone/>
            </a:pPr>
            <a:endParaRPr lang="cs-CZ" sz="5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858077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přání…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Odposlechy – problém </a:t>
            </a:r>
            <a:r>
              <a:rPr lang="cs-CZ" dirty="0" smtClean="0"/>
              <a:t>je „</a:t>
            </a:r>
            <a:r>
              <a:rPr lang="cs-CZ" dirty="0" err="1" smtClean="0"/>
              <a:t>velrybaření</a:t>
            </a:r>
            <a:r>
              <a:rPr lang="cs-CZ" dirty="0" smtClean="0"/>
              <a:t>“, </a:t>
            </a:r>
            <a:r>
              <a:rPr lang="cs-CZ" dirty="0" smtClean="0"/>
              <a:t>„výzva“ </a:t>
            </a:r>
            <a:r>
              <a:rPr lang="cs-CZ" dirty="0" smtClean="0"/>
              <a:t>pro AI pro zpracování dat</a:t>
            </a:r>
          </a:p>
          <a:p>
            <a:pPr>
              <a:buNone/>
            </a:pPr>
            <a:r>
              <a:rPr lang="cs-CZ" dirty="0" smtClean="0"/>
              <a:t>Komunikace přes sociální sítě</a:t>
            </a:r>
          </a:p>
          <a:p>
            <a:pPr>
              <a:buNone/>
            </a:pPr>
            <a:r>
              <a:rPr lang="cs-CZ" dirty="0" smtClean="0"/>
              <a:t>Šifrování a dešifrování</a:t>
            </a:r>
          </a:p>
          <a:p>
            <a:pPr>
              <a:buNone/>
            </a:pPr>
            <a:r>
              <a:rPr lang="cs-CZ" dirty="0" smtClean="0"/>
              <a:t>Metody a postupy pro provádění prostorových odposlechů jsou utajovanou skutečností</a:t>
            </a:r>
          </a:p>
          <a:p>
            <a:pPr>
              <a:buNone/>
            </a:pPr>
            <a:r>
              <a:rPr lang="cs-CZ" dirty="0" smtClean="0"/>
              <a:t>Hypotéza </a:t>
            </a:r>
            <a:r>
              <a:rPr lang="cs-CZ" dirty="0" smtClean="0"/>
              <a:t>vytvoření účinného kvantového </a:t>
            </a:r>
            <a:r>
              <a:rPr lang="cs-CZ" dirty="0" smtClean="0"/>
              <a:t>počítače - </a:t>
            </a:r>
            <a:r>
              <a:rPr lang="cs-CZ" dirty="0" err="1" smtClean="0"/>
              <a:t>kyberkriminalita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42510@mail.muni.cz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Děkuji za pozornost</a:t>
            </a:r>
          </a:p>
          <a:p>
            <a:pPr marL="0" indent="0">
              <a:buNone/>
            </a:pPr>
            <a:endParaRPr lang="cs-CZ" dirty="0"/>
          </a:p>
          <a:p>
            <a:pPr marL="0" indent="0" algn="r">
              <a:buNone/>
            </a:pPr>
            <a:r>
              <a:rPr lang="cs-CZ" sz="1700" dirty="0"/>
              <a:t>Tomáš Palovský, státní zástupce </a:t>
            </a:r>
          </a:p>
          <a:p>
            <a:pPr marL="0" indent="0" algn="r">
              <a:buNone/>
            </a:pPr>
            <a:r>
              <a:rPr lang="cs-CZ" sz="1700" dirty="0"/>
              <a:t>Nejvyšší státní zastupitelství</a:t>
            </a:r>
          </a:p>
          <a:p>
            <a:pPr marL="0" indent="0" algn="r">
              <a:buNone/>
            </a:pPr>
            <a:r>
              <a:rPr lang="cs-CZ" sz="1700" dirty="0"/>
              <a:t>odbor trestního řízení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6559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Zásady výkonu </a:t>
            </a:r>
            <a:r>
              <a:rPr lang="cs-CZ" dirty="0" smtClean="0"/>
              <a:t>působnosti – obecná právní úprava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/>
              <a:t>§ 2 odst. 1 </a:t>
            </a:r>
            <a:r>
              <a:rPr lang="cs-CZ" dirty="0" err="1"/>
              <a:t>ZStZ</a:t>
            </a:r>
            <a:r>
              <a:rPr lang="cs-CZ" dirty="0"/>
              <a:t> </a:t>
            </a:r>
            <a:r>
              <a:rPr lang="cs-CZ" dirty="0" smtClean="0"/>
              <a:t>– máš-li prostředek, užij jej </a:t>
            </a:r>
            <a:r>
              <a:rPr lang="cs-CZ" i="1" dirty="0"/>
              <a:t>(čili </a:t>
            </a:r>
            <a:r>
              <a:rPr lang="cs-CZ" b="1" i="1" dirty="0">
                <a:solidFill>
                  <a:srgbClr val="00B0F0"/>
                </a:solidFill>
              </a:rPr>
              <a:t>zákonnost</a:t>
            </a:r>
            <a:r>
              <a:rPr lang="cs-CZ" b="1" i="1" dirty="0"/>
              <a:t>)</a:t>
            </a:r>
            <a:endParaRPr lang="cs-CZ" i="1" dirty="0"/>
          </a:p>
          <a:p>
            <a:pPr marL="0" indent="0" algn="just">
              <a:buNone/>
            </a:pPr>
            <a:r>
              <a:rPr lang="cs-CZ" dirty="0"/>
              <a:t>§ 2 odst. 2 </a:t>
            </a:r>
            <a:r>
              <a:rPr lang="cs-CZ" dirty="0" err="1"/>
              <a:t>ZStZ</a:t>
            </a:r>
            <a:r>
              <a:rPr lang="cs-CZ" dirty="0"/>
              <a:t> </a:t>
            </a:r>
            <a:r>
              <a:rPr lang="cs-CZ" dirty="0" smtClean="0"/>
              <a:t>- Státní </a:t>
            </a:r>
            <a:r>
              <a:rPr lang="cs-CZ" dirty="0"/>
              <a:t>zastupitelství při výkonu své působnosti dbá, aby každý jeho postup byl v souladu se zákonem, rychlý, odborný a účinný; </a:t>
            </a:r>
            <a:r>
              <a:rPr lang="cs-CZ" b="1" dirty="0"/>
              <a:t>svoji působnost vykonává nestranně, respektuje a chrání přitom lidskou důstojnost, rovnost všech před zákonem a dbá na ochranu základních lidských práv a svobod.</a:t>
            </a:r>
          </a:p>
          <a:p>
            <a:pPr marL="0" indent="0" algn="just">
              <a:buNone/>
            </a:pPr>
            <a:r>
              <a:rPr lang="cs-CZ" dirty="0"/>
              <a:t>§ 3 odst. 1 </a:t>
            </a:r>
            <a:r>
              <a:rPr lang="cs-CZ" dirty="0" err="1"/>
              <a:t>ZStZ</a:t>
            </a:r>
            <a:r>
              <a:rPr lang="cs-CZ" dirty="0"/>
              <a:t> </a:t>
            </a:r>
            <a:r>
              <a:rPr lang="cs-CZ" dirty="0" smtClean="0"/>
              <a:t>– působnost vykonává jen státní zástupce, pokud zákon neříká něco jiného (a on moc neříká), dilema dokazování viny v před soudem aneb jak moc otevřená vrátka má soud </a:t>
            </a:r>
            <a:r>
              <a:rPr lang="cs-CZ" i="1" dirty="0" smtClean="0"/>
              <a:t>(</a:t>
            </a:r>
            <a:r>
              <a:rPr lang="cs-CZ" b="1" i="1" dirty="0"/>
              <a:t>nezávislost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r>
              <a:rPr lang="cs-CZ" dirty="0"/>
              <a:t>§ 24 odst. 1 </a:t>
            </a:r>
            <a:r>
              <a:rPr lang="cs-CZ" dirty="0" err="1"/>
              <a:t>ZStZ</a:t>
            </a:r>
            <a:r>
              <a:rPr lang="cs-CZ" dirty="0"/>
              <a:t> </a:t>
            </a:r>
            <a:r>
              <a:rPr lang="cs-CZ" dirty="0" smtClean="0"/>
              <a:t>– státní zástupce jako Mirek </a:t>
            </a:r>
            <a:r>
              <a:rPr lang="cs-CZ" dirty="0" err="1" smtClean="0"/>
              <a:t>Dušín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73368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Zásady výkonu působnosti – přístup k obětem trestných činů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/>
              <a:t>§ 3 ZOTČ (45/2013 Sb</a:t>
            </a:r>
            <a:r>
              <a:rPr lang="cs-CZ" sz="1600" dirty="0" smtClean="0"/>
              <a:t>.) – takřka presumpce bytí obětí, respekt k důstojnosti a vůbec všemu možnému, na co je třeba brát ohled a jeden by se z toho … </a:t>
            </a:r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 </a:t>
            </a: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 </a:t>
            </a:r>
          </a:p>
        </p:txBody>
      </p:sp>
      <p:pic>
        <p:nvPicPr>
          <p:cNvPr id="4" name="Obrázek 3" descr="6ff61bfc8c85d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132856"/>
            <a:ext cx="5940152" cy="44551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68167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„Obžalobní“ monopol?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FontTx/>
              <a:buChar char="-"/>
            </a:pPr>
            <a:r>
              <a:rPr lang="cs-CZ" dirty="0" smtClean="0"/>
              <a:t>garantuje Ústava, že se nemůže prostým zákonem vytvořit paralelní struktura (např. u daňových trestných činů…)?</a:t>
            </a:r>
          </a:p>
          <a:p>
            <a:pPr marL="0" indent="0" algn="just">
              <a:buFontTx/>
              <a:buChar char="-"/>
            </a:pPr>
            <a:r>
              <a:rPr lang="cs-CZ" dirty="0" smtClean="0"/>
              <a:t> státní zástupce není jen státní zástupce aneb problém zastřešujících pojmů a EPPO 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- Ústava v sobě zrcadlí tehdejší stav trestního řízení, kdy státní zástupce byl sice pánem obžaloby, ale ne až tak silný (jako nyní) v přípravném řízení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8929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Zásady výkonu (…)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600" dirty="0" smtClean="0"/>
          </a:p>
          <a:p>
            <a:pPr marL="0" indent="0" algn="just">
              <a:buNone/>
            </a:pPr>
            <a:endParaRPr lang="cs-CZ" sz="3600" dirty="0" smtClean="0"/>
          </a:p>
          <a:p>
            <a:pPr marL="0" indent="0" algn="just">
              <a:buNone/>
            </a:pPr>
            <a:r>
              <a:rPr lang="cs-CZ" sz="3600" dirty="0" smtClean="0"/>
              <a:t>-  TŘ - Prioritní nebo běžná činnost?</a:t>
            </a:r>
          </a:p>
          <a:p>
            <a:pPr marL="0" indent="0" algn="just">
              <a:buFontTx/>
              <a:buChar char="-"/>
            </a:pPr>
            <a:r>
              <a:rPr lang="cs-CZ" sz="3600" dirty="0" smtClean="0"/>
              <a:t> Orgán EU v „českém“ trestním řízení?</a:t>
            </a:r>
          </a:p>
          <a:p>
            <a:pPr marL="0" indent="0" algn="just">
              <a:buFontTx/>
              <a:buChar char="-"/>
            </a:pPr>
            <a:r>
              <a:rPr lang="cs-CZ" sz="3600" dirty="0" smtClean="0"/>
              <a:t> lze působnost „vyprázdnit“ – viz dozor nad „zdravotními detencemi“ </a:t>
            </a:r>
            <a:endParaRPr lang="cs-CZ" sz="3600" dirty="0"/>
          </a:p>
          <a:p>
            <a:pPr marL="0" indent="0" algn="just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="" xmlns:p14="http://schemas.microsoft.com/office/powerpoint/2010/main" val="1470958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Zásady výkonu (…)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9551"/>
            <a:ext cx="8229600" cy="525181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900" dirty="0"/>
              <a:t>Neexistuje žádné „hard </a:t>
            </a:r>
            <a:r>
              <a:rPr lang="cs-CZ" sz="1900" dirty="0" err="1"/>
              <a:t>law</a:t>
            </a:r>
            <a:r>
              <a:rPr lang="cs-CZ" sz="1900" dirty="0"/>
              <a:t>“ v úrovni přímo aplikovatelných mezinárodních smluv. Přijaté dokumenty mají formu deklaraci či doporučení. Aktuálně jsou </a:t>
            </a:r>
            <a:r>
              <a:rPr lang="cs-CZ" sz="1900" dirty="0" smtClean="0"/>
              <a:t>pro nás klíčové </a:t>
            </a:r>
            <a:r>
              <a:rPr lang="cs-CZ" sz="1900" dirty="0"/>
              <a:t>výstupy CCPE – poradní sbor evropských prokurátorů při Radě Evropy (vznik 2005)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- Havanská pravidla (OSN 1990)</a:t>
            </a:r>
          </a:p>
          <a:p>
            <a:pPr marL="0" indent="0" algn="just">
              <a:buNone/>
            </a:pPr>
            <a:r>
              <a:rPr lang="cs-CZ" sz="1900" dirty="0"/>
              <a:t>- </a:t>
            </a:r>
            <a:r>
              <a:rPr lang="en-US" sz="1900" dirty="0"/>
              <a:t>Standards</a:t>
            </a:r>
            <a:r>
              <a:rPr lang="cs-CZ" sz="1900" dirty="0"/>
              <a:t> </a:t>
            </a:r>
            <a:r>
              <a:rPr lang="en-US" sz="1900" dirty="0"/>
              <a:t>of Professional Responsibility and Statement of</a:t>
            </a:r>
            <a:r>
              <a:rPr lang="cs-CZ" sz="1900" dirty="0"/>
              <a:t> </a:t>
            </a:r>
            <a:r>
              <a:rPr lang="en-US" sz="1900" dirty="0"/>
              <a:t>the Essential Duties and Rights of Prosecutors </a:t>
            </a:r>
            <a:r>
              <a:rPr lang="cs-CZ" sz="1900" dirty="0"/>
              <a:t>(IAP 1999 – schválena i OSN)</a:t>
            </a:r>
            <a:endParaRPr lang="en-US" sz="1900" dirty="0"/>
          </a:p>
          <a:p>
            <a:pPr marL="0" indent="0" algn="just">
              <a:buNone/>
            </a:pPr>
            <a:r>
              <a:rPr lang="cs-CZ" sz="1900" dirty="0"/>
              <a:t>- </a:t>
            </a:r>
            <a:r>
              <a:rPr lang="en-US" sz="1900" dirty="0"/>
              <a:t>Recommendation</a:t>
            </a:r>
            <a:r>
              <a:rPr lang="cs-CZ" sz="1900" dirty="0"/>
              <a:t> </a:t>
            </a:r>
            <a:r>
              <a:rPr lang="en-US" sz="1900" dirty="0"/>
              <a:t>REC(2000</a:t>
            </a:r>
            <a:r>
              <a:rPr lang="cs-CZ" sz="1900" dirty="0"/>
              <a:t>)</a:t>
            </a:r>
            <a:r>
              <a:rPr lang="en-US" sz="1900" dirty="0"/>
              <a:t> 19 of the Committee of Ministers of the Council of</a:t>
            </a:r>
          </a:p>
          <a:p>
            <a:pPr marL="0" indent="0" algn="just">
              <a:buNone/>
            </a:pPr>
            <a:r>
              <a:rPr lang="en-US" sz="1900" dirty="0"/>
              <a:t>Europe to member states on the role of public prosecution in the criminal justice</a:t>
            </a:r>
          </a:p>
          <a:p>
            <a:pPr marL="0" indent="0" algn="just">
              <a:buNone/>
            </a:pPr>
            <a:r>
              <a:rPr lang="en-US" sz="1900" dirty="0"/>
              <a:t>system</a:t>
            </a:r>
          </a:p>
          <a:p>
            <a:pPr marL="0" indent="0" algn="just">
              <a:buNone/>
            </a:pPr>
            <a:r>
              <a:rPr lang="cs-CZ" sz="1900" dirty="0"/>
              <a:t>- </a:t>
            </a:r>
            <a:r>
              <a:rPr lang="en-US" sz="1900" dirty="0"/>
              <a:t>The</a:t>
            </a:r>
            <a:r>
              <a:rPr lang="cs-CZ" sz="1900" dirty="0"/>
              <a:t> </a:t>
            </a:r>
            <a:r>
              <a:rPr lang="en-US" sz="1900" dirty="0"/>
              <a:t>European Guidelines on Ethics and Conduct for Public Prosecutors (The</a:t>
            </a:r>
          </a:p>
          <a:p>
            <a:pPr marL="0" indent="0" algn="just">
              <a:buNone/>
            </a:pPr>
            <a:r>
              <a:rPr lang="en-US" sz="1900" dirty="0"/>
              <a:t>Budapest Guidelines) adopted by The Conference of Prosecutors General of Europe in</a:t>
            </a:r>
            <a:r>
              <a:rPr lang="cs-CZ" sz="1900" dirty="0"/>
              <a:t> </a:t>
            </a:r>
            <a:r>
              <a:rPr lang="en-US" sz="1900" dirty="0"/>
              <a:t>2005 </a:t>
            </a: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- R</a:t>
            </a:r>
            <a:r>
              <a:rPr lang="en-US" sz="1900" dirty="0" err="1"/>
              <a:t>ome</a:t>
            </a:r>
            <a:r>
              <a:rPr lang="en-US" sz="1900" dirty="0"/>
              <a:t> Charter (Opinion No 9</a:t>
            </a:r>
            <a:r>
              <a:rPr lang="cs-CZ" sz="1900" dirty="0"/>
              <a:t>/2014)</a:t>
            </a:r>
            <a:r>
              <a:rPr lang="en-US" sz="1900" dirty="0"/>
              <a:t> on European</a:t>
            </a:r>
            <a:r>
              <a:rPr lang="cs-CZ" sz="1900" dirty="0"/>
              <a:t> </a:t>
            </a:r>
            <a:r>
              <a:rPr lang="en-US" sz="1900" dirty="0"/>
              <a:t>norms and principles concerning prosecutors </a:t>
            </a:r>
            <a:r>
              <a:rPr lang="cs-CZ" sz="1900" dirty="0"/>
              <a:t>(CCPE)</a:t>
            </a:r>
          </a:p>
          <a:p>
            <a:pPr marL="0" indent="0" algn="just">
              <a:buNone/>
            </a:pPr>
            <a:r>
              <a:rPr lang="cs-CZ" sz="1900" dirty="0"/>
              <a:t>- </a:t>
            </a:r>
            <a:r>
              <a:rPr lang="en-US" sz="1900" dirty="0"/>
              <a:t>Opinion No 13</a:t>
            </a:r>
            <a:r>
              <a:rPr lang="cs-CZ" sz="1900" dirty="0"/>
              <a:t>/</a:t>
            </a:r>
            <a:r>
              <a:rPr lang="en-US" sz="1900" dirty="0"/>
              <a:t>2018 on Independence, accountability and ethics of</a:t>
            </a:r>
            <a:r>
              <a:rPr lang="cs-CZ" sz="1900" dirty="0"/>
              <a:t> </a:t>
            </a:r>
            <a:r>
              <a:rPr lang="en-US" sz="1900" dirty="0"/>
              <a:t>Prosecutors</a:t>
            </a: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- </a:t>
            </a:r>
            <a:r>
              <a:rPr lang="en-US" sz="1900" dirty="0"/>
              <a:t>Venice</a:t>
            </a:r>
            <a:r>
              <a:rPr lang="cs-CZ" sz="1900" dirty="0"/>
              <a:t> </a:t>
            </a:r>
            <a:r>
              <a:rPr lang="en-US" sz="1900" dirty="0"/>
              <a:t>Commission Report on the Independence of the Judiciary Part II The</a:t>
            </a:r>
            <a:r>
              <a:rPr lang="cs-CZ" sz="1900" dirty="0"/>
              <a:t> </a:t>
            </a:r>
            <a:r>
              <a:rPr lang="en-US" sz="1900" dirty="0"/>
              <a:t>Prosecution Service</a:t>
            </a:r>
            <a:r>
              <a:rPr lang="cs-CZ" sz="1900" dirty="0"/>
              <a:t>;</a:t>
            </a:r>
            <a:r>
              <a:rPr lang="en-US" sz="1900" dirty="0"/>
              <a:t> Rule of Law Checklist</a:t>
            </a:r>
            <a:endParaRPr lang="cs-CZ" sz="1900" dirty="0"/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="" xmlns:p14="http://schemas.microsoft.com/office/powerpoint/2010/main" val="41577577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3684</Words>
  <Application>Microsoft Office PowerPoint</Application>
  <PresentationFormat>Předvádění na obrazovce (4:3)</PresentationFormat>
  <Paragraphs>267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systému Office</vt:lpstr>
      <vt:lpstr>Státní zástupce v přípravném řízení a řízení před soudem</vt:lpstr>
      <vt:lpstr>Osnova</vt:lpstr>
      <vt:lpstr>Zásady výkonu působnosti</vt:lpstr>
      <vt:lpstr>Zásady výkonu působnosti</vt:lpstr>
      <vt:lpstr>Zásady výkonu působnosti – obecná právní úprava </vt:lpstr>
      <vt:lpstr>Zásady výkonu působnosti – přístup k obětem trestných činů</vt:lpstr>
      <vt:lpstr>„Obžalobní“ monopol?</vt:lpstr>
      <vt:lpstr>Zásady výkonu (…)</vt:lpstr>
      <vt:lpstr>Zásady výkonu (…)</vt:lpstr>
      <vt:lpstr>Charakteristika postavení státního zástupce v trestním řízení obecně a v přípravném řízení zvláště</vt:lpstr>
      <vt:lpstr>Snímek 11</vt:lpstr>
      <vt:lpstr>Limity</vt:lpstr>
      <vt:lpstr>Dozor nad zachováváním zákonnosti  v přípravném řízení </vt:lpstr>
      <vt:lpstr>Dozor nad zachováváním zákonnosti v přípravném řízení </vt:lpstr>
      <vt:lpstr>Dozor nad zachováváním zákonnosti  v přípravném řízení – typické jednoduché řízení  </vt:lpstr>
      <vt:lpstr>Dozor nad zachováváním zákonnosti  v přípravném řízení - interní úprava</vt:lpstr>
      <vt:lpstr>Dozor nad zachováváním zákonnosti  v přípravném řízení </vt:lpstr>
      <vt:lpstr>Jeden příběh ze života: O tom jak Joska a Anča oslavovali (pohledem dozorujícího státního zástupce)</vt:lpstr>
      <vt:lpstr>Snímek 19</vt:lpstr>
      <vt:lpstr>Snímek 20</vt:lpstr>
      <vt:lpstr>Snímek 21</vt:lpstr>
      <vt:lpstr>Snímek 22</vt:lpstr>
      <vt:lpstr>Snímek 23</vt:lpstr>
      <vt:lpstr>Dozor (…) pokud trestní stíhání trvá déle</vt:lpstr>
      <vt:lpstr>Kontrolní mechanismy v (běžícím) trestním řízení</vt:lpstr>
      <vt:lpstr>Kontrolní mechanismy v (běžícím) trestním řízení - DOHLED</vt:lpstr>
      <vt:lpstr>Kontrolní mechanismy v (běžícím) trestním řízení - DOHLED</vt:lpstr>
      <vt:lpstr>Kontrolní mechanismy v (běžícím) trestním řízení – stížnost (ne opravný prostředek)</vt:lpstr>
      <vt:lpstr>Kontrolní mechanismy v (běžícím) trestním řízení – § 174a TŘ</vt:lpstr>
      <vt:lpstr>Kontrolní mechanismy v (běžícím) trestním řízení – Ústavní soud</vt:lpstr>
      <vt:lpstr>Úkony státního zástupce v (běžícím) přípravném řízení</vt:lpstr>
      <vt:lpstr>Úkony státního zástupce v (běžícím) přípravném řízení – meze dohadovacího řízení</vt:lpstr>
      <vt:lpstr>Úkony státního zástupce v přípravném řízení – ukončení (byť dočasné)</vt:lpstr>
      <vt:lpstr>Praxe – co nám nejde (z archivu NSZ)</vt:lpstr>
      <vt:lpstr>Státní zástupce v řízení před soudem</vt:lpstr>
      <vt:lpstr>Státní zástupce v řízení před soudem</vt:lpstr>
      <vt:lpstr>Státní zástupce v řízení před soudem</vt:lpstr>
      <vt:lpstr>Státní zástupce v řízení před soudem</vt:lpstr>
      <vt:lpstr>Státní zástupce v řízení před soudem – dovolací řízení</vt:lpstr>
      <vt:lpstr>Na přání…</vt:lpstr>
      <vt:lpstr>Snímek 41</vt:lpstr>
    </vt:vector>
  </TitlesOfParts>
  <Company>NSZ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zástupce v přípravném řízení a řízení před soudem – I. část</dc:title>
  <dc:creator>Palovský Tomáš Mgr. Ph.D.</dc:creator>
  <cp:lastModifiedBy>Jenik</cp:lastModifiedBy>
  <cp:revision>117</cp:revision>
  <cp:lastPrinted>2022-11-10T09:37:01Z</cp:lastPrinted>
  <dcterms:created xsi:type="dcterms:W3CDTF">2018-11-13T09:49:23Z</dcterms:created>
  <dcterms:modified xsi:type="dcterms:W3CDTF">2023-12-11T07:15:12Z</dcterms:modified>
</cp:coreProperties>
</file>