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4" r:id="rId3"/>
    <p:sldId id="337" r:id="rId4"/>
    <p:sldId id="338" r:id="rId5"/>
    <p:sldId id="339" r:id="rId6"/>
    <p:sldId id="340" r:id="rId7"/>
    <p:sldId id="341" r:id="rId8"/>
    <p:sldId id="342" r:id="rId9"/>
    <p:sldId id="376" r:id="rId10"/>
    <p:sldId id="377" r:id="rId11"/>
    <p:sldId id="378" r:id="rId12"/>
    <p:sldId id="379" r:id="rId13"/>
    <p:sldId id="321" r:id="rId14"/>
    <p:sldId id="380" r:id="rId15"/>
    <p:sldId id="335" r:id="rId16"/>
    <p:sldId id="262" r:id="rId17"/>
    <p:sldId id="322" r:id="rId18"/>
    <p:sldId id="333" r:id="rId19"/>
    <p:sldId id="375" r:id="rId20"/>
    <p:sldId id="381" r:id="rId21"/>
    <p:sldId id="326" r:id="rId22"/>
    <p:sldId id="328" r:id="rId23"/>
    <p:sldId id="382" r:id="rId24"/>
    <p:sldId id="263" r:id="rId25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49"/>
  </p:normalViewPr>
  <p:slideViewPr>
    <p:cSldViewPr>
      <p:cViewPr varScale="1">
        <p:scale>
          <a:sx n="102" d="100"/>
          <a:sy n="102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rganizace.resortmv.cz/mvcr/118/oka/oka/MesicniTrendyPoznatkyOka/2023/VSTUP/Ukrajina/data%20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3146067415725E-2"/>
          <c:y val="3.1263872830709818E-2"/>
          <c:w val="0.84284644194756553"/>
          <c:h val="0.88107173540752581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E7-8B45-B9C4-F3936E9CFF9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86BCA9D-FEB7-C846-B497-46F2ACF57EE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4E7-8B45-B9C4-F3936E9CFF9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606DF53-22A1-6745-AFAE-1026F6B1A98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4E7-8B45-B9C4-F3936E9CFF9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70B84EB-3144-1342-A11C-99DDF6EA5D7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4E7-8B45-B9C4-F3936E9CFF9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4133945-8070-E84E-9355-53517542C9E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4E7-8B45-B9C4-F3936E9CFF9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6256FFE-672E-9D46-99F8-DC1CAD15B45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4E7-8B45-B9C4-F3936E9CFF9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37D6DE8-3B7E-1045-87B1-D9DB5B0CC24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4E7-8B45-B9C4-F3936E9CFF9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E63D4E3-A60B-DD48-B8FB-EA6D43F05B1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4E7-8B45-B9C4-F3936E9CFF9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B287B0E-22E2-9941-948D-D222154D1FA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4E7-8B45-B9C4-F3936E9CFF9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4E5177B-AF17-A646-B4F6-A52CA93EE79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4E7-8B45-B9C4-F3936E9CFF9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116605B-67CA-6944-97DE-65C4620D54E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C4E7-8B45-B9C4-F3936E9CFF9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30E9088-34EF-2D4B-B6FE-24A9E61B249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C4E7-8B45-B9C4-F3936E9CFF9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748EA62-5530-E54D-BF68-D431BFD124A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C4E7-8B45-B9C4-F3936E9CFF9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1464C670-ADD1-ED40-AAA5-596C2AF8C3A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C4E7-8B45-B9C4-F3936E9CFF9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664B6629-7686-544E-93A3-AE7B390EE9D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C4E7-8B45-B9C4-F3936E9CFF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List4!$C$6:$Q$6</c:f>
              <c:strCache>
                <c:ptCount val="15"/>
                <c:pt idx="0">
                  <c:v>2022</c:v>
                </c:pt>
                <c:pt idx="1">
                  <c:v>1–4.</c:v>
                </c:pt>
                <c:pt idx="2">
                  <c:v>5–8.</c:v>
                </c:pt>
                <c:pt idx="3">
                  <c:v>9–12.</c:v>
                </c:pt>
                <c:pt idx="4">
                  <c:v>13-16.</c:v>
                </c:pt>
                <c:pt idx="5">
                  <c:v>17-20.</c:v>
                </c:pt>
                <c:pt idx="6">
                  <c:v>21-24.</c:v>
                </c:pt>
                <c:pt idx="7">
                  <c:v>25-28.</c:v>
                </c:pt>
                <c:pt idx="8">
                  <c:v>29-32.</c:v>
                </c:pt>
                <c:pt idx="9">
                  <c:v>33-36.</c:v>
                </c:pt>
                <c:pt idx="10">
                  <c:v>37-40.</c:v>
                </c:pt>
                <c:pt idx="11">
                  <c:v>41.</c:v>
                </c:pt>
                <c:pt idx="12">
                  <c:v>42.</c:v>
                </c:pt>
                <c:pt idx="13">
                  <c:v>43.</c:v>
                </c:pt>
                <c:pt idx="14">
                  <c:v>44.</c:v>
                </c:pt>
              </c:strCache>
            </c:strRef>
          </c:cat>
          <c:val>
            <c:numRef>
              <c:f>List4!$C$8:$Q$8</c:f>
              <c:numCache>
                <c:formatCode>#,##0</c:formatCode>
                <c:ptCount val="15"/>
                <c:pt idx="0" formatCode="General">
                  <c:v>0</c:v>
                </c:pt>
                <c:pt idx="1">
                  <c:v>10579</c:v>
                </c:pt>
                <c:pt idx="2">
                  <c:v>9510</c:v>
                </c:pt>
                <c:pt idx="3">
                  <c:v>9143</c:v>
                </c:pt>
                <c:pt idx="4" formatCode="General">
                  <c:v>8024</c:v>
                </c:pt>
                <c:pt idx="5" formatCode="General">
                  <c:v>8605</c:v>
                </c:pt>
                <c:pt idx="6" formatCode="General">
                  <c:v>9406</c:v>
                </c:pt>
                <c:pt idx="7" formatCode="General">
                  <c:v>10737</c:v>
                </c:pt>
                <c:pt idx="8" formatCode="General">
                  <c:v>8850</c:v>
                </c:pt>
                <c:pt idx="9" formatCode="General">
                  <c:v>8685</c:v>
                </c:pt>
                <c:pt idx="10" formatCode="General">
                  <c:v>8624</c:v>
                </c:pt>
                <c:pt idx="11" formatCode="General">
                  <c:v>1828</c:v>
                </c:pt>
                <c:pt idx="12" formatCode="General">
                  <c:v>1717</c:v>
                </c:pt>
                <c:pt idx="13" formatCode="General">
                  <c:v>1707</c:v>
                </c:pt>
                <c:pt idx="14" formatCode="General">
                  <c:v>1723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List4!$C$10:$Q$10</c15:f>
                <c15:dlblRangeCache>
                  <c:ptCount val="15"/>
                  <c:pt idx="1">
                    <c:v>76,0%</c:v>
                  </c:pt>
                  <c:pt idx="2">
                    <c:v>82,8%</c:v>
                  </c:pt>
                  <c:pt idx="3">
                    <c:v>74,1%</c:v>
                  </c:pt>
                  <c:pt idx="4">
                    <c:v>81,1%</c:v>
                  </c:pt>
                  <c:pt idx="5">
                    <c:v>85,3%</c:v>
                  </c:pt>
                  <c:pt idx="6">
                    <c:v>85,0%</c:v>
                  </c:pt>
                  <c:pt idx="7">
                    <c:v>86,1%</c:v>
                  </c:pt>
                  <c:pt idx="8">
                    <c:v>86,8%</c:v>
                  </c:pt>
                  <c:pt idx="9">
                    <c:v>90,2%</c:v>
                  </c:pt>
                  <c:pt idx="10">
                    <c:v>91,4%</c:v>
                  </c:pt>
                  <c:pt idx="11">
                    <c:v>94,1%</c:v>
                  </c:pt>
                  <c:pt idx="12">
                    <c:v>93,9%</c:v>
                  </c:pt>
                  <c:pt idx="13">
                    <c:v>94,6%</c:v>
                  </c:pt>
                  <c:pt idx="14">
                    <c:v>93,6%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C4E7-8B45-B9C4-F3936E9CFF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91885168"/>
        <c:axId val="1091883920"/>
      </c:barChart>
      <c:barChart>
        <c:barDir val="col"/>
        <c:grouping val="clustered"/>
        <c:varyColors val="0"/>
        <c:ser>
          <c:idx val="0"/>
          <c:order val="0"/>
          <c:tx>
            <c:strRef>
              <c:f>List4!$B$7</c:f>
              <c:strCache>
                <c:ptCount val="1"/>
                <c:pt idx="0">
                  <c:v>celkem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4E7-8B45-B9C4-F3936E9CFF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List4!$C$6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List4!$C$7</c:f>
              <c:numCache>
                <c:formatCode>#,##0</c:formatCode>
                <c:ptCount val="1"/>
                <c:pt idx="0">
                  <c:v>476051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4E7-8B45-B9C4-F3936E9CFF9D}"/>
            </c:ext>
          </c:extLst>
        </c:ser>
        <c:ser>
          <c:idx val="2"/>
          <c:order val="2"/>
          <c:tx>
            <c:strRef>
              <c:f>List4!$B$14</c:f>
              <c:strCache>
                <c:ptCount val="1"/>
                <c:pt idx="0">
                  <c:v>z toho na OAMP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List4!$C$6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13-C4E7-8B45-B9C4-F3936E9CFF9D}"/>
            </c:ext>
          </c:extLst>
        </c:ser>
        <c:ser>
          <c:idx val="4"/>
          <c:order val="3"/>
          <c:tx>
            <c:strRef>
              <c:f>List4!$B$16</c:f>
              <c:strCache>
                <c:ptCount val="1"/>
                <c:pt idx="0">
                  <c:v>z toho opakované žádosti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List4!$C$6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14-C4E7-8B45-B9C4-F3936E9CFF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86"/>
        <c:axId val="1091878096"/>
        <c:axId val="1091868112"/>
      </c:barChart>
      <c:valAx>
        <c:axId val="1091883920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1885168"/>
        <c:crosses val="max"/>
        <c:crossBetween val="between"/>
      </c:valAx>
      <c:catAx>
        <c:axId val="109188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1883920"/>
        <c:crosses val="autoZero"/>
        <c:auto val="1"/>
        <c:lblAlgn val="ctr"/>
        <c:lblOffset val="100"/>
        <c:noMultiLvlLbl val="0"/>
      </c:catAx>
      <c:valAx>
        <c:axId val="109186811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1878096"/>
        <c:crosses val="autoZero"/>
        <c:crossBetween val="between"/>
      </c:valAx>
      <c:catAx>
        <c:axId val="1091878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1868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F7236B-2F0F-4F28-9FDB-BC8BC63F4871}" type="datetimeFigureOut">
              <a:rPr lang="cs-CZ" altLang="cs-CZ"/>
              <a:pPr>
                <a:defRPr/>
              </a:pPr>
              <a:t>10.11.2023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B9606B-E650-47CC-BFD1-B8945BEBFF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8809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70FD03-5BE4-4891-AFBB-CE47C9839247}" type="datetimeFigureOut">
              <a:rPr lang="cs-CZ"/>
              <a:pPr>
                <a:defRPr/>
              </a:pPr>
              <a:t>10.11.2023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AAFF66-C0F8-4074-8893-3190834EDE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206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AFF66-C0F8-4074-8893-3190834EDE9F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64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AFF66-C0F8-4074-8893-3190834EDE9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54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AFF66-C0F8-4074-8893-3190834EDE9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70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AFF66-C0F8-4074-8893-3190834EDE9F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349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AFF66-C0F8-4074-8893-3190834EDE9F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64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E0BE-3D90-47B8-A4A3-4B6C5CD140AB}" type="datetimeFigureOut">
              <a:rPr lang="cs-CZ" altLang="cs-CZ"/>
              <a:pPr>
                <a:defRPr/>
              </a:pPr>
              <a:t>10.11.2023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245A0-5B49-46DB-BF9D-21D372AE07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975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B4B69-0CF3-4AC9-9D80-61E78A95C38E}" type="datetimeFigureOut">
              <a:rPr lang="cs-CZ" altLang="cs-CZ"/>
              <a:pPr>
                <a:defRPr/>
              </a:pPr>
              <a:t>10.11.2023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1601E-7927-446F-9766-D0A5574371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689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69075" y="274638"/>
            <a:ext cx="2117725" cy="58229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14313" y="274638"/>
            <a:ext cx="6202362" cy="58229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F4A5F-24B2-49F7-86AE-E4C80E5450EF}" type="datetimeFigureOut">
              <a:rPr lang="cs-CZ" altLang="cs-CZ"/>
              <a:pPr>
                <a:defRPr/>
              </a:pPr>
              <a:t>10.11.2023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5A475-0ECF-474E-BC55-8E1BEB6918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042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71F5-7E14-40E9-BE44-3916E876D8F4}" type="datetimeFigureOut">
              <a:rPr lang="cs-CZ" altLang="cs-CZ"/>
              <a:pPr>
                <a:defRPr/>
              </a:pPr>
              <a:t>10.11.2023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F3601-C5A4-41CB-8BED-8630DC4D1B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674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96002-D63D-4AA0-BE2E-87D63CDC3482}" type="datetimeFigureOut">
              <a:rPr lang="cs-CZ" altLang="cs-CZ"/>
              <a:pPr>
                <a:defRPr/>
              </a:pPr>
              <a:t>10.11.2023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2D94-25EE-4E46-9236-FC17AF8EFC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464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31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0531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0EFC-27A6-4087-9F9D-EFC6BF91BD2C}" type="datetimeFigureOut">
              <a:rPr lang="cs-CZ" altLang="cs-CZ"/>
              <a:pPr>
                <a:defRPr/>
              </a:pPr>
              <a:t>10.11.2023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7696-4B9A-44A7-AD4C-FE944B69E3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311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4EA7-CB87-4250-8C99-74C50C2AE0D1}" type="datetimeFigureOut">
              <a:rPr lang="cs-CZ" altLang="cs-CZ"/>
              <a:pPr>
                <a:defRPr/>
              </a:pPr>
              <a:t>10.11.2023</a:t>
            </a:fld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3492-637D-44DC-9CE0-8479C0816C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034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6FDEB-B716-4269-8092-5C9583DD94CD}" type="datetimeFigureOut">
              <a:rPr lang="cs-CZ" altLang="cs-CZ"/>
              <a:pPr>
                <a:defRPr/>
              </a:pPr>
              <a:t>10.11.2023</a:t>
            </a:fld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2BCCD-6F26-472C-B582-AAB74D20FF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567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5C41-D9E1-4668-A4E2-04D9B42A90F2}" type="datetimeFigureOut">
              <a:rPr lang="cs-CZ" altLang="cs-CZ"/>
              <a:pPr>
                <a:defRPr/>
              </a:pPr>
              <a:t>10.11.2023</a:t>
            </a:fld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93AE-9A8D-47E1-9ABB-53FE42B015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388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8216-E8D6-4356-893A-B02508651C30}" type="datetimeFigureOut">
              <a:rPr lang="cs-CZ" altLang="cs-CZ"/>
              <a:pPr>
                <a:defRPr/>
              </a:pPr>
              <a:t>10.11.2023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B95C-630C-47D4-9E83-8C1E5B0C3F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765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1172B-8E52-4D08-8176-4137C2164185}" type="datetimeFigureOut">
              <a:rPr lang="cs-CZ" altLang="cs-CZ"/>
              <a:pPr>
                <a:defRPr/>
              </a:pPr>
              <a:t>10.11.2023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1549-5995-408D-9E76-746C9E303D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832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malybubli_CJ_1502_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857500" y="274638"/>
            <a:ext cx="5829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42875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5CFF614-7E8C-4903-AFDF-164857F64342}" type="datetimeFigureOut">
              <a:rPr lang="cs-CZ" altLang="cs-CZ"/>
              <a:pPr>
                <a:defRPr/>
              </a:pPr>
              <a:t>10.11.2023</a:t>
            </a:fld>
            <a:endParaRPr lang="cs-CZ" alt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B276B94-75F6-4827-B958-4879137BF9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7993062" cy="4679950"/>
          </a:xfrm>
        </p:spPr>
        <p:txBody>
          <a:bodyPr/>
          <a:lstStyle/>
          <a:p>
            <a:pPr algn="ctr" eaLnBrk="1" hangingPunct="1"/>
            <a:r>
              <a:rPr lang="cs-CZ" sz="3200" b="1" dirty="0"/>
              <a:t>Dočasná ochrana</a:t>
            </a:r>
            <a:br>
              <a:rPr lang="cs-CZ" sz="3200" b="1" dirty="0"/>
            </a:br>
            <a:br>
              <a:rPr lang="cs-CZ" altLang="cs-CZ" sz="4400" b="1" dirty="0">
                <a:ea typeface="ＭＳ Ｐゴシック" pitchFamily="34" charset="-128"/>
              </a:rPr>
            </a:br>
            <a:r>
              <a:rPr lang="cs-CZ" altLang="cs-CZ" sz="2400" dirty="0">
                <a:ea typeface="ＭＳ Ｐゴシック" pitchFamily="34" charset="-128"/>
              </a:rPr>
              <a:t>Nataša K. Chmelíčková</a:t>
            </a:r>
            <a:br>
              <a:rPr lang="cs-CZ" altLang="cs-CZ" sz="2400" dirty="0">
                <a:ea typeface="ＭＳ Ｐゴシック" pitchFamily="34" charset="-128"/>
              </a:rPr>
            </a:br>
            <a:r>
              <a:rPr lang="cs-CZ" altLang="cs-CZ" sz="2400" dirty="0">
                <a:ea typeface="ＭＳ Ｐゴシック" pitchFamily="34" charset="-128"/>
              </a:rPr>
              <a:t>OAMP MV ČR</a:t>
            </a:r>
            <a:br>
              <a:rPr lang="cs-CZ" altLang="cs-CZ" sz="2400" dirty="0">
                <a:ea typeface="ＭＳ Ｐゴシック" pitchFamily="34" charset="-128"/>
              </a:rPr>
            </a:br>
            <a:endParaRPr lang="cs-CZ" altLang="cs-CZ" sz="24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77346-2F83-6D39-6B5B-CC8541EB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71BA6C-A389-B71C-6F83-86BF95B0A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Minimální soubor</a:t>
            </a:r>
          </a:p>
          <a:p>
            <a:r>
              <a:rPr lang="cs-CZ" sz="2000" dirty="0"/>
              <a:t>Povolení k pobytu</a:t>
            </a:r>
          </a:p>
          <a:p>
            <a:r>
              <a:rPr lang="cs-CZ" sz="2000" dirty="0"/>
              <a:t>Zaměstnání (test trhu), </a:t>
            </a:r>
            <a:r>
              <a:rPr lang="cs-CZ" sz="2000" dirty="0" err="1"/>
              <a:t>osvč</a:t>
            </a:r>
            <a:r>
              <a:rPr lang="cs-CZ" sz="2000" dirty="0"/>
              <a:t> – za běžných pravidel</a:t>
            </a:r>
          </a:p>
          <a:p>
            <a:r>
              <a:rPr lang="cs-CZ" sz="2000" dirty="0">
                <a:solidFill>
                  <a:srgbClr val="333333"/>
                </a:solidFill>
                <a:latin typeface="Tahoma" panose="020B0604030504040204" pitchFamily="34" charset="0"/>
              </a:rPr>
              <a:t>M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ožnost přiměřeného ubytování, nebo v případě potřeby zajistí poskytnutí prostředků k obstarání ubytování</a:t>
            </a:r>
          </a:p>
          <a:p>
            <a:r>
              <a:rPr lang="cs-CZ" sz="2000" dirty="0">
                <a:solidFill>
                  <a:srgbClr val="333333"/>
                </a:solidFill>
                <a:latin typeface="Tahoma" panose="020B0604030504040204" pitchFamily="34" charset="0"/>
              </a:rPr>
              <a:t>V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případě, že nemají dostatečné prostředky, poskytnutí nezbytné pomoci v podobě sociálních dávek a prostředků na živobytí,</a:t>
            </a:r>
            <a:endParaRPr lang="cs-CZ" sz="20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cs-CZ" sz="2000" dirty="0">
                <a:solidFill>
                  <a:srgbClr val="333333"/>
                </a:solidFill>
                <a:latin typeface="Tahoma" panose="020B0604030504040204" pitchFamily="34" charset="0"/>
              </a:rPr>
              <a:t>Zdravotní péče – alespoň základní, zranitelní víc</a:t>
            </a:r>
          </a:p>
          <a:p>
            <a:r>
              <a:rPr lang="cs-CZ" sz="2000" dirty="0">
                <a:solidFill>
                  <a:srgbClr val="333333"/>
                </a:solidFill>
                <a:latin typeface="Tahoma" panose="020B0604030504040204" pitchFamily="34" charset="0"/>
              </a:rPr>
              <a:t>Děti – školní docházka, dospělí – „</a:t>
            </a:r>
            <a:r>
              <a:rPr lang="cs-CZ" sz="2000" dirty="0" err="1">
                <a:solidFill>
                  <a:srgbClr val="333333"/>
                </a:solidFill>
                <a:latin typeface="Tahoma" panose="020B0604030504040204" pitchFamily="34" charset="0"/>
              </a:rPr>
              <a:t>may</a:t>
            </a:r>
            <a:r>
              <a:rPr lang="cs-CZ" sz="2000" dirty="0">
                <a:solidFill>
                  <a:srgbClr val="333333"/>
                </a:solidFill>
                <a:latin typeface="Tahoma" panose="020B0604030504040204" pitchFamily="34" charset="0"/>
              </a:rPr>
              <a:t>“</a:t>
            </a:r>
          </a:p>
          <a:p>
            <a:r>
              <a:rPr lang="cs-CZ" sz="2000" dirty="0">
                <a:solidFill>
                  <a:srgbClr val="333333"/>
                </a:solidFill>
                <a:latin typeface="Tahoma" panose="020B0604030504040204" pitchFamily="34" charset="0"/>
              </a:rPr>
              <a:t>Sloučení rodiny</a:t>
            </a:r>
          </a:p>
          <a:p>
            <a:r>
              <a:rPr lang="cs-CZ" sz="2000" dirty="0">
                <a:solidFill>
                  <a:srgbClr val="333333"/>
                </a:solidFill>
                <a:latin typeface="Tahoma" panose="020B0604030504040204" pitchFamily="34" charset="0"/>
              </a:rPr>
              <a:t>Péče o nezletilé bez doprovodu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3305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B5919-D307-3C0E-7FC1-8561860F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k azylovému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6E9ADF-91EE-D85C-D996-F43C15A96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Osobám požívajícím dočasné ochrany musí být kdykoli umožněno podat žádost o azyl.</a:t>
            </a:r>
          </a:p>
          <a:p>
            <a:r>
              <a:rPr lang="cs-CZ" sz="2400" dirty="0">
                <a:solidFill>
                  <a:srgbClr val="333333"/>
                </a:solidFill>
                <a:latin typeface="Tahoma" panose="020B0604030504040204" pitchFamily="34" charset="0"/>
              </a:rPr>
              <a:t>Ale…</a:t>
            </a:r>
            <a:r>
              <a:rPr lang="cs-CZ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 Členské státy mohou stanovit, že po dobu vyřizování žádosti nelze požívat dočasné ochrany a zároveň mít právní postavení žadatele o azyl</a:t>
            </a:r>
          </a:p>
          <a:p>
            <a:r>
              <a:rPr lang="cs-CZ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Posouzení jakékoli žádosti o azyl nevyřízené před uplynutím doby trvání dočasné ochrany je dokončeno po skončení této doby.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4929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62590-B951-F343-6136-F3703A66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potom?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5C341E-5B48-BAA7-2760-42184532C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Směrnice zná jedinou možnost  - návrat</a:t>
            </a:r>
          </a:p>
          <a:p>
            <a:endParaRPr lang="cs-CZ" sz="2400" dirty="0"/>
          </a:p>
          <a:p>
            <a:pPr marL="0" indent="0" algn="ctr">
              <a:buNone/>
            </a:pPr>
            <a:r>
              <a:rPr lang="cs-CZ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Členské státy přijmou nezbytná opatření umožňující dobrovolný návrat osob požívajících dočasné ochrany nebo osob, jejichž dočasná ochrana skončila. Členské státy zajistí, aby opatření k dobrovolnému návratu osob požívajících dočasné ochrany umožnila těmto osobám návrat s ohledem na lidskou důstojnost.</a:t>
            </a:r>
          </a:p>
          <a:p>
            <a:pPr marL="0" indent="0" algn="ctr">
              <a:buNone/>
            </a:pPr>
            <a:endParaRPr lang="cs-CZ" sz="24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333333"/>
                </a:solidFill>
                <a:latin typeface="Tahoma" panose="020B0604030504040204" pitchFamily="34" charset="0"/>
              </a:rPr>
              <a:t>- reálně – série variant – ideálně EU řešení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254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9B9CE-64A7-804A-B22A-379B8AF7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Dočasná ochrana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2DDAC8-896C-9440-8389-A2F38707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571625"/>
            <a:ext cx="8229600" cy="4737695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000" dirty="0"/>
              <a:t>V ČR původně speciální zákon č. 221/2003 Sb. - designován na jinou realitu – nepoužitelné – proto speciální </a:t>
            </a:r>
            <a:r>
              <a:rPr lang="cs-CZ" sz="2000" u="sng" dirty="0"/>
              <a:t>legislativní akce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Jak obecně cizinci v ČR pobývají:</a:t>
            </a:r>
          </a:p>
          <a:p>
            <a:pPr>
              <a:buFontTx/>
              <a:buChar char="-"/>
            </a:pPr>
            <a:r>
              <a:rPr lang="cs-CZ" sz="2000" b="1" dirty="0"/>
              <a:t>Zákon o pobytu cizinců </a:t>
            </a:r>
            <a:r>
              <a:rPr lang="cs-CZ" sz="2000" dirty="0"/>
              <a:t>– práce, studium, sloučení rodiny, osoby co se nevlezou do dočasné ochrany, ale nemohou odjet</a:t>
            </a:r>
          </a:p>
          <a:p>
            <a:pPr>
              <a:buFontTx/>
              <a:buChar char="-"/>
            </a:pPr>
            <a:r>
              <a:rPr lang="cs-CZ" sz="2000" b="1" dirty="0"/>
              <a:t>Zákon o azylu </a:t>
            </a:r>
            <a:r>
              <a:rPr lang="cs-CZ" sz="2000" dirty="0"/>
              <a:t>– žadatelé o azyl, osoby s udělenou mezinárodní ochranou</a:t>
            </a:r>
          </a:p>
          <a:p>
            <a:pPr>
              <a:buFontTx/>
              <a:buChar char="-"/>
            </a:pPr>
            <a:r>
              <a:rPr lang="cs-CZ" sz="2000" strike="sngStrike" dirty="0"/>
              <a:t>Zákon o dočasné ochraně </a:t>
            </a:r>
            <a:r>
              <a:rPr lang="cs-CZ" sz="2000" b="1" dirty="0"/>
              <a:t>zákon č. 65/2022 + zákon o pobytu cizinců</a:t>
            </a:r>
            <a:r>
              <a:rPr lang="cs-CZ" sz="2000" dirty="0"/>
              <a:t> – osoby s dočasnou ochranou</a:t>
            </a:r>
          </a:p>
          <a:p>
            <a:pPr>
              <a:buFontTx/>
              <a:buChar char="-"/>
            </a:pPr>
            <a:r>
              <a:rPr lang="cs-CZ" sz="2000" dirty="0"/>
              <a:t>Zákon č. 310/1999 Sb., o pobytu ozbrojených sil cizích států</a:t>
            </a:r>
          </a:p>
        </p:txBody>
      </p:sp>
    </p:spTree>
    <p:extLst>
      <p:ext uri="{BB962C8B-B14F-4D97-AF65-F5344CB8AC3E}">
        <p14:creationId xmlns:p14="http://schemas.microsoft.com/office/powerpoint/2010/main" val="1764018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A94C0-C4D0-EB49-45BC-11ED374E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Balíček Lex Ukrajina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10FF0D-FE5C-FC11-06BE-FEE5029C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571625"/>
            <a:ext cx="8229600" cy="4881711"/>
          </a:xfrm>
        </p:spPr>
        <p:txBody>
          <a:bodyPr/>
          <a:lstStyle/>
          <a:p>
            <a:pPr algn="just"/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ZÁKON č. 65/2022  o některých opatřeních v souvislosti s ozbrojeným konfliktem na území Ukrajiny vyvolaným invazí vojsk Ruské federace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- Lex Ukrajina MV – pobytové otázky, ubytování,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zdr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. péče</a:t>
            </a:r>
          </a:p>
          <a:p>
            <a:pPr marL="0" indent="0" algn="just">
              <a:buNone/>
            </a:pPr>
            <a:endParaRPr lang="cs-CZ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ZÁKON č. 66/2022 o opatřeních v oblasti zaměstnanosti a oblasti sociálního zabezpečení v souvislosti s ozbrojeným konfliktem na území Ukrajiny vyvolaným invazí vojsk Ruské federace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- Lex Ukrajina MPSV – zejm. humanitární dávka 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ZÁKON č. 66/2022 o opatřeních v oblasti školství v souvislosti s ozbrojeným konfliktem na území Ukrajiny vyvolaným invazí vojsk Ruské federace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- Lex Ukrajina MŠMT – výjimky</a:t>
            </a:r>
            <a:r>
              <a:rPr lang="cs-CZ" sz="2000">
                <a:solidFill>
                  <a:srgbClr val="000000"/>
                </a:solidFill>
                <a:latin typeface="Arial" panose="020B0604020202020204" pitchFamily="34" charset="0"/>
              </a:rPr>
              <a:t>, modality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7363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3D43E-8C7B-C7D9-46D2-3C7A1CE3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DC8098-1E99-EF50-1A68-5A11543C8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6EE481-9421-3D25-4EF6-D0963718B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98" y="949442"/>
            <a:ext cx="8425447" cy="577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0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2857500" y="548680"/>
            <a:ext cx="5829300" cy="868958"/>
          </a:xfrm>
        </p:spPr>
        <p:txBody>
          <a:bodyPr/>
          <a:lstStyle/>
          <a:p>
            <a:pPr eaLnBrk="1" hangingPunct="1"/>
            <a:r>
              <a:rPr lang="cs-CZ" altLang="cs-CZ" b="1" dirty="0">
                <a:ea typeface="ＭＳ Ｐゴシック" pitchFamily="34" charset="-128"/>
              </a:rPr>
              <a:t>Ukrajinci v ČR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214313" y="1844824"/>
            <a:ext cx="8229600" cy="547260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800" dirty="0">
                <a:ea typeface="ＭＳ Ｐゴシック" pitchFamily="34" charset="-128"/>
              </a:rPr>
              <a:t>Příchozí z Ukrajiny – ne každý UKR má dočasnou ochranu, ale zároveň i jiný cizinec  přicházející z UKR než UKR může mít dočasnou ochranou (řídké)</a:t>
            </a:r>
          </a:p>
          <a:p>
            <a:pPr marL="0" indent="0" eaLnBrk="1" hangingPunct="1">
              <a:buNone/>
            </a:pPr>
            <a:r>
              <a:rPr lang="cs-CZ" altLang="cs-CZ" sz="1800" dirty="0">
                <a:ea typeface="ＭＳ Ｐゴシック" pitchFamily="34" charset="-128"/>
              </a:rPr>
              <a:t>Dočasnou ochranu může mít i jiná osoba než UKR - obvykle rodina – nejčastěji RUS, MLD.</a:t>
            </a:r>
          </a:p>
          <a:p>
            <a:pPr marL="0" indent="0" eaLnBrk="1" hangingPunct="1">
              <a:buNone/>
            </a:pPr>
            <a:endParaRPr lang="cs-CZ" altLang="cs-CZ" sz="18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r>
              <a:rPr lang="cs-CZ" altLang="cs-CZ" sz="1800" dirty="0">
                <a:ea typeface="ＭＳ Ｐゴシック" pitchFamily="34" charset="-128"/>
              </a:rPr>
              <a:t>Předváleční UKR – obvykle si drží původní typ pobytu (např. práce)</a:t>
            </a:r>
          </a:p>
          <a:p>
            <a:pPr eaLnBrk="1" hangingPunct="1">
              <a:buFontTx/>
              <a:buChar char="-"/>
            </a:pPr>
            <a:r>
              <a:rPr lang="cs-CZ" altLang="cs-CZ" sz="1800" dirty="0">
                <a:ea typeface="ＭＳ Ｐゴシック" pitchFamily="34" charset="-128"/>
              </a:rPr>
              <a:t>Váleční UKR – dočasná ochrana</a:t>
            </a:r>
          </a:p>
          <a:p>
            <a:pPr marL="0" indent="0" eaLnBrk="1" hangingPunct="1">
              <a:buNone/>
            </a:pPr>
            <a:r>
              <a:rPr lang="cs-CZ" altLang="cs-CZ" sz="1800" dirty="0">
                <a:ea typeface="ＭＳ Ｐゴシック" pitchFamily="34" charset="-128"/>
              </a:rPr>
              <a:t>	   	- vízum za účelem strpění – nesplňují podmínky pro dočasnou ochranu, ale na UKR nelze odjet</a:t>
            </a:r>
          </a:p>
          <a:p>
            <a:pPr marL="0" indent="0" eaLnBrk="1" hangingPunct="1">
              <a:buNone/>
            </a:pPr>
            <a:endParaRPr lang="cs-CZ" altLang="cs-CZ" sz="1800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cs-CZ" altLang="cs-CZ" sz="1800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cs-CZ" altLang="cs-CZ" sz="1800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cs-CZ" altLang="cs-CZ" sz="200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ea typeface="ＭＳ Ｐゴシック" pitchFamily="34" charset="-128"/>
              </a:rPr>
              <a:t>Prodloužení dočasné ochrany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214313" y="1571625"/>
            <a:ext cx="8229600" cy="516974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>
                <a:ea typeface="ＭＳ Ｐゴシック" pitchFamily="34" charset="-128"/>
              </a:rPr>
              <a:t>Dvoufázově: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0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AutoNum type="arabicPeriod"/>
            </a:pPr>
            <a:r>
              <a:rPr lang="cs-CZ" altLang="cs-CZ" sz="2000" b="1" dirty="0">
                <a:ea typeface="ＭＳ Ｐゴシック" pitchFamily="34" charset="-128"/>
              </a:rPr>
              <a:t>online registrace </a:t>
            </a:r>
            <a:r>
              <a:rPr lang="cs-CZ" altLang="cs-CZ" sz="2000" dirty="0">
                <a:ea typeface="ＭＳ Ｐゴシック" pitchFamily="34" charset="-128"/>
              </a:rPr>
              <a:t>– skončila 31.3.2023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>
                <a:ea typeface="ＭＳ Ｐゴシック" pitchFamily="34" charset="-128"/>
              </a:rPr>
              <a:t> – kdo se nezaregistroval, dočasná zanikla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dirty="0">
                <a:ea typeface="ＭＳ Ｐゴシック" pitchFamily="34" charset="-128"/>
              </a:rPr>
              <a:t>kdo se zaregistroval – dočasná trvá ze zákona do 30.9.2023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0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0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>
                <a:ea typeface="ＭＳ Ｐゴシック" pitchFamily="34" charset="-128"/>
              </a:rPr>
              <a:t>2. </a:t>
            </a:r>
            <a:r>
              <a:rPr lang="cs-CZ" altLang="cs-CZ" sz="2000" b="1" dirty="0">
                <a:ea typeface="ＭＳ Ｐゴシック" pitchFamily="34" charset="-128"/>
              </a:rPr>
              <a:t>vylepení štítku –</a:t>
            </a:r>
            <a:r>
              <a:rPr lang="cs-CZ" altLang="cs-CZ" sz="2000" dirty="0">
                <a:ea typeface="ＭＳ Ｐゴシック" pitchFamily="34" charset="-128"/>
              </a:rPr>
              <a:t> skončila  30.9.2023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0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000" dirty="0">
              <a:ea typeface="ＭＳ Ｐゴシック" pitchFamily="34" charset="-128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 k 1. říjnu 2023: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Arial" panose="020B0604020202020204" pitchFamily="34" charset="0"/>
              <a:buChar char="-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358 740 osob s dočasnou ochranou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0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0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590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1A6A2-7F24-B37C-BDA5-CA6DFFEF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C6A3965-4661-F9F1-4CE0-2DF0F6447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17638"/>
            <a:ext cx="7488832" cy="48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1E32D-D9A4-D80F-468B-43C2EB29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Dočasná ochrana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144AF2-4898-2302-B252-B29DBC97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914" y="1982552"/>
            <a:ext cx="8472518" cy="11627836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/>
        </p:nvGraphicFramePr>
        <p:xfrm>
          <a:off x="611560" y="1196751"/>
          <a:ext cx="8075240" cy="482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 pole 2">
            <a:extLst>
              <a:ext uri="{FF2B5EF4-FFF2-40B4-BE49-F238E27FC236}">
                <a16:creationId xmlns:a16="http://schemas.microsoft.com/office/drawing/2014/main" id="{4C0D2773-4139-C059-09E0-966DD4A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557" y="1942864"/>
            <a:ext cx="5467350" cy="146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1" i="0" u="none" strike="noStrike" cap="none" normalizeH="0" baseline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61       101        56       841     1 123  1 100   1 085     739      746       868     189      141      175       157   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B2B945C-BF01-6C20-B088-18A16830F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839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87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>
                <a:ea typeface="ＭＳ Ｐゴシック" pitchFamily="34" charset="-128"/>
              </a:rPr>
              <a:t>Co je </a:t>
            </a:r>
            <a:r>
              <a:rPr lang="en-US" altLang="cs-CZ" dirty="0" err="1">
                <a:ea typeface="ＭＳ Ｐゴシック" pitchFamily="34" charset="-128"/>
              </a:rPr>
              <a:t>dočasná</a:t>
            </a:r>
            <a:r>
              <a:rPr lang="en-US" altLang="cs-CZ" dirty="0">
                <a:ea typeface="ＭＳ Ｐゴシック" pitchFamily="34" charset="-128"/>
              </a:rPr>
              <a:t> </a:t>
            </a:r>
            <a:r>
              <a:rPr lang="en-US" altLang="cs-CZ" dirty="0" err="1">
                <a:ea typeface="ＭＳ Ｐゴシック" pitchFamily="34" charset="-128"/>
              </a:rPr>
              <a:t>ochrana</a:t>
            </a:r>
            <a:endParaRPr lang="en-US" altLang="cs-CZ" dirty="0">
              <a:ea typeface="ＭＳ Ｐゴシック" pitchFamily="34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altLang="cs-CZ" sz="2800" dirty="0">
                <a:ea typeface="ＭＳ Ｐゴシック" pitchFamily="34" charset="-128"/>
              </a:rPr>
              <a:t>- </a:t>
            </a:r>
            <a:r>
              <a:rPr lang="cs-CZ" altLang="cs-CZ" sz="2000" dirty="0">
                <a:ea typeface="ＭＳ Ｐゴシック" pitchFamily="34" charset="-128"/>
              </a:rPr>
              <a:t>Právní režim pobytu určitých cizinců na území – EU základ – směrnice o dočasné ochraně 2001/55/ES</a:t>
            </a:r>
          </a:p>
          <a:p>
            <a:pPr>
              <a:buFontTx/>
              <a:buChar char="-"/>
            </a:pPr>
            <a:r>
              <a:rPr lang="cs-CZ" altLang="cs-CZ" sz="2000" dirty="0">
                <a:ea typeface="ＭＳ Ｐゴシック" pitchFamily="34" charset="-128"/>
              </a:rPr>
              <a:t>Cíl směrnice – rychlá ochrana velkému počtu ohrožených osob, ochrana azylového systému</a:t>
            </a:r>
          </a:p>
          <a:p>
            <a:pPr>
              <a:buFontTx/>
              <a:buChar char="-"/>
            </a:pPr>
            <a:r>
              <a:rPr lang="cs-CZ" altLang="cs-CZ" sz="2000" dirty="0">
                <a:ea typeface="ＭＳ Ｐゴシック" pitchFamily="34" charset="-128"/>
              </a:rPr>
              <a:t>Jednoduchost zisku statusu - “prima facie“ , soubor minimálních práv</a:t>
            </a:r>
          </a:p>
          <a:p>
            <a:pPr>
              <a:buFontTx/>
              <a:buChar char="-"/>
            </a:pPr>
            <a:r>
              <a:rPr lang="cs-CZ" altLang="cs-CZ" sz="2000" dirty="0">
                <a:ea typeface="ＭＳ Ｐゴシック" pitchFamily="34" charset="-128"/>
              </a:rPr>
              <a:t>Spící nástroj (výjimečnost) – vyžaduje aktivaci na úrovni EU – 4.3.2022 poprvé!</a:t>
            </a:r>
          </a:p>
          <a:p>
            <a:pPr marL="0" indent="0">
              <a:buNone/>
            </a:pPr>
            <a:r>
              <a:rPr lang="cs-CZ" altLang="cs-CZ" sz="2000" dirty="0">
                <a:ea typeface="ＭＳ Ｐゴシック" pitchFamily="34" charset="-128"/>
              </a:rPr>
              <a:t>-    Dočasnost – 1+(0.5+</a:t>
            </a:r>
            <a:r>
              <a:rPr lang="cs-CZ" altLang="cs-CZ" sz="2000" dirty="0">
                <a:solidFill>
                  <a:srgbClr val="FFC000"/>
                </a:solidFill>
                <a:ea typeface="ＭＳ Ｐゴシック" pitchFamily="34" charset="-128"/>
              </a:rPr>
              <a:t>0.5</a:t>
            </a:r>
            <a:r>
              <a:rPr lang="cs-CZ" altLang="cs-CZ" sz="2000" dirty="0">
                <a:ea typeface="ＭＳ Ｐゴシック" pitchFamily="34" charset="-128"/>
              </a:rPr>
              <a:t>) +1 rok</a:t>
            </a:r>
          </a:p>
          <a:p>
            <a:pPr marL="0" indent="0">
              <a:buNone/>
            </a:pPr>
            <a:endParaRPr lang="cs-CZ" altLang="cs-CZ" sz="20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cs-CZ" altLang="cs-CZ" sz="2000" dirty="0">
                <a:ea typeface="ＭＳ Ｐゴシック" pitchFamily="34" charset="-128"/>
              </a:rPr>
              <a:t>X mezinárodní ochrana – jiný unijní i národní právní základ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35DA9-055A-44A3-B3F3-5AE866FD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C5DADCE-BDA4-90F3-734B-AA790F093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072788"/>
              </p:ext>
            </p:extLst>
          </p:nvPr>
        </p:nvGraphicFramePr>
        <p:xfrm>
          <a:off x="611560" y="836712"/>
          <a:ext cx="7848874" cy="5184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3625">
                  <a:extLst>
                    <a:ext uri="{9D8B030D-6E8A-4147-A177-3AD203B41FA5}">
                      <a16:colId xmlns:a16="http://schemas.microsoft.com/office/drawing/2014/main" val="58636860"/>
                    </a:ext>
                  </a:extLst>
                </a:gridCol>
                <a:gridCol w="517228">
                  <a:extLst>
                    <a:ext uri="{9D8B030D-6E8A-4147-A177-3AD203B41FA5}">
                      <a16:colId xmlns:a16="http://schemas.microsoft.com/office/drawing/2014/main" val="433078040"/>
                    </a:ext>
                  </a:extLst>
                </a:gridCol>
                <a:gridCol w="436982">
                  <a:extLst>
                    <a:ext uri="{9D8B030D-6E8A-4147-A177-3AD203B41FA5}">
                      <a16:colId xmlns:a16="http://schemas.microsoft.com/office/drawing/2014/main" val="1280112071"/>
                    </a:ext>
                  </a:extLst>
                </a:gridCol>
                <a:gridCol w="356825">
                  <a:extLst>
                    <a:ext uri="{9D8B030D-6E8A-4147-A177-3AD203B41FA5}">
                      <a16:colId xmlns:a16="http://schemas.microsoft.com/office/drawing/2014/main" val="710157119"/>
                    </a:ext>
                  </a:extLst>
                </a:gridCol>
                <a:gridCol w="518594">
                  <a:extLst>
                    <a:ext uri="{9D8B030D-6E8A-4147-A177-3AD203B41FA5}">
                      <a16:colId xmlns:a16="http://schemas.microsoft.com/office/drawing/2014/main" val="3273919369"/>
                    </a:ext>
                  </a:extLst>
                </a:gridCol>
                <a:gridCol w="436982">
                  <a:extLst>
                    <a:ext uri="{9D8B030D-6E8A-4147-A177-3AD203B41FA5}">
                      <a16:colId xmlns:a16="http://schemas.microsoft.com/office/drawing/2014/main" val="2507678338"/>
                    </a:ext>
                  </a:extLst>
                </a:gridCol>
                <a:gridCol w="437710">
                  <a:extLst>
                    <a:ext uri="{9D8B030D-6E8A-4147-A177-3AD203B41FA5}">
                      <a16:colId xmlns:a16="http://schemas.microsoft.com/office/drawing/2014/main" val="1287628703"/>
                    </a:ext>
                  </a:extLst>
                </a:gridCol>
                <a:gridCol w="437710">
                  <a:extLst>
                    <a:ext uri="{9D8B030D-6E8A-4147-A177-3AD203B41FA5}">
                      <a16:colId xmlns:a16="http://schemas.microsoft.com/office/drawing/2014/main" val="225451800"/>
                    </a:ext>
                  </a:extLst>
                </a:gridCol>
                <a:gridCol w="436982">
                  <a:extLst>
                    <a:ext uri="{9D8B030D-6E8A-4147-A177-3AD203B41FA5}">
                      <a16:colId xmlns:a16="http://schemas.microsoft.com/office/drawing/2014/main" val="2178773616"/>
                    </a:ext>
                  </a:extLst>
                </a:gridCol>
                <a:gridCol w="419472">
                  <a:extLst>
                    <a:ext uri="{9D8B030D-6E8A-4147-A177-3AD203B41FA5}">
                      <a16:colId xmlns:a16="http://schemas.microsoft.com/office/drawing/2014/main" val="3592169643"/>
                    </a:ext>
                  </a:extLst>
                </a:gridCol>
                <a:gridCol w="419472">
                  <a:extLst>
                    <a:ext uri="{9D8B030D-6E8A-4147-A177-3AD203B41FA5}">
                      <a16:colId xmlns:a16="http://schemas.microsoft.com/office/drawing/2014/main" val="3384588381"/>
                    </a:ext>
                  </a:extLst>
                </a:gridCol>
                <a:gridCol w="419472">
                  <a:extLst>
                    <a:ext uri="{9D8B030D-6E8A-4147-A177-3AD203B41FA5}">
                      <a16:colId xmlns:a16="http://schemas.microsoft.com/office/drawing/2014/main" val="1254303896"/>
                    </a:ext>
                  </a:extLst>
                </a:gridCol>
                <a:gridCol w="419472">
                  <a:extLst>
                    <a:ext uri="{9D8B030D-6E8A-4147-A177-3AD203B41FA5}">
                      <a16:colId xmlns:a16="http://schemas.microsoft.com/office/drawing/2014/main" val="3391893321"/>
                    </a:ext>
                  </a:extLst>
                </a:gridCol>
                <a:gridCol w="419472">
                  <a:extLst>
                    <a:ext uri="{9D8B030D-6E8A-4147-A177-3AD203B41FA5}">
                      <a16:colId xmlns:a16="http://schemas.microsoft.com/office/drawing/2014/main" val="3519468584"/>
                    </a:ext>
                  </a:extLst>
                </a:gridCol>
                <a:gridCol w="419472">
                  <a:extLst>
                    <a:ext uri="{9D8B030D-6E8A-4147-A177-3AD203B41FA5}">
                      <a16:colId xmlns:a16="http://schemas.microsoft.com/office/drawing/2014/main" val="3723691747"/>
                    </a:ext>
                  </a:extLst>
                </a:gridCol>
                <a:gridCol w="419472">
                  <a:extLst>
                    <a:ext uri="{9D8B030D-6E8A-4147-A177-3AD203B41FA5}">
                      <a16:colId xmlns:a16="http://schemas.microsoft.com/office/drawing/2014/main" val="3434468441"/>
                    </a:ext>
                  </a:extLst>
                </a:gridCol>
                <a:gridCol w="509932">
                  <a:extLst>
                    <a:ext uri="{9D8B030D-6E8A-4147-A177-3AD203B41FA5}">
                      <a16:colId xmlns:a16="http://schemas.microsoft.com/office/drawing/2014/main" val="2826675623"/>
                    </a:ext>
                  </a:extLst>
                </a:gridCol>
              </a:tblGrid>
              <a:tr h="37868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STP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2022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1–4.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5–8.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9–12.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13-16.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17-20.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21-24.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25-28.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29-32.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33-36.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37-40.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41.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42.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43.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44.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extLst>
                  <a:ext uri="{0D108BD9-81ED-4DB2-BD59-A6C34878D82A}">
                    <a16:rowId xmlns:a16="http://schemas.microsoft.com/office/drawing/2014/main" val="960598495"/>
                  </a:ext>
                </a:extLst>
              </a:tr>
              <a:tr h="497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Ukrajina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474730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10564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9543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9121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8013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8953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9393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10875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8839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8661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9300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2028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1714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1705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1721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575160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77942079"/>
                  </a:ext>
                </a:extLst>
              </a:tr>
              <a:tr h="312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Rusko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534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580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4074934"/>
                  </a:ext>
                </a:extLst>
              </a:tr>
              <a:tr h="312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Moldavsko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153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192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53356284"/>
                  </a:ext>
                </a:extLst>
              </a:tr>
              <a:tr h="312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Vietnam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106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107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3821787"/>
                  </a:ext>
                </a:extLst>
              </a:tr>
              <a:tr h="312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Bělorusko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3488866"/>
                  </a:ext>
                </a:extLst>
              </a:tr>
              <a:tr h="312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Gruzie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64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81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0613559"/>
                  </a:ext>
                </a:extLst>
              </a:tr>
              <a:tr h="497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Ázerbájdžán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76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79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96024144"/>
                  </a:ext>
                </a:extLst>
              </a:tr>
              <a:tr h="312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Uzbekistán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55238453"/>
                  </a:ext>
                </a:extLst>
              </a:tr>
              <a:tr h="312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Arménie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6128890"/>
                  </a:ext>
                </a:extLst>
              </a:tr>
              <a:tr h="312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USA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35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2159196"/>
                  </a:ext>
                </a:extLst>
              </a:tr>
              <a:tr h="312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ostatní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178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232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96249165"/>
                  </a:ext>
                </a:extLst>
              </a:tr>
              <a:tr h="497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476051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10579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9568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9143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8024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8968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9406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10892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8850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8685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9312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2033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1717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1707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1723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576658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9777823"/>
                  </a:ext>
                </a:extLst>
              </a:tr>
              <a:tr h="497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podíl Ukrajina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99,7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99,9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99,7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99,8%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99,9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99,8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99,9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99,8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99,9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99,7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99,9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99,8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99,8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99,9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99,9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dirty="0">
                          <a:effectLst/>
                        </a:rPr>
                        <a:t>99,7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905931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A3FFEAF-7338-17EA-A353-40501F759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03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998EE-3856-694B-764F-F6363742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212063-4D36-8D64-A07A-9502B779B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2023 – EU - debata o prodloužení dočasné ochrany – EU úroveň – je nutný aktivní krok – září 2023 -  ČR lex 6</a:t>
            </a:r>
          </a:p>
          <a:p>
            <a:pPr marL="0" indent="0">
              <a:buNone/>
            </a:pPr>
            <a:r>
              <a:rPr lang="cs-CZ" sz="2800" dirty="0"/>
              <a:t>- prodloužení o 1 rok do března 2025</a:t>
            </a:r>
          </a:p>
          <a:p>
            <a:r>
              <a:rPr lang="cs-CZ" sz="2800" dirty="0"/>
              <a:t>Nutné zahájení debat o škále exit možností na EU úrovni – návrat, jiný pobyt, další možnosti</a:t>
            </a:r>
          </a:p>
        </p:txBody>
      </p:sp>
    </p:spTree>
    <p:extLst>
      <p:ext uri="{BB962C8B-B14F-4D97-AF65-F5344CB8AC3E}">
        <p14:creationId xmlns:p14="http://schemas.microsoft.com/office/powerpoint/2010/main" val="2993678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3D9FD-1B81-39CE-359A-62861D34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Informovanost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33395-15DA-E636-051C-BEA930E4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571625"/>
            <a:ext cx="8229600" cy="5011737"/>
          </a:xfrm>
        </p:spPr>
        <p:txBody>
          <a:bodyPr/>
          <a:lstStyle/>
          <a:p>
            <a:r>
              <a:rPr lang="cs-CZ" sz="2000" dirty="0"/>
              <a:t>Facebook Naši Ukrajinci</a:t>
            </a:r>
          </a:p>
          <a:p>
            <a:r>
              <a:rPr lang="cs-CZ" sz="2000" dirty="0"/>
              <a:t>Infolinka MV</a:t>
            </a:r>
          </a:p>
          <a:p>
            <a:pPr marL="0" indent="0">
              <a:buNone/>
            </a:pPr>
            <a:r>
              <a:rPr lang="cs-CZ" sz="2000" dirty="0"/>
              <a:t>Monitoring soc. sítí: Facebook, </a:t>
            </a:r>
            <a:r>
              <a:rPr lang="cs-CZ" sz="2000" dirty="0" err="1"/>
              <a:t>Tiktok</a:t>
            </a:r>
            <a:r>
              <a:rPr lang="cs-CZ" sz="2000" dirty="0"/>
              <a:t>, Telegram, </a:t>
            </a:r>
            <a:r>
              <a:rPr lang="cs-CZ" sz="2000" dirty="0" err="1"/>
              <a:t>Youtube</a:t>
            </a:r>
            <a:endParaRPr lang="cs-CZ" sz="2000" dirty="0"/>
          </a:p>
          <a:p>
            <a:r>
              <a:rPr lang="cs-CZ" sz="2000" dirty="0"/>
              <a:t>Dezinformace – přechody na jiní pobytové tituly, přeposílání peněz z účtů, nabídka falešných potvrzení o ubytování, oddacích listů, zákon „Lidé války“ – údajně příspěvek 1000 eur na osobu</a:t>
            </a:r>
          </a:p>
          <a:p>
            <a:r>
              <a:rPr lang="cs-CZ" sz="2000" dirty="0"/>
              <a:t>Nepřesné informace – odhlašování ze </a:t>
            </a:r>
            <a:r>
              <a:rPr lang="cs-CZ" sz="2000" dirty="0" err="1"/>
              <a:t>zdr</a:t>
            </a:r>
            <a:r>
              <a:rPr lang="cs-CZ" sz="2000" dirty="0"/>
              <a:t>. pojištění, opakovaná žádost o dočasnou ochranu, přechody na jiné pobytové tituly, možnost vycestování</a:t>
            </a:r>
          </a:p>
          <a:p>
            <a:r>
              <a:rPr lang="cs-CZ" sz="2000" dirty="0"/>
              <a:t>Averze “usazených“ UKR vůči osobám s DO</a:t>
            </a:r>
          </a:p>
          <a:p>
            <a:pPr marL="0" indent="0">
              <a:buNone/>
            </a:pPr>
            <a:r>
              <a:rPr lang="cs-CZ" sz="2000" i="1" dirty="0">
                <a:effectLst/>
                <a:latin typeface="Roboto" panose="02000000000000000000" pitchFamily="2" charset="0"/>
              </a:rPr>
              <a:t>„</a:t>
            </a:r>
            <a:r>
              <a:rPr lang="cs-CZ" sz="2000" i="1" dirty="0" err="1">
                <a:effectLst/>
                <a:latin typeface="Roboto" panose="02000000000000000000" pitchFamily="2" charset="0"/>
              </a:rPr>
              <a:t>Proc</a:t>
            </a:r>
            <a:r>
              <a:rPr lang="cs-CZ" sz="2000" i="1" dirty="0">
                <a:effectLst/>
                <a:latin typeface="Roboto" panose="02000000000000000000" pitchFamily="2" charset="0"/>
              </a:rPr>
              <a:t>̌ </a:t>
            </a:r>
            <a:r>
              <a:rPr lang="cs-CZ" sz="2000" i="1" dirty="0" err="1">
                <a:effectLst/>
                <a:latin typeface="Roboto" panose="02000000000000000000" pitchFamily="2" charset="0"/>
              </a:rPr>
              <a:t>nepošlete</a:t>
            </a:r>
            <a:r>
              <a:rPr lang="cs-CZ" sz="2000" i="1" dirty="0">
                <a:effectLst/>
                <a:latin typeface="Roboto" panose="02000000000000000000" pitchFamily="2" charset="0"/>
              </a:rPr>
              <a:t> </a:t>
            </a:r>
            <a:r>
              <a:rPr lang="cs-CZ" sz="2000" i="1" dirty="0" err="1">
                <a:effectLst/>
                <a:latin typeface="Roboto" panose="02000000000000000000" pitchFamily="2" charset="0"/>
              </a:rPr>
              <a:t>sve</a:t>
            </a:r>
            <a:r>
              <a:rPr lang="cs-CZ" sz="2000" i="1" dirty="0">
                <a:effectLst/>
                <a:latin typeface="Roboto" panose="02000000000000000000" pitchFamily="2" charset="0"/>
              </a:rPr>
              <a:t>́ </a:t>
            </a:r>
            <a:r>
              <a:rPr lang="cs-CZ" sz="2000" i="1" dirty="0" err="1">
                <a:effectLst/>
                <a:latin typeface="Roboto" panose="02000000000000000000" pitchFamily="2" charset="0"/>
              </a:rPr>
              <a:t>díte</a:t>
            </a:r>
            <a:r>
              <a:rPr lang="cs-CZ" sz="2000" i="1" dirty="0">
                <a:effectLst/>
                <a:latin typeface="Roboto" panose="02000000000000000000" pitchFamily="2" charset="0"/>
              </a:rPr>
              <a:t>̌ do </a:t>
            </a:r>
            <a:r>
              <a:rPr lang="cs-CZ" sz="2000" i="1" dirty="0" err="1">
                <a:effectLst/>
                <a:latin typeface="Roboto" panose="02000000000000000000" pitchFamily="2" charset="0"/>
              </a:rPr>
              <a:t>školky</a:t>
            </a:r>
            <a:r>
              <a:rPr lang="cs-CZ" sz="2000" i="1" dirty="0">
                <a:effectLst/>
                <a:latin typeface="Roboto" panose="02000000000000000000" pitchFamily="2" charset="0"/>
              </a:rPr>
              <a:t> a nejdete pracovat?... nebo si </a:t>
            </a:r>
            <a:r>
              <a:rPr lang="cs-CZ" sz="2000" i="1" dirty="0" err="1">
                <a:effectLst/>
                <a:latin typeface="Roboto" panose="02000000000000000000" pitchFamily="2" charset="0"/>
              </a:rPr>
              <a:t>myslíte</a:t>
            </a:r>
            <a:r>
              <a:rPr lang="cs-CZ" sz="2000" i="1" dirty="0">
                <a:effectLst/>
                <a:latin typeface="Roboto" panose="02000000000000000000" pitchFamily="2" charset="0"/>
              </a:rPr>
              <a:t>, </a:t>
            </a:r>
            <a:r>
              <a:rPr lang="cs-CZ" sz="2000" i="1" dirty="0" err="1">
                <a:effectLst/>
                <a:latin typeface="Roboto" panose="02000000000000000000" pitchFamily="2" charset="0"/>
              </a:rPr>
              <a:t>že</a:t>
            </a:r>
            <a:r>
              <a:rPr lang="cs-CZ" sz="2000" i="1" dirty="0">
                <a:effectLst/>
                <a:latin typeface="Roboto" panose="02000000000000000000" pitchFamily="2" charset="0"/>
              </a:rPr>
              <a:t> </a:t>
            </a:r>
            <a:r>
              <a:rPr lang="cs-CZ" sz="2000" i="1" dirty="0" err="1">
                <a:effectLst/>
                <a:latin typeface="Roboto" panose="02000000000000000000" pitchFamily="2" charset="0"/>
              </a:rPr>
              <a:t>vám</a:t>
            </a:r>
            <a:r>
              <a:rPr lang="cs-CZ" sz="2000" i="1" dirty="0">
                <a:effectLst/>
                <a:latin typeface="Roboto" panose="02000000000000000000" pitchFamily="2" charset="0"/>
              </a:rPr>
              <a:t> </a:t>
            </a:r>
            <a:r>
              <a:rPr lang="cs-CZ" sz="2000" i="1" dirty="0" err="1">
                <a:effectLst/>
                <a:latin typeface="Roboto" panose="02000000000000000000" pitchFamily="2" charset="0"/>
              </a:rPr>
              <a:t>všichni</a:t>
            </a:r>
            <a:r>
              <a:rPr lang="cs-CZ" sz="2000" i="1" dirty="0">
                <a:effectLst/>
                <a:latin typeface="Roboto" panose="02000000000000000000" pitchFamily="2" charset="0"/>
              </a:rPr>
              <a:t> </a:t>
            </a:r>
            <a:r>
              <a:rPr lang="cs-CZ" sz="2000" i="1" dirty="0" err="1">
                <a:effectLst/>
                <a:latin typeface="Roboto" panose="02000000000000000000" pitchFamily="2" charset="0"/>
              </a:rPr>
              <a:t>něco</a:t>
            </a:r>
            <a:r>
              <a:rPr lang="cs-CZ" sz="2000" i="1" dirty="0">
                <a:effectLst/>
                <a:latin typeface="Roboto" panose="02000000000000000000" pitchFamily="2" charset="0"/>
              </a:rPr>
              <a:t> </a:t>
            </a:r>
            <a:r>
              <a:rPr lang="cs-CZ" sz="2000" i="1" dirty="0" err="1">
                <a:effectLst/>
                <a:latin typeface="Roboto" panose="02000000000000000000" pitchFamily="2" charset="0"/>
              </a:rPr>
              <a:t>dluži</a:t>
            </a:r>
            <a:r>
              <a:rPr lang="cs-CZ" sz="2000" i="1" dirty="0">
                <a:effectLst/>
                <a:latin typeface="Roboto" panose="02000000000000000000" pitchFamily="2" charset="0"/>
              </a:rPr>
              <a:t>́?...dost...</a:t>
            </a:r>
            <a:r>
              <a:rPr lang="cs-CZ" sz="2000" i="1" dirty="0" err="1">
                <a:effectLst/>
                <a:latin typeface="Roboto" panose="02000000000000000000" pitchFamily="2" charset="0"/>
              </a:rPr>
              <a:t>věcem</a:t>
            </a:r>
            <a:r>
              <a:rPr lang="cs-CZ" sz="2000" i="1" dirty="0">
                <a:effectLst/>
                <a:latin typeface="Roboto" panose="02000000000000000000" pitchFamily="2" charset="0"/>
              </a:rPr>
              <a:t> zadarmo je konec... </a:t>
            </a:r>
            <a:r>
              <a:rPr lang="cs-CZ" sz="2000" i="1" dirty="0" err="1">
                <a:effectLst/>
                <a:latin typeface="Roboto" panose="02000000000000000000" pitchFamily="2" charset="0"/>
              </a:rPr>
              <a:t>Češi</a:t>
            </a:r>
            <a:r>
              <a:rPr lang="cs-CZ" sz="2000" i="1" dirty="0">
                <a:effectLst/>
                <a:latin typeface="Roboto" panose="02000000000000000000" pitchFamily="2" charset="0"/>
              </a:rPr>
              <a:t> taky nejsou </a:t>
            </a:r>
            <a:r>
              <a:rPr lang="cs-CZ" sz="2000" i="1" dirty="0" err="1">
                <a:effectLst/>
                <a:latin typeface="Roboto" panose="02000000000000000000" pitchFamily="2" charset="0"/>
              </a:rPr>
              <a:t>hloupi</a:t>
            </a:r>
            <a:r>
              <a:rPr lang="cs-CZ" sz="2000" i="1" dirty="0">
                <a:effectLst/>
                <a:latin typeface="Roboto" panose="02000000000000000000" pitchFamily="2" charset="0"/>
              </a:rPr>
              <a:t>́ lidé.... taky za </a:t>
            </a:r>
            <a:r>
              <a:rPr lang="cs-CZ" sz="2000" i="1" dirty="0" err="1">
                <a:effectLst/>
                <a:latin typeface="Roboto" panose="02000000000000000000" pitchFamily="2" charset="0"/>
              </a:rPr>
              <a:t>všechno</a:t>
            </a:r>
            <a:r>
              <a:rPr lang="cs-CZ" sz="2000" i="1" dirty="0">
                <a:effectLst/>
                <a:latin typeface="Roboto" panose="02000000000000000000" pitchFamily="2" charset="0"/>
              </a:rPr>
              <a:t> </a:t>
            </a:r>
            <a:r>
              <a:rPr lang="cs-CZ" sz="2000" i="1" dirty="0" err="1">
                <a:effectLst/>
                <a:latin typeface="Roboto" panose="02000000000000000000" pitchFamily="2" charset="0"/>
              </a:rPr>
              <a:t>plati</a:t>
            </a:r>
            <a:r>
              <a:rPr lang="cs-CZ" sz="2000" i="1" dirty="0">
                <a:effectLst/>
                <a:latin typeface="Roboto" panose="02000000000000000000" pitchFamily="2" charset="0"/>
              </a:rPr>
              <a:t>́....“ </a:t>
            </a:r>
          </a:p>
          <a:p>
            <a:r>
              <a:rPr lang="cs-CZ" sz="2000" dirty="0">
                <a:latin typeface="Roboto" panose="02000000000000000000" pitchFamily="2" charset="0"/>
              </a:rPr>
              <a:t>Averze občanů ČR</a:t>
            </a: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3075" name="Picture 3" descr="page2image99475168">
            <a:extLst>
              <a:ext uri="{FF2B5EF4-FFF2-40B4-BE49-F238E27FC236}">
                <a16:creationId xmlns:a16="http://schemas.microsoft.com/office/drawing/2014/main" id="{696183CA-C009-C752-1971-DFB05750F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5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48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F1D5E-6940-4C71-0037-A1C68D19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7" name="Picture 1" descr="page3image31053712">
            <a:extLst>
              <a:ext uri="{FF2B5EF4-FFF2-40B4-BE49-F238E27FC236}">
                <a16:creationId xmlns:a16="http://schemas.microsoft.com/office/drawing/2014/main" id="{0069019D-B21E-D93D-DA4A-B4248C476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1" y="2420938"/>
            <a:ext cx="77343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3image31059120">
            <a:extLst>
              <a:ext uri="{FF2B5EF4-FFF2-40B4-BE49-F238E27FC236}">
                <a16:creationId xmlns:a16="http://schemas.microsoft.com/office/drawing/2014/main" id="{DBC010FF-4038-7DB5-52E9-AEC5DD5F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1" y="211138"/>
            <a:ext cx="7874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64DC34-D553-F225-8070-47C930E1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323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>
                <a:ea typeface="ＭＳ Ｐゴシック" pitchFamily="34" charset="-128"/>
              </a:rPr>
              <a:t>Děkuji za pozornost</a:t>
            </a:r>
          </a:p>
        </p:txBody>
      </p:sp>
      <p:sp>
        <p:nvSpPr>
          <p:cNvPr id="26627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ea typeface="ＭＳ Ｐゴシック" pitchFamily="34" charset="-128"/>
              </a:rPr>
              <a:t>natasa.chmelickova@mvcr.cz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C2D46-02F5-604F-128B-AE12C296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definice - směrnice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201ED4-C455-7EB4-ACE0-85A4BEF6F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dočasnou ochranou“ - řízení </a:t>
            </a:r>
            <a:r>
              <a:rPr lang="cs-CZ" sz="2400" b="1" dirty="0"/>
              <a:t>výjimečné</a:t>
            </a:r>
            <a:r>
              <a:rPr lang="cs-CZ" sz="2400" dirty="0"/>
              <a:t> povahy, které v případě </a:t>
            </a:r>
            <a:r>
              <a:rPr lang="cs-CZ" sz="2400" b="1" dirty="0"/>
              <a:t>hromadného přílivu </a:t>
            </a:r>
            <a:r>
              <a:rPr lang="cs-CZ" sz="2400" dirty="0"/>
              <a:t>nebo bezprostředně hrozícího hromadného přílivu </a:t>
            </a:r>
            <a:r>
              <a:rPr lang="cs-CZ" sz="2400" b="1" dirty="0"/>
              <a:t>vysídlených osob ze třetích zemí</a:t>
            </a:r>
            <a:r>
              <a:rPr lang="cs-CZ" sz="2400" dirty="0"/>
              <a:t>, které se </a:t>
            </a:r>
            <a:r>
              <a:rPr lang="cs-CZ" sz="2400" b="1" dirty="0"/>
              <a:t>nemohou vrátit do země původu</a:t>
            </a:r>
            <a:r>
              <a:rPr lang="cs-CZ" sz="2400" dirty="0"/>
              <a:t>, poskytuje </a:t>
            </a:r>
            <a:r>
              <a:rPr lang="cs-CZ" sz="2400" b="1" dirty="0"/>
              <a:t>okamžitou a dočasnou ochranu </a:t>
            </a:r>
            <a:r>
              <a:rPr lang="cs-CZ" sz="2400" dirty="0"/>
              <a:t>těmto osobám, zejména pokud </a:t>
            </a:r>
            <a:r>
              <a:rPr lang="cs-CZ" sz="2400" b="1" dirty="0"/>
              <a:t>zároveň existuje riziko, že azylový systém nebude schopen</a:t>
            </a:r>
            <a:r>
              <a:rPr lang="cs-CZ" sz="2400" dirty="0"/>
              <a:t> vypořádat se s tímto přílivem bez nepříznivých účinků na jeho vlastní účinné fungování a na zájmy těchto osob a dalších osob žádajících o ochranu;</a:t>
            </a:r>
          </a:p>
        </p:txBody>
      </p:sp>
    </p:spTree>
    <p:extLst>
      <p:ext uri="{BB962C8B-B14F-4D97-AF65-F5344CB8AC3E}">
        <p14:creationId xmlns:p14="http://schemas.microsoft.com/office/powerpoint/2010/main" val="206485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967C8B-EFFF-C7E4-7FEE-1921ABD9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0AE553-144E-2DA7-2CB6-D3E11AF96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Očekává se, že zavedení dočasné ochrany bude prospěšné i pro členské státy, protože práva spojená s dočasnou ochranou omezí potřebu vysídlených osob okamžitě žádat o mezinárodní ochranu, a tím pádem i riziko přetížení jejich azylových systémů, protože se díky tomu formality z důvodu naléhavosti situace sníží na minimum. </a:t>
            </a:r>
          </a:p>
          <a:p>
            <a:pPr algn="just"/>
            <a:endParaRPr lang="cs-CZ" sz="2400" dirty="0"/>
          </a:p>
          <a:p>
            <a:pPr marL="0" indent="0" algn="just">
              <a:buNone/>
            </a:pPr>
            <a:r>
              <a:rPr lang="cs-CZ" sz="2400" i="1" dirty="0"/>
              <a:t>Prováděcí rozhodnutí Rady EU o aktivaci</a:t>
            </a:r>
          </a:p>
        </p:txBody>
      </p:sp>
    </p:spTree>
    <p:extLst>
      <p:ext uri="{BB962C8B-B14F-4D97-AF65-F5344CB8AC3E}">
        <p14:creationId xmlns:p14="http://schemas.microsoft.com/office/powerpoint/2010/main" val="337531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32AD3-1090-1DC3-D465-C2B9FF95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Aktivace dočasné ochrany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50774-26CF-4470-2CB5-174B2E087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Článek 1 - Předmět </a:t>
            </a:r>
          </a:p>
          <a:p>
            <a:pPr marL="0" indent="0" algn="just">
              <a:buNone/>
            </a:pPr>
            <a:r>
              <a:rPr lang="cs-CZ" sz="2800" i="1" dirty="0"/>
              <a:t>Stanoví se, že na území Unie nastal případ hromadného přílivu vysídlených osob, které musely opustit Ukrajinu v důsledku ozbrojeného konfliktu. </a:t>
            </a:r>
          </a:p>
          <a:p>
            <a:pPr marL="0" indent="0" algn="just">
              <a:buNone/>
            </a:pPr>
            <a:endParaRPr lang="cs-CZ" sz="2800" i="1" dirty="0"/>
          </a:p>
          <a:p>
            <a:pPr marL="0" indent="0" algn="just">
              <a:buNone/>
            </a:pPr>
            <a:r>
              <a:rPr lang="cs-CZ" sz="2800" dirty="0"/>
              <a:t>Čl. 2 - Osobní rozsah – vymezení okruhu osob, na které se dočasná ochrana aplikuje</a:t>
            </a:r>
          </a:p>
        </p:txBody>
      </p:sp>
    </p:spTree>
    <p:extLst>
      <p:ext uri="{BB962C8B-B14F-4D97-AF65-F5344CB8AC3E}">
        <p14:creationId xmlns:p14="http://schemas.microsoft.com/office/powerpoint/2010/main" val="49422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FBAB9-0D09-1761-3371-C2428650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kategorie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71960F-45A3-8336-980E-5119343B9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571625"/>
            <a:ext cx="8229600" cy="4737695"/>
          </a:xfrm>
        </p:spPr>
        <p:txBody>
          <a:bodyPr/>
          <a:lstStyle/>
          <a:p>
            <a:pPr algn="just"/>
            <a:r>
              <a:rPr lang="cs-CZ" sz="2400" dirty="0"/>
              <a:t>1. Toto rozhodnutí se vztahuje na následující kategorie osob vysídlených z Ukrajiny dne 24. února 2022 nebo po tomto datu v důsledku vojenské invaze ruských ozbrojených sil, jež v uvedený den začala: </a:t>
            </a:r>
          </a:p>
          <a:p>
            <a:pPr algn="just"/>
            <a:r>
              <a:rPr lang="cs-CZ" sz="2400" dirty="0"/>
              <a:t>a) ukrajinští státní příslušníci pobývající na Ukrajině před 24. únorem 2022; </a:t>
            </a:r>
          </a:p>
          <a:p>
            <a:pPr algn="just"/>
            <a:r>
              <a:rPr lang="cs-CZ" sz="2400" dirty="0"/>
              <a:t>b) osoby bez státní příslušnosti a státní příslušníci třetích zemí jiných než Ukrajiny, kterým byla před 24. únorem 2022 poskytnuta mezinárodní ochrana nebo odpovídající vnitrostátní ochrana na Ukrajině, a </a:t>
            </a:r>
          </a:p>
          <a:p>
            <a:pPr algn="just"/>
            <a:r>
              <a:rPr lang="cs-CZ" sz="2400" dirty="0"/>
              <a:t>c) rodinní příslušníci osob uvedených v písmenech a) a b).</a:t>
            </a:r>
          </a:p>
        </p:txBody>
      </p:sp>
    </p:spTree>
    <p:extLst>
      <p:ext uri="{BB962C8B-B14F-4D97-AF65-F5344CB8AC3E}">
        <p14:creationId xmlns:p14="http://schemas.microsoft.com/office/powerpoint/2010/main" val="41329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E175F-E67B-0559-3FD8-D3A0879E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Povinná kategorie s výběrem 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30E7E5-287E-81CE-E323-6609BCF93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Členské státy použijí </a:t>
            </a:r>
            <a:r>
              <a:rPr lang="cs-CZ" sz="2400" dirty="0">
                <a:solidFill>
                  <a:srgbClr val="00B0F0"/>
                </a:solidFill>
              </a:rPr>
              <a:t>buď toto rozhodnutí</a:t>
            </a:r>
            <a:r>
              <a:rPr lang="cs-CZ" sz="2400" dirty="0"/>
              <a:t>, </a:t>
            </a:r>
            <a:r>
              <a:rPr lang="cs-CZ" sz="2400" dirty="0">
                <a:solidFill>
                  <a:srgbClr val="FF0000"/>
                </a:solidFill>
              </a:rPr>
              <a:t>nebo odpovídající ochranu podle svého vnitrostátního práva</a:t>
            </a:r>
            <a:r>
              <a:rPr lang="cs-CZ" sz="2400" dirty="0"/>
              <a:t>, pokud jde o osoby bez státní příslušnosti a státní příslušníky třetích zemí jiných než Ukrajiny, kteří mohou prokázat, že oprávněně pobývali na Ukrajině před 24. únorem 2022 </a:t>
            </a:r>
            <a:r>
              <a:rPr lang="cs-CZ" sz="2400" u="sng" dirty="0"/>
              <a:t>na základě platného povolení k trvalému pobytu vydaného v souladu s ukrajinskými právními předpisy, a kteří se nemohou vrátit za bezpečných a trvalých podmínek do své země nebo regionu původu.</a:t>
            </a:r>
          </a:p>
        </p:txBody>
      </p:sp>
    </p:spTree>
    <p:extLst>
      <p:ext uri="{BB962C8B-B14F-4D97-AF65-F5344CB8AC3E}">
        <p14:creationId xmlns:p14="http://schemas.microsoft.com/office/powerpoint/2010/main" val="156889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A5DDE-395B-03FC-7B0C-E006C8D3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Dobrovolná kategorie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A8C26B-06A0-E5FF-4837-F63F46667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… mohou členské státy použít toto rozhodnutí rovněž na jiné osoby, včetně osob bez státní příslušnosti a státních příslušníků třetích zemí jiných než Ukrajiny, kteří oprávněně pobývali na Ukrajině a kteří se nemohou vrátit za bezpečných a trvalých podmínek do své země nebo regionu původu.</a:t>
            </a:r>
          </a:p>
          <a:p>
            <a:pPr marL="0" indent="0" algn="just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517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5C6C6-79FE-0E78-565F-188D2D40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E0E783-98BC-7411-4018-15BF255E9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Vlastně žádný – spíše (ale ne zcela) prima facie – proto chybí regulace stádia „žadatele“</a:t>
            </a:r>
          </a:p>
          <a:p>
            <a:r>
              <a:rPr lang="cs-CZ" dirty="0"/>
              <a:t>Existence vylučujících klauzulí</a:t>
            </a:r>
          </a:p>
          <a:p>
            <a:pPr marL="0" indent="0">
              <a:buNone/>
            </a:pPr>
            <a:r>
              <a:rPr lang="cs-CZ" dirty="0"/>
              <a:t>- jednoduchost, 34 článků</a:t>
            </a:r>
          </a:p>
          <a:p>
            <a:pPr marL="0" indent="0">
              <a:buNone/>
            </a:pPr>
            <a:r>
              <a:rPr lang="cs-CZ" dirty="0"/>
              <a:t>X společný evropský azylový systém – 3 směrnice a 2 nařízení</a:t>
            </a:r>
          </a:p>
        </p:txBody>
      </p:sp>
    </p:spTree>
    <p:extLst>
      <p:ext uri="{BB962C8B-B14F-4D97-AF65-F5344CB8AC3E}">
        <p14:creationId xmlns:p14="http://schemas.microsoft.com/office/powerpoint/2010/main" val="1067513202"/>
      </p:ext>
    </p:extLst>
  </p:cSld>
  <p:clrMapOvr>
    <a:masterClrMapping/>
  </p:clrMapOvr>
</p:sld>
</file>

<file path=ppt/theme/theme1.xml><?xml version="1.0" encoding="utf-8"?>
<a:theme xmlns:a="http://schemas.openxmlformats.org/drawingml/2006/main" name="1_MV_sablona1_2007_nova">
  <a:themeElements>
    <a:clrScheme name="1_MV_sablona1_2007_nov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V_sablona1_2007_nov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V_sablona1_2007_nov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</TotalTime>
  <Words>1574</Words>
  <Application>Microsoft Macintosh PowerPoint</Application>
  <PresentationFormat>Předvádění na obrazovce (4:3)</PresentationFormat>
  <Paragraphs>355</Paragraphs>
  <Slides>24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Roboto</vt:lpstr>
      <vt:lpstr>Tahoma</vt:lpstr>
      <vt:lpstr>1_MV_sablona1_2007_nova</vt:lpstr>
      <vt:lpstr>Dočasná ochrana  Nataša K. Chmelíčková OAMP MV ČR </vt:lpstr>
      <vt:lpstr>Co je dočasná ochrana</vt:lpstr>
      <vt:lpstr>Právní definice - směrnice</vt:lpstr>
      <vt:lpstr>Prezentace aplikace PowerPoint</vt:lpstr>
      <vt:lpstr>Aktivace dočasné ochrany</vt:lpstr>
      <vt:lpstr>Povinné kategorie</vt:lpstr>
      <vt:lpstr>Povinná kategorie s výběrem řešení</vt:lpstr>
      <vt:lpstr>Dobrovolná kategorie</vt:lpstr>
      <vt:lpstr>Proces</vt:lpstr>
      <vt:lpstr>Práva</vt:lpstr>
      <vt:lpstr>Vztah k azylovému řízení</vt:lpstr>
      <vt:lpstr>Co potom?</vt:lpstr>
      <vt:lpstr>Dočasná ochrana v ČR</vt:lpstr>
      <vt:lpstr>Balíček Lex Ukrajina</vt:lpstr>
      <vt:lpstr>Prezentace aplikace PowerPoint</vt:lpstr>
      <vt:lpstr>Ukrajinci v ČR</vt:lpstr>
      <vt:lpstr>Prodloužení dočasné ochrany</vt:lpstr>
      <vt:lpstr>Prezentace aplikace PowerPoint</vt:lpstr>
      <vt:lpstr>Dočasná ochrana</vt:lpstr>
      <vt:lpstr>Prezentace aplikace PowerPoint</vt:lpstr>
      <vt:lpstr>Co dál</vt:lpstr>
      <vt:lpstr>Informovanost</vt:lpstr>
      <vt:lpstr>Prezentace aplikace PowerPoint</vt:lpstr>
      <vt:lpstr>Děkuji za pozornost</vt:lpstr>
    </vt:vector>
  </TitlesOfParts>
  <Company>MV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Přechod pobytové agendy  z policie na OAMP</dc:title>
  <dc:creator>Audyová</dc:creator>
  <cp:lastModifiedBy>Natasa Chmelickova</cp:lastModifiedBy>
  <cp:revision>169</cp:revision>
  <cp:lastPrinted>2018-11-07T15:39:31Z</cp:lastPrinted>
  <dcterms:created xsi:type="dcterms:W3CDTF">2010-12-01T13:27:03Z</dcterms:created>
  <dcterms:modified xsi:type="dcterms:W3CDTF">2023-11-10T14:14:44Z</dcterms:modified>
  <cp:contentStatus/>
</cp:coreProperties>
</file>