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1"/>
  </p:notesMasterIdLst>
  <p:handoutMasterIdLst>
    <p:handoutMasterId r:id="rId62"/>
  </p:handoutMasterIdLst>
  <p:sldIdLst>
    <p:sldId id="256" r:id="rId2"/>
    <p:sldId id="343" r:id="rId3"/>
    <p:sldId id="394" r:id="rId4"/>
    <p:sldId id="344" r:id="rId5"/>
    <p:sldId id="356" r:id="rId6"/>
    <p:sldId id="393" r:id="rId7"/>
    <p:sldId id="348" r:id="rId8"/>
    <p:sldId id="349" r:id="rId9"/>
    <p:sldId id="350" r:id="rId10"/>
    <p:sldId id="386" r:id="rId11"/>
    <p:sldId id="395" r:id="rId12"/>
    <p:sldId id="396" r:id="rId13"/>
    <p:sldId id="397" r:id="rId14"/>
    <p:sldId id="351" r:id="rId15"/>
    <p:sldId id="352" r:id="rId16"/>
    <p:sldId id="387" r:id="rId17"/>
    <p:sldId id="353" r:id="rId18"/>
    <p:sldId id="355" r:id="rId19"/>
    <p:sldId id="364" r:id="rId20"/>
    <p:sldId id="357" r:id="rId21"/>
    <p:sldId id="358" r:id="rId22"/>
    <p:sldId id="359" r:id="rId23"/>
    <p:sldId id="403" r:id="rId24"/>
    <p:sldId id="365" r:id="rId25"/>
    <p:sldId id="354" r:id="rId26"/>
    <p:sldId id="366" r:id="rId27"/>
    <p:sldId id="368" r:id="rId28"/>
    <p:sldId id="367" r:id="rId29"/>
    <p:sldId id="388" r:id="rId30"/>
    <p:sldId id="389" r:id="rId31"/>
    <p:sldId id="390" r:id="rId32"/>
    <p:sldId id="369" r:id="rId33"/>
    <p:sldId id="370" r:id="rId34"/>
    <p:sldId id="371" r:id="rId35"/>
    <p:sldId id="391" r:id="rId36"/>
    <p:sldId id="398" r:id="rId37"/>
    <p:sldId id="399" r:id="rId38"/>
    <p:sldId id="400" r:id="rId39"/>
    <p:sldId id="401" r:id="rId40"/>
    <p:sldId id="402" r:id="rId41"/>
    <p:sldId id="519" r:id="rId42"/>
    <p:sldId id="449" r:id="rId43"/>
    <p:sldId id="450" r:id="rId44"/>
    <p:sldId id="520" r:id="rId45"/>
    <p:sldId id="499" r:id="rId46"/>
    <p:sldId id="405" r:id="rId47"/>
    <p:sldId id="504" r:id="rId48"/>
    <p:sldId id="517" r:id="rId49"/>
    <p:sldId id="518" r:id="rId50"/>
    <p:sldId id="406" r:id="rId51"/>
    <p:sldId id="407" r:id="rId52"/>
    <p:sldId id="516" r:id="rId53"/>
    <p:sldId id="455" r:id="rId54"/>
    <p:sldId id="456" r:id="rId55"/>
    <p:sldId id="409" r:id="rId56"/>
    <p:sldId id="411" r:id="rId57"/>
    <p:sldId id="412" r:id="rId58"/>
    <p:sldId id="410" r:id="rId59"/>
    <p:sldId id="260" r:id="rId60"/>
  </p:sldIdLst>
  <p:sldSz cx="12192000" cy="6858000"/>
  <p:notesSz cx="6858000" cy="9947275"/>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6754" autoAdjust="0"/>
  </p:normalViewPr>
  <p:slideViewPr>
    <p:cSldViewPr snapToGrid="0">
      <p:cViewPr varScale="1">
        <p:scale>
          <a:sx n="163" d="100"/>
          <a:sy n="163" d="100"/>
        </p:scale>
        <p:origin x="252" y="13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49911"/>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9449911"/>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 y="746125"/>
            <a:ext cx="6629400" cy="37306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724956"/>
            <a:ext cx="5486400" cy="447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48185"/>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9448185"/>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5" name="Obrázek 4">
            <a:extLst>
              <a:ext uri="{FF2B5EF4-FFF2-40B4-BE49-F238E27FC236}">
                <a16:creationId xmlns:a16="http://schemas.microsoft.com/office/drawing/2014/main" id="{0345497F-647D-476C-BEEB-3E41563F8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0" y="414000"/>
            <a:ext cx="3079104" cy="1069200"/>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095AB825-C890-4457-8474-521B6934D6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330C80A7-82D5-439D-BF26-1161E5E6E5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dirty="0"/>
              <a:t>Klinika (ústav) Fakultní nemocnice u sv. Anny v Brně a Lékařské fakulty Masarykovy univerzity</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B98944DF-309C-4C7E-9845-03E39C6259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224" y="6048000"/>
            <a:ext cx="1720981"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MED">
    <p:bg>
      <p:bgPr>
        <a:solidFill>
          <a:srgbClr val="F01928"/>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C5B0CCBB-D2E4-4DE7-870F-D73ACF1DD0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800" y="2013912"/>
            <a:ext cx="8150400" cy="2830176"/>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id="{9E7A7CB9-F506-4FE1-90A3-925E744029CD}"/>
              </a:ext>
            </a:extLst>
          </p:cNvPr>
          <p:cNvSpPr>
            <a:spLocks noGrp="1"/>
          </p:cNvSpPr>
          <p:nvPr>
            <p:ph type="dt" sz="half" idx="10"/>
          </p:nvPr>
        </p:nvSpPr>
        <p:spPr/>
        <p:txBody>
          <a:bodyPr/>
          <a:lstStyle>
            <a:lvl1pPr>
              <a:defRPr/>
            </a:lvl1pPr>
          </a:lstStyle>
          <a:p>
            <a:pPr>
              <a:defRPr/>
            </a:pPr>
            <a:endParaRPr lang="cs-CZ" altLang="cs-CZ"/>
          </a:p>
        </p:txBody>
      </p:sp>
      <p:sp>
        <p:nvSpPr>
          <p:cNvPr id="3" name="Zástupný symbol pro zápatí 4">
            <a:extLst>
              <a:ext uri="{FF2B5EF4-FFF2-40B4-BE49-F238E27FC236}">
                <a16:creationId xmlns:a16="http://schemas.microsoft.com/office/drawing/2014/main" id="{25D87788-3A9C-4B91-9842-56B42C4BE24A}"/>
              </a:ext>
            </a:extLst>
          </p:cNvPr>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a:extLst>
              <a:ext uri="{FF2B5EF4-FFF2-40B4-BE49-F238E27FC236}">
                <a16:creationId xmlns:a16="http://schemas.microsoft.com/office/drawing/2014/main" id="{18E84D76-E758-492F-B95F-BFE876D7F806}"/>
              </a:ext>
            </a:extLst>
          </p:cNvPr>
          <p:cNvSpPr>
            <a:spLocks noGrp="1"/>
          </p:cNvSpPr>
          <p:nvPr>
            <p:ph type="sldNum" sz="quarter" idx="12"/>
          </p:nvPr>
        </p:nvSpPr>
        <p:spPr/>
        <p:txBody>
          <a:bodyPr/>
          <a:lstStyle>
            <a:lvl1pPr>
              <a:defRPr/>
            </a:lvl1pPr>
          </a:lstStyle>
          <a:p>
            <a:pPr>
              <a:defRPr/>
            </a:pPr>
            <a:fld id="{61DE1CE4-53E7-4D70-8C03-0DBFB634122E}" type="slidenum">
              <a:rPr lang="cs-CZ" altLang="cs-CZ"/>
              <a:pPr>
                <a:defRPr/>
              </a:pPr>
              <a:t>‹#›</a:t>
            </a:fld>
            <a:endParaRPr lang="cs-CZ" altLang="cs-CZ"/>
          </a:p>
        </p:txBody>
      </p:sp>
    </p:spTree>
    <p:extLst>
      <p:ext uri="{BB962C8B-B14F-4D97-AF65-F5344CB8AC3E}">
        <p14:creationId xmlns:p14="http://schemas.microsoft.com/office/powerpoint/2010/main" val="3988636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14400" y="609600"/>
            <a:ext cx="10363200" cy="1143000"/>
          </a:xfrm>
        </p:spPr>
        <p:txBody>
          <a:bodyPr/>
          <a:lstStyle/>
          <a:p>
            <a:r>
              <a:rPr lang="cs-CZ"/>
              <a:t>Kliknutím lze upravit styl.</a:t>
            </a:r>
          </a:p>
        </p:txBody>
      </p:sp>
      <p:sp>
        <p:nvSpPr>
          <p:cNvPr id="3" name="Zástupný symbol pro text 2"/>
          <p:cNvSpPr>
            <a:spLocks noGrp="1"/>
          </p:cNvSpPr>
          <p:nvPr>
            <p:ph type="body" sz="half" idx="1"/>
          </p:nvPr>
        </p:nvSpPr>
        <p:spPr>
          <a:xfrm>
            <a:off x="914400" y="1981200"/>
            <a:ext cx="508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981200"/>
            <a:ext cx="508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E285DB1-5281-4CF4-902D-C250EB4F64D8}"/>
              </a:ext>
            </a:extLst>
          </p:cNvPr>
          <p:cNvSpPr>
            <a:spLocks noGrp="1"/>
          </p:cNvSpPr>
          <p:nvPr>
            <p:ph type="dt" sz="half" idx="10"/>
          </p:nvPr>
        </p:nvSpPr>
        <p:spPr>
          <a:xfrm>
            <a:off x="914400" y="6248400"/>
            <a:ext cx="2540000" cy="457200"/>
          </a:xfrm>
        </p:spPr>
        <p:txBody>
          <a:bodyPr/>
          <a:lstStyle>
            <a:lvl1pPr>
              <a:defRPr/>
            </a:lvl1pPr>
          </a:lstStyle>
          <a:p>
            <a:pPr>
              <a:defRPr/>
            </a:pPr>
            <a:endParaRPr lang="cs-CZ" altLang="cs-CZ"/>
          </a:p>
        </p:txBody>
      </p:sp>
      <p:sp>
        <p:nvSpPr>
          <p:cNvPr id="6" name="Zástupný symbol pro zápatí 5">
            <a:extLst>
              <a:ext uri="{FF2B5EF4-FFF2-40B4-BE49-F238E27FC236}">
                <a16:creationId xmlns:a16="http://schemas.microsoft.com/office/drawing/2014/main" id="{170FD0A7-3EB2-47E6-B07A-1FA857ABD1C0}"/>
              </a:ext>
            </a:extLst>
          </p:cNvPr>
          <p:cNvSpPr>
            <a:spLocks noGrp="1"/>
          </p:cNvSpPr>
          <p:nvPr>
            <p:ph type="ftr" sz="quarter" idx="11"/>
          </p:nvPr>
        </p:nvSpPr>
        <p:spPr>
          <a:xfrm>
            <a:off x="4165600" y="6248400"/>
            <a:ext cx="3860800" cy="457200"/>
          </a:xfrm>
        </p:spPr>
        <p:txBody>
          <a:bodyPr/>
          <a:lstStyle>
            <a:lvl1pPr>
              <a:defRPr/>
            </a:lvl1pPr>
          </a:lstStyle>
          <a:p>
            <a:pPr>
              <a:defRPr/>
            </a:pPr>
            <a:endParaRPr lang="cs-CZ" altLang="cs-CZ"/>
          </a:p>
        </p:txBody>
      </p:sp>
      <p:sp>
        <p:nvSpPr>
          <p:cNvPr id="7" name="Zástupný symbol pro číslo snímku 6">
            <a:extLst>
              <a:ext uri="{FF2B5EF4-FFF2-40B4-BE49-F238E27FC236}">
                <a16:creationId xmlns:a16="http://schemas.microsoft.com/office/drawing/2014/main" id="{FBEBFA99-A4F5-45DD-866E-F24996DDADB8}"/>
              </a:ext>
            </a:extLst>
          </p:cNvPr>
          <p:cNvSpPr>
            <a:spLocks noGrp="1"/>
          </p:cNvSpPr>
          <p:nvPr>
            <p:ph type="sldNum" sz="quarter" idx="12"/>
          </p:nvPr>
        </p:nvSpPr>
        <p:spPr>
          <a:xfrm>
            <a:off x="8737600" y="6248400"/>
            <a:ext cx="2540000" cy="457200"/>
          </a:xfrm>
        </p:spPr>
        <p:txBody>
          <a:bodyPr/>
          <a:lstStyle>
            <a:lvl1pPr>
              <a:defRPr/>
            </a:lvl1pPr>
          </a:lstStyle>
          <a:p>
            <a:pPr>
              <a:defRPr/>
            </a:pPr>
            <a:fld id="{AF4060B9-5F9E-4B93-B1A1-AC9616DB82D9}" type="slidenum">
              <a:rPr lang="cs-CZ" altLang="cs-CZ"/>
              <a:pPr>
                <a:defRPr/>
              </a:pPr>
              <a:t>‹#›</a:t>
            </a:fld>
            <a:endParaRPr lang="cs-CZ" altLang="cs-CZ"/>
          </a:p>
        </p:txBody>
      </p:sp>
    </p:spTree>
    <p:extLst>
      <p:ext uri="{BB962C8B-B14F-4D97-AF65-F5344CB8AC3E}">
        <p14:creationId xmlns:p14="http://schemas.microsoft.com/office/powerpoint/2010/main" val="202102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a:extLst>
              <a:ext uri="{FF2B5EF4-FFF2-40B4-BE49-F238E27FC236}">
                <a16:creationId xmlns:a16="http://schemas.microsoft.com/office/drawing/2014/main" id="{63840D77-59C7-42D1-AA6B-C73BE3E54097}"/>
              </a:ext>
            </a:extLst>
          </p:cNvPr>
          <p:cNvSpPr>
            <a:spLocks noGrp="1"/>
          </p:cNvSpPr>
          <p:nvPr>
            <p:ph type="dt" sz="half" idx="10"/>
          </p:nvPr>
        </p:nvSpPr>
        <p:spPr/>
        <p:txBody>
          <a:bodyPr/>
          <a:lstStyle>
            <a:lvl1pPr>
              <a:defRPr/>
            </a:lvl1pPr>
          </a:lstStyle>
          <a:p>
            <a:pPr>
              <a:defRPr/>
            </a:pPr>
            <a:endParaRPr lang="cs-CZ" altLang="cs-CZ"/>
          </a:p>
        </p:txBody>
      </p:sp>
      <p:sp>
        <p:nvSpPr>
          <p:cNvPr id="4" name="Zástupný symbol pro zápatí 4">
            <a:extLst>
              <a:ext uri="{FF2B5EF4-FFF2-40B4-BE49-F238E27FC236}">
                <a16:creationId xmlns:a16="http://schemas.microsoft.com/office/drawing/2014/main" id="{BB4ADBE5-E6B6-4C7B-B6F7-B1ED1BC96E21}"/>
              </a:ext>
            </a:extLst>
          </p:cNvPr>
          <p:cNvSpPr>
            <a:spLocks noGrp="1"/>
          </p:cNvSpPr>
          <p:nvPr>
            <p:ph type="ftr" sz="quarter" idx="11"/>
          </p:nvPr>
        </p:nvSpPr>
        <p:spPr/>
        <p:txBody>
          <a:bodyPr/>
          <a:lstStyle>
            <a:lvl1pPr>
              <a:defRPr/>
            </a:lvl1pPr>
          </a:lstStyle>
          <a:p>
            <a:pPr>
              <a:defRPr/>
            </a:pPr>
            <a:endParaRPr lang="cs-CZ" altLang="cs-CZ"/>
          </a:p>
        </p:txBody>
      </p:sp>
      <p:sp>
        <p:nvSpPr>
          <p:cNvPr id="5" name="Zástupný symbol pro číslo snímku 5">
            <a:extLst>
              <a:ext uri="{FF2B5EF4-FFF2-40B4-BE49-F238E27FC236}">
                <a16:creationId xmlns:a16="http://schemas.microsoft.com/office/drawing/2014/main" id="{6A746988-A746-4813-A600-0E0C693013A7}"/>
              </a:ext>
            </a:extLst>
          </p:cNvPr>
          <p:cNvSpPr>
            <a:spLocks noGrp="1"/>
          </p:cNvSpPr>
          <p:nvPr>
            <p:ph type="sldNum" sz="quarter" idx="12"/>
          </p:nvPr>
        </p:nvSpPr>
        <p:spPr/>
        <p:txBody>
          <a:bodyPr/>
          <a:lstStyle>
            <a:lvl1pPr>
              <a:defRPr/>
            </a:lvl1pPr>
          </a:lstStyle>
          <a:p>
            <a:pPr>
              <a:defRPr/>
            </a:pPr>
            <a:fld id="{ED27EF50-38AE-4463-B0D7-9C8B5DCCA84D}" type="slidenum">
              <a:rPr lang="cs-CZ" altLang="cs-CZ"/>
              <a:pPr>
                <a:defRPr/>
              </a:pPr>
              <a:t>‹#›</a:t>
            </a:fld>
            <a:endParaRPr lang="cs-CZ" altLang="cs-CZ"/>
          </a:p>
        </p:txBody>
      </p:sp>
    </p:spTree>
    <p:extLst>
      <p:ext uri="{BB962C8B-B14F-4D97-AF65-F5344CB8AC3E}">
        <p14:creationId xmlns:p14="http://schemas.microsoft.com/office/powerpoint/2010/main" val="35292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Klinika (ústav) Fakultní nemocnice u sv. Anny v Brně a Lékařské fakulty Masarykovy univerzity</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5" name="Obrázek 4">
            <a:extLst>
              <a:ext uri="{FF2B5EF4-FFF2-40B4-BE49-F238E27FC236}">
                <a16:creationId xmlns:a16="http://schemas.microsoft.com/office/drawing/2014/main" id="{C65B8ECF-FF9C-47F9-BB08-B3A2602D9D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0" y="414000"/>
            <a:ext cx="3079104" cy="1069200"/>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dirty="0"/>
              <a:t>Klinika (ústav) Fakultní nemocnice u sv. Anny v Brně a Lékařské fakulty Masarykovy univerzity</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A9BC651-8E14-468B-AB99-D4BEBD0944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dirty="0"/>
              <a:t>Klinika (ústav) Fakultní nemocnice u sv. Anny v Brně a Lékařské fakulty Masarykovy univerzity</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9" name="Obrázek 8">
            <a:extLst>
              <a:ext uri="{FF2B5EF4-FFF2-40B4-BE49-F238E27FC236}">
                <a16:creationId xmlns:a16="http://schemas.microsoft.com/office/drawing/2014/main" id="{35CCDB5F-2DD7-4118-AA1A-D1BB137824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1" name="Obrázek 10">
            <a:extLst>
              <a:ext uri="{FF2B5EF4-FFF2-40B4-BE49-F238E27FC236}">
                <a16:creationId xmlns:a16="http://schemas.microsoft.com/office/drawing/2014/main" id="{3EAA922C-B845-4226-A4A7-D5E213E447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AAA944FD-F73D-4DCA-84FF-ED90721BA8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7384AB57-E615-42F9-989C-27AD8E2DEB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2816A28C-3AEC-4E96-96DD-C003E52099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BDE133DD-2E97-437B-8D99-B7F2049B8A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a:t>Klinika (ústav) Fakultní nemocnice u sv. Anny v Brně a Lékařské fakulty Masarykovy univerzity</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 id="2147483695" r:id="rId16"/>
    <p:sldLayoutId id="2147483696"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verejnazaloba.cz/nsz/cinnost-nejvyssiho-statniho-zastupitelstvi/zpravy-o-cinnosti/zprava-o-cinnosti-za-rok-2020/"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ceska-justice.cz/2021/03/lekarska-komora-trva-na-tom-ze-ma-vydavat-osvedceni-soudnim-znalcum-z-oboru-zdravotnictvi-vyhlaska-je-podle-ni-v-rozporu-se-zakonem/?fbclid=IwAR30k8pobeAKac7Mb7eInSGtz1_WYMRU3vxhzQIMLCBNFXKEHq5d5PB5zL8" TargetMode="External"/><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http://www.soudnilekarstvi.cz/"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8105FFA-C143-4FBD-830F-95352491BC4C}"/>
              </a:ext>
            </a:extLst>
          </p:cNvPr>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a:extLst>
              <a:ext uri="{FF2B5EF4-FFF2-40B4-BE49-F238E27FC236}">
                <a16:creationId xmlns:a16="http://schemas.microsoft.com/office/drawing/2014/main" id="{47B5FDC1-CC90-4608-9188-6DFDF554DCAD}"/>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9EF73C08-3914-4F3A-9B34-E6B9CE69C270}"/>
              </a:ext>
            </a:extLst>
          </p:cNvPr>
          <p:cNvSpPr>
            <a:spLocks noGrp="1"/>
          </p:cNvSpPr>
          <p:nvPr>
            <p:ph type="title"/>
          </p:nvPr>
        </p:nvSpPr>
        <p:spPr>
          <a:xfrm>
            <a:off x="780978" y="3012848"/>
            <a:ext cx="11361600" cy="1171580"/>
          </a:xfrm>
        </p:spPr>
        <p:txBody>
          <a:bodyPr/>
          <a:lstStyle/>
          <a:p>
            <a:r>
              <a:rPr lang="cs-CZ" dirty="0"/>
              <a:t>Zdravotničtí pracovníci a trestní právo</a:t>
            </a:r>
            <a:br>
              <a:rPr lang="cs-CZ" dirty="0"/>
            </a:br>
            <a:r>
              <a:rPr lang="cs-CZ" dirty="0"/>
              <a:t>2023/24</a:t>
            </a:r>
            <a:br>
              <a:rPr lang="cs-CZ" dirty="0"/>
            </a:br>
            <a:endParaRPr lang="cs-CZ" dirty="0"/>
          </a:p>
        </p:txBody>
      </p:sp>
      <p:sp>
        <p:nvSpPr>
          <p:cNvPr id="5" name="Podnadpis 4">
            <a:extLst>
              <a:ext uri="{FF2B5EF4-FFF2-40B4-BE49-F238E27FC236}">
                <a16:creationId xmlns:a16="http://schemas.microsoft.com/office/drawing/2014/main" id="{2B55404D-66CD-4795-90BA-45A6F606C360}"/>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50622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8F89E53F-DB22-4903-8474-1105D176D87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20163" name="Rectangle 3">
            <a:extLst>
              <a:ext uri="{FF2B5EF4-FFF2-40B4-BE49-F238E27FC236}">
                <a16:creationId xmlns:a16="http://schemas.microsoft.com/office/drawing/2014/main" id="{E306CD7D-E127-4376-A1DA-6503C1AD9A5E}"/>
              </a:ext>
            </a:extLst>
          </p:cNvPr>
          <p:cNvSpPr>
            <a:spLocks noGrp="1"/>
          </p:cNvSpPr>
          <p:nvPr>
            <p:ph idx="1"/>
          </p:nvPr>
        </p:nvSpPr>
        <p:spPr>
          <a:xfrm>
            <a:off x="814754" y="2314576"/>
            <a:ext cx="9672271" cy="4543425"/>
          </a:xfrm>
        </p:spPr>
        <p:txBody>
          <a:bodyPr/>
          <a:lstStyle/>
          <a:p>
            <a:pPr eaLnBrk="1" hangingPunct="1">
              <a:lnSpc>
                <a:spcPct val="80000"/>
              </a:lnSpc>
            </a:pPr>
            <a:r>
              <a:rPr lang="cs-CZ" altLang="cs-CZ" b="1" dirty="0"/>
              <a:t>Od 1. 4. 2012 zákon o zdravotních službách - § 51</a:t>
            </a:r>
          </a:p>
          <a:p>
            <a:pPr eaLnBrk="1" hangingPunct="1">
              <a:lnSpc>
                <a:spcPct val="80000"/>
              </a:lnSpc>
            </a:pPr>
            <a:endParaRPr lang="cs-CZ" altLang="cs-CZ" b="1" dirty="0"/>
          </a:p>
          <a:p>
            <a:pPr eaLnBrk="1" hangingPunct="1">
              <a:lnSpc>
                <a:spcPct val="80000"/>
              </a:lnSpc>
            </a:pPr>
            <a:r>
              <a:rPr lang="cs-CZ" altLang="cs-CZ" b="1" dirty="0"/>
              <a:t>…(povinnost) zachovat mlčenlivost o všech skutečnostech, o kterých se dozvěděl v souvislosti s poskytováním zdravotních služeb…</a:t>
            </a:r>
          </a:p>
          <a:p>
            <a:pPr eaLnBrk="1" hangingPunct="1">
              <a:lnSpc>
                <a:spcPct val="80000"/>
              </a:lnSpc>
              <a:buFontTx/>
              <a:buNone/>
            </a:pPr>
            <a:endParaRPr lang="cs-CZ" altLang="cs-CZ"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 calcmode="lin" valueType="num">
                                      <p:cBhvr additive="base">
                                        <p:cTn id="7" dur="500" fill="hold"/>
                                        <p:tgtEl>
                                          <p:spTgt spid="220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0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0163">
                                            <p:txEl>
                                              <p:pRg st="2" end="2"/>
                                            </p:txEl>
                                          </p:spTgt>
                                        </p:tgtEl>
                                        <p:attrNameLst>
                                          <p:attrName>style.visibility</p:attrName>
                                        </p:attrNameLst>
                                      </p:cBhvr>
                                      <p:to>
                                        <p:strVal val="visible"/>
                                      </p:to>
                                    </p:set>
                                    <p:anim calcmode="lin" valueType="num">
                                      <p:cBhvr additive="base">
                                        <p:cTn id="13" dur="500" fill="hold"/>
                                        <p:tgtEl>
                                          <p:spTgt spid="2201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01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26C033A-61E1-4F71-9F71-CE78BFA2E6DE}"/>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32451" name="Rectangle 3">
            <a:extLst>
              <a:ext uri="{FF2B5EF4-FFF2-40B4-BE49-F238E27FC236}">
                <a16:creationId xmlns:a16="http://schemas.microsoft.com/office/drawing/2014/main" id="{49AC4755-B7F6-4382-A87D-13DF04A3C7FC}"/>
              </a:ext>
            </a:extLst>
          </p:cNvPr>
          <p:cNvSpPr>
            <a:spLocks noGrp="1"/>
          </p:cNvSpPr>
          <p:nvPr>
            <p:ph idx="1"/>
          </p:nvPr>
        </p:nvSpPr>
        <p:spPr>
          <a:xfrm>
            <a:off x="521677" y="2314576"/>
            <a:ext cx="11025554" cy="4543425"/>
          </a:xfrm>
        </p:spPr>
        <p:txBody>
          <a:bodyPr/>
          <a:lstStyle/>
          <a:p>
            <a:pPr eaLnBrk="1" hangingPunct="1">
              <a:lnSpc>
                <a:spcPct val="80000"/>
              </a:lnSpc>
            </a:pPr>
            <a:r>
              <a:rPr lang="cs-CZ" altLang="cs-CZ" b="1" dirty="0"/>
              <a:t>Porušením mlčenlivosti není sdělování údajů:</a:t>
            </a:r>
          </a:p>
          <a:p>
            <a:pPr eaLnBrk="1" hangingPunct="1">
              <a:lnSpc>
                <a:spcPct val="80000"/>
              </a:lnSpc>
            </a:pPr>
            <a:endParaRPr lang="cs-CZ" altLang="cs-CZ" b="1" dirty="0"/>
          </a:p>
          <a:p>
            <a:pPr eaLnBrk="1" hangingPunct="1">
              <a:lnSpc>
                <a:spcPct val="120000"/>
              </a:lnSpc>
              <a:buFontTx/>
              <a:buNone/>
            </a:pPr>
            <a:r>
              <a:rPr lang="cs-CZ" altLang="cs-CZ" b="1" dirty="0"/>
              <a:t>	- v rámci návaznosti péče</a:t>
            </a:r>
          </a:p>
          <a:p>
            <a:pPr eaLnBrk="1" hangingPunct="1">
              <a:lnSpc>
                <a:spcPct val="120000"/>
              </a:lnSpc>
              <a:buFontTx/>
              <a:buNone/>
            </a:pPr>
            <a:r>
              <a:rPr lang="cs-CZ" altLang="cs-CZ" b="1" dirty="0"/>
              <a:t>	- po zproštění mlčenlivosti pacientem</a:t>
            </a:r>
          </a:p>
          <a:p>
            <a:pPr eaLnBrk="1" hangingPunct="1">
              <a:lnSpc>
                <a:spcPct val="120000"/>
              </a:lnSpc>
              <a:buFontTx/>
              <a:buNone/>
            </a:pPr>
            <a:r>
              <a:rPr lang="cs-CZ" altLang="cs-CZ" b="1" dirty="0"/>
              <a:t>	- podle tohoto zákona nebo jiných právních předpisů (ex lege)</a:t>
            </a:r>
          </a:p>
          <a:p>
            <a:pPr eaLnBrk="1" hangingPunct="1">
              <a:lnSpc>
                <a:spcPct val="120000"/>
              </a:lnSpc>
              <a:buFontTx/>
              <a:buNone/>
            </a:pPr>
            <a:r>
              <a:rPr lang="cs-CZ" altLang="cs-CZ" b="1" dirty="0"/>
              <a:t>	- </a:t>
            </a:r>
            <a:r>
              <a:rPr lang="cs-CZ" altLang="cs-CZ" b="1" dirty="0">
                <a:solidFill>
                  <a:schemeClr val="accent2"/>
                </a:solidFill>
              </a:rPr>
              <a:t>pro potřeby trestního řízení způsobem stanoveným právními předpisy upravujícími trestní řízení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 calcmode="lin" valueType="num">
                                      <p:cBhvr additive="base">
                                        <p:cTn id="7" dur="500" fill="hold"/>
                                        <p:tgtEl>
                                          <p:spTgt spid="232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2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2451">
                                            <p:txEl>
                                              <p:pRg st="2" end="2"/>
                                            </p:txEl>
                                          </p:spTgt>
                                        </p:tgtEl>
                                        <p:attrNameLst>
                                          <p:attrName>style.visibility</p:attrName>
                                        </p:attrNameLst>
                                      </p:cBhvr>
                                      <p:to>
                                        <p:strVal val="visible"/>
                                      </p:to>
                                    </p:set>
                                    <p:anim calcmode="lin" valueType="num">
                                      <p:cBhvr additive="base">
                                        <p:cTn id="13" dur="500" fill="hold"/>
                                        <p:tgtEl>
                                          <p:spTgt spid="2324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2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2451">
                                            <p:txEl>
                                              <p:pRg st="3" end="3"/>
                                            </p:txEl>
                                          </p:spTgt>
                                        </p:tgtEl>
                                        <p:attrNameLst>
                                          <p:attrName>style.visibility</p:attrName>
                                        </p:attrNameLst>
                                      </p:cBhvr>
                                      <p:to>
                                        <p:strVal val="visible"/>
                                      </p:to>
                                    </p:set>
                                    <p:anim calcmode="lin" valueType="num">
                                      <p:cBhvr additive="base">
                                        <p:cTn id="19" dur="500" fill="hold"/>
                                        <p:tgtEl>
                                          <p:spTgt spid="2324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2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2451">
                                            <p:txEl>
                                              <p:pRg st="4" end="4"/>
                                            </p:txEl>
                                          </p:spTgt>
                                        </p:tgtEl>
                                        <p:attrNameLst>
                                          <p:attrName>style.visibility</p:attrName>
                                        </p:attrNameLst>
                                      </p:cBhvr>
                                      <p:to>
                                        <p:strVal val="visible"/>
                                      </p:to>
                                    </p:set>
                                    <p:anim calcmode="lin" valueType="num">
                                      <p:cBhvr additive="base">
                                        <p:cTn id="25" dur="500" fill="hold"/>
                                        <p:tgtEl>
                                          <p:spTgt spid="23245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24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2451">
                                            <p:txEl>
                                              <p:pRg st="5" end="5"/>
                                            </p:txEl>
                                          </p:spTgt>
                                        </p:tgtEl>
                                        <p:attrNameLst>
                                          <p:attrName>style.visibility</p:attrName>
                                        </p:attrNameLst>
                                      </p:cBhvr>
                                      <p:to>
                                        <p:strVal val="visible"/>
                                      </p:to>
                                    </p:set>
                                    <p:anim calcmode="lin" valueType="num">
                                      <p:cBhvr additive="base">
                                        <p:cTn id="31" dur="500" fill="hold"/>
                                        <p:tgtEl>
                                          <p:spTgt spid="23245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24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4808DFE5-ADE8-4906-8880-434CAB32224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33475" name="Rectangle 3">
            <a:extLst>
              <a:ext uri="{FF2B5EF4-FFF2-40B4-BE49-F238E27FC236}">
                <a16:creationId xmlns:a16="http://schemas.microsoft.com/office/drawing/2014/main" id="{B781F546-C0E9-4BFD-BA6E-DB3A08959F08}"/>
              </a:ext>
            </a:extLst>
          </p:cNvPr>
          <p:cNvSpPr>
            <a:spLocks noGrp="1"/>
          </p:cNvSpPr>
          <p:nvPr>
            <p:ph idx="1"/>
          </p:nvPr>
        </p:nvSpPr>
        <p:spPr>
          <a:xfrm>
            <a:off x="720000" y="2492376"/>
            <a:ext cx="11102723" cy="4543425"/>
          </a:xfrm>
        </p:spPr>
        <p:txBody>
          <a:bodyPr/>
          <a:lstStyle/>
          <a:p>
            <a:pPr eaLnBrk="1" hangingPunct="1">
              <a:lnSpc>
                <a:spcPct val="80000"/>
              </a:lnSpc>
            </a:pPr>
            <a:r>
              <a:rPr lang="cs-CZ" altLang="cs-CZ" b="1" dirty="0"/>
              <a:t>Dále není porušením mlčenlivosti:</a:t>
            </a:r>
          </a:p>
          <a:p>
            <a:pPr eaLnBrk="1" hangingPunct="1">
              <a:lnSpc>
                <a:spcPct val="80000"/>
              </a:lnSpc>
            </a:pPr>
            <a:endParaRPr lang="cs-CZ" altLang="cs-CZ" b="1" dirty="0"/>
          </a:p>
          <a:p>
            <a:pPr eaLnBrk="1" hangingPunct="1">
              <a:lnSpc>
                <a:spcPct val="120000"/>
              </a:lnSpc>
              <a:buFontTx/>
              <a:buNone/>
            </a:pPr>
            <a:r>
              <a:rPr lang="cs-CZ" altLang="cs-CZ" b="1" dirty="0"/>
              <a:t>	- obrana při právním sporu s pacientem </a:t>
            </a:r>
            <a:br>
              <a:rPr lang="cs-CZ" altLang="cs-CZ" b="1" dirty="0"/>
            </a:br>
            <a:r>
              <a:rPr lang="cs-CZ" altLang="cs-CZ" b="1" dirty="0"/>
              <a:t>v trestním, civilním, správním a rozhodčím řízení</a:t>
            </a:r>
          </a:p>
          <a:p>
            <a:pPr eaLnBrk="1" hangingPunct="1">
              <a:lnSpc>
                <a:spcPct val="120000"/>
              </a:lnSpc>
              <a:buFontTx/>
              <a:buNone/>
            </a:pPr>
            <a:r>
              <a:rPr lang="cs-CZ" altLang="cs-CZ" b="1" dirty="0"/>
              <a:t>	- řízení před komorou</a:t>
            </a:r>
          </a:p>
          <a:p>
            <a:pPr eaLnBrk="1" hangingPunct="1">
              <a:lnSpc>
                <a:spcPct val="80000"/>
              </a:lnSpc>
              <a:buFontTx/>
              <a:buNone/>
            </a:pPr>
            <a:endParaRPr lang="cs-CZ" altLang="cs-CZ"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anim calcmode="lin" valueType="num">
                                      <p:cBhvr additive="base">
                                        <p:cTn id="7" dur="500" fill="hold"/>
                                        <p:tgtEl>
                                          <p:spTgt spid="2334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3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3475">
                                            <p:txEl>
                                              <p:pRg st="2" end="2"/>
                                            </p:txEl>
                                          </p:spTgt>
                                        </p:tgtEl>
                                        <p:attrNameLst>
                                          <p:attrName>style.visibility</p:attrName>
                                        </p:attrNameLst>
                                      </p:cBhvr>
                                      <p:to>
                                        <p:strVal val="visible"/>
                                      </p:to>
                                    </p:set>
                                    <p:anim calcmode="lin" valueType="num">
                                      <p:cBhvr additive="base">
                                        <p:cTn id="13" dur="500" fill="hold"/>
                                        <p:tgtEl>
                                          <p:spTgt spid="2334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3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3475">
                                            <p:txEl>
                                              <p:pRg st="3" end="3"/>
                                            </p:txEl>
                                          </p:spTgt>
                                        </p:tgtEl>
                                        <p:attrNameLst>
                                          <p:attrName>style.visibility</p:attrName>
                                        </p:attrNameLst>
                                      </p:cBhvr>
                                      <p:to>
                                        <p:strVal val="visible"/>
                                      </p:to>
                                    </p:set>
                                    <p:anim calcmode="lin" valueType="num">
                                      <p:cBhvr additive="base">
                                        <p:cTn id="19" dur="500" fill="hold"/>
                                        <p:tgtEl>
                                          <p:spTgt spid="2334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34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564B741D-64A4-404E-ADE2-E9A5CBFB4E0E}"/>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Povinná mlčenlivost zdravotnických pracovníků</a:t>
            </a:r>
          </a:p>
        </p:txBody>
      </p:sp>
      <p:sp>
        <p:nvSpPr>
          <p:cNvPr id="234499" name="Rectangle 3">
            <a:extLst>
              <a:ext uri="{FF2B5EF4-FFF2-40B4-BE49-F238E27FC236}">
                <a16:creationId xmlns:a16="http://schemas.microsoft.com/office/drawing/2014/main" id="{03ACE33F-27D2-43DF-9A03-E92EBCF21605}"/>
              </a:ext>
            </a:extLst>
          </p:cNvPr>
          <p:cNvSpPr>
            <a:spLocks noGrp="1"/>
          </p:cNvSpPr>
          <p:nvPr>
            <p:ph idx="1"/>
          </p:nvPr>
        </p:nvSpPr>
        <p:spPr>
          <a:xfrm>
            <a:off x="720000" y="1529130"/>
            <a:ext cx="11007969" cy="4543425"/>
          </a:xfrm>
        </p:spPr>
        <p:txBody>
          <a:bodyPr/>
          <a:lstStyle/>
          <a:p>
            <a:pPr eaLnBrk="1" hangingPunct="1">
              <a:lnSpc>
                <a:spcPct val="80000"/>
              </a:lnSpc>
            </a:pPr>
            <a:r>
              <a:rPr lang="cs-CZ" altLang="cs-CZ" b="1" dirty="0"/>
              <a:t>Porušením mlčenlivosti není sdělování údajů pro potřeby trestního řízení </a:t>
            </a:r>
            <a:r>
              <a:rPr lang="cs-CZ" altLang="cs-CZ" b="1" i="1" dirty="0"/>
              <a:t>způsobem stanoveným právními předpisy upravujícími trestní řízení</a:t>
            </a:r>
          </a:p>
          <a:p>
            <a:pPr eaLnBrk="1" hangingPunct="1">
              <a:lnSpc>
                <a:spcPct val="80000"/>
              </a:lnSpc>
            </a:pPr>
            <a:endParaRPr lang="cs-CZ" altLang="cs-CZ" b="1" i="1" dirty="0"/>
          </a:p>
          <a:p>
            <a:pPr eaLnBrk="1" hangingPunct="1">
              <a:lnSpc>
                <a:spcPct val="80000"/>
              </a:lnSpc>
            </a:pPr>
            <a:r>
              <a:rPr lang="cs-CZ" altLang="cs-CZ" b="1" i="1" dirty="0"/>
              <a:t>Od 1. 4. 2012 se aplikuje § 8/5 nebo </a:t>
            </a:r>
            <a:br>
              <a:rPr lang="cs-CZ" altLang="cs-CZ" b="1" i="1" dirty="0"/>
            </a:br>
            <a:r>
              <a:rPr lang="cs-CZ" altLang="cs-CZ" b="1" i="1" dirty="0"/>
              <a:t>§ 8/1 </a:t>
            </a:r>
            <a:r>
              <a:rPr lang="cs-CZ" altLang="cs-CZ" b="1" i="1" dirty="0" err="1"/>
              <a:t>tr</a:t>
            </a:r>
            <a:r>
              <a:rPr lang="cs-CZ" altLang="cs-CZ" b="1" i="1" dirty="0"/>
              <a:t>. ř.?</a:t>
            </a:r>
          </a:p>
          <a:p>
            <a:pPr eaLnBrk="1" hangingPunct="1">
              <a:lnSpc>
                <a:spcPct val="80000"/>
              </a:lnSpc>
              <a:buFontTx/>
              <a:buNone/>
            </a:pPr>
            <a:endParaRPr lang="cs-CZ" altLang="cs-CZ" b="1" dirty="0"/>
          </a:p>
          <a:p>
            <a:pPr eaLnBrk="1" hangingPunct="1">
              <a:lnSpc>
                <a:spcPct val="80000"/>
              </a:lnSpc>
              <a:buFontTx/>
              <a:buNone/>
            </a:pPr>
            <a:r>
              <a:rPr lang="cs-CZ" altLang="cs-CZ" b="1" dirty="0"/>
              <a:t>II. ÚS 2499/14</a:t>
            </a:r>
          </a:p>
          <a:p>
            <a:pPr eaLnBrk="1" hangingPunct="1">
              <a:lnSpc>
                <a:spcPct val="80000"/>
              </a:lnSpc>
              <a:buFontTx/>
              <a:buNone/>
            </a:pPr>
            <a:r>
              <a:rPr lang="cs-CZ" altLang="cs-CZ" b="1" dirty="0"/>
              <a:t>II. ÚS 2050/14</a:t>
            </a:r>
          </a:p>
          <a:p>
            <a:pPr eaLnBrk="1" hangingPunct="1">
              <a:lnSpc>
                <a:spcPct val="80000"/>
              </a:lnSpc>
              <a:buFontTx/>
              <a:buNone/>
            </a:pPr>
            <a:endParaRPr lang="cs-CZ" altLang="cs-CZ" b="1" dirty="0"/>
          </a:p>
          <a:p>
            <a:pPr>
              <a:lnSpc>
                <a:spcPct val="80000"/>
              </a:lnSpc>
              <a:buNone/>
            </a:pPr>
            <a:r>
              <a:rPr lang="cs-CZ" b="1" u="sng" dirty="0">
                <a:hlinkClick r:id="rId2"/>
              </a:rPr>
              <a:t>https://verejnazaloba.cz/nsz/cinnost-nejvyssiho-statniho-zastupitelstvi/zpravy-o-cinnosti/zprava-o-cinnosti-za-rok-2020/</a:t>
            </a:r>
            <a:endParaRPr lang="cs-CZ" dirty="0"/>
          </a:p>
          <a:p>
            <a:pPr eaLnBrk="1" hangingPunct="1">
              <a:lnSpc>
                <a:spcPct val="80000"/>
              </a:lnSpc>
              <a:buFontTx/>
              <a:buNone/>
            </a:pPr>
            <a:endParaRPr lang="cs-CZ" altLang="cs-CZ"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 calcmode="lin" valueType="num">
                                      <p:cBhvr additive="base">
                                        <p:cTn id="7" dur="500" fill="hold"/>
                                        <p:tgtEl>
                                          <p:spTgt spid="234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4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4499">
                                            <p:txEl>
                                              <p:pRg st="2" end="2"/>
                                            </p:txEl>
                                          </p:spTgt>
                                        </p:tgtEl>
                                        <p:attrNameLst>
                                          <p:attrName>style.visibility</p:attrName>
                                        </p:attrNameLst>
                                      </p:cBhvr>
                                      <p:to>
                                        <p:strVal val="visible"/>
                                      </p:to>
                                    </p:set>
                                    <p:anim calcmode="lin" valueType="num">
                                      <p:cBhvr additive="base">
                                        <p:cTn id="13" dur="500" fill="hold"/>
                                        <p:tgtEl>
                                          <p:spTgt spid="2344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4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4499">
                                            <p:txEl>
                                              <p:pRg st="4" end="4"/>
                                            </p:txEl>
                                          </p:spTgt>
                                        </p:tgtEl>
                                        <p:attrNameLst>
                                          <p:attrName>style.visibility</p:attrName>
                                        </p:attrNameLst>
                                      </p:cBhvr>
                                      <p:to>
                                        <p:strVal val="visible"/>
                                      </p:to>
                                    </p:set>
                                    <p:anim calcmode="lin" valueType="num">
                                      <p:cBhvr additive="base">
                                        <p:cTn id="19" dur="500" fill="hold"/>
                                        <p:tgtEl>
                                          <p:spTgt spid="23449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44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4499">
                                            <p:txEl>
                                              <p:pRg st="5" end="5"/>
                                            </p:txEl>
                                          </p:spTgt>
                                        </p:tgtEl>
                                        <p:attrNameLst>
                                          <p:attrName>style.visibility</p:attrName>
                                        </p:attrNameLst>
                                      </p:cBhvr>
                                      <p:to>
                                        <p:strVal val="visible"/>
                                      </p:to>
                                    </p:set>
                                    <p:anim calcmode="lin" valueType="num">
                                      <p:cBhvr additive="base">
                                        <p:cTn id="25" dur="500" fill="hold"/>
                                        <p:tgtEl>
                                          <p:spTgt spid="23449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44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4499">
                                            <p:txEl>
                                              <p:pRg st="7" end="7"/>
                                            </p:txEl>
                                          </p:spTgt>
                                        </p:tgtEl>
                                        <p:attrNameLst>
                                          <p:attrName>style.visibility</p:attrName>
                                        </p:attrNameLst>
                                      </p:cBhvr>
                                      <p:to>
                                        <p:strVal val="visible"/>
                                      </p:to>
                                    </p:set>
                                    <p:anim calcmode="lin" valueType="num">
                                      <p:cBhvr additive="base">
                                        <p:cTn id="31" dur="500" fill="hold"/>
                                        <p:tgtEl>
                                          <p:spTgt spid="234499">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44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4DACEECB-878F-4A55-B70F-A24586AE5DA2}"/>
              </a:ext>
            </a:extLst>
          </p:cNvPr>
          <p:cNvSpPr>
            <a:spLocks noGrp="1" noChangeArrowheads="1"/>
          </p:cNvSpPr>
          <p:nvPr>
            <p:ph type="title"/>
          </p:nvPr>
        </p:nvSpPr>
        <p:spPr>
          <a:xfrm>
            <a:off x="2151184" y="335450"/>
            <a:ext cx="7772400" cy="954088"/>
          </a:xfrm>
        </p:spPr>
        <p:txBody>
          <a:bodyPr rtlCol="0">
            <a:normAutofit/>
          </a:bodyPr>
          <a:lstStyle/>
          <a:p>
            <a:pPr fontAlgn="auto">
              <a:spcAft>
                <a:spcPts val="0"/>
              </a:spcAft>
              <a:defRPr/>
            </a:pPr>
            <a:r>
              <a:rPr lang="cs-CZ" altLang="cs-CZ" dirty="0"/>
              <a:t>Trestní řád § 114</a:t>
            </a:r>
            <a:r>
              <a:rPr lang="cs-CZ" altLang="cs-CZ" dirty="0">
                <a:effectLst>
                  <a:outerShdw blurRad="38100" dist="38100" dir="2700000" algn="tl">
                    <a:srgbClr val="000000"/>
                  </a:outerShdw>
                </a:effectLst>
              </a:rPr>
              <a:t>	</a:t>
            </a:r>
          </a:p>
        </p:txBody>
      </p:sp>
      <p:sp>
        <p:nvSpPr>
          <p:cNvPr id="179203" name="Rectangle 3">
            <a:extLst>
              <a:ext uri="{FF2B5EF4-FFF2-40B4-BE49-F238E27FC236}">
                <a16:creationId xmlns:a16="http://schemas.microsoft.com/office/drawing/2014/main" id="{660ED3DC-411B-468C-A965-508391E9C419}"/>
              </a:ext>
            </a:extLst>
          </p:cNvPr>
          <p:cNvSpPr>
            <a:spLocks noGrp="1" noChangeArrowheads="1"/>
          </p:cNvSpPr>
          <p:nvPr>
            <p:ph idx="1"/>
          </p:nvPr>
        </p:nvSpPr>
        <p:spPr>
          <a:xfrm>
            <a:off x="322385" y="1289538"/>
            <a:ext cx="10728937" cy="5322888"/>
          </a:xfrm>
        </p:spPr>
        <p:txBody>
          <a:bodyPr rtlCol="0">
            <a:normAutofit fontScale="47500" lnSpcReduction="20000"/>
          </a:bodyPr>
          <a:lstStyle/>
          <a:p>
            <a:pPr fontAlgn="auto">
              <a:spcAft>
                <a:spcPts val="563"/>
              </a:spcAft>
              <a:defRPr/>
            </a:pPr>
            <a:r>
              <a:rPr lang="cs-CZ" altLang="cs-CZ" sz="5100" b="1" dirty="0"/>
              <a:t>§ 114 Prohlídka těla a jiné podobné úkony</a:t>
            </a:r>
            <a:endParaRPr lang="cs-CZ" altLang="cs-CZ" sz="5100" dirty="0"/>
          </a:p>
          <a:p>
            <a:pPr fontAlgn="auto">
              <a:lnSpc>
                <a:spcPct val="120000"/>
              </a:lnSpc>
              <a:spcAft>
                <a:spcPts val="563"/>
              </a:spcAft>
              <a:defRPr/>
            </a:pPr>
            <a:r>
              <a:rPr lang="cs-CZ" altLang="cs-CZ" sz="5100" dirty="0"/>
              <a:t>(1) Prohlídce těla je povinen se podrobit každý, je-li nezbytně třeba zjistit, zda jsou na jeho těle stopy nebo následky trestného činu. Není-li prohlídka těla prováděna lékařem, může ji provést jen osoba téhož pohlaví.</a:t>
            </a:r>
          </a:p>
          <a:p>
            <a:pPr fontAlgn="auto">
              <a:lnSpc>
                <a:spcPct val="120000"/>
              </a:lnSpc>
              <a:spcAft>
                <a:spcPts val="563"/>
              </a:spcAft>
              <a:defRPr/>
            </a:pPr>
            <a:r>
              <a:rPr lang="cs-CZ" altLang="cs-CZ" sz="5100" dirty="0"/>
              <a:t>(2) Je-li k důkazu třeba provést zkoušku krve nebo jiný obdobný úkon, je osoba, o kterou jde, povinna strpět, aby jí lékař nebo odborný zdravotnický pracovník odebral krev nebo u ní provedl jiný potřebný úkon, není-li spojen s nebezpečím pro její zdraví. </a:t>
            </a:r>
            <a:r>
              <a:rPr lang="cs-CZ" altLang="cs-CZ" sz="5100" b="1" dirty="0"/>
              <a:t>Odběr biologického materiálu, který není spojen se zásahem do tělesné integrity osob, jíž se takový úkon týká, může provést i tato osoba nebo s jejím souhlasem orgán činný v trestním řízení. Na požádání orgánu činné v trestním řízení může tento odběr i bez souhlasu podezřelého nebo obviněného provést lékař nebo odborný zdravotnický pracovník</a:t>
            </a:r>
          </a:p>
          <a:p>
            <a:pPr fontAlgn="auto">
              <a:spcAft>
                <a:spcPts val="563"/>
              </a:spcAft>
              <a:buNone/>
              <a:defRPr/>
            </a:pPr>
            <a:endParaRPr lang="cs-CZ" altLang="cs-CZ" dirty="0">
              <a:solidFill>
                <a:srgbClr val="000000"/>
              </a:solidFill>
            </a:endParaRPr>
          </a:p>
          <a:p>
            <a:pPr fontAlgn="auto">
              <a:spcAft>
                <a:spcPts val="563"/>
              </a:spcAft>
              <a:defRPr/>
            </a:pPr>
            <a:endParaRPr lang="cs-CZ" altLang="cs-CZ" dirty="0">
              <a:solidFill>
                <a:srgbClr val="000000"/>
              </a:solidFill>
            </a:endParaRPr>
          </a:p>
          <a:p>
            <a:pPr fontAlgn="auto">
              <a:spcAft>
                <a:spcPts val="563"/>
              </a:spcAft>
              <a:defRPr/>
            </a:pPr>
            <a:endParaRPr lang="cs-CZ" altLang="cs-CZ" sz="2000" dirty="0"/>
          </a:p>
          <a:p>
            <a:pPr fontAlgn="auto">
              <a:spcAft>
                <a:spcPts val="0"/>
              </a:spcAft>
              <a:defRPr/>
            </a:pPr>
            <a:endParaRPr lang="cs-CZ" altLang="cs-CZ"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additive="base">
                                        <p:cTn id="7" dur="500" fill="hold"/>
                                        <p:tgtEl>
                                          <p:spTgt spid="179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9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9203">
                                            <p:txEl>
                                              <p:pRg st="1" end="1"/>
                                            </p:txEl>
                                          </p:spTgt>
                                        </p:tgtEl>
                                        <p:attrNameLst>
                                          <p:attrName>style.visibility</p:attrName>
                                        </p:attrNameLst>
                                      </p:cBhvr>
                                      <p:to>
                                        <p:strVal val="visible"/>
                                      </p:to>
                                    </p:set>
                                    <p:anim calcmode="lin" valueType="num">
                                      <p:cBhvr additive="base">
                                        <p:cTn id="13" dur="500" fill="hold"/>
                                        <p:tgtEl>
                                          <p:spTgt spid="179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9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9203">
                                            <p:txEl>
                                              <p:pRg st="2" end="2"/>
                                            </p:txEl>
                                          </p:spTgt>
                                        </p:tgtEl>
                                        <p:attrNameLst>
                                          <p:attrName>style.visibility</p:attrName>
                                        </p:attrNameLst>
                                      </p:cBhvr>
                                      <p:to>
                                        <p:strVal val="visible"/>
                                      </p:to>
                                    </p:set>
                                    <p:anim calcmode="lin" valueType="num">
                                      <p:cBhvr additive="base">
                                        <p:cTn id="19" dur="500" fill="hold"/>
                                        <p:tgtEl>
                                          <p:spTgt spid="179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92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78726F21-BABE-4BE5-97B6-279713A13F38}"/>
              </a:ext>
            </a:extLst>
          </p:cNvPr>
          <p:cNvSpPr>
            <a:spLocks noGrp="1" noChangeArrowheads="1"/>
          </p:cNvSpPr>
          <p:nvPr>
            <p:ph type="title"/>
          </p:nvPr>
        </p:nvSpPr>
        <p:spPr>
          <a:xfrm>
            <a:off x="2096844" y="546466"/>
            <a:ext cx="7772400" cy="1143000"/>
          </a:xfrm>
        </p:spPr>
        <p:txBody>
          <a:bodyPr rtlCol="0">
            <a:normAutofit/>
          </a:bodyPr>
          <a:lstStyle/>
          <a:p>
            <a:pPr fontAlgn="auto">
              <a:spcAft>
                <a:spcPts val="0"/>
              </a:spcAft>
              <a:defRPr/>
            </a:pPr>
            <a:r>
              <a:rPr lang="cs-CZ" altLang="cs-CZ" dirty="0"/>
              <a:t>Trestní řád § 114 -  pokračování</a:t>
            </a:r>
            <a:r>
              <a:rPr lang="cs-CZ" altLang="cs-CZ" dirty="0">
                <a:effectLst>
                  <a:outerShdw blurRad="38100" dist="38100" dir="2700000" algn="tl">
                    <a:srgbClr val="000000"/>
                  </a:outerShdw>
                </a:effectLst>
              </a:rPr>
              <a:t>	</a:t>
            </a:r>
          </a:p>
        </p:txBody>
      </p:sp>
      <p:sp>
        <p:nvSpPr>
          <p:cNvPr id="180227" name="Rectangle 3">
            <a:extLst>
              <a:ext uri="{FF2B5EF4-FFF2-40B4-BE49-F238E27FC236}">
                <a16:creationId xmlns:a16="http://schemas.microsoft.com/office/drawing/2014/main" id="{AB611C62-22FE-4F3C-B333-B4223A67B208}"/>
              </a:ext>
            </a:extLst>
          </p:cNvPr>
          <p:cNvSpPr>
            <a:spLocks noGrp="1" noChangeArrowheads="1"/>
          </p:cNvSpPr>
          <p:nvPr>
            <p:ph idx="1"/>
          </p:nvPr>
        </p:nvSpPr>
        <p:spPr>
          <a:xfrm>
            <a:off x="580293" y="1478330"/>
            <a:ext cx="10697308" cy="4608513"/>
          </a:xfrm>
        </p:spPr>
        <p:txBody>
          <a:bodyPr rtlCol="0">
            <a:normAutofit/>
          </a:bodyPr>
          <a:lstStyle/>
          <a:p>
            <a:pPr fontAlgn="auto">
              <a:lnSpc>
                <a:spcPct val="110000"/>
              </a:lnSpc>
              <a:spcAft>
                <a:spcPts val="563"/>
              </a:spcAft>
              <a:defRPr/>
            </a:pPr>
            <a:r>
              <a:rPr lang="cs-CZ" altLang="cs-CZ" sz="2200" dirty="0"/>
              <a:t>(3) Je-li k důkazu třeba zjistit totožnost osoby, která se zdržovala na místě činu, je osoba, o kterou jde, povinna strpět úkony potřebné pro takové zjištění.</a:t>
            </a:r>
          </a:p>
          <a:p>
            <a:pPr fontAlgn="auto">
              <a:lnSpc>
                <a:spcPct val="110000"/>
              </a:lnSpc>
              <a:spcAft>
                <a:spcPts val="563"/>
              </a:spcAft>
              <a:defRPr/>
            </a:pPr>
            <a:r>
              <a:rPr lang="cs-CZ" altLang="cs-CZ" sz="2200" dirty="0"/>
              <a:t>(4) Nelze-li úkon podle odstavců 1 až 3 pro odpor podezřelého nebo obviněného provést a nejde-li o odběr krve nebo jiný podobný úkon spojený se zásahem do tělesné integrity, je orgán činný v trestním řízení oprávněn po předchozím marné výzvě tento odpor překonat, policejní orgán potřebuje k překonání odporu podezřelého předchozí souhlas státního zástupce. Způsob překonání odporu musí být přiměřený intenzitě odporu</a:t>
            </a:r>
          </a:p>
          <a:p>
            <a:pPr fontAlgn="auto">
              <a:lnSpc>
                <a:spcPct val="110000"/>
              </a:lnSpc>
              <a:spcAft>
                <a:spcPts val="563"/>
              </a:spcAft>
              <a:defRPr/>
            </a:pPr>
            <a:r>
              <a:rPr lang="cs-CZ" altLang="cs-CZ" sz="2200" dirty="0"/>
              <a:t>(5) O povinnosti podle předchozích odstavců je třeba onu osobu poučit s upozorněním na následky nevyhovění (§66), podezřelý nebo obviněný se poučí také o možnosti postupu podle odstavce 4</a:t>
            </a:r>
            <a:endParaRPr lang="cs-CZ" altLang="cs-CZ" dirty="0">
              <a:solidFill>
                <a:srgbClr val="000000"/>
              </a:solidFill>
            </a:endParaRPr>
          </a:p>
          <a:p>
            <a:pPr fontAlgn="auto">
              <a:spcAft>
                <a:spcPts val="563"/>
              </a:spcAft>
              <a:defRPr/>
            </a:pPr>
            <a:endParaRPr lang="cs-CZ" altLang="cs-CZ" dirty="0">
              <a:solidFill>
                <a:srgbClr val="000000"/>
              </a:solidFill>
            </a:endParaRPr>
          </a:p>
          <a:p>
            <a:pPr fontAlgn="auto">
              <a:spcAft>
                <a:spcPts val="563"/>
              </a:spcAft>
              <a:defRPr/>
            </a:pPr>
            <a:endParaRPr lang="cs-CZ" altLang="cs-CZ" sz="2000" dirty="0"/>
          </a:p>
          <a:p>
            <a:pPr fontAlgn="auto">
              <a:spcAft>
                <a:spcPts val="0"/>
              </a:spcAft>
              <a:defRPr/>
            </a:pPr>
            <a:endParaRPr lang="cs-CZ" altLang="cs-CZ"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 calcmode="lin" valueType="num">
                                      <p:cBhvr additive="base">
                                        <p:cTn id="7" dur="500" fill="hold"/>
                                        <p:tgtEl>
                                          <p:spTgt spid="180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0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0227">
                                            <p:txEl>
                                              <p:pRg st="1" end="1"/>
                                            </p:txEl>
                                          </p:spTgt>
                                        </p:tgtEl>
                                        <p:attrNameLst>
                                          <p:attrName>style.visibility</p:attrName>
                                        </p:attrNameLst>
                                      </p:cBhvr>
                                      <p:to>
                                        <p:strVal val="visible"/>
                                      </p:to>
                                    </p:set>
                                    <p:anim calcmode="lin" valueType="num">
                                      <p:cBhvr additive="base">
                                        <p:cTn id="13" dur="500" fill="hold"/>
                                        <p:tgtEl>
                                          <p:spTgt spid="180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0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0227">
                                            <p:txEl>
                                              <p:pRg st="2" end="2"/>
                                            </p:txEl>
                                          </p:spTgt>
                                        </p:tgtEl>
                                        <p:attrNameLst>
                                          <p:attrName>style.visibility</p:attrName>
                                        </p:attrNameLst>
                                      </p:cBhvr>
                                      <p:to>
                                        <p:strVal val="visible"/>
                                      </p:to>
                                    </p:set>
                                    <p:anim calcmode="lin" valueType="num">
                                      <p:cBhvr additive="base">
                                        <p:cTn id="19" dur="500" fill="hold"/>
                                        <p:tgtEl>
                                          <p:spTgt spid="180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02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63E112CC-6B5B-4B70-A759-311F968FC97F}"/>
              </a:ext>
            </a:extLst>
          </p:cNvPr>
          <p:cNvSpPr>
            <a:spLocks noGrp="1" noChangeArrowheads="1"/>
          </p:cNvSpPr>
          <p:nvPr>
            <p:ph type="title"/>
          </p:nvPr>
        </p:nvSpPr>
        <p:spPr>
          <a:xfrm>
            <a:off x="1285875" y="1025159"/>
            <a:ext cx="8685213" cy="1143000"/>
          </a:xfrm>
        </p:spPr>
        <p:txBody>
          <a:bodyPr rtlCol="0">
            <a:normAutofit/>
          </a:bodyPr>
          <a:lstStyle/>
          <a:p>
            <a:pPr fontAlgn="auto">
              <a:spcAft>
                <a:spcPts val="0"/>
              </a:spcAft>
              <a:defRPr/>
            </a:pPr>
            <a:r>
              <a:rPr lang="cs-CZ" altLang="cs-CZ" dirty="0"/>
              <a:t>Trestní řád § 114 -  sporné otázky</a:t>
            </a:r>
            <a:r>
              <a:rPr lang="cs-CZ" altLang="cs-CZ" dirty="0">
                <a:effectLst>
                  <a:outerShdw blurRad="38100" dist="38100" dir="2700000" algn="tl">
                    <a:srgbClr val="000000"/>
                  </a:outerShdw>
                </a:effectLst>
              </a:rPr>
              <a:t>	</a:t>
            </a:r>
          </a:p>
        </p:txBody>
      </p:sp>
      <p:sp>
        <p:nvSpPr>
          <p:cNvPr id="223235" name="Rectangle 3">
            <a:extLst>
              <a:ext uri="{FF2B5EF4-FFF2-40B4-BE49-F238E27FC236}">
                <a16:creationId xmlns:a16="http://schemas.microsoft.com/office/drawing/2014/main" id="{2BC23D27-392F-4256-819A-B36863F0A056}"/>
              </a:ext>
            </a:extLst>
          </p:cNvPr>
          <p:cNvSpPr>
            <a:spLocks noGrp="1" noChangeArrowheads="1"/>
          </p:cNvSpPr>
          <p:nvPr>
            <p:ph idx="1"/>
          </p:nvPr>
        </p:nvSpPr>
        <p:spPr>
          <a:xfrm>
            <a:off x="2351088" y="2420938"/>
            <a:ext cx="7620000" cy="4608512"/>
          </a:xfrm>
        </p:spPr>
        <p:txBody>
          <a:bodyPr rtlCol="0">
            <a:normAutofit/>
          </a:bodyPr>
          <a:lstStyle/>
          <a:p>
            <a:pPr fontAlgn="auto">
              <a:lnSpc>
                <a:spcPct val="100000"/>
              </a:lnSpc>
              <a:spcAft>
                <a:spcPts val="563"/>
              </a:spcAft>
              <a:defRPr/>
            </a:pPr>
            <a:r>
              <a:rPr lang="cs-CZ" altLang="cs-CZ" dirty="0"/>
              <a:t>Porušení zásady zákazu sebeobviňování? (</a:t>
            </a:r>
            <a:r>
              <a:rPr lang="cs-CZ" altLang="cs-CZ" i="1" dirty="0" err="1"/>
              <a:t>nemo</a:t>
            </a:r>
            <a:r>
              <a:rPr lang="cs-CZ" altLang="cs-CZ" i="1" dirty="0"/>
              <a:t> </a:t>
            </a:r>
            <a:r>
              <a:rPr lang="cs-CZ" altLang="cs-CZ" i="1" dirty="0" err="1"/>
              <a:t>tenetur</a:t>
            </a:r>
            <a:r>
              <a:rPr lang="cs-CZ" altLang="cs-CZ" i="1" dirty="0"/>
              <a:t> se </a:t>
            </a:r>
            <a:r>
              <a:rPr lang="cs-CZ" altLang="cs-CZ" i="1" dirty="0" err="1"/>
              <a:t>ipsum</a:t>
            </a:r>
            <a:r>
              <a:rPr lang="cs-CZ" altLang="cs-CZ" i="1" dirty="0"/>
              <a:t> </a:t>
            </a:r>
            <a:r>
              <a:rPr lang="cs-CZ" altLang="cs-CZ" i="1" dirty="0" err="1"/>
              <a:t>accusare</a:t>
            </a:r>
            <a:r>
              <a:rPr lang="cs-CZ" altLang="cs-CZ" dirty="0"/>
              <a:t>)</a:t>
            </a:r>
          </a:p>
          <a:p>
            <a:pPr fontAlgn="auto">
              <a:spcAft>
                <a:spcPts val="563"/>
              </a:spcAft>
              <a:defRPr/>
            </a:pPr>
            <a:r>
              <a:rPr lang="cs-CZ" altLang="cs-CZ" dirty="0" err="1"/>
              <a:t>Pl</a:t>
            </a:r>
            <a:r>
              <a:rPr lang="cs-CZ" altLang="cs-CZ" dirty="0"/>
              <a:t>. ÚS 30/2010</a:t>
            </a:r>
          </a:p>
          <a:p>
            <a:pPr fontAlgn="auto">
              <a:spcAft>
                <a:spcPts val="563"/>
              </a:spcAft>
              <a:defRPr/>
            </a:pPr>
            <a:endParaRPr lang="cs-CZ" altLang="cs-CZ" dirty="0"/>
          </a:p>
          <a:p>
            <a:pPr fontAlgn="auto">
              <a:spcAft>
                <a:spcPts val="563"/>
              </a:spcAft>
              <a:defRPr/>
            </a:pPr>
            <a:endParaRPr lang="cs-CZ" altLang="cs-CZ" dirty="0">
              <a:solidFill>
                <a:srgbClr val="000000"/>
              </a:solidFill>
            </a:endParaRPr>
          </a:p>
          <a:p>
            <a:pPr fontAlgn="auto">
              <a:spcAft>
                <a:spcPts val="563"/>
              </a:spcAft>
              <a:defRPr/>
            </a:pPr>
            <a:endParaRPr lang="cs-CZ" altLang="cs-CZ" sz="2000" dirty="0"/>
          </a:p>
          <a:p>
            <a:pPr fontAlgn="auto">
              <a:spcAft>
                <a:spcPts val="0"/>
              </a:spcAft>
              <a:defRPr/>
            </a:pPr>
            <a:endParaRPr lang="cs-CZ" altLang="cs-CZ"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 calcmode="lin" valueType="num">
                                      <p:cBhvr additive="base">
                                        <p:cTn id="7" dur="500" fill="hold"/>
                                        <p:tgtEl>
                                          <p:spTgt spid="223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3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3235">
                                            <p:txEl>
                                              <p:pRg st="1" end="1"/>
                                            </p:txEl>
                                          </p:spTgt>
                                        </p:tgtEl>
                                        <p:attrNameLst>
                                          <p:attrName>style.visibility</p:attrName>
                                        </p:attrNameLst>
                                      </p:cBhvr>
                                      <p:to>
                                        <p:strVal val="visible"/>
                                      </p:to>
                                    </p:set>
                                    <p:anim calcmode="lin" valueType="num">
                                      <p:cBhvr additive="base">
                                        <p:cTn id="13" dur="500" fill="hold"/>
                                        <p:tgtEl>
                                          <p:spTgt spid="2232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32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585A0A8-3C75-4B18-B622-B561F4686777}"/>
              </a:ext>
            </a:extLst>
          </p:cNvPr>
          <p:cNvSpPr>
            <a:spLocks noGrp="1"/>
          </p:cNvSpPr>
          <p:nvPr>
            <p:ph type="title"/>
          </p:nvPr>
        </p:nvSpPr>
        <p:spPr/>
        <p:txBody>
          <a:bodyPr/>
          <a:lstStyle/>
          <a:p>
            <a:pPr eaLnBrk="1" hangingPunct="1"/>
            <a:r>
              <a:rPr lang="cs-CZ" altLang="cs-CZ"/>
              <a:t>Zákon o Policii ČR č. 273/2008 Sb. </a:t>
            </a:r>
          </a:p>
        </p:txBody>
      </p:sp>
      <p:sp>
        <p:nvSpPr>
          <p:cNvPr id="22531" name="Rectangle 3">
            <a:extLst>
              <a:ext uri="{FF2B5EF4-FFF2-40B4-BE49-F238E27FC236}">
                <a16:creationId xmlns:a16="http://schemas.microsoft.com/office/drawing/2014/main" id="{4C12F9EB-5AAD-4D2B-A531-B4B2F4F27A08}"/>
              </a:ext>
            </a:extLst>
          </p:cNvPr>
          <p:cNvSpPr>
            <a:spLocks noGrp="1"/>
          </p:cNvSpPr>
          <p:nvPr>
            <p:ph idx="1"/>
          </p:nvPr>
        </p:nvSpPr>
        <p:spPr/>
        <p:txBody>
          <a:bodyPr/>
          <a:lstStyle/>
          <a:p>
            <a:pPr eaLnBrk="1" hangingPunct="1">
              <a:lnSpc>
                <a:spcPct val="100000"/>
              </a:lnSpc>
            </a:pPr>
            <a:r>
              <a:rPr lang="cs-CZ" altLang="cs-CZ" dirty="0"/>
              <a:t>pátrání po hledané či pohřešované osobě - možno sdělit dobu a místo ošetření</a:t>
            </a:r>
            <a:br>
              <a:rPr lang="cs-CZ" altLang="cs-CZ" dirty="0"/>
            </a:br>
            <a:r>
              <a:rPr lang="cs-CZ" altLang="cs-CZ" dirty="0"/>
              <a:t>§ 68 odst. 3 písm. b) </a:t>
            </a:r>
          </a:p>
          <a:p>
            <a:pPr eaLnBrk="1" hangingPunct="1">
              <a:lnSpc>
                <a:spcPct val="100000"/>
              </a:lnSpc>
            </a:pPr>
            <a:r>
              <a:rPr lang="cs-CZ" altLang="cs-CZ" dirty="0"/>
              <a:t>při zjišťování totožnosti neznámé mrtvoly má Policie ČR právo na informace ze zdravotnické dokumentace </a:t>
            </a:r>
            <a:br>
              <a:rPr lang="cs-CZ" altLang="cs-CZ" dirty="0"/>
            </a:br>
            <a:r>
              <a:rPr lang="cs-CZ" altLang="cs-CZ" dirty="0"/>
              <a:t>§ 68 odst. 5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372" name="Group 76">
            <a:extLst>
              <a:ext uri="{FF2B5EF4-FFF2-40B4-BE49-F238E27FC236}">
                <a16:creationId xmlns:a16="http://schemas.microsoft.com/office/drawing/2014/main" id="{9304EA4F-019B-4818-BC4F-91C16C4B0F1A}"/>
              </a:ext>
            </a:extLst>
          </p:cNvPr>
          <p:cNvGraphicFramePr>
            <a:graphicFrameLocks noGrp="1"/>
          </p:cNvGraphicFramePr>
          <p:nvPr>
            <p:extLst>
              <p:ext uri="{D42A27DB-BD31-4B8C-83A1-F6EECF244321}">
                <p14:modId xmlns:p14="http://schemas.microsoft.com/office/powerpoint/2010/main" val="1901029897"/>
              </p:ext>
            </p:extLst>
          </p:nvPr>
        </p:nvGraphicFramePr>
        <p:xfrm>
          <a:off x="2135188" y="325439"/>
          <a:ext cx="8064500" cy="6535737"/>
        </p:xfrm>
        <a:graphic>
          <a:graphicData uri="http://schemas.openxmlformats.org/drawingml/2006/table">
            <a:tbl>
              <a:tblPr/>
              <a:tblGrid>
                <a:gridCol w="4032250">
                  <a:extLst>
                    <a:ext uri="{9D8B030D-6E8A-4147-A177-3AD203B41FA5}">
                      <a16:colId xmlns:a16="http://schemas.microsoft.com/office/drawing/2014/main" val="20000"/>
                    </a:ext>
                  </a:extLst>
                </a:gridCol>
                <a:gridCol w="4032250">
                  <a:extLst>
                    <a:ext uri="{9D8B030D-6E8A-4147-A177-3AD203B41FA5}">
                      <a16:colId xmlns:a16="http://schemas.microsoft.com/office/drawing/2014/main" val="20001"/>
                    </a:ext>
                  </a:extLst>
                </a:gridCol>
              </a:tblGrid>
              <a:tr h="701074">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PASIVNÍ prolomení povinné mlčenlivosti vůči </a:t>
                      </a:r>
                      <a:b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orgánům činným v trestním řízení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cs-CZ"/>
                    </a:p>
                  </a:txBody>
                  <a:tcPr/>
                </a:tc>
                <a:extLst>
                  <a:ext uri="{0D108BD9-81ED-4DB2-BD59-A6C34878D82A}">
                    <a16:rowId xmlns:a16="http://schemas.microsoft.com/office/drawing/2014/main" val="10000"/>
                  </a:ext>
                </a:extLst>
              </a:tr>
              <a:tr h="54771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Podmínka prolomení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Právní norma</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200193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souhlas pacienta nebo jeho zákonného zástupce se sdělením informací</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(nikoliv příbuzných - např. u zletilého pacienta v bezvědomí)</a:t>
                      </a:r>
                      <a:endPar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51 odst. 2 písm. b) </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zák. č. 372/2011 Sb. </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70107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předchozí souhlas soudce v trestním řízení</a:t>
                      </a:r>
                      <a:endParaRPr kumimoji="0" lang="cs-CZ" altLang="cs-CZ" sz="2000" b="0"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8 odst. 5 trestního řádu</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1273237">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pátrání po hledané či pohřešované osobě - možno sdělit dobu a místo ošetření (nikoliv dg.)</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68 odst. 3 písm. b) zák. o Policii ČR č. 273/2008 Sb.</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131070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při zjišťování totožnosti neznámé mrtvoly má Policie ČR právo na informace ze zdravotnické dokumentace</a:t>
                      </a: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68 odst. 5 o Policii ČR </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č. 273/2008 Sb.</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a:extLst>
              <a:ext uri="{FF2B5EF4-FFF2-40B4-BE49-F238E27FC236}">
                <a16:creationId xmlns:a16="http://schemas.microsoft.com/office/drawing/2014/main" id="{080B9B13-48F8-430E-A25A-1F33D4FA82F5}"/>
              </a:ext>
            </a:extLst>
          </p:cNvPr>
          <p:cNvSpPr>
            <a:spLocks noGrp="1" noChangeArrowheads="1"/>
          </p:cNvSpPr>
          <p:nvPr>
            <p:ph type="title"/>
          </p:nvPr>
        </p:nvSpPr>
        <p:spPr>
          <a:xfrm>
            <a:off x="1142999" y="3066806"/>
            <a:ext cx="9552721" cy="1143000"/>
          </a:xfrm>
        </p:spPr>
        <p:txBody>
          <a:bodyPr rtlCol="0">
            <a:normAutofit/>
          </a:bodyPr>
          <a:lstStyle/>
          <a:p>
            <a:pPr fontAlgn="auto">
              <a:spcAft>
                <a:spcPts val="0"/>
              </a:spcAft>
              <a:defRPr/>
            </a:pPr>
            <a:r>
              <a:rPr lang="cs-CZ" altLang="cs-CZ" dirty="0"/>
              <a:t>Aktivní prolomení povinné mlčenlivosti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4FB6EAA2-C69E-468B-9ABE-E0C30DEC7474}"/>
              </a:ext>
            </a:extLst>
          </p:cNvPr>
          <p:cNvSpPr>
            <a:spLocks noGrp="1" noChangeArrowheads="1"/>
          </p:cNvSpPr>
          <p:nvPr>
            <p:ph type="title"/>
          </p:nvPr>
        </p:nvSpPr>
        <p:spPr/>
        <p:txBody>
          <a:bodyPr rtlCol="0">
            <a:normAutofit fontScale="90000"/>
          </a:bodyPr>
          <a:lstStyle/>
          <a:p>
            <a:pPr fontAlgn="auto">
              <a:spcAft>
                <a:spcPts val="0"/>
              </a:spcAft>
              <a:defRPr/>
            </a:pPr>
            <a:br>
              <a:rPr lang="cs-CZ" altLang="cs-CZ" dirty="0"/>
            </a:br>
            <a:r>
              <a:rPr lang="cs-CZ" altLang="cs-CZ" dirty="0"/>
              <a:t>Lékař (zdravotnický pracovník)</a:t>
            </a:r>
            <a:br>
              <a:rPr lang="cs-CZ" altLang="cs-CZ" dirty="0"/>
            </a:br>
            <a:endParaRPr lang="cs-CZ" altLang="cs-CZ" dirty="0"/>
          </a:p>
        </p:txBody>
      </p:sp>
      <p:sp>
        <p:nvSpPr>
          <p:cNvPr id="119815" name="Text Box 7">
            <a:extLst>
              <a:ext uri="{FF2B5EF4-FFF2-40B4-BE49-F238E27FC236}">
                <a16:creationId xmlns:a16="http://schemas.microsoft.com/office/drawing/2014/main" id="{CE2C7C6C-9CA2-460D-B8A6-098879034674}"/>
              </a:ext>
            </a:extLst>
          </p:cNvPr>
          <p:cNvSpPr txBox="1">
            <a:spLocks noChangeArrowheads="1"/>
          </p:cNvSpPr>
          <p:nvPr/>
        </p:nvSpPr>
        <p:spPr bwMode="auto">
          <a:xfrm>
            <a:off x="2640014" y="3068639"/>
            <a:ext cx="1800225"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cs-CZ" altLang="cs-CZ" dirty="0">
                <a:solidFill>
                  <a:schemeClr val="bg2"/>
                </a:solidFill>
              </a:rPr>
              <a:t>SVĚDEK</a:t>
            </a:r>
          </a:p>
        </p:txBody>
      </p:sp>
      <p:sp>
        <p:nvSpPr>
          <p:cNvPr id="119816" name="Text Box 8">
            <a:extLst>
              <a:ext uri="{FF2B5EF4-FFF2-40B4-BE49-F238E27FC236}">
                <a16:creationId xmlns:a16="http://schemas.microsoft.com/office/drawing/2014/main" id="{83AA191D-65E3-496E-902E-2CAEBCD7A719}"/>
              </a:ext>
            </a:extLst>
          </p:cNvPr>
          <p:cNvSpPr txBox="1">
            <a:spLocks noChangeArrowheads="1"/>
          </p:cNvSpPr>
          <p:nvPr/>
        </p:nvSpPr>
        <p:spPr bwMode="auto">
          <a:xfrm>
            <a:off x="7032626" y="3068639"/>
            <a:ext cx="2519363"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cs-CZ" altLang="cs-CZ" dirty="0">
                <a:solidFill>
                  <a:schemeClr val="bg2"/>
                </a:solidFill>
              </a:rPr>
              <a:t>OBVINĚNÝ</a:t>
            </a:r>
          </a:p>
        </p:txBody>
      </p:sp>
      <p:sp>
        <p:nvSpPr>
          <p:cNvPr id="119817" name="Text Box 9">
            <a:extLst>
              <a:ext uri="{FF2B5EF4-FFF2-40B4-BE49-F238E27FC236}">
                <a16:creationId xmlns:a16="http://schemas.microsoft.com/office/drawing/2014/main" id="{80D370E4-E32D-4CFC-9E12-87941F6668D0}"/>
              </a:ext>
            </a:extLst>
          </p:cNvPr>
          <p:cNvSpPr txBox="1">
            <a:spLocks noChangeArrowheads="1"/>
          </p:cNvSpPr>
          <p:nvPr/>
        </p:nvSpPr>
        <p:spPr bwMode="auto">
          <a:xfrm>
            <a:off x="5087939" y="4221164"/>
            <a:ext cx="1800225"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cs-CZ" altLang="cs-CZ" dirty="0">
                <a:solidFill>
                  <a:schemeClr val="bg2"/>
                </a:solidFill>
              </a:rPr>
              <a:t>ZNALEC</a:t>
            </a:r>
          </a:p>
        </p:txBody>
      </p:sp>
      <p:sp>
        <p:nvSpPr>
          <p:cNvPr id="119818" name="Text Box 10">
            <a:extLst>
              <a:ext uri="{FF2B5EF4-FFF2-40B4-BE49-F238E27FC236}">
                <a16:creationId xmlns:a16="http://schemas.microsoft.com/office/drawing/2014/main" id="{0A6EDFE0-C89A-4464-AE67-7F72A0D29061}"/>
              </a:ext>
            </a:extLst>
          </p:cNvPr>
          <p:cNvSpPr txBox="1">
            <a:spLocks noChangeArrowheads="1"/>
          </p:cNvSpPr>
          <p:nvPr/>
        </p:nvSpPr>
        <p:spPr bwMode="auto">
          <a:xfrm>
            <a:off x="2566989" y="5516564"/>
            <a:ext cx="7273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cs-CZ" altLang="cs-CZ" dirty="0"/>
              <a:t>Zák. č. 95/2004 Sb., č. 96/2004 Sb.</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BC8EB4D4-3AF2-450A-8F77-EC993986D95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Oznamovací povinnost vůči PČR</a:t>
            </a:r>
          </a:p>
        </p:txBody>
      </p:sp>
      <p:sp>
        <p:nvSpPr>
          <p:cNvPr id="25603" name="Rectangle 3">
            <a:extLst>
              <a:ext uri="{FF2B5EF4-FFF2-40B4-BE49-F238E27FC236}">
                <a16:creationId xmlns:a16="http://schemas.microsoft.com/office/drawing/2014/main" id="{02203D74-8C04-49A1-B6BD-FE6940643D0F}"/>
              </a:ext>
            </a:extLst>
          </p:cNvPr>
          <p:cNvSpPr>
            <a:spLocks noGrp="1"/>
          </p:cNvSpPr>
          <p:nvPr>
            <p:ph idx="1"/>
          </p:nvPr>
        </p:nvSpPr>
        <p:spPr>
          <a:xfrm>
            <a:off x="720000" y="2155064"/>
            <a:ext cx="10753200" cy="4139998"/>
          </a:xfrm>
        </p:spPr>
        <p:txBody>
          <a:bodyPr/>
          <a:lstStyle/>
          <a:p>
            <a:pPr eaLnBrk="1" hangingPunct="1"/>
            <a:r>
              <a:rPr lang="cs-CZ" altLang="cs-CZ" dirty="0"/>
              <a:t>§ 86 odst. 1 písm. g) ZZS</a:t>
            </a:r>
          </a:p>
          <a:p>
            <a:pPr eaLnBrk="1" hangingPunct="1">
              <a:lnSpc>
                <a:spcPct val="100000"/>
              </a:lnSpc>
            </a:pPr>
            <a:r>
              <a:rPr lang="cs-CZ" altLang="cs-CZ" dirty="0"/>
              <a:t>Lékař provádějící prohlídku těla zemřelého neprodleně informuje Policii ČR, jde-li o: </a:t>
            </a:r>
            <a:br>
              <a:rPr lang="cs-CZ" altLang="cs-CZ" dirty="0"/>
            </a:br>
            <a:r>
              <a:rPr lang="cs-CZ" altLang="cs-CZ" dirty="0"/>
              <a:t>1. podezření, že úmrtí bylo způsobeno </a:t>
            </a:r>
            <a:r>
              <a:rPr lang="cs-CZ" altLang="cs-CZ" dirty="0" err="1"/>
              <a:t>tr</a:t>
            </a:r>
            <a:r>
              <a:rPr lang="cs-CZ" altLang="cs-CZ" dirty="0"/>
              <a:t>. činem nebo sebevraždou, </a:t>
            </a:r>
          </a:p>
          <a:p>
            <a:pPr eaLnBrk="1" hangingPunct="1">
              <a:lnSpc>
                <a:spcPct val="100000"/>
              </a:lnSpc>
              <a:buFontTx/>
              <a:buNone/>
            </a:pPr>
            <a:r>
              <a:rPr lang="cs-CZ" altLang="cs-CZ" dirty="0"/>
              <a:t>	2. zemřelého neznámé totožnosti </a:t>
            </a:r>
          </a:p>
          <a:p>
            <a:pPr eaLnBrk="1" hangingPunct="1">
              <a:lnSpc>
                <a:spcPct val="100000"/>
              </a:lnSpc>
              <a:buFontTx/>
              <a:buNone/>
            </a:pPr>
            <a:r>
              <a:rPr lang="cs-CZ" altLang="cs-CZ" dirty="0"/>
              <a:t>	3. úmrtí, ke kterému došlo za nejasných okolností</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1299ED88-B86E-4CF0-9853-B219B7213B8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Nepřekažení </a:t>
            </a:r>
            <a:r>
              <a:rPr lang="cs-CZ" altLang="cs-CZ" dirty="0" err="1"/>
              <a:t>tr</a:t>
            </a:r>
            <a:r>
              <a:rPr lang="cs-CZ" altLang="cs-CZ" dirty="0"/>
              <a:t>. činu § 367 </a:t>
            </a:r>
            <a:r>
              <a:rPr lang="cs-CZ" altLang="cs-CZ" dirty="0" err="1"/>
              <a:t>tr</a:t>
            </a:r>
            <a:r>
              <a:rPr lang="cs-CZ" altLang="cs-CZ" dirty="0"/>
              <a:t>. zák.</a:t>
            </a:r>
          </a:p>
        </p:txBody>
      </p:sp>
      <p:sp>
        <p:nvSpPr>
          <p:cNvPr id="186371" name="Rectangle 3">
            <a:extLst>
              <a:ext uri="{FF2B5EF4-FFF2-40B4-BE49-F238E27FC236}">
                <a16:creationId xmlns:a16="http://schemas.microsoft.com/office/drawing/2014/main" id="{C0C14295-1EB3-4C1E-B609-3C2D8BCBF2E8}"/>
              </a:ext>
            </a:extLst>
          </p:cNvPr>
          <p:cNvSpPr>
            <a:spLocks noGrp="1"/>
          </p:cNvSpPr>
          <p:nvPr>
            <p:ph idx="1"/>
          </p:nvPr>
        </p:nvSpPr>
        <p:spPr/>
        <p:txBody>
          <a:bodyPr/>
          <a:lstStyle/>
          <a:p>
            <a:pPr eaLnBrk="1" hangingPunct="1">
              <a:lnSpc>
                <a:spcPct val="100000"/>
              </a:lnSpc>
            </a:pPr>
            <a:r>
              <a:rPr lang="cs-CZ" altLang="cs-CZ" b="1" dirty="0"/>
              <a:t>Překazit (jiný připravuje nebo páchá):</a:t>
            </a:r>
            <a:r>
              <a:rPr lang="cs-CZ" altLang="cs-CZ" dirty="0"/>
              <a:t> </a:t>
            </a:r>
            <a:br>
              <a:rPr lang="cs-CZ" altLang="cs-CZ" dirty="0"/>
            </a:br>
            <a:r>
              <a:rPr lang="cs-CZ" altLang="cs-CZ" dirty="0"/>
              <a:t>- vražda</a:t>
            </a:r>
            <a:br>
              <a:rPr lang="cs-CZ" altLang="cs-CZ" dirty="0"/>
            </a:br>
            <a:r>
              <a:rPr lang="cs-CZ" altLang="cs-CZ" dirty="0"/>
              <a:t>- zabití</a:t>
            </a:r>
            <a:br>
              <a:rPr lang="cs-CZ" altLang="cs-CZ" dirty="0"/>
            </a:br>
            <a:r>
              <a:rPr lang="cs-CZ" altLang="cs-CZ" dirty="0"/>
              <a:t>- těžké ublížení na zdraví (§ 145 </a:t>
            </a:r>
            <a:r>
              <a:rPr lang="cs-CZ" altLang="cs-CZ" dirty="0" err="1"/>
              <a:t>tr</a:t>
            </a:r>
            <a:r>
              <a:rPr lang="cs-CZ" altLang="cs-CZ" dirty="0"/>
              <a:t>. zák.)</a:t>
            </a:r>
            <a:br>
              <a:rPr lang="cs-CZ" altLang="cs-CZ" dirty="0"/>
            </a:br>
            <a:r>
              <a:rPr lang="cs-CZ" altLang="cs-CZ" dirty="0"/>
              <a:t>- znásilnění</a:t>
            </a:r>
            <a:br>
              <a:rPr lang="cs-CZ" altLang="cs-CZ" dirty="0"/>
            </a:br>
            <a:r>
              <a:rPr lang="cs-CZ" altLang="cs-CZ" dirty="0"/>
              <a:t>- pohlavní zneužívání</a:t>
            </a:r>
            <a:br>
              <a:rPr lang="cs-CZ" altLang="cs-CZ" dirty="0"/>
            </a:br>
            <a:r>
              <a:rPr lang="cs-CZ" altLang="cs-CZ" dirty="0"/>
              <a:t>- týrání svěřené osoby</a:t>
            </a:r>
            <a:br>
              <a:rPr lang="cs-CZ" altLang="cs-CZ" dirty="0"/>
            </a:br>
            <a:r>
              <a:rPr lang="cs-CZ" altLang="cs-CZ" dirty="0"/>
              <a:t>- … </a:t>
            </a:r>
          </a:p>
          <a:p>
            <a:pPr eaLnBrk="1" hangingPunct="1"/>
            <a:endParaRPr lang="cs-CZ"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additive="base">
                                        <p:cTn id="7" dur="500" fill="hold"/>
                                        <p:tgtEl>
                                          <p:spTgt spid="186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63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ADD45BA4-D978-49F0-8782-4FD661151E58}"/>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Neoznámení </a:t>
            </a:r>
            <a:r>
              <a:rPr lang="cs-CZ" altLang="cs-CZ" dirty="0" err="1"/>
              <a:t>tr</a:t>
            </a:r>
            <a:r>
              <a:rPr lang="cs-CZ" altLang="cs-CZ" dirty="0"/>
              <a:t>. činu § 368 </a:t>
            </a:r>
            <a:r>
              <a:rPr lang="cs-CZ" altLang="cs-CZ" dirty="0" err="1"/>
              <a:t>tr</a:t>
            </a:r>
            <a:r>
              <a:rPr lang="cs-CZ" altLang="cs-CZ" dirty="0"/>
              <a:t>. zák.</a:t>
            </a:r>
          </a:p>
        </p:txBody>
      </p:sp>
      <p:sp>
        <p:nvSpPr>
          <p:cNvPr id="187395" name="Rectangle 3">
            <a:extLst>
              <a:ext uri="{FF2B5EF4-FFF2-40B4-BE49-F238E27FC236}">
                <a16:creationId xmlns:a16="http://schemas.microsoft.com/office/drawing/2014/main" id="{9EC1CF9C-4966-4D3E-BAF2-5C93855143F8}"/>
              </a:ext>
            </a:extLst>
          </p:cNvPr>
          <p:cNvSpPr>
            <a:spLocks noGrp="1"/>
          </p:cNvSpPr>
          <p:nvPr>
            <p:ph idx="1"/>
          </p:nvPr>
        </p:nvSpPr>
        <p:spPr>
          <a:xfrm>
            <a:off x="539262" y="1901337"/>
            <a:ext cx="10826261" cy="4114800"/>
          </a:xfrm>
        </p:spPr>
        <p:txBody>
          <a:bodyPr/>
          <a:lstStyle/>
          <a:p>
            <a:pPr eaLnBrk="1" hangingPunct="1"/>
            <a:r>
              <a:rPr lang="cs-CZ" altLang="cs-CZ" b="1" dirty="0"/>
              <a:t>Oznámit (jiný spáchal):</a:t>
            </a:r>
            <a:r>
              <a:rPr lang="cs-CZ" altLang="cs-CZ" dirty="0"/>
              <a:t> </a:t>
            </a:r>
            <a:br>
              <a:rPr lang="cs-CZ" altLang="cs-CZ" dirty="0"/>
            </a:br>
            <a:r>
              <a:rPr lang="cs-CZ" altLang="cs-CZ" dirty="0"/>
              <a:t>- vražda</a:t>
            </a:r>
            <a:br>
              <a:rPr lang="cs-CZ" altLang="cs-CZ" dirty="0"/>
            </a:br>
            <a:r>
              <a:rPr lang="cs-CZ" altLang="cs-CZ" dirty="0"/>
              <a:t>- těžké ublížení na zdraví dle § 145 </a:t>
            </a:r>
            <a:r>
              <a:rPr lang="cs-CZ" altLang="cs-CZ" dirty="0" err="1"/>
              <a:t>tr</a:t>
            </a:r>
            <a:r>
              <a:rPr lang="cs-CZ" altLang="cs-CZ" dirty="0"/>
              <a:t>. zák.</a:t>
            </a:r>
            <a:br>
              <a:rPr lang="cs-CZ" altLang="cs-CZ" dirty="0"/>
            </a:br>
            <a:r>
              <a:rPr lang="cs-CZ" altLang="cs-CZ" dirty="0"/>
              <a:t>- týrání svěřené osoby dle § 198 </a:t>
            </a:r>
            <a:r>
              <a:rPr lang="cs-CZ" altLang="cs-CZ" dirty="0" err="1"/>
              <a:t>tr</a:t>
            </a:r>
            <a:r>
              <a:rPr lang="cs-CZ" altLang="cs-CZ" dirty="0"/>
              <a:t>. zák. </a:t>
            </a:r>
            <a:br>
              <a:rPr lang="cs-CZ" altLang="cs-CZ" dirty="0"/>
            </a:br>
            <a:r>
              <a:rPr lang="cs-CZ" altLang="cs-CZ" dirty="0"/>
              <a:t>(ne dle § 199 </a:t>
            </a:r>
            <a:r>
              <a:rPr lang="cs-CZ" altLang="cs-CZ" dirty="0" err="1"/>
              <a:t>tr</a:t>
            </a:r>
            <a:r>
              <a:rPr lang="cs-CZ" altLang="cs-CZ" dirty="0"/>
              <a:t>. zák.!)</a:t>
            </a:r>
            <a:br>
              <a:rPr lang="cs-CZ" altLang="cs-CZ" dirty="0"/>
            </a:br>
            <a:r>
              <a:rPr lang="cs-CZ" altLang="cs-CZ" dirty="0"/>
              <a:t>- …</a:t>
            </a:r>
          </a:p>
          <a:p>
            <a:pPr eaLnBrk="1" hangingPunct="1"/>
            <a:endParaRPr lang="cs-CZ"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74465AE0-64A7-48FD-8CCC-3BB38E3DD805}"/>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Trestní řád - § 8</a:t>
            </a:r>
          </a:p>
        </p:txBody>
      </p:sp>
      <p:sp>
        <p:nvSpPr>
          <p:cNvPr id="187395" name="Rectangle 3">
            <a:extLst>
              <a:ext uri="{FF2B5EF4-FFF2-40B4-BE49-F238E27FC236}">
                <a16:creationId xmlns:a16="http://schemas.microsoft.com/office/drawing/2014/main" id="{A8858D0F-C8BD-49AE-9670-0D1FE34E87A2}"/>
              </a:ext>
            </a:extLst>
          </p:cNvPr>
          <p:cNvSpPr>
            <a:spLocks noGrp="1" noChangeArrowheads="1"/>
          </p:cNvSpPr>
          <p:nvPr>
            <p:ph idx="1"/>
          </p:nvPr>
        </p:nvSpPr>
        <p:spPr>
          <a:xfrm>
            <a:off x="345830" y="1959952"/>
            <a:ext cx="11260015" cy="4114800"/>
          </a:xfrm>
        </p:spPr>
        <p:txBody>
          <a:bodyPr rtlCol="0">
            <a:normAutofit fontScale="70000" lnSpcReduction="20000"/>
          </a:bodyPr>
          <a:lstStyle/>
          <a:p>
            <a:pPr fontAlgn="auto">
              <a:spcAft>
                <a:spcPts val="0"/>
              </a:spcAft>
              <a:defRPr/>
            </a:pPr>
            <a:r>
              <a:rPr lang="cs-CZ" i="1" dirty="0"/>
              <a:t>(4)</a:t>
            </a:r>
            <a:r>
              <a:rPr lang="cs-CZ" dirty="0"/>
              <a:t> Plnění povinností podle odstavce 1 lze odmítnout s odkazem na povinnost zachovávat tajnost utajovaných informací chráněných zvláštním zákonem nebo státem uloženou nebo uznanou povinnost mlčenlivosti; to neplatí,</a:t>
            </a:r>
          </a:p>
          <a:p>
            <a:pPr fontAlgn="auto">
              <a:spcAft>
                <a:spcPts val="0"/>
              </a:spcAft>
              <a:defRPr/>
            </a:pPr>
            <a:r>
              <a:rPr lang="cs-CZ" i="1" dirty="0"/>
              <a:t>a)</a:t>
            </a:r>
            <a:r>
              <a:rPr lang="cs-CZ" dirty="0"/>
              <a:t> </a:t>
            </a:r>
            <a:r>
              <a:rPr lang="cs-CZ" u="sng" dirty="0"/>
              <a:t>jestliže osoba, která tyto povinnosti má, by se jinak vystavila nebezpečí trestního stíhání pro neoznámení nebo nepřekažení trestného činu</a:t>
            </a:r>
            <a:r>
              <a:rPr lang="cs-CZ" dirty="0"/>
              <a:t>, nebo</a:t>
            </a:r>
          </a:p>
          <a:p>
            <a:pPr fontAlgn="auto">
              <a:spcAft>
                <a:spcPts val="0"/>
              </a:spcAft>
              <a:defRPr/>
            </a:pPr>
            <a:r>
              <a:rPr lang="cs-CZ" i="1" dirty="0"/>
              <a:t>b)</a:t>
            </a:r>
            <a:r>
              <a:rPr lang="cs-CZ" dirty="0"/>
              <a:t> při vyřizování dožádání orgánu činného v trestním řízení o trestném činu, kde dožádaná osoba je současně oznamovatelem trestného činu.</a:t>
            </a:r>
          </a:p>
          <a:p>
            <a:pPr fontAlgn="auto">
              <a:spcAft>
                <a:spcPts val="0"/>
              </a:spcAft>
              <a:defRPr/>
            </a:pPr>
            <a:r>
              <a:rPr lang="cs-CZ" dirty="0"/>
              <a:t>Za státem uznanou povinnost mlčenlivosti se podle tohoto zákona nepovažuje taková povinnost, jejíž rozsah není vymezen zákonem, ale vyplývá z právního úkonu učiněného na základě zákona.</a:t>
            </a:r>
          </a:p>
          <a:p>
            <a:pPr fontAlgn="auto">
              <a:spcAft>
                <a:spcPts val="0"/>
              </a:spcAft>
              <a:defRPr/>
            </a:pPr>
            <a:endParaRPr lang="cs-CZ" alt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7395">
                                            <p:txEl>
                                              <p:pRg st="1" end="1"/>
                                            </p:txEl>
                                          </p:spTgt>
                                        </p:tgtEl>
                                        <p:attrNameLst>
                                          <p:attrName>style.visibility</p:attrName>
                                        </p:attrNameLst>
                                      </p:cBhvr>
                                      <p:to>
                                        <p:strVal val="visible"/>
                                      </p:to>
                                    </p:set>
                                    <p:anim calcmode="lin" valueType="num">
                                      <p:cBhvr additive="base">
                                        <p:cTn id="13" dur="500" fill="hold"/>
                                        <p:tgtEl>
                                          <p:spTgt spid="187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7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7395">
                                            <p:txEl>
                                              <p:pRg st="2" end="2"/>
                                            </p:txEl>
                                          </p:spTgt>
                                        </p:tgtEl>
                                        <p:attrNameLst>
                                          <p:attrName>style.visibility</p:attrName>
                                        </p:attrNameLst>
                                      </p:cBhvr>
                                      <p:to>
                                        <p:strVal val="visible"/>
                                      </p:to>
                                    </p:set>
                                    <p:anim calcmode="lin" valueType="num">
                                      <p:cBhvr additive="base">
                                        <p:cTn id="19" dur="500" fill="hold"/>
                                        <p:tgtEl>
                                          <p:spTgt spid="187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7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7395">
                                            <p:txEl>
                                              <p:pRg st="3" end="3"/>
                                            </p:txEl>
                                          </p:spTgt>
                                        </p:tgtEl>
                                        <p:attrNameLst>
                                          <p:attrName>style.visibility</p:attrName>
                                        </p:attrNameLst>
                                      </p:cBhvr>
                                      <p:to>
                                        <p:strVal val="visible"/>
                                      </p:to>
                                    </p:set>
                                    <p:anim calcmode="lin" valueType="num">
                                      <p:cBhvr additive="base">
                                        <p:cTn id="25" dur="500" fill="hold"/>
                                        <p:tgtEl>
                                          <p:spTgt spid="1873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73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03282A44-FF22-4342-B13F-3EFF68CCA0AB}"/>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effectLst>
                  <a:outerShdw blurRad="38100" dist="38100" dir="2700000" algn="tl">
                    <a:srgbClr val="000000"/>
                  </a:outerShdw>
                </a:effectLst>
              </a:rPr>
              <a:t>V čem je problém?</a:t>
            </a:r>
            <a:r>
              <a:rPr lang="cs-CZ" altLang="cs-CZ" b="1" dirty="0">
                <a:effectLst>
                  <a:outerShdw blurRad="38100" dist="38100" dir="2700000" algn="tl">
                    <a:srgbClr val="000000"/>
                  </a:outerShdw>
                </a:effectLst>
              </a:rPr>
              <a:t> </a:t>
            </a:r>
          </a:p>
        </p:txBody>
      </p:sp>
      <p:sp>
        <p:nvSpPr>
          <p:cNvPr id="29699" name="Rectangle 3">
            <a:extLst>
              <a:ext uri="{FF2B5EF4-FFF2-40B4-BE49-F238E27FC236}">
                <a16:creationId xmlns:a16="http://schemas.microsoft.com/office/drawing/2014/main" id="{25B63F0D-7F26-4EA7-AC5B-2B2267CB5D49}"/>
              </a:ext>
            </a:extLst>
          </p:cNvPr>
          <p:cNvSpPr>
            <a:spLocks noGrp="1"/>
          </p:cNvSpPr>
          <p:nvPr>
            <p:ph idx="1"/>
          </p:nvPr>
        </p:nvSpPr>
        <p:spPr/>
        <p:txBody>
          <a:bodyPr/>
          <a:lstStyle/>
          <a:p>
            <a:pPr eaLnBrk="1" hangingPunct="1">
              <a:lnSpc>
                <a:spcPct val="120000"/>
              </a:lnSpc>
            </a:pPr>
            <a:r>
              <a:rPr lang="cs-CZ" altLang="cs-CZ" dirty="0"/>
              <a:t>Právní kvalifikace trestných činů proti zdraví (§ 145 – 148 </a:t>
            </a:r>
            <a:r>
              <a:rPr lang="cs-CZ" altLang="cs-CZ" dirty="0" err="1"/>
              <a:t>tr</a:t>
            </a:r>
            <a:r>
              <a:rPr lang="cs-CZ" altLang="cs-CZ" dirty="0"/>
              <a:t>. zák.) je velmi složitá a přísluší </a:t>
            </a:r>
            <a:r>
              <a:rPr lang="cs-CZ" altLang="cs-CZ" b="1" dirty="0"/>
              <a:t>zásadně</a:t>
            </a:r>
            <a:r>
              <a:rPr lang="cs-CZ" altLang="cs-CZ" dirty="0"/>
              <a:t> orgánům činným v trestním řízení</a:t>
            </a:r>
          </a:p>
          <a:p>
            <a:pPr eaLnBrk="1" hangingPunct="1">
              <a:lnSpc>
                <a:spcPct val="120000"/>
              </a:lnSpc>
            </a:pPr>
            <a:r>
              <a:rPr lang="cs-CZ" altLang="cs-CZ" dirty="0"/>
              <a:t>Oznamovací povinnost je však pouze u úmyslného způsobení těžké újmy na zdraví</a:t>
            </a:r>
          </a:p>
          <a:p>
            <a:pPr eaLnBrk="1" hangingPunct="1">
              <a:lnSpc>
                <a:spcPct val="120000"/>
              </a:lnSpc>
            </a:pPr>
            <a:r>
              <a:rPr lang="cs-CZ" altLang="cs-CZ" dirty="0"/>
              <a:t>Jak se s tím má vypořádat lékař?</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2366" name="Group 94">
            <a:extLst>
              <a:ext uri="{FF2B5EF4-FFF2-40B4-BE49-F238E27FC236}">
                <a16:creationId xmlns:a16="http://schemas.microsoft.com/office/drawing/2014/main" id="{AECF0501-5292-4F78-B037-9EF475B6F30F}"/>
              </a:ext>
            </a:extLst>
          </p:cNvPr>
          <p:cNvGraphicFramePr>
            <a:graphicFrameLocks noGrp="1"/>
          </p:cNvGraphicFramePr>
          <p:nvPr>
            <p:extLst>
              <p:ext uri="{D42A27DB-BD31-4B8C-83A1-F6EECF244321}">
                <p14:modId xmlns:p14="http://schemas.microsoft.com/office/powerpoint/2010/main" val="3186588725"/>
              </p:ext>
            </p:extLst>
          </p:nvPr>
        </p:nvGraphicFramePr>
        <p:xfrm>
          <a:off x="2063750" y="404813"/>
          <a:ext cx="8064500" cy="5961062"/>
        </p:xfrm>
        <a:graphic>
          <a:graphicData uri="http://schemas.openxmlformats.org/drawingml/2006/table">
            <a:tbl>
              <a:tblPr/>
              <a:tblGrid>
                <a:gridCol w="141605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2914650">
                  <a:extLst>
                    <a:ext uri="{9D8B030D-6E8A-4147-A177-3AD203B41FA5}">
                      <a16:colId xmlns:a16="http://schemas.microsoft.com/office/drawing/2014/main" val="20002"/>
                    </a:ext>
                  </a:extLst>
                </a:gridCol>
              </a:tblGrid>
              <a:tr h="701077">
                <a:tc gridSpan="3">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Aktivní prolomení povinné mlčenlivosti vůči orgánům činným </a:t>
                      </a:r>
                      <a:b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v trestním řízení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89857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Předmět prolomení</a:t>
                      </a:r>
                      <a:endParaRPr kumimoji="0" lang="cs-CZ" altLang="cs-CZ" sz="2000" b="1"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Právní norma</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1005893">
                <a:tc rowSpan="2">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Živé osoby</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povinnost překažení či oznámení </a:t>
                      </a:r>
                      <a:r>
                        <a:rPr kumimoji="0" lang="cs-CZ" altLang="cs-CZ"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taxativně</a:t>
                      </a: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vyjmenovaných trestných činů</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367 + 368 tr. zák.</a:t>
                      </a:r>
                      <a:endParaRPr kumimoji="0" lang="cs-CZ" altLang="cs-CZ" sz="2000" b="0"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1615526">
                <a:tc vMerge="1">
                  <a:txBody>
                    <a:bodyPr/>
                    <a:lstStyle/>
                    <a:p>
                      <a:endParaRPr lang="cs-CZ"/>
                    </a:p>
                  </a:txBody>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ztráta zdravotní způsobilosti držitele zbrojního průkazu – povinnost zaslat nový posudek o zdravotní způsobilosti příslušnému útvaru policie </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20a odst. 3 zák. </a:t>
                      </a:r>
                      <a:b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b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č. 119/2002 Sb. o střelných zbraní a střelivu</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1739993">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Zemřelí</a:t>
                      </a:r>
                      <a:endParaRPr kumimoji="0" lang="cs-CZ" altLang="cs-CZ" sz="2000" b="1"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povinnost oznámit úmrtí v souvislosti s </a:t>
                      </a:r>
                      <a:r>
                        <a:rPr kumimoji="0" lang="cs-CZ" altLang="cs-CZ" sz="20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jakýmkoliv</a:t>
                      </a:r>
                      <a:r>
                        <a:rPr kumimoji="0" lang="cs-CZ" altLang="cs-CZ" sz="2000" b="0"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 trestným činem, sebevraždu, neznámou mrtvolu a úmrtí za nejasných okolností</a:t>
                      </a:r>
                      <a:endParaRPr kumimoji="0" lang="cs-CZ" altLang="cs-CZ" sz="2000" b="0" i="0" u="none" strike="noStrike" cap="none" normalizeH="0" baseline="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86 odst. 1 písm. g) ZZS</a:t>
                      </a:r>
                      <a:endParaRPr kumimoji="0" lang="cs-CZ" altLang="cs-CZ" sz="2000" b="0" i="0" u="none" strike="noStrike" cap="none" normalizeH="0" baseline="0" dirty="0">
                        <a:ln>
                          <a:noFill/>
                        </a:ln>
                        <a:solidFill>
                          <a:schemeClr val="bg1"/>
                        </a:solidFill>
                        <a:effectLst/>
                        <a:latin typeface="Times New Roman" panose="02020603050405020304" pitchFamily="18" charset="0"/>
                      </a:endParaRPr>
                    </a:p>
                  </a:txBody>
                  <a:tcPr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a:extLst>
              <a:ext uri="{FF2B5EF4-FFF2-40B4-BE49-F238E27FC236}">
                <a16:creationId xmlns:a16="http://schemas.microsoft.com/office/drawing/2014/main" id="{367234B8-A0A0-434C-B938-244F344EC4C3}"/>
              </a:ext>
            </a:extLst>
          </p:cNvPr>
          <p:cNvSpPr>
            <a:spLocks noGrp="1" noChangeArrowheads="1"/>
          </p:cNvSpPr>
          <p:nvPr>
            <p:ph type="ctrTitle"/>
          </p:nvPr>
        </p:nvSpPr>
        <p:spPr>
          <a:xfrm>
            <a:off x="2209800" y="2740026"/>
            <a:ext cx="7772400" cy="1470025"/>
          </a:xfrm>
        </p:spPr>
        <p:txBody>
          <a:bodyPr rtlCol="0" anchor="ctr">
            <a:normAutofit/>
          </a:bodyPr>
          <a:lstStyle/>
          <a:p>
            <a:pPr fontAlgn="auto">
              <a:spcAft>
                <a:spcPts val="0"/>
              </a:spcAft>
              <a:defRPr/>
            </a:pPr>
            <a:r>
              <a:rPr lang="cs-CZ" altLang="cs-CZ" dirty="0"/>
              <a:t>Lékař jako obviněný</a:t>
            </a:r>
          </a:p>
        </p:txBody>
      </p:sp>
      <p:sp>
        <p:nvSpPr>
          <p:cNvPr id="31747" name="Rectangle 5">
            <a:extLst>
              <a:ext uri="{FF2B5EF4-FFF2-40B4-BE49-F238E27FC236}">
                <a16:creationId xmlns:a16="http://schemas.microsoft.com/office/drawing/2014/main" id="{A161D2D2-CB04-4E82-89C1-CF08CB762C6C}"/>
              </a:ext>
            </a:extLst>
          </p:cNvPr>
          <p:cNvSpPr>
            <a:spLocks noGrp="1"/>
          </p:cNvSpPr>
          <p:nvPr>
            <p:ph type="subTitle" idx="1"/>
          </p:nvPr>
        </p:nvSpPr>
        <p:spPr>
          <a:xfrm>
            <a:off x="2895600" y="3886200"/>
            <a:ext cx="6400800" cy="1752600"/>
          </a:xfrm>
        </p:spPr>
        <p:txBody>
          <a:bodyPr/>
          <a:lstStyle/>
          <a:p>
            <a:pPr eaLnBrk="1" hangingPunct="1"/>
            <a:endParaRPr lang="cs-CZ" altLang="cs-CZ" sz="3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7C30B28E-C78D-440F-9518-C7026A638198}"/>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Zásada subsidiarity trestní represe</a:t>
            </a:r>
          </a:p>
        </p:txBody>
      </p:sp>
      <p:sp>
        <p:nvSpPr>
          <p:cNvPr id="32771" name="Rectangle 3">
            <a:extLst>
              <a:ext uri="{FF2B5EF4-FFF2-40B4-BE49-F238E27FC236}">
                <a16:creationId xmlns:a16="http://schemas.microsoft.com/office/drawing/2014/main" id="{81D762DD-FD5A-4342-A4CD-99B0833E37A8}"/>
              </a:ext>
            </a:extLst>
          </p:cNvPr>
          <p:cNvSpPr>
            <a:spLocks noGrp="1"/>
          </p:cNvSpPr>
          <p:nvPr>
            <p:ph idx="1"/>
          </p:nvPr>
        </p:nvSpPr>
        <p:spPr/>
        <p:txBody>
          <a:bodyPr/>
          <a:lstStyle/>
          <a:p>
            <a:pPr eaLnBrk="1" hangingPunct="1"/>
            <a:r>
              <a:rPr lang="cs-CZ" altLang="cs-CZ" dirty="0"/>
              <a:t>§ 12 odst. 2 </a:t>
            </a:r>
            <a:r>
              <a:rPr lang="cs-CZ" altLang="cs-CZ" dirty="0" err="1"/>
              <a:t>tr</a:t>
            </a:r>
            <a:r>
              <a:rPr lang="cs-CZ" altLang="cs-CZ" dirty="0"/>
              <a:t>. zák.</a:t>
            </a:r>
          </a:p>
          <a:p>
            <a:pPr eaLnBrk="1" hangingPunct="1">
              <a:lnSpc>
                <a:spcPct val="100000"/>
              </a:lnSpc>
            </a:pPr>
            <a:r>
              <a:rPr lang="cs-CZ" altLang="cs-CZ" dirty="0"/>
              <a:t>Trestní odpovědnost pachatele a trestněprávní důsledky s ní spojené lze uplatňovat jen v případech společensky škodlivých, ve kterých nepostačuje uplatnění odpovědnosti podle jiného právního předpisu</a:t>
            </a:r>
          </a:p>
          <a:p>
            <a:pPr eaLnBrk="1" hangingPunct="1"/>
            <a:r>
              <a:rPr lang="cs-CZ" altLang="cs-CZ" dirty="0"/>
              <a:t>Zák. č. 220/1991 o České lékařské komoře…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19B6885-9F62-4D0A-ABC1-92F9CFC312B8}"/>
              </a:ext>
            </a:extLst>
          </p:cNvPr>
          <p:cNvSpPr>
            <a:spLocks noGrp="1"/>
          </p:cNvSpPr>
          <p:nvPr>
            <p:ph type="title"/>
          </p:nvPr>
        </p:nvSpPr>
        <p:spPr/>
        <p:txBody>
          <a:bodyPr/>
          <a:lstStyle/>
          <a:p>
            <a:pPr eaLnBrk="1" hangingPunct="1"/>
            <a:r>
              <a:rPr lang="cs-CZ" altLang="cs-CZ"/>
              <a:t>Neposkytnutí pomoci § 150 tr. zák.</a:t>
            </a:r>
          </a:p>
        </p:txBody>
      </p:sp>
      <p:sp>
        <p:nvSpPr>
          <p:cNvPr id="33795" name="Rectangle 3">
            <a:extLst>
              <a:ext uri="{FF2B5EF4-FFF2-40B4-BE49-F238E27FC236}">
                <a16:creationId xmlns:a16="http://schemas.microsoft.com/office/drawing/2014/main" id="{D6D216F5-BFB9-492B-ABBF-0592868791A0}"/>
              </a:ext>
            </a:extLst>
          </p:cNvPr>
          <p:cNvSpPr>
            <a:spLocks noGrp="1"/>
          </p:cNvSpPr>
          <p:nvPr>
            <p:ph idx="1"/>
          </p:nvPr>
        </p:nvSpPr>
        <p:spPr>
          <a:xfrm>
            <a:off x="720001" y="1981200"/>
            <a:ext cx="9552714" cy="4471988"/>
          </a:xfrm>
        </p:spPr>
        <p:txBody>
          <a:bodyPr/>
          <a:lstStyle/>
          <a:p>
            <a:pPr>
              <a:lnSpc>
                <a:spcPct val="80000"/>
              </a:lnSpc>
              <a:spcAft>
                <a:spcPts val="563"/>
              </a:spcAft>
            </a:pPr>
            <a:r>
              <a:rPr lang="cs-CZ" altLang="cs-CZ" sz="2200" b="1" dirty="0"/>
              <a:t>§ 150 Neposkytnutí pomoci</a:t>
            </a:r>
            <a:endParaRPr lang="cs-CZ" altLang="cs-CZ" sz="2200" dirty="0"/>
          </a:p>
          <a:p>
            <a:pPr>
              <a:lnSpc>
                <a:spcPct val="80000"/>
              </a:lnSpc>
              <a:spcAft>
                <a:spcPts val="563"/>
              </a:spcAft>
            </a:pPr>
            <a:r>
              <a:rPr lang="cs-CZ" altLang="cs-CZ" sz="2200" dirty="0"/>
              <a:t>(1) Kdo osobě, která je v nebezpečí smrti nebo jeví známky vážné poruchy zdraví nebo jiného vážného onemocnění, neposkytne potřebnou pomoc, ač tak může učinit bez nebezpečí pro sebe nebo jiného, bude potrestán odnětím svobody až na dvě léta.</a:t>
            </a:r>
          </a:p>
          <a:p>
            <a:pPr>
              <a:lnSpc>
                <a:spcPct val="80000"/>
              </a:lnSpc>
              <a:spcAft>
                <a:spcPts val="563"/>
              </a:spcAft>
            </a:pPr>
            <a:r>
              <a:rPr lang="cs-CZ" altLang="cs-CZ" sz="2200" dirty="0"/>
              <a:t>(2) Kdo osobě, která je v nebezpečí smrti nebo jeví známky vážné poruchy zdraví nebo vážného onemocnění, neposkytne potřebnou pomoc, ač je podle povahy svého zaměstnání povinen takovou pomoc poskytnout, bude potrestán odnětím svobody až na tři léta nebo zákazem činnosti.</a:t>
            </a:r>
            <a:br>
              <a:rPr lang="cs-CZ" altLang="cs-CZ" sz="2200" dirty="0"/>
            </a:br>
            <a:br>
              <a:rPr lang="cs-CZ" altLang="cs-CZ" sz="2200" dirty="0"/>
            </a:br>
            <a:r>
              <a:rPr lang="cs-CZ" altLang="cs-CZ" sz="2200" b="1" dirty="0"/>
              <a:t>Problémové okruhy: </a:t>
            </a:r>
            <a:br>
              <a:rPr lang="cs-CZ" altLang="cs-CZ" sz="2200" b="1" dirty="0"/>
            </a:br>
            <a:r>
              <a:rPr lang="cs-CZ" altLang="cs-CZ" sz="2200" dirty="0"/>
              <a:t>Škodlivý následek (NS ČR </a:t>
            </a:r>
            <a:r>
              <a:rPr lang="cs-CZ" altLang="cs-CZ" sz="2000" dirty="0"/>
              <a:t>2 </a:t>
            </a:r>
            <a:r>
              <a:rPr lang="cs-CZ" altLang="cs-CZ" sz="2000" dirty="0" err="1"/>
              <a:t>Tzn</a:t>
            </a:r>
            <a:r>
              <a:rPr lang="cs-CZ" altLang="cs-CZ" sz="2000" dirty="0"/>
              <a:t> 72/97)</a:t>
            </a:r>
            <a:br>
              <a:rPr lang="cs-CZ" altLang="cs-CZ" sz="2000" dirty="0"/>
            </a:br>
            <a:r>
              <a:rPr lang="cs-CZ" altLang="cs-CZ" sz="2200" dirty="0"/>
              <a:t>Nebezpečí pro sebe nebo jiného</a:t>
            </a:r>
            <a:r>
              <a:rPr lang="cs-CZ" altLang="cs-CZ" sz="20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626A30F-FCDA-4ECF-BBE7-3B9435D7450C}"/>
              </a:ext>
            </a:extLst>
          </p:cNvPr>
          <p:cNvSpPr>
            <a:spLocks noGrp="1"/>
          </p:cNvSpPr>
          <p:nvPr>
            <p:ph type="title"/>
          </p:nvPr>
        </p:nvSpPr>
        <p:spPr/>
        <p:txBody>
          <a:bodyPr/>
          <a:lstStyle/>
          <a:p>
            <a:pPr eaLnBrk="1" hangingPunct="1"/>
            <a:r>
              <a:rPr lang="cs-CZ" altLang="cs-CZ"/>
              <a:t>NS 2 Tzn 72/97</a:t>
            </a:r>
          </a:p>
        </p:txBody>
      </p:sp>
      <p:sp>
        <p:nvSpPr>
          <p:cNvPr id="34819" name="Rectangle 3">
            <a:extLst>
              <a:ext uri="{FF2B5EF4-FFF2-40B4-BE49-F238E27FC236}">
                <a16:creationId xmlns:a16="http://schemas.microsoft.com/office/drawing/2014/main" id="{47AB03C3-86E8-4126-BB59-346C91774608}"/>
              </a:ext>
            </a:extLst>
          </p:cNvPr>
          <p:cNvSpPr>
            <a:spLocks noGrp="1"/>
          </p:cNvSpPr>
          <p:nvPr>
            <p:ph idx="1"/>
          </p:nvPr>
        </p:nvSpPr>
        <p:spPr>
          <a:xfrm>
            <a:off x="973123" y="1570139"/>
            <a:ext cx="9957732" cy="4471988"/>
          </a:xfrm>
        </p:spPr>
        <p:txBody>
          <a:bodyPr/>
          <a:lstStyle/>
          <a:p>
            <a:pPr>
              <a:lnSpc>
                <a:spcPct val="100000"/>
              </a:lnSpc>
              <a:spcAft>
                <a:spcPts val="563"/>
              </a:spcAft>
            </a:pPr>
            <a:r>
              <a:rPr lang="cs-CZ" altLang="cs-CZ" b="1" dirty="0"/>
              <a:t>I. Trestný čin ublížení na zdraví podle § 224 </a:t>
            </a:r>
            <a:r>
              <a:rPr lang="cs-CZ" altLang="cs-CZ" b="1" dirty="0" err="1"/>
              <a:t>tr</a:t>
            </a:r>
            <a:r>
              <a:rPr lang="cs-CZ" altLang="cs-CZ" b="1" dirty="0"/>
              <a:t>. zák. lze spáchat z hlediska jednání jako znaku objektivní stránky jeho skutkové podstaty jak konáním, tak i opomenutím ve smyslu ustanovení § 89 odst. 2 </a:t>
            </a:r>
            <a:r>
              <a:rPr lang="cs-CZ" altLang="cs-CZ" b="1" dirty="0" err="1"/>
              <a:t>tr</a:t>
            </a:r>
            <a:r>
              <a:rPr lang="cs-CZ" altLang="cs-CZ" b="1" dirty="0"/>
              <a:t>. zák. Např. opomenutím lékaře, záležejícím v nedostatečném vyšetření poškozeného, který zemřel na následky zranění, jež v důsledku tohoto pochybení v poskytnuté péči nebylo zjištěno a léčeno.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18715341-1DCF-4006-9C18-10C43E6CD9D7}"/>
              </a:ext>
            </a:extLst>
          </p:cNvPr>
          <p:cNvSpPr>
            <a:spLocks noGrp="1"/>
          </p:cNvSpPr>
          <p:nvPr>
            <p:ph type="ctrTitle"/>
          </p:nvPr>
        </p:nvSpPr>
        <p:spPr>
          <a:xfrm>
            <a:off x="844062" y="2693987"/>
            <a:ext cx="10632830" cy="1470025"/>
          </a:xfrm>
        </p:spPr>
        <p:txBody>
          <a:bodyPr anchor="ctr"/>
          <a:lstStyle/>
          <a:p>
            <a:pPr eaLnBrk="1" hangingPunct="1"/>
            <a:r>
              <a:rPr lang="cs-CZ" altLang="cs-CZ" dirty="0"/>
              <a:t>Povinná mlčenlivost ve zdravotnictví</a:t>
            </a:r>
          </a:p>
        </p:txBody>
      </p:sp>
      <p:sp>
        <p:nvSpPr>
          <p:cNvPr id="6147" name="Rectangle 5">
            <a:extLst>
              <a:ext uri="{FF2B5EF4-FFF2-40B4-BE49-F238E27FC236}">
                <a16:creationId xmlns:a16="http://schemas.microsoft.com/office/drawing/2014/main" id="{97D78DFC-1FBA-48D1-B43F-49EDF6AE7CB2}"/>
              </a:ext>
            </a:extLst>
          </p:cNvPr>
          <p:cNvSpPr>
            <a:spLocks noGrp="1"/>
          </p:cNvSpPr>
          <p:nvPr>
            <p:ph type="subTitle" idx="1"/>
          </p:nvPr>
        </p:nvSpPr>
        <p:spPr>
          <a:xfrm>
            <a:off x="2895600" y="3886200"/>
            <a:ext cx="6400800" cy="1752600"/>
          </a:xfrm>
        </p:spPr>
        <p:txBody>
          <a:bodyPr/>
          <a:lstStyle/>
          <a:p>
            <a:pPr eaLnBrk="1" hangingPunct="1"/>
            <a:endParaRPr lang="cs-CZ" altLang="cs-CZ"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512C374-CA09-4C06-B245-207EDC9B6D2B}"/>
              </a:ext>
            </a:extLst>
          </p:cNvPr>
          <p:cNvSpPr>
            <a:spLocks noGrp="1"/>
          </p:cNvSpPr>
          <p:nvPr>
            <p:ph type="title"/>
          </p:nvPr>
        </p:nvSpPr>
        <p:spPr/>
        <p:txBody>
          <a:bodyPr/>
          <a:lstStyle/>
          <a:p>
            <a:pPr eaLnBrk="1" hangingPunct="1"/>
            <a:r>
              <a:rPr lang="cs-CZ" altLang="cs-CZ"/>
              <a:t>NS 2 Tzn 72/97 - pokračování</a:t>
            </a:r>
          </a:p>
        </p:txBody>
      </p:sp>
      <p:sp>
        <p:nvSpPr>
          <p:cNvPr id="35843" name="Rectangle 3">
            <a:extLst>
              <a:ext uri="{FF2B5EF4-FFF2-40B4-BE49-F238E27FC236}">
                <a16:creationId xmlns:a16="http://schemas.microsoft.com/office/drawing/2014/main" id="{DC089E90-34A8-4462-8207-33CC85BBB27C}"/>
              </a:ext>
            </a:extLst>
          </p:cNvPr>
          <p:cNvSpPr>
            <a:spLocks noGrp="1"/>
          </p:cNvSpPr>
          <p:nvPr>
            <p:ph idx="1"/>
          </p:nvPr>
        </p:nvSpPr>
        <p:spPr>
          <a:xfrm>
            <a:off x="796954" y="1560352"/>
            <a:ext cx="9475761" cy="4892836"/>
          </a:xfrm>
        </p:spPr>
        <p:txBody>
          <a:bodyPr/>
          <a:lstStyle/>
          <a:p>
            <a:pPr>
              <a:lnSpc>
                <a:spcPct val="100000"/>
              </a:lnSpc>
              <a:spcAft>
                <a:spcPts val="563"/>
              </a:spcAft>
            </a:pPr>
            <a:r>
              <a:rPr lang="cs-CZ" altLang="cs-CZ" sz="2400" b="1" dirty="0"/>
              <a:t>II. Jestliže lékař při výkonu služby neposkytne osobě, která je v nebezpečí smrti nebo jeví známky vážné poruchy zdraví, potřebnou pomoc, připadá jeho trestní odpovědnost za trestný čin neposkytnutí pomoci podle § 207 odst. 2 </a:t>
            </a:r>
            <a:r>
              <a:rPr lang="cs-CZ" altLang="cs-CZ" sz="2400" b="1" dirty="0" err="1"/>
              <a:t>tr</a:t>
            </a:r>
            <a:r>
              <a:rPr lang="cs-CZ" altLang="cs-CZ" sz="2400" b="1" dirty="0"/>
              <a:t>. zák. </a:t>
            </a:r>
            <a:r>
              <a:rPr lang="cs-CZ" altLang="cs-CZ" sz="2400" b="1" u="sng" dirty="0"/>
              <a:t>v úvahu pouze tehdy, jestliže z jeho opomenutí (§ 89 odst. 2 </a:t>
            </a:r>
            <a:r>
              <a:rPr lang="cs-CZ" altLang="cs-CZ" sz="2400" b="1" u="sng" dirty="0" err="1"/>
              <a:t>tr</a:t>
            </a:r>
            <a:r>
              <a:rPr lang="cs-CZ" altLang="cs-CZ" sz="2400" b="1" u="sng" dirty="0"/>
              <a:t>. zák.) zaviněně nevznikly žádné následky na životě nebo na zdraví po škozeného</a:t>
            </a:r>
            <a:r>
              <a:rPr lang="cs-CZ" altLang="cs-CZ" sz="2400" b="1" dirty="0"/>
              <a:t>. Pokud vznikly, je takový pachatel trestně odpovědný v závislosti na formě zavinění podle ustanovení o poruchových trestných činech proti životu a zdraví uvedených v § 219 až § 224 </a:t>
            </a:r>
            <a:r>
              <a:rPr lang="cs-CZ" altLang="cs-CZ" sz="2400" b="1" dirty="0" err="1"/>
              <a:t>tr</a:t>
            </a:r>
            <a:r>
              <a:rPr lang="cs-CZ" altLang="cs-CZ" sz="2400" b="1" dirty="0"/>
              <a:t>. zák.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6495A8E-B904-486F-B03E-2E940576D131}"/>
              </a:ext>
            </a:extLst>
          </p:cNvPr>
          <p:cNvSpPr>
            <a:spLocks noGrp="1"/>
          </p:cNvSpPr>
          <p:nvPr>
            <p:ph type="title"/>
          </p:nvPr>
        </p:nvSpPr>
        <p:spPr/>
        <p:txBody>
          <a:bodyPr/>
          <a:lstStyle/>
          <a:p>
            <a:pPr eaLnBrk="1" hangingPunct="1"/>
            <a:r>
              <a:rPr lang="cs-CZ" altLang="cs-CZ"/>
              <a:t>Neposkytnutí pomoci - ohrožení</a:t>
            </a:r>
          </a:p>
        </p:txBody>
      </p:sp>
      <p:sp>
        <p:nvSpPr>
          <p:cNvPr id="36867" name="Rectangle 3">
            <a:extLst>
              <a:ext uri="{FF2B5EF4-FFF2-40B4-BE49-F238E27FC236}">
                <a16:creationId xmlns:a16="http://schemas.microsoft.com/office/drawing/2014/main" id="{3F32E060-5A60-4A13-A16F-4BBE440E4AF3}"/>
              </a:ext>
            </a:extLst>
          </p:cNvPr>
          <p:cNvSpPr>
            <a:spLocks noGrp="1"/>
          </p:cNvSpPr>
          <p:nvPr>
            <p:ph idx="1"/>
          </p:nvPr>
        </p:nvSpPr>
        <p:spPr>
          <a:xfrm>
            <a:off x="931179" y="1568741"/>
            <a:ext cx="9341536" cy="4884447"/>
          </a:xfrm>
        </p:spPr>
        <p:txBody>
          <a:bodyPr/>
          <a:lstStyle/>
          <a:p>
            <a:pPr marL="609600" indent="-609600">
              <a:lnSpc>
                <a:spcPct val="100000"/>
              </a:lnSpc>
              <a:spcAft>
                <a:spcPts val="563"/>
              </a:spcAft>
            </a:pPr>
            <a:r>
              <a:rPr lang="cs-CZ" altLang="cs-CZ" sz="3200" b="1" dirty="0"/>
              <a:t>Zákon o zdravotních službách § 50 odst. 1 písm. b)</a:t>
            </a:r>
          </a:p>
          <a:p>
            <a:pPr marL="609600" indent="-609600">
              <a:lnSpc>
                <a:spcPct val="100000"/>
              </a:lnSpc>
              <a:spcAft>
                <a:spcPts val="563"/>
              </a:spcAft>
            </a:pPr>
            <a:r>
              <a:rPr lang="cs-CZ" altLang="cs-CZ" sz="3200" b="1" dirty="0"/>
              <a:t>Zdravotnický pracovník má právo …neposkytnout zdravotní služby v případě, že by došlo při jejich poskytování k přímému ohrožení jeho života nebo k vážnému ohrožení jeho zdraví.</a:t>
            </a:r>
            <a:r>
              <a:rPr lang="cs-CZ" altLang="cs-CZ" sz="3200"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CC006FB9-B1F7-404D-9CD8-7F7DC560C022}"/>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 143</a:t>
            </a:r>
            <a:br>
              <a:rPr lang="cs-CZ" altLang="cs-CZ" dirty="0"/>
            </a:br>
            <a:r>
              <a:rPr lang="cs-CZ" altLang="cs-CZ" dirty="0"/>
              <a:t>Usmrcení z nedbalosti </a:t>
            </a:r>
          </a:p>
        </p:txBody>
      </p:sp>
      <p:sp>
        <p:nvSpPr>
          <p:cNvPr id="37891" name="Rectangle 3">
            <a:extLst>
              <a:ext uri="{FF2B5EF4-FFF2-40B4-BE49-F238E27FC236}">
                <a16:creationId xmlns:a16="http://schemas.microsoft.com/office/drawing/2014/main" id="{949B0898-A0D6-4154-9473-85520E08C704}"/>
              </a:ext>
            </a:extLst>
          </p:cNvPr>
          <p:cNvSpPr>
            <a:spLocks noGrp="1"/>
          </p:cNvSpPr>
          <p:nvPr>
            <p:ph idx="1"/>
          </p:nvPr>
        </p:nvSpPr>
        <p:spPr>
          <a:xfrm>
            <a:off x="1476463" y="2107035"/>
            <a:ext cx="8288847" cy="4486712"/>
          </a:xfrm>
        </p:spPr>
        <p:txBody>
          <a:bodyPr/>
          <a:lstStyle/>
          <a:p>
            <a:pPr eaLnBrk="1" hangingPunct="1">
              <a:lnSpc>
                <a:spcPct val="100000"/>
              </a:lnSpc>
            </a:pPr>
            <a:r>
              <a:rPr lang="cs-CZ" altLang="cs-CZ" dirty="0"/>
              <a:t>(1) Kdo jinému z nedbalosti způsobí smrt, bude potrestán odnětím svobody až na tři léta nebo zákazem činnosti.</a:t>
            </a:r>
          </a:p>
          <a:p>
            <a:pPr eaLnBrk="1" hangingPunct="1">
              <a:lnSpc>
                <a:spcPct val="100000"/>
              </a:lnSpc>
            </a:pPr>
            <a:r>
              <a:rPr lang="cs-CZ" altLang="cs-CZ" dirty="0"/>
              <a:t>(2) Odnětím svobody na jeden rok až šest let bude pachatel potrestán, spáchá-li čin uvedený </a:t>
            </a:r>
            <a:br>
              <a:rPr lang="cs-CZ" altLang="cs-CZ" dirty="0"/>
            </a:br>
            <a:r>
              <a:rPr lang="cs-CZ" altLang="cs-CZ" dirty="0"/>
              <a:t>v odstavci 1 proto, že </a:t>
            </a:r>
            <a:r>
              <a:rPr lang="cs-CZ" altLang="cs-CZ" i="1" dirty="0"/>
              <a:t>porušil důležitou povinnost vyplývající z jeho zaměstnání, povolání, postavení nebo funkce nebo uloženou mu podle zákona</a:t>
            </a:r>
            <a:r>
              <a:rPr lang="cs-CZ" altLang="cs-CZ" dirty="0"/>
              <a:t>.</a:t>
            </a:r>
          </a:p>
          <a:p>
            <a:pPr eaLnBrk="1" hangingPunct="1"/>
            <a:endParaRPr lang="cs-CZ" altLang="cs-CZ" b="1" dirty="0"/>
          </a:p>
          <a:p>
            <a:pPr algn="ctr" eaLnBrk="1" hangingPunct="1"/>
            <a:endParaRPr lang="cs-CZ" alt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4ACD9693-659E-43FB-8AFB-202341BBE7CA}"/>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Pojem „lege </a:t>
            </a:r>
            <a:r>
              <a:rPr lang="cs-CZ" altLang="cs-CZ" dirty="0" err="1"/>
              <a:t>artis</a:t>
            </a:r>
            <a:r>
              <a:rPr lang="cs-CZ" altLang="cs-CZ" dirty="0"/>
              <a:t>“</a:t>
            </a:r>
          </a:p>
        </p:txBody>
      </p:sp>
      <p:sp>
        <p:nvSpPr>
          <p:cNvPr id="38915" name="Rectangle 3">
            <a:extLst>
              <a:ext uri="{FF2B5EF4-FFF2-40B4-BE49-F238E27FC236}">
                <a16:creationId xmlns:a16="http://schemas.microsoft.com/office/drawing/2014/main" id="{7B768A84-DA86-458A-96FE-7DBB5C62B999}"/>
              </a:ext>
            </a:extLst>
          </p:cNvPr>
          <p:cNvSpPr>
            <a:spLocks noGrp="1"/>
          </p:cNvSpPr>
          <p:nvPr>
            <p:ph idx="1"/>
          </p:nvPr>
        </p:nvSpPr>
        <p:spPr>
          <a:xfrm>
            <a:off x="964734" y="1837189"/>
            <a:ext cx="9015879" cy="4338186"/>
          </a:xfrm>
        </p:spPr>
        <p:txBody>
          <a:bodyPr/>
          <a:lstStyle/>
          <a:p>
            <a:pPr eaLnBrk="1" hangingPunct="1">
              <a:lnSpc>
                <a:spcPct val="100000"/>
              </a:lnSpc>
            </a:pPr>
            <a:r>
              <a:rPr lang="cs-CZ" altLang="cs-CZ" dirty="0">
                <a:solidFill>
                  <a:schemeClr val="hlink"/>
                </a:solidFill>
              </a:rPr>
              <a:t>§ 11 odst. 1 zák. č. 20/1966 Sb.</a:t>
            </a:r>
          </a:p>
          <a:p>
            <a:pPr eaLnBrk="1" hangingPunct="1">
              <a:lnSpc>
                <a:spcPct val="100000"/>
              </a:lnSpc>
            </a:pPr>
            <a:r>
              <a:rPr lang="cs-CZ" altLang="cs-CZ" dirty="0">
                <a:solidFill>
                  <a:schemeClr val="hlink"/>
                </a:solidFill>
              </a:rPr>
              <a:t>Zdravotní péči poskytují zdravotnická zařízení státu, obcí, fyzických a právnických osob v souladu se současnými dostupnými poznatky lékařské vědy…</a:t>
            </a:r>
            <a:r>
              <a:rPr lang="cs-CZ" altLang="cs-CZ" dirty="0"/>
              <a:t> </a:t>
            </a:r>
          </a:p>
          <a:p>
            <a:pPr eaLnBrk="1" hangingPunct="1">
              <a:lnSpc>
                <a:spcPct val="100000"/>
              </a:lnSpc>
            </a:pPr>
            <a:r>
              <a:rPr lang="cs-CZ" altLang="cs-CZ" dirty="0"/>
              <a:t>Čl. 4 Úmluvy: Jakýkoliv zákrok v oblasti zdravotnictví se musí provádět v souladu </a:t>
            </a:r>
            <a:br>
              <a:rPr lang="cs-CZ" altLang="cs-CZ" dirty="0"/>
            </a:br>
            <a:r>
              <a:rPr lang="cs-CZ" altLang="cs-CZ" dirty="0"/>
              <a:t>s profesními standardy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C4C2B3A-5250-4040-9470-FFCCBDF7E6D6}"/>
              </a:ext>
            </a:extLst>
          </p:cNvPr>
          <p:cNvSpPr>
            <a:spLocks noGrp="1"/>
          </p:cNvSpPr>
          <p:nvPr>
            <p:ph type="title"/>
          </p:nvPr>
        </p:nvSpPr>
        <p:spPr>
          <a:xfrm>
            <a:off x="1243668" y="499575"/>
            <a:ext cx="8965545" cy="1143000"/>
          </a:xfrm>
        </p:spPr>
        <p:txBody>
          <a:bodyPr/>
          <a:lstStyle/>
          <a:p>
            <a:pPr eaLnBrk="1" hangingPunct="1"/>
            <a:r>
              <a:rPr lang="cs-CZ" altLang="cs-CZ" dirty="0"/>
              <a:t>Nejvyšší soud, 7Tdo 219/2005 </a:t>
            </a:r>
          </a:p>
        </p:txBody>
      </p:sp>
      <p:sp>
        <p:nvSpPr>
          <p:cNvPr id="203779" name="Rectangle 3">
            <a:extLst>
              <a:ext uri="{FF2B5EF4-FFF2-40B4-BE49-F238E27FC236}">
                <a16:creationId xmlns:a16="http://schemas.microsoft.com/office/drawing/2014/main" id="{36BBF3E4-1C98-411D-89E5-A837087F3594}"/>
              </a:ext>
            </a:extLst>
          </p:cNvPr>
          <p:cNvSpPr>
            <a:spLocks noGrp="1" noChangeArrowheads="1"/>
          </p:cNvSpPr>
          <p:nvPr>
            <p:ph idx="1"/>
          </p:nvPr>
        </p:nvSpPr>
        <p:spPr>
          <a:xfrm>
            <a:off x="562062" y="1268413"/>
            <a:ext cx="11260661" cy="4645826"/>
          </a:xfrm>
        </p:spPr>
        <p:txBody>
          <a:bodyPr rtlCol="0">
            <a:normAutofit fontScale="92500" lnSpcReduction="10000"/>
          </a:bodyPr>
          <a:lstStyle/>
          <a:p>
            <a:pPr fontAlgn="auto">
              <a:lnSpc>
                <a:spcPct val="100000"/>
              </a:lnSpc>
              <a:spcAft>
                <a:spcPts val="0"/>
              </a:spcAft>
              <a:defRPr/>
            </a:pPr>
            <a:r>
              <a:rPr lang="cs-CZ" altLang="cs-CZ" sz="2400" i="1" u="sng" dirty="0"/>
              <a:t>Chyba v diagnóze bez dalšího neznamená postup non lege </a:t>
            </a:r>
            <a:r>
              <a:rPr lang="cs-CZ" altLang="cs-CZ" sz="2400" i="1" u="sng" dirty="0" err="1"/>
              <a:t>artis</a:t>
            </a:r>
            <a:r>
              <a:rPr lang="cs-CZ" altLang="cs-CZ" sz="2400" i="1" dirty="0"/>
              <a:t>, který představuje porušení povinnosti lékaře poskytovat zdravotní péči v souladu se současnými dostupnými poznatky lékařské vědy. </a:t>
            </a:r>
            <a:br>
              <a:rPr lang="cs-CZ" altLang="cs-CZ" sz="2400" i="1" dirty="0"/>
            </a:br>
            <a:r>
              <a:rPr lang="cs-CZ" altLang="cs-CZ" sz="2400" i="1" dirty="0"/>
              <a:t>Naproti tomu, pokud nesprávná diagnóza spočívá </a:t>
            </a:r>
            <a:br>
              <a:rPr lang="cs-CZ" altLang="cs-CZ" sz="2400" i="1" dirty="0"/>
            </a:br>
            <a:r>
              <a:rPr lang="cs-CZ" altLang="cs-CZ" sz="2400" i="1" dirty="0"/>
              <a:t>v závažném porušení lékařských postupů při jejím určování (např. tím, že lékař bezdůvodně nevyužije dostupné diagnostické metody), jde zpravidla o postup non lege </a:t>
            </a:r>
            <a:r>
              <a:rPr lang="cs-CZ" altLang="cs-CZ" sz="2400" i="1" dirty="0" err="1"/>
              <a:t>artis</a:t>
            </a:r>
            <a:r>
              <a:rPr lang="cs-CZ" altLang="cs-CZ" sz="2400" i="1" dirty="0"/>
              <a:t>, který za splnění dalších podmínek odůvodňuje závěr o trestní odpovědnosti lékaře… </a:t>
            </a:r>
            <a:br>
              <a:rPr lang="cs-CZ" altLang="cs-CZ" sz="2400" i="1" dirty="0"/>
            </a:br>
            <a:r>
              <a:rPr lang="cs-CZ" altLang="cs-CZ" sz="2400" i="1" dirty="0"/>
              <a:t>Postup lékaře je přitom třeba hodnotit ex ante, tedy na základě informací, které měl v době rozhodování</a:t>
            </a:r>
            <a:r>
              <a:rPr lang="cs-CZ" altLang="cs-CZ" sz="2400" dirty="0"/>
              <a:t>.</a:t>
            </a:r>
          </a:p>
          <a:p>
            <a:pPr fontAlgn="auto">
              <a:lnSpc>
                <a:spcPct val="100000"/>
              </a:lnSpc>
              <a:spcAft>
                <a:spcPts val="0"/>
              </a:spcAft>
              <a:defRPr/>
            </a:pPr>
            <a:r>
              <a:rPr lang="cs-CZ" altLang="cs-CZ" sz="2400" i="1" dirty="0"/>
              <a:t>V trestněprávní nauce se běžně považuje za porušení "lege </a:t>
            </a:r>
            <a:r>
              <a:rPr lang="cs-CZ" altLang="cs-CZ" sz="2400" i="1" dirty="0" err="1"/>
              <a:t>artis</a:t>
            </a:r>
            <a:r>
              <a:rPr lang="cs-CZ" altLang="cs-CZ" sz="2400" i="1" dirty="0"/>
              <a:t>“, pokud lékař při výkonu svého povolání nedodrží rámec pravidel vědy a medicínských způsobů a to </a:t>
            </a:r>
            <a:r>
              <a:rPr lang="cs-CZ" altLang="cs-CZ" sz="2400" b="1" i="1" dirty="0"/>
              <a:t>v mezích daných rozsahem svých úkolů podle pracovního zařazení i konkrétních podmínek a objektivních možností</a:t>
            </a:r>
            <a:r>
              <a:rPr lang="cs-CZ" altLang="cs-CZ" sz="2400" i="1"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503A44B-6F9B-4628-9F1B-751A69E02D59}"/>
              </a:ext>
            </a:extLst>
          </p:cNvPr>
          <p:cNvSpPr>
            <a:spLocks noGrp="1"/>
          </p:cNvSpPr>
          <p:nvPr>
            <p:ph type="title"/>
          </p:nvPr>
        </p:nvSpPr>
        <p:spPr/>
        <p:txBody>
          <a:bodyPr/>
          <a:lstStyle/>
          <a:p>
            <a:pPr eaLnBrk="1" hangingPunct="1"/>
            <a:r>
              <a:rPr lang="cs-CZ" altLang="cs-CZ"/>
              <a:t>Problém „lege artis“</a:t>
            </a:r>
          </a:p>
        </p:txBody>
      </p:sp>
      <p:sp>
        <p:nvSpPr>
          <p:cNvPr id="40963" name="Rectangle 3">
            <a:extLst>
              <a:ext uri="{FF2B5EF4-FFF2-40B4-BE49-F238E27FC236}">
                <a16:creationId xmlns:a16="http://schemas.microsoft.com/office/drawing/2014/main" id="{DAFF6E9E-E868-4879-B815-38F1AA70F3B1}"/>
              </a:ext>
            </a:extLst>
          </p:cNvPr>
          <p:cNvSpPr>
            <a:spLocks noGrp="1"/>
          </p:cNvSpPr>
          <p:nvPr>
            <p:ph idx="1"/>
          </p:nvPr>
        </p:nvSpPr>
        <p:spPr>
          <a:xfrm>
            <a:off x="595618" y="1692002"/>
            <a:ext cx="10877582" cy="4445998"/>
          </a:xfrm>
        </p:spPr>
        <p:txBody>
          <a:bodyPr/>
          <a:lstStyle/>
          <a:p>
            <a:pPr eaLnBrk="1" hangingPunct="1">
              <a:lnSpc>
                <a:spcPct val="100000"/>
              </a:lnSpc>
            </a:pPr>
            <a:r>
              <a:rPr lang="cs-CZ" altLang="cs-CZ" dirty="0"/>
              <a:t>Zákon o zdravotních službách </a:t>
            </a:r>
            <a:br>
              <a:rPr lang="cs-CZ" altLang="cs-CZ" dirty="0"/>
            </a:br>
            <a:r>
              <a:rPr lang="cs-CZ" altLang="cs-CZ" dirty="0"/>
              <a:t>§ 4 odst. 5</a:t>
            </a:r>
          </a:p>
          <a:p>
            <a:pPr eaLnBrk="1" hangingPunct="1">
              <a:lnSpc>
                <a:spcPct val="100000"/>
              </a:lnSpc>
            </a:pPr>
            <a:r>
              <a:rPr lang="cs-CZ" altLang="cs-CZ" dirty="0"/>
              <a:t>Náležitou odbornou úrovní se rozumí poskytování zdravotních služeb podle pravidel vědy a uznávaných medicínských postupů, při respektování individuality pacienta, </a:t>
            </a:r>
            <a:r>
              <a:rPr lang="cs-CZ" altLang="cs-CZ" b="1" dirty="0"/>
              <a:t>s ohledem na konkrétní podmínky a objektivní možnosti</a:t>
            </a:r>
            <a:r>
              <a:rPr lang="cs-CZ" altLang="cs-CZ" dirty="0"/>
              <a:t>. </a:t>
            </a:r>
          </a:p>
          <a:p>
            <a:pPr eaLnBrk="1" hangingPunct="1">
              <a:lnSpc>
                <a:spcPct val="100000"/>
              </a:lnSpc>
            </a:pPr>
            <a:r>
              <a:rPr lang="cs-CZ" altLang="cs-CZ" b="1" dirty="0">
                <a:latin typeface="Arial" panose="020B0604020202020204" pitchFamily="34" charset="0"/>
              </a:rPr>
              <a:t>Ústavní soud </a:t>
            </a:r>
            <a:r>
              <a:rPr lang="cs-CZ" altLang="cs-CZ" b="1" dirty="0" err="1">
                <a:latin typeface="Arial" panose="020B0604020202020204" pitchFamily="34" charset="0"/>
              </a:rPr>
              <a:t>Pl</a:t>
            </a:r>
            <a:r>
              <a:rPr lang="cs-CZ" altLang="cs-CZ" b="1" dirty="0">
                <a:latin typeface="Arial" panose="020B0604020202020204" pitchFamily="34" charset="0"/>
              </a:rPr>
              <a:t>. ÚS 1/2012</a:t>
            </a:r>
            <a:br>
              <a:rPr lang="cs-CZ" altLang="cs-CZ" b="1" dirty="0">
                <a:latin typeface="Arial" panose="020B0604020202020204" pitchFamily="34" charset="0"/>
              </a:rPr>
            </a:br>
            <a:r>
              <a:rPr lang="cs-CZ" altLang="cs-CZ" dirty="0">
                <a:latin typeface="Arial" panose="020B0604020202020204" pitchFamily="34" charset="0"/>
              </a:rPr>
              <a:t>(ústavnost nové definice „lege </a:t>
            </a:r>
            <a:r>
              <a:rPr lang="cs-CZ" altLang="cs-CZ" dirty="0" err="1">
                <a:latin typeface="Arial" panose="020B0604020202020204" pitchFamily="34" charset="0"/>
              </a:rPr>
              <a:t>artis</a:t>
            </a:r>
            <a:r>
              <a:rPr lang="cs-CZ" altLang="cs-CZ" dirty="0">
                <a:latin typeface="Arial" panose="020B0604020202020204" pitchFamily="34" charset="0"/>
              </a:rPr>
              <a:t>“)</a:t>
            </a:r>
            <a:endParaRPr lang="cs-CZ" alt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F399EA2E-2436-4547-A5E9-E6229895A33B}"/>
              </a:ext>
            </a:extLst>
          </p:cNvPr>
          <p:cNvSpPr>
            <a:spLocks noGrp="1"/>
          </p:cNvSpPr>
          <p:nvPr>
            <p:ph type="title"/>
          </p:nvPr>
        </p:nvSpPr>
        <p:spPr>
          <a:xfrm>
            <a:off x="1992313" y="549275"/>
            <a:ext cx="8229600" cy="1143000"/>
          </a:xfrm>
        </p:spPr>
        <p:txBody>
          <a:bodyPr rtlCol="0">
            <a:normAutofit/>
          </a:bodyPr>
          <a:lstStyle/>
          <a:p>
            <a:pPr fontAlgn="auto">
              <a:spcAft>
                <a:spcPts val="0"/>
              </a:spcAft>
              <a:defRPr/>
            </a:pPr>
            <a:r>
              <a:rPr lang="cs-CZ" altLang="cs-CZ">
                <a:latin typeface="Arial" panose="020B0604020202020204" pitchFamily="34" charset="0"/>
              </a:rPr>
              <a:t>Diskuze v ČLK 2015</a:t>
            </a:r>
            <a:br>
              <a:rPr lang="cs-CZ" altLang="cs-CZ">
                <a:latin typeface="Arial" panose="020B0604020202020204" pitchFamily="34" charset="0"/>
              </a:rPr>
            </a:br>
            <a:r>
              <a:rPr lang="cs-CZ" altLang="cs-CZ">
                <a:latin typeface="Arial" panose="020B0604020202020204" pitchFamily="34" charset="0"/>
              </a:rPr>
              <a:t>(Tempus medicorum)</a:t>
            </a:r>
          </a:p>
        </p:txBody>
      </p:sp>
      <p:sp>
        <p:nvSpPr>
          <p:cNvPr id="41987" name="Zástupný symbol pro obsah 2">
            <a:extLst>
              <a:ext uri="{FF2B5EF4-FFF2-40B4-BE49-F238E27FC236}">
                <a16:creationId xmlns:a16="http://schemas.microsoft.com/office/drawing/2014/main" id="{692A694C-AF91-4655-A719-9393E2DF796B}"/>
              </a:ext>
            </a:extLst>
          </p:cNvPr>
          <p:cNvSpPr>
            <a:spLocks noGrp="1"/>
          </p:cNvSpPr>
          <p:nvPr>
            <p:ph idx="1"/>
          </p:nvPr>
        </p:nvSpPr>
        <p:spPr>
          <a:xfrm>
            <a:off x="729842" y="2060575"/>
            <a:ext cx="10377182" cy="3455988"/>
          </a:xfrm>
        </p:spPr>
        <p:txBody>
          <a:bodyPr/>
          <a:lstStyle/>
          <a:p>
            <a:pPr eaLnBrk="1" hangingPunct="1">
              <a:lnSpc>
                <a:spcPct val="100000"/>
              </a:lnSpc>
            </a:pPr>
            <a:r>
              <a:rPr lang="cs-CZ" altLang="cs-CZ" dirty="0">
                <a:latin typeface="Arial" panose="020B0604020202020204" pitchFamily="34" charset="0"/>
              </a:rPr>
              <a:t>…je nepochybně povinností znalce vycházet ze zákonné definice pojmu lege </a:t>
            </a:r>
            <a:r>
              <a:rPr lang="cs-CZ" altLang="cs-CZ" dirty="0" err="1">
                <a:latin typeface="Arial" panose="020B0604020202020204" pitchFamily="34" charset="0"/>
              </a:rPr>
              <a:t>artis</a:t>
            </a:r>
            <a:r>
              <a:rPr lang="cs-CZ" altLang="cs-CZ" dirty="0">
                <a:latin typeface="Arial" panose="020B0604020202020204" pitchFamily="34" charset="0"/>
              </a:rPr>
              <a:t>…</a:t>
            </a:r>
          </a:p>
          <a:p>
            <a:pPr eaLnBrk="1" hangingPunct="1">
              <a:lnSpc>
                <a:spcPct val="100000"/>
              </a:lnSpc>
            </a:pPr>
            <a:r>
              <a:rPr lang="cs-CZ" altLang="cs-CZ" dirty="0">
                <a:latin typeface="Arial" panose="020B0604020202020204" pitchFamily="34" charset="0"/>
              </a:rPr>
              <a:t>… je povinností znalce zhodnotit konkrétní podmínky a objektivní možnosti, které lékař při poskytování lékařské péče měl…</a:t>
            </a:r>
          </a:p>
          <a:p>
            <a:pPr eaLnBrk="1" hangingPunct="1">
              <a:lnSpc>
                <a:spcPct val="100000"/>
              </a:lnSpc>
            </a:pPr>
            <a:r>
              <a:rPr lang="cs-CZ" altLang="cs-CZ" dirty="0">
                <a:latin typeface="Arial" panose="020B0604020202020204" pitchFamily="34" charset="0"/>
              </a:rPr>
              <a:t>…pokud je nezná, nemůže náležitou odbornou péči hodnotit…</a:t>
            </a:r>
          </a:p>
          <a:p>
            <a:pPr eaLnBrk="1" hangingPunct="1">
              <a:buFont typeface="Arial" panose="020B0604020202020204" pitchFamily="34" charset="0"/>
              <a:buNone/>
            </a:pPr>
            <a:endParaRPr lang="cs-CZ" altLang="cs-CZ" dirty="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a:extLst>
              <a:ext uri="{FF2B5EF4-FFF2-40B4-BE49-F238E27FC236}">
                <a16:creationId xmlns:a16="http://schemas.microsoft.com/office/drawing/2014/main" id="{34A92C28-4E50-4960-B8B0-04A58B1ACC2A}"/>
              </a:ext>
            </a:extLst>
          </p:cNvPr>
          <p:cNvSpPr>
            <a:spLocks noGrp="1"/>
          </p:cNvSpPr>
          <p:nvPr>
            <p:ph type="title" idx="4294967295"/>
          </p:nvPr>
        </p:nvSpPr>
        <p:spPr>
          <a:xfrm>
            <a:off x="1939560" y="977167"/>
            <a:ext cx="8229600" cy="1143000"/>
          </a:xfrm>
        </p:spPr>
        <p:txBody>
          <a:bodyPr/>
          <a:lstStyle/>
          <a:p>
            <a:pPr eaLnBrk="1" hangingPunct="1"/>
            <a:r>
              <a:rPr lang="cs-CZ" altLang="cs-CZ" dirty="0">
                <a:latin typeface="Arial" panose="020B0604020202020204" pitchFamily="34" charset="0"/>
              </a:rPr>
              <a:t>Diskuze v ČLK 2015 II</a:t>
            </a:r>
          </a:p>
        </p:txBody>
      </p:sp>
      <p:sp>
        <p:nvSpPr>
          <p:cNvPr id="43011" name="Zástupný symbol pro obsah 2">
            <a:extLst>
              <a:ext uri="{FF2B5EF4-FFF2-40B4-BE49-F238E27FC236}">
                <a16:creationId xmlns:a16="http://schemas.microsoft.com/office/drawing/2014/main" id="{DB99803D-E280-48B2-AA81-CE4B5E4A29EC}"/>
              </a:ext>
            </a:extLst>
          </p:cNvPr>
          <p:cNvSpPr>
            <a:spLocks noGrp="1"/>
          </p:cNvSpPr>
          <p:nvPr>
            <p:ph idx="4294967295"/>
          </p:nvPr>
        </p:nvSpPr>
        <p:spPr>
          <a:xfrm>
            <a:off x="511728" y="2060574"/>
            <a:ext cx="10494628" cy="3878831"/>
          </a:xfrm>
        </p:spPr>
        <p:txBody>
          <a:bodyPr/>
          <a:lstStyle/>
          <a:p>
            <a:pPr eaLnBrk="1" hangingPunct="1"/>
            <a:r>
              <a:rPr lang="cs-CZ" altLang="cs-CZ" dirty="0">
                <a:latin typeface="Arial" panose="020B0604020202020204" pitchFamily="34" charset="0"/>
              </a:rPr>
              <a:t>…pokud soudní znalec konkrétní podmínky a objektivní možnosti, které jsou součástí zákonné definice lege </a:t>
            </a:r>
            <a:r>
              <a:rPr lang="cs-CZ" altLang="cs-CZ" dirty="0" err="1">
                <a:latin typeface="Arial" panose="020B0604020202020204" pitchFamily="34" charset="0"/>
              </a:rPr>
              <a:t>artis</a:t>
            </a:r>
            <a:r>
              <a:rPr lang="cs-CZ" altLang="cs-CZ" dirty="0">
                <a:latin typeface="Arial" panose="020B0604020202020204" pitchFamily="34" charset="0"/>
              </a:rPr>
              <a:t>, </a:t>
            </a:r>
            <a:r>
              <a:rPr lang="cs-CZ" altLang="cs-CZ" b="1" dirty="0">
                <a:latin typeface="Arial" panose="020B0604020202020204" pitchFamily="34" charset="0"/>
              </a:rPr>
              <a:t>hodnotit odmítá</a:t>
            </a:r>
            <a:r>
              <a:rPr lang="cs-CZ" altLang="cs-CZ" dirty="0">
                <a:latin typeface="Arial" panose="020B0604020202020204" pitchFamily="34" charset="0"/>
              </a:rPr>
              <a:t>, pak nemůže hodnotit, zda postup byl, či nebyl lege </a:t>
            </a:r>
            <a:r>
              <a:rPr lang="cs-CZ" altLang="cs-CZ" dirty="0" err="1">
                <a:latin typeface="Arial" panose="020B0604020202020204" pitchFamily="34" charset="0"/>
              </a:rPr>
              <a:t>artis</a:t>
            </a:r>
            <a:r>
              <a:rPr lang="cs-CZ" altLang="cs-CZ" dirty="0">
                <a:latin typeface="Arial" panose="020B0604020202020204" pitchFamily="34" charset="0"/>
              </a:rPr>
              <a:t>, a </a:t>
            </a:r>
            <a:r>
              <a:rPr lang="cs-CZ" altLang="cs-CZ" b="1" dirty="0">
                <a:latin typeface="Arial" panose="020B0604020202020204" pitchFamily="34" charset="0"/>
              </a:rPr>
              <a:t>neměl by se znalecké činnosti věnovat</a:t>
            </a:r>
            <a:r>
              <a:rPr lang="cs-CZ" altLang="cs-CZ" dirty="0">
                <a:latin typeface="Arial" panose="020B0604020202020204" pitchFamily="34" charset="0"/>
              </a:rPr>
              <a:t>…</a:t>
            </a:r>
          </a:p>
          <a:p>
            <a:pPr eaLnBrk="1" hangingPunct="1">
              <a:buFont typeface="Arial" panose="020B0604020202020204" pitchFamily="34" charset="0"/>
              <a:buNone/>
            </a:pPr>
            <a:endParaRPr lang="cs-CZ" altLang="cs-CZ" dirty="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a:extLst>
              <a:ext uri="{FF2B5EF4-FFF2-40B4-BE49-F238E27FC236}">
                <a16:creationId xmlns:a16="http://schemas.microsoft.com/office/drawing/2014/main" id="{3E1BB1E9-A433-4A06-8814-148D7321A39F}"/>
              </a:ext>
            </a:extLst>
          </p:cNvPr>
          <p:cNvSpPr>
            <a:spLocks noGrp="1"/>
          </p:cNvSpPr>
          <p:nvPr>
            <p:ph type="title" idx="4294967295"/>
          </p:nvPr>
        </p:nvSpPr>
        <p:spPr>
          <a:xfrm>
            <a:off x="1992313" y="549275"/>
            <a:ext cx="8229600" cy="1143000"/>
          </a:xfrm>
        </p:spPr>
        <p:txBody>
          <a:bodyPr/>
          <a:lstStyle/>
          <a:p>
            <a:pPr eaLnBrk="1" hangingPunct="1"/>
            <a:r>
              <a:rPr lang="cs-CZ" altLang="cs-CZ">
                <a:latin typeface="Arial" panose="020B0604020202020204" pitchFamily="34" charset="0"/>
              </a:rPr>
              <a:t>Diskuze v ČLK 2015 III</a:t>
            </a:r>
          </a:p>
        </p:txBody>
      </p:sp>
      <p:sp>
        <p:nvSpPr>
          <p:cNvPr id="44035" name="Zástupný symbol pro obsah 2">
            <a:extLst>
              <a:ext uri="{FF2B5EF4-FFF2-40B4-BE49-F238E27FC236}">
                <a16:creationId xmlns:a16="http://schemas.microsoft.com/office/drawing/2014/main" id="{C15D921B-62FE-4346-8EF9-B675BF63428D}"/>
              </a:ext>
            </a:extLst>
          </p:cNvPr>
          <p:cNvSpPr>
            <a:spLocks noGrp="1"/>
          </p:cNvSpPr>
          <p:nvPr>
            <p:ph idx="4294967295"/>
          </p:nvPr>
        </p:nvSpPr>
        <p:spPr>
          <a:xfrm>
            <a:off x="964734" y="1773239"/>
            <a:ext cx="9982899" cy="3455987"/>
          </a:xfrm>
        </p:spPr>
        <p:txBody>
          <a:bodyPr/>
          <a:lstStyle/>
          <a:p>
            <a:pPr eaLnBrk="1" hangingPunct="1"/>
            <a:r>
              <a:rPr lang="cs-CZ" altLang="cs-CZ" dirty="0">
                <a:latin typeface="Arial" panose="020B0604020202020204" pitchFamily="34" charset="0"/>
              </a:rPr>
              <a:t>…posoudit konkrétní podmínky a objektivní možnosti na daném pracovišti v dané situaci vyžaduje čas a součinnost vedení příslušného pracoviště i všech lékařů a vedoucích pracovníků…</a:t>
            </a:r>
          </a:p>
          <a:p>
            <a:pPr eaLnBrk="1" hangingPunct="1"/>
            <a:r>
              <a:rPr lang="cs-CZ" altLang="cs-CZ" dirty="0">
                <a:latin typeface="Arial" panose="020B0604020202020204" pitchFamily="34" charset="0"/>
              </a:rPr>
              <a:t>…tyto otázky samozřejmě </a:t>
            </a:r>
            <a:r>
              <a:rPr lang="cs-CZ" altLang="cs-CZ" b="1" dirty="0">
                <a:latin typeface="Arial" panose="020B0604020202020204" pitchFamily="34" charset="0"/>
              </a:rPr>
              <a:t>nemůže rozhodovat soud</a:t>
            </a:r>
            <a:r>
              <a:rPr lang="cs-CZ" altLang="cs-CZ" dirty="0">
                <a:latin typeface="Arial" panose="020B0604020202020204" pitchFamily="34" charset="0"/>
              </a:rPr>
              <a:t>, neboť jde o otázky vysoce odborné…“</a:t>
            </a:r>
          </a:p>
          <a:p>
            <a:pPr eaLnBrk="1" hangingPunct="1">
              <a:buFont typeface="Arial" panose="020B0604020202020204" pitchFamily="34" charset="0"/>
              <a:buNone/>
            </a:pPr>
            <a:endParaRPr lang="cs-CZ" altLang="cs-CZ" dirty="0">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DD41D11-49B3-4560-88EC-5806BED4C84C}"/>
              </a:ext>
            </a:extLst>
          </p:cNvPr>
          <p:cNvSpPr>
            <a:spLocks noGrp="1"/>
          </p:cNvSpPr>
          <p:nvPr>
            <p:ph type="title"/>
          </p:nvPr>
        </p:nvSpPr>
        <p:spPr/>
        <p:txBody>
          <a:bodyPr/>
          <a:lstStyle/>
          <a:p>
            <a:pPr eaLnBrk="1" hangingPunct="1"/>
            <a:r>
              <a:rPr lang="cs-CZ" altLang="cs-CZ">
                <a:latin typeface="Arial" panose="020B0604020202020204" pitchFamily="34" charset="0"/>
              </a:rPr>
              <a:t>Jak postupovat v praxi?</a:t>
            </a:r>
          </a:p>
        </p:txBody>
      </p:sp>
      <p:sp>
        <p:nvSpPr>
          <p:cNvPr id="45059" name="Rectangle 3">
            <a:extLst>
              <a:ext uri="{FF2B5EF4-FFF2-40B4-BE49-F238E27FC236}">
                <a16:creationId xmlns:a16="http://schemas.microsoft.com/office/drawing/2014/main" id="{381D84AF-DB79-4CCE-857C-338FD88D23DA}"/>
              </a:ext>
            </a:extLst>
          </p:cNvPr>
          <p:cNvSpPr>
            <a:spLocks noGrp="1"/>
          </p:cNvSpPr>
          <p:nvPr>
            <p:ph type="body" idx="1"/>
          </p:nvPr>
        </p:nvSpPr>
        <p:spPr/>
        <p:txBody>
          <a:bodyPr/>
          <a:lstStyle/>
          <a:p>
            <a:pPr eaLnBrk="1" hangingPunct="1">
              <a:lnSpc>
                <a:spcPct val="100000"/>
              </a:lnSpc>
            </a:pPr>
            <a:r>
              <a:rPr lang="cs-CZ" altLang="cs-CZ" dirty="0">
                <a:latin typeface="Arial" panose="020B0604020202020204" pitchFamily="34" charset="0"/>
              </a:rPr>
              <a:t>…Znalec může též navrhnout, aby byly jinými důkazy napřed objasněny okolnosti potřebné k podání posudku… (§ 107 odst. 1 TŘ in fine)</a:t>
            </a:r>
          </a:p>
          <a:p>
            <a:pPr eaLnBrk="1" hangingPunct="1">
              <a:lnSpc>
                <a:spcPct val="100000"/>
              </a:lnSpc>
            </a:pPr>
            <a:r>
              <a:rPr lang="cs-CZ" altLang="cs-CZ" dirty="0">
                <a:latin typeface="Arial" panose="020B0604020202020204" pitchFamily="34" charset="0"/>
              </a:rPr>
              <a:t>…Znalec se ve svém posudku nemůže opírat o zjištění, které sám učinil na místě činu… (37/84)</a:t>
            </a:r>
          </a:p>
          <a:p>
            <a:pPr eaLnBrk="1" hangingPunct="1">
              <a:lnSpc>
                <a:spcPct val="100000"/>
              </a:lnSpc>
            </a:pPr>
            <a:r>
              <a:rPr lang="cs-CZ" altLang="cs-CZ" dirty="0">
                <a:latin typeface="Arial" panose="020B0604020202020204" pitchFamily="34" charset="0"/>
              </a:rPr>
              <a:t> …Znalci nepřísluší provádět hodnocení důkazů a řešit právní otázky (§ 107 odst. 1 TŘ)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D9DE7088-7092-4D01-AB37-F93BC3888B0E}"/>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Lékař jako „svědek“</a:t>
            </a:r>
          </a:p>
        </p:txBody>
      </p:sp>
      <p:sp>
        <p:nvSpPr>
          <p:cNvPr id="7171" name="Rectangle 3">
            <a:extLst>
              <a:ext uri="{FF2B5EF4-FFF2-40B4-BE49-F238E27FC236}">
                <a16:creationId xmlns:a16="http://schemas.microsoft.com/office/drawing/2014/main" id="{CD8FB2D1-87D2-4D22-9AE7-115B82913CC5}"/>
              </a:ext>
            </a:extLst>
          </p:cNvPr>
          <p:cNvSpPr>
            <a:spLocks noGrp="1"/>
          </p:cNvSpPr>
          <p:nvPr>
            <p:ph idx="1"/>
          </p:nvPr>
        </p:nvSpPr>
        <p:spPr/>
        <p:txBody>
          <a:bodyPr/>
          <a:lstStyle/>
          <a:p>
            <a:pPr eaLnBrk="1" hangingPunct="1">
              <a:lnSpc>
                <a:spcPct val="100000"/>
              </a:lnSpc>
            </a:pPr>
            <a:r>
              <a:rPr lang="cs-CZ" altLang="cs-CZ" dirty="0"/>
              <a:t>Podání vysvětlení dle § 61 odst. 1 zákona o Policii ČR č. 273/2008 Sb.</a:t>
            </a:r>
          </a:p>
          <a:p>
            <a:pPr eaLnBrk="1" hangingPunct="1"/>
            <a:r>
              <a:rPr lang="cs-CZ" altLang="cs-CZ" dirty="0"/>
              <a:t>Podání vysvětlení dle § 158 odst. 3 písm. a) </a:t>
            </a:r>
            <a:r>
              <a:rPr lang="cs-CZ" altLang="cs-CZ" dirty="0" err="1"/>
              <a:t>tr</a:t>
            </a:r>
            <a:r>
              <a:rPr lang="cs-CZ" altLang="cs-CZ" dirty="0"/>
              <a:t>. řádu</a:t>
            </a:r>
          </a:p>
          <a:p>
            <a:pPr eaLnBrk="1" hangingPunct="1"/>
            <a:r>
              <a:rPr lang="cs-CZ" altLang="cs-CZ" dirty="0"/>
              <a:t>Výslech svědka dle § 97 </a:t>
            </a:r>
            <a:r>
              <a:rPr lang="cs-CZ" altLang="cs-CZ" dirty="0" err="1"/>
              <a:t>tr</a:t>
            </a:r>
            <a:r>
              <a:rPr lang="cs-CZ" altLang="cs-CZ" dirty="0"/>
              <a:t>. řádu</a:t>
            </a:r>
          </a:p>
          <a:p>
            <a:pPr eaLnBrk="1" hangingPunct="1"/>
            <a:r>
              <a:rPr lang="cs-CZ" altLang="cs-CZ" i="1" dirty="0"/>
              <a:t>(OSŘ, SŘ…)</a:t>
            </a:r>
          </a:p>
          <a:p>
            <a:pPr eaLnBrk="1" hangingPunct="1">
              <a:lnSpc>
                <a:spcPct val="100000"/>
              </a:lnSpc>
            </a:pPr>
            <a:r>
              <a:rPr lang="cs-CZ" altLang="cs-CZ" b="1" dirty="0"/>
              <a:t>NE</a:t>
            </a:r>
            <a:r>
              <a:rPr lang="cs-CZ" altLang="cs-CZ" dirty="0"/>
              <a:t> v případě …</a:t>
            </a:r>
            <a:r>
              <a:rPr lang="cs-CZ" altLang="cs-CZ" b="1" dirty="0"/>
              <a:t>státem uložené nebo uznané povinnosti mlčenlivosti</a:t>
            </a:r>
            <a:r>
              <a:rPr lang="cs-CZ" altLang="cs-CZ"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164BC1D-3826-4C3D-803E-E625498C5BC9}"/>
              </a:ext>
            </a:extLst>
          </p:cNvPr>
          <p:cNvSpPr>
            <a:spLocks noGrp="1"/>
          </p:cNvSpPr>
          <p:nvPr>
            <p:ph type="title"/>
          </p:nvPr>
        </p:nvSpPr>
        <p:spPr/>
        <p:txBody>
          <a:bodyPr/>
          <a:lstStyle/>
          <a:p>
            <a:pPr eaLnBrk="1" hangingPunct="1"/>
            <a:r>
              <a:rPr lang="cs-CZ" altLang="cs-CZ">
                <a:latin typeface="Arial" panose="020B0604020202020204" pitchFamily="34" charset="0"/>
              </a:rPr>
              <a:t>Skutková nebo právní otázka?</a:t>
            </a:r>
          </a:p>
        </p:txBody>
      </p:sp>
      <p:sp>
        <p:nvSpPr>
          <p:cNvPr id="32771" name="Rectangle 3">
            <a:extLst>
              <a:ext uri="{FF2B5EF4-FFF2-40B4-BE49-F238E27FC236}">
                <a16:creationId xmlns:a16="http://schemas.microsoft.com/office/drawing/2014/main" id="{BF3EF067-8CCF-4196-BF3E-41DCED27AF0D}"/>
              </a:ext>
            </a:extLst>
          </p:cNvPr>
          <p:cNvSpPr>
            <a:spLocks noGrp="1"/>
          </p:cNvSpPr>
          <p:nvPr>
            <p:ph type="body" idx="1"/>
          </p:nvPr>
        </p:nvSpPr>
        <p:spPr>
          <a:xfrm>
            <a:off x="719999" y="1412876"/>
            <a:ext cx="10630305" cy="4525963"/>
          </a:xfrm>
        </p:spPr>
        <p:txBody>
          <a:bodyPr rtlCol="0">
            <a:normAutofit fontScale="85000" lnSpcReduction="10000"/>
          </a:bodyPr>
          <a:lstStyle/>
          <a:p>
            <a:pPr fontAlgn="auto">
              <a:spcAft>
                <a:spcPts val="0"/>
              </a:spcAft>
              <a:defRPr/>
            </a:pPr>
            <a:r>
              <a:rPr lang="cs-CZ" altLang="cs-CZ" i="1" dirty="0">
                <a:latin typeface="Arial Unicode MS" panose="020B0604020202020204" pitchFamily="34" charset="-128"/>
              </a:rPr>
              <a:t>Zhodnocení postupu z hlediska, zda byl či nebyl lege </a:t>
            </a:r>
            <a:r>
              <a:rPr lang="cs-CZ" altLang="cs-CZ" i="1" dirty="0" err="1">
                <a:latin typeface="Arial Unicode MS" panose="020B0604020202020204" pitchFamily="34" charset="-128"/>
              </a:rPr>
              <a:t>artis</a:t>
            </a:r>
            <a:r>
              <a:rPr lang="cs-CZ" altLang="cs-CZ" i="1" dirty="0">
                <a:latin typeface="Arial Unicode MS" panose="020B0604020202020204" pitchFamily="34" charset="-128"/>
              </a:rPr>
              <a:t>, zásadně nepřísluší právníkům, ale odborníkům v medicíně</a:t>
            </a:r>
            <a:r>
              <a:rPr lang="cs-CZ" altLang="cs-CZ" dirty="0">
                <a:latin typeface="Arial Unicode MS" panose="020B0604020202020204" pitchFamily="34" charset="-128"/>
              </a:rPr>
              <a:t> (</a:t>
            </a:r>
            <a:r>
              <a:rPr lang="cs-CZ" altLang="cs-CZ" dirty="0" err="1">
                <a:latin typeface="Arial Unicode MS" panose="020B0604020202020204" pitchFamily="34" charset="-128"/>
              </a:rPr>
              <a:t>Těšinová</a:t>
            </a:r>
            <a:r>
              <a:rPr lang="cs-CZ" altLang="cs-CZ" dirty="0">
                <a:latin typeface="Arial Unicode MS" panose="020B0604020202020204" pitchFamily="34" charset="-128"/>
              </a:rPr>
              <a:t> J. a kol. Medicínské právo, 2011)</a:t>
            </a:r>
          </a:p>
          <a:p>
            <a:pPr fontAlgn="auto">
              <a:spcAft>
                <a:spcPts val="0"/>
              </a:spcAft>
              <a:defRPr/>
            </a:pPr>
            <a:r>
              <a:rPr lang="cs-CZ" altLang="cs-CZ" i="1" dirty="0">
                <a:latin typeface="Arial Unicode MS" panose="020B0604020202020204" pitchFamily="34" charset="-128"/>
              </a:rPr>
              <a:t>Závěr, zda zdravotnické zařízení (ne)postupovalo v souladu se současnými dostupnými poznatky lékařské vědy, je závěrem právním, a tudíž v kompetenci nezávislého soudu. Znalecký posudek může být jen skutkovým podkladem (nejčastěji jedním z více podkladů) pro tento právní závěr o postupu (non) lege </a:t>
            </a:r>
            <a:r>
              <a:rPr lang="cs-CZ" altLang="cs-CZ" i="1" dirty="0" err="1">
                <a:latin typeface="Arial Unicode MS" panose="020B0604020202020204" pitchFamily="34" charset="-128"/>
              </a:rPr>
              <a:t>artis</a:t>
            </a:r>
            <a:r>
              <a:rPr lang="cs-CZ" altLang="cs-CZ" dirty="0">
                <a:latin typeface="Arial Unicode MS" panose="020B0604020202020204" pitchFamily="34" charset="-128"/>
              </a:rPr>
              <a:t> (III.ÚS 2253/13 ze dne 9. 1. 2014)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a:xfrm>
            <a:off x="1050926" y="2966812"/>
            <a:ext cx="10753200" cy="451576"/>
          </a:xfrm>
        </p:spPr>
        <p:txBody>
          <a:bodyPr/>
          <a:lstStyle/>
          <a:p>
            <a:r>
              <a:rPr lang="cs-CZ" dirty="0"/>
              <a:t>Lékař jako znalec</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099" y="543878"/>
            <a:ext cx="3529284" cy="5209895"/>
          </a:xfrm>
          <a:prstGeom prst="rect">
            <a:avLst/>
          </a:prstGeom>
        </p:spPr>
      </p:pic>
    </p:spTree>
    <p:extLst>
      <p:ext uri="{BB962C8B-B14F-4D97-AF65-F5344CB8AC3E}">
        <p14:creationId xmlns:p14="http://schemas.microsoft.com/office/powerpoint/2010/main" val="643633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p:txBody>
          <a:bodyPr/>
          <a:lstStyle/>
          <a:p>
            <a:r>
              <a:rPr lang="cs-CZ" dirty="0"/>
              <a:t>Úvod</a:t>
            </a:r>
          </a:p>
        </p:txBody>
      </p:sp>
      <p:sp>
        <p:nvSpPr>
          <p:cNvPr id="5" name="Zástupný symbol pro obsah 4"/>
          <p:cNvSpPr>
            <a:spLocks noGrp="1"/>
          </p:cNvSpPr>
          <p:nvPr>
            <p:ph idx="1"/>
          </p:nvPr>
        </p:nvSpPr>
        <p:spPr/>
        <p:txBody>
          <a:bodyPr/>
          <a:lstStyle/>
          <a:p>
            <a:pPr>
              <a:lnSpc>
                <a:spcPct val="100000"/>
              </a:lnSpc>
            </a:pPr>
            <a:r>
              <a:rPr lang="cs-CZ" dirty="0"/>
              <a:t>Zákon </a:t>
            </a:r>
            <a:r>
              <a:rPr lang="cs-CZ" b="1" dirty="0"/>
              <a:t>č. 254/2019 Sb</a:t>
            </a:r>
            <a:r>
              <a:rPr lang="cs-CZ" dirty="0"/>
              <a:t>., o znalcích, znaleckých kancelářích a znaleckých ústavech</a:t>
            </a:r>
          </a:p>
          <a:p>
            <a:r>
              <a:rPr lang="cs-CZ" dirty="0"/>
              <a:t>Účinnost 1. ledna 2021</a:t>
            </a:r>
          </a:p>
          <a:p>
            <a:r>
              <a:rPr lang="cs-CZ" dirty="0"/>
              <a:t>Nahrazuje zák. č. 36/1967 Sb., </a:t>
            </a:r>
            <a:r>
              <a:rPr lang="cs-CZ" dirty="0" err="1"/>
              <a:t>vyhl</a:t>
            </a:r>
            <a:r>
              <a:rPr lang="cs-CZ" dirty="0"/>
              <a:t>. č. 37/1967 Sb.</a:t>
            </a:r>
          </a:p>
          <a:p>
            <a:r>
              <a:rPr lang="cs-CZ" dirty="0"/>
              <a:t>Vyhláška </a:t>
            </a:r>
            <a:r>
              <a:rPr lang="cs-CZ" b="1" dirty="0"/>
              <a:t>č. 503/2020 Sb</a:t>
            </a:r>
            <a:r>
              <a:rPr lang="cs-CZ" dirty="0"/>
              <a:t>., o výkonu znalecké činnosti</a:t>
            </a:r>
          </a:p>
          <a:p>
            <a:r>
              <a:rPr lang="cs-CZ" dirty="0"/>
              <a:t>Vyhláška </a:t>
            </a:r>
            <a:r>
              <a:rPr lang="cs-CZ" b="1" dirty="0"/>
              <a:t>č. 504/2020 Sb</a:t>
            </a:r>
            <a:r>
              <a:rPr lang="cs-CZ" dirty="0"/>
              <a:t>., o znalečném, </a:t>
            </a:r>
            <a:r>
              <a:rPr lang="cs-CZ" dirty="0" err="1"/>
              <a:t>vyhl</a:t>
            </a:r>
            <a:r>
              <a:rPr lang="cs-CZ" dirty="0"/>
              <a:t>. č. 370/2022 Sb. </a:t>
            </a:r>
          </a:p>
          <a:p>
            <a:r>
              <a:rPr lang="cs-CZ" dirty="0"/>
              <a:t>Vyhláška </a:t>
            </a:r>
            <a:r>
              <a:rPr lang="cs-CZ" b="1" dirty="0"/>
              <a:t>č. 505/2004 Sb</a:t>
            </a:r>
            <a:r>
              <a:rPr lang="cs-CZ" dirty="0"/>
              <a:t>., </a:t>
            </a:r>
            <a:r>
              <a:rPr lang="cs-CZ" i="1" dirty="0"/>
              <a:t>„o oborech a odvětvích“</a:t>
            </a:r>
          </a:p>
          <a:p>
            <a:endParaRPr lang="cs-CZ" dirty="0"/>
          </a:p>
        </p:txBody>
      </p:sp>
    </p:spTree>
    <p:extLst>
      <p:ext uri="{BB962C8B-B14F-4D97-AF65-F5344CB8AC3E}">
        <p14:creationId xmlns:p14="http://schemas.microsoft.com/office/powerpoint/2010/main" val="2860881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3F5163-B0AE-9D4B-922C-0A9FA8AE6F85}"/>
              </a:ext>
            </a:extLst>
          </p:cNvPr>
          <p:cNvSpPr>
            <a:spLocks noGrp="1"/>
          </p:cNvSpPr>
          <p:nvPr>
            <p:ph type="title"/>
          </p:nvPr>
        </p:nvSpPr>
        <p:spPr/>
        <p:txBody>
          <a:bodyPr/>
          <a:lstStyle/>
          <a:p>
            <a:r>
              <a:rPr lang="cs-CZ" dirty="0"/>
              <a:t>Znalectví v České republice</a:t>
            </a:r>
          </a:p>
        </p:txBody>
      </p:sp>
      <p:sp>
        <p:nvSpPr>
          <p:cNvPr id="5" name="Zástupný symbol pro obsah 4">
            <a:extLst>
              <a:ext uri="{FF2B5EF4-FFF2-40B4-BE49-F238E27FC236}">
                <a16:creationId xmlns:a16="http://schemas.microsoft.com/office/drawing/2014/main" id="{5358627B-7BC3-F043-8554-EC77DFB07CC7}"/>
              </a:ext>
            </a:extLst>
          </p:cNvPr>
          <p:cNvSpPr>
            <a:spLocks noGrp="1"/>
          </p:cNvSpPr>
          <p:nvPr>
            <p:ph idx="1"/>
          </p:nvPr>
        </p:nvSpPr>
        <p:spPr>
          <a:xfrm>
            <a:off x="1001486" y="1654629"/>
            <a:ext cx="9005708" cy="4058193"/>
          </a:xfrm>
        </p:spPr>
        <p:txBody>
          <a:bodyPr/>
          <a:lstStyle/>
          <a:p>
            <a:pPr>
              <a:lnSpc>
                <a:spcPct val="100000"/>
              </a:lnSpc>
              <a:spcBef>
                <a:spcPts val="600"/>
              </a:spcBef>
              <a:spcAft>
                <a:spcPts val="0"/>
              </a:spcAft>
            </a:pPr>
            <a:r>
              <a:rPr lang="cs-CZ" b="1" dirty="0"/>
              <a:t>Znalec</a:t>
            </a:r>
            <a:r>
              <a:rPr lang="cs-CZ" dirty="0"/>
              <a:t> – fyzická osoba</a:t>
            </a:r>
          </a:p>
          <a:p>
            <a:pPr>
              <a:lnSpc>
                <a:spcPct val="100000"/>
              </a:lnSpc>
              <a:spcBef>
                <a:spcPts val="600"/>
              </a:spcBef>
              <a:spcAft>
                <a:spcPts val="0"/>
              </a:spcAft>
            </a:pPr>
            <a:r>
              <a:rPr lang="cs-CZ" b="1" dirty="0"/>
              <a:t>Znalecká kancelář (ZK)</a:t>
            </a:r>
            <a:r>
              <a:rPr lang="cs-CZ" dirty="0"/>
              <a:t> - sdružení několika znalců – fyzických osob, dříve tzv. znalecké ústavy I. typu</a:t>
            </a:r>
          </a:p>
          <a:p>
            <a:pPr>
              <a:lnSpc>
                <a:spcPct val="100000"/>
              </a:lnSpc>
              <a:spcBef>
                <a:spcPts val="600"/>
              </a:spcBef>
              <a:spcAft>
                <a:spcPts val="0"/>
              </a:spcAft>
            </a:pPr>
            <a:r>
              <a:rPr lang="cs-CZ" b="1" dirty="0"/>
              <a:t>Znalecký ústav (ZÚ) - </a:t>
            </a:r>
            <a:r>
              <a:rPr lang="en-US" dirty="0"/>
              <a:t>je </a:t>
            </a:r>
            <a:r>
              <a:rPr lang="en-US" dirty="0" err="1"/>
              <a:t>vysokou</a:t>
            </a:r>
            <a:r>
              <a:rPr lang="en-US" dirty="0"/>
              <a:t> </a:t>
            </a:r>
            <a:r>
              <a:rPr lang="en-US" dirty="0" err="1"/>
              <a:t>školou</a:t>
            </a:r>
            <a:r>
              <a:rPr lang="en-US" dirty="0"/>
              <a:t> </a:t>
            </a:r>
            <a:r>
              <a:rPr lang="en-US" dirty="0" err="1"/>
              <a:t>nebo</a:t>
            </a:r>
            <a:r>
              <a:rPr lang="en-US" dirty="0"/>
              <a:t> </a:t>
            </a:r>
            <a:r>
              <a:rPr lang="en-US" dirty="0" err="1"/>
              <a:t>její</a:t>
            </a:r>
            <a:r>
              <a:rPr lang="en-US" dirty="0"/>
              <a:t> </a:t>
            </a:r>
            <a:r>
              <a:rPr lang="en-US" dirty="0" err="1"/>
              <a:t>součástí</a:t>
            </a:r>
            <a:r>
              <a:rPr lang="en-US" dirty="0"/>
              <a:t>, </a:t>
            </a:r>
            <a:r>
              <a:rPr lang="en-US" dirty="0" err="1"/>
              <a:t>veřejnou</a:t>
            </a:r>
            <a:r>
              <a:rPr lang="en-US" dirty="0"/>
              <a:t> </a:t>
            </a:r>
            <a:r>
              <a:rPr lang="en-US" dirty="0" err="1"/>
              <a:t>výzkumnou</a:t>
            </a:r>
            <a:r>
              <a:rPr lang="en-US" dirty="0"/>
              <a:t> </a:t>
            </a:r>
            <a:r>
              <a:rPr lang="en-US" dirty="0" err="1"/>
              <a:t>institucí</a:t>
            </a:r>
            <a:r>
              <a:rPr lang="en-US" dirty="0"/>
              <a:t>, </a:t>
            </a:r>
            <a:r>
              <a:rPr lang="en-US" dirty="0" err="1"/>
              <a:t>státním</a:t>
            </a:r>
            <a:r>
              <a:rPr lang="en-US" dirty="0"/>
              <a:t> </a:t>
            </a:r>
            <a:r>
              <a:rPr lang="en-US" dirty="0" err="1"/>
              <a:t>podnikem</a:t>
            </a:r>
            <a:r>
              <a:rPr lang="en-US" dirty="0"/>
              <a:t>, </a:t>
            </a:r>
            <a:r>
              <a:rPr lang="en-US" dirty="0" err="1"/>
              <a:t>ústavem</a:t>
            </a:r>
            <a:r>
              <a:rPr lang="en-US" dirty="0"/>
              <a:t>, </a:t>
            </a:r>
            <a:r>
              <a:rPr lang="en-US" dirty="0" err="1"/>
              <a:t>organizační</a:t>
            </a:r>
            <a:r>
              <a:rPr lang="en-US" dirty="0"/>
              <a:t> </a:t>
            </a:r>
            <a:r>
              <a:rPr lang="en-US" dirty="0" err="1"/>
              <a:t>složkou</a:t>
            </a:r>
            <a:r>
              <a:rPr lang="en-US" dirty="0"/>
              <a:t> </a:t>
            </a:r>
            <a:r>
              <a:rPr lang="en-US" dirty="0" err="1"/>
              <a:t>státu</a:t>
            </a:r>
            <a:r>
              <a:rPr lang="en-US" dirty="0"/>
              <a:t>, </a:t>
            </a:r>
            <a:r>
              <a:rPr lang="en-US" dirty="0" err="1"/>
              <a:t>vnitřní</a:t>
            </a:r>
            <a:r>
              <a:rPr lang="en-US" dirty="0"/>
              <a:t> </a:t>
            </a:r>
            <a:r>
              <a:rPr lang="en-US" dirty="0" err="1"/>
              <a:t>organizační</a:t>
            </a:r>
            <a:r>
              <a:rPr lang="en-US" dirty="0"/>
              <a:t> </a:t>
            </a:r>
            <a:r>
              <a:rPr lang="en-US" dirty="0" err="1"/>
              <a:t>jednotkou</a:t>
            </a:r>
            <a:r>
              <a:rPr lang="en-US" dirty="0"/>
              <a:t> </a:t>
            </a:r>
            <a:r>
              <a:rPr lang="en-US" dirty="0" err="1"/>
              <a:t>této</a:t>
            </a:r>
            <a:r>
              <a:rPr lang="en-US" dirty="0"/>
              <a:t> </a:t>
            </a:r>
            <a:r>
              <a:rPr lang="en-US" dirty="0" err="1"/>
              <a:t>složky</a:t>
            </a:r>
            <a:r>
              <a:rPr lang="en-US" dirty="0"/>
              <a:t> </a:t>
            </a:r>
            <a:r>
              <a:rPr lang="en-US" dirty="0" err="1"/>
              <a:t>nebo</a:t>
            </a:r>
            <a:r>
              <a:rPr lang="en-US" dirty="0"/>
              <a:t> </a:t>
            </a:r>
            <a:r>
              <a:rPr lang="en-US" dirty="0" err="1"/>
              <a:t>osobou</a:t>
            </a:r>
            <a:r>
              <a:rPr lang="en-US" dirty="0"/>
              <a:t> </a:t>
            </a:r>
            <a:r>
              <a:rPr lang="en-US" dirty="0" err="1"/>
              <a:t>veřejného</a:t>
            </a:r>
            <a:r>
              <a:rPr lang="en-US" dirty="0"/>
              <a:t> </a:t>
            </a:r>
            <a:r>
              <a:rPr lang="en-US" dirty="0" err="1"/>
              <a:t>práva</a:t>
            </a:r>
            <a:endParaRPr lang="cs-CZ" dirty="0"/>
          </a:p>
          <a:p>
            <a:pPr>
              <a:lnSpc>
                <a:spcPct val="100000"/>
              </a:lnSpc>
              <a:spcBef>
                <a:spcPts val="600"/>
              </a:spcBef>
              <a:spcAft>
                <a:spcPts val="0"/>
              </a:spcAft>
            </a:pPr>
            <a:r>
              <a:rPr lang="cs-CZ" dirty="0"/>
              <a:t>Kombinace Z + ZÚ (nikoliv Z + ZK!!!)</a:t>
            </a:r>
          </a:p>
          <a:p>
            <a:pPr marL="54000" indent="0">
              <a:spcAft>
                <a:spcPts val="450"/>
              </a:spcAft>
              <a:buNone/>
            </a:pPr>
            <a:endParaRPr lang="cs-CZ" dirty="0"/>
          </a:p>
          <a:p>
            <a:endParaRPr lang="cs-CZ" dirty="0"/>
          </a:p>
        </p:txBody>
      </p:sp>
    </p:spTree>
    <p:extLst>
      <p:ext uri="{BB962C8B-B14F-4D97-AF65-F5344CB8AC3E}">
        <p14:creationId xmlns:p14="http://schemas.microsoft.com/office/powerpoint/2010/main" val="3724354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3F5163-B0AE-9D4B-922C-0A9FA8AE6F85}"/>
              </a:ext>
            </a:extLst>
          </p:cNvPr>
          <p:cNvSpPr>
            <a:spLocks noGrp="1"/>
          </p:cNvSpPr>
          <p:nvPr>
            <p:ph type="title"/>
          </p:nvPr>
        </p:nvSpPr>
        <p:spPr>
          <a:xfrm>
            <a:off x="737417" y="955131"/>
            <a:ext cx="10753200" cy="451576"/>
          </a:xfrm>
        </p:spPr>
        <p:txBody>
          <a:bodyPr/>
          <a:lstStyle/>
          <a:p>
            <a:r>
              <a:rPr lang="cs-CZ" dirty="0"/>
              <a:t>Subjekty vykonávající znaleckou činnost</a:t>
            </a:r>
          </a:p>
        </p:txBody>
      </p:sp>
      <p:sp>
        <p:nvSpPr>
          <p:cNvPr id="5" name="Zástupný symbol pro obsah 4">
            <a:extLst>
              <a:ext uri="{FF2B5EF4-FFF2-40B4-BE49-F238E27FC236}">
                <a16:creationId xmlns:a16="http://schemas.microsoft.com/office/drawing/2014/main" id="{5358627B-7BC3-F043-8554-EC77DFB07CC7}"/>
              </a:ext>
            </a:extLst>
          </p:cNvPr>
          <p:cNvSpPr>
            <a:spLocks noGrp="1"/>
          </p:cNvSpPr>
          <p:nvPr>
            <p:ph idx="1"/>
          </p:nvPr>
        </p:nvSpPr>
        <p:spPr>
          <a:xfrm>
            <a:off x="1515574" y="1827832"/>
            <a:ext cx="8064900" cy="3104999"/>
          </a:xfrm>
        </p:spPr>
        <p:txBody>
          <a:bodyPr/>
          <a:lstStyle/>
          <a:p>
            <a:pPr>
              <a:lnSpc>
                <a:spcPct val="100000"/>
              </a:lnSpc>
              <a:spcBef>
                <a:spcPts val="600"/>
              </a:spcBef>
              <a:spcAft>
                <a:spcPts val="0"/>
              </a:spcAft>
            </a:pPr>
            <a:r>
              <a:rPr lang="cs-CZ" b="1" dirty="0"/>
              <a:t>Znalec</a:t>
            </a:r>
            <a:r>
              <a:rPr lang="cs-CZ" dirty="0"/>
              <a:t>, </a:t>
            </a:r>
            <a:r>
              <a:rPr lang="cs-CZ" b="1" dirty="0"/>
              <a:t>Znalecká kancelář, Znalecký ústav</a:t>
            </a:r>
          </a:p>
          <a:p>
            <a:pPr>
              <a:lnSpc>
                <a:spcPct val="100000"/>
              </a:lnSpc>
              <a:spcBef>
                <a:spcPts val="600"/>
              </a:spcBef>
              <a:spcAft>
                <a:spcPts val="0"/>
              </a:spcAft>
            </a:pPr>
            <a:r>
              <a:rPr lang="cs-CZ" dirty="0"/>
              <a:t>Právní nárok na jmenování </a:t>
            </a:r>
          </a:p>
          <a:p>
            <a:pPr>
              <a:lnSpc>
                <a:spcPct val="100000"/>
              </a:lnSpc>
              <a:spcBef>
                <a:spcPts val="600"/>
              </a:spcBef>
              <a:spcAft>
                <a:spcPts val="0"/>
              </a:spcAft>
            </a:pPr>
            <a:r>
              <a:rPr lang="cs-CZ" dirty="0"/>
              <a:t>Personální substrát znalectví</a:t>
            </a:r>
          </a:p>
          <a:p>
            <a:pPr marL="54000" indent="0">
              <a:spcAft>
                <a:spcPts val="450"/>
              </a:spcAft>
              <a:buNone/>
            </a:pPr>
            <a:endParaRPr lang="cs-CZ" dirty="0"/>
          </a:p>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6147" y="3556357"/>
            <a:ext cx="2422028" cy="1797599"/>
          </a:xfrm>
          <a:prstGeom prst="rect">
            <a:avLst/>
          </a:prstGeom>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189" y="3556357"/>
            <a:ext cx="1820090" cy="1700647"/>
          </a:xfrm>
          <a:prstGeom prst="rect">
            <a:avLst/>
          </a:prstGeom>
        </p:spPr>
      </p:pic>
      <p:sp>
        <p:nvSpPr>
          <p:cNvPr id="6" name="TextovéPole 5"/>
          <p:cNvSpPr txBox="1"/>
          <p:nvPr/>
        </p:nvSpPr>
        <p:spPr>
          <a:xfrm>
            <a:off x="1994263" y="5541853"/>
            <a:ext cx="2717595" cy="523220"/>
          </a:xfrm>
          <a:prstGeom prst="rect">
            <a:avLst/>
          </a:prstGeom>
          <a:noFill/>
        </p:spPr>
        <p:txBody>
          <a:bodyPr wrap="square" rtlCol="0">
            <a:spAutoFit/>
          </a:bodyPr>
          <a:lstStyle/>
          <a:p>
            <a:pPr algn="l"/>
            <a:r>
              <a:rPr lang="cs-CZ" sz="2800" dirty="0">
                <a:latin typeface="+mn-lt"/>
              </a:rPr>
              <a:t>Odborník/vědec</a:t>
            </a:r>
          </a:p>
        </p:txBody>
      </p:sp>
      <p:sp>
        <p:nvSpPr>
          <p:cNvPr id="7" name="TextovéPole 6"/>
          <p:cNvSpPr txBox="1"/>
          <p:nvPr/>
        </p:nvSpPr>
        <p:spPr>
          <a:xfrm>
            <a:off x="7323909" y="5553315"/>
            <a:ext cx="1828800" cy="523220"/>
          </a:xfrm>
          <a:prstGeom prst="rect">
            <a:avLst/>
          </a:prstGeom>
          <a:noFill/>
        </p:spPr>
        <p:txBody>
          <a:bodyPr wrap="square" rtlCol="0">
            <a:spAutoFit/>
          </a:bodyPr>
          <a:lstStyle/>
          <a:p>
            <a:pPr algn="l"/>
            <a:r>
              <a:rPr lang="cs-CZ" sz="2800" dirty="0">
                <a:latin typeface="+mn-lt"/>
              </a:rPr>
              <a:t>Znalec</a:t>
            </a:r>
          </a:p>
        </p:txBody>
      </p:sp>
      <p:cxnSp>
        <p:nvCxnSpPr>
          <p:cNvPr id="9" name="Přímá spojnice se šipkou 8"/>
          <p:cNvCxnSpPr/>
          <p:nvPr/>
        </p:nvCxnSpPr>
        <p:spPr bwMode="auto">
          <a:xfrm>
            <a:off x="4945626" y="4532671"/>
            <a:ext cx="1651819" cy="19664"/>
          </a:xfrm>
          <a:prstGeom prst="straightConnector1">
            <a:avLst/>
          </a:prstGeom>
          <a:solidFill>
            <a:schemeClr val="accent1"/>
          </a:solidFill>
          <a:ln w="508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55013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3F5163-B0AE-9D4B-922C-0A9FA8AE6F85}"/>
              </a:ext>
            </a:extLst>
          </p:cNvPr>
          <p:cNvSpPr>
            <a:spLocks noGrp="1"/>
          </p:cNvSpPr>
          <p:nvPr>
            <p:ph type="title"/>
          </p:nvPr>
        </p:nvSpPr>
        <p:spPr>
          <a:xfrm>
            <a:off x="707920" y="731259"/>
            <a:ext cx="10753200" cy="451576"/>
          </a:xfrm>
        </p:spPr>
        <p:txBody>
          <a:bodyPr/>
          <a:lstStyle/>
          <a:p>
            <a:r>
              <a:rPr lang="cs-CZ" dirty="0"/>
              <a:t>Personální substrát znaleckých subjektů</a:t>
            </a:r>
          </a:p>
        </p:txBody>
      </p:sp>
      <p:sp>
        <p:nvSpPr>
          <p:cNvPr id="5" name="Zástupný symbol pro obsah 4">
            <a:extLst>
              <a:ext uri="{FF2B5EF4-FFF2-40B4-BE49-F238E27FC236}">
                <a16:creationId xmlns:a16="http://schemas.microsoft.com/office/drawing/2014/main" id="{5358627B-7BC3-F043-8554-EC77DFB07CC7}"/>
              </a:ext>
            </a:extLst>
          </p:cNvPr>
          <p:cNvSpPr>
            <a:spLocks noGrp="1"/>
          </p:cNvSpPr>
          <p:nvPr>
            <p:ph idx="1"/>
          </p:nvPr>
        </p:nvSpPr>
        <p:spPr>
          <a:xfrm>
            <a:off x="1515574" y="1827832"/>
            <a:ext cx="8064900" cy="3104999"/>
          </a:xfrm>
        </p:spPr>
        <p:txBody>
          <a:bodyPr/>
          <a:lstStyle/>
          <a:p>
            <a:pPr marL="54000" indent="0">
              <a:spcAft>
                <a:spcPts val="450"/>
              </a:spcAft>
              <a:buNone/>
            </a:pPr>
            <a:endParaRPr lang="cs-CZ" dirty="0"/>
          </a:p>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552" y="1594805"/>
            <a:ext cx="1404892" cy="1312696"/>
          </a:xfrm>
          <a:prstGeom prst="rect">
            <a:avLst/>
          </a:prstGeom>
        </p:spPr>
      </p:pic>
      <p:grpSp>
        <p:nvGrpSpPr>
          <p:cNvPr id="3" name="Skupina 2"/>
          <p:cNvGrpSpPr/>
          <p:nvPr/>
        </p:nvGrpSpPr>
        <p:grpSpPr>
          <a:xfrm>
            <a:off x="1149444" y="3700807"/>
            <a:ext cx="4764383" cy="2681678"/>
            <a:chOff x="2672250" y="2401600"/>
            <a:chExt cx="4764383" cy="2681678"/>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9550" y="2809114"/>
              <a:ext cx="1404892" cy="1312696"/>
            </a:xfrm>
            <a:prstGeom prst="rect">
              <a:avLst/>
            </a:prstGeom>
          </p:spPr>
        </p:pic>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0120" y="2765022"/>
              <a:ext cx="1404892" cy="1312696"/>
            </a:xfrm>
            <a:prstGeom prst="rect">
              <a:avLst/>
            </a:prstGeom>
          </p:spPr>
        </p:pic>
        <p:sp>
          <p:nvSpPr>
            <p:cNvPr id="10" name="TextovéPole 9"/>
            <p:cNvSpPr txBox="1"/>
            <p:nvPr/>
          </p:nvSpPr>
          <p:spPr>
            <a:xfrm>
              <a:off x="3635603" y="4121810"/>
              <a:ext cx="3121139" cy="523220"/>
            </a:xfrm>
            <a:prstGeom prst="rect">
              <a:avLst/>
            </a:prstGeom>
            <a:noFill/>
          </p:spPr>
          <p:txBody>
            <a:bodyPr wrap="square" rtlCol="0">
              <a:spAutoFit/>
            </a:bodyPr>
            <a:lstStyle/>
            <a:p>
              <a:pPr algn="l"/>
              <a:r>
                <a:rPr lang="cs-CZ" sz="2800" dirty="0">
                  <a:latin typeface="+mn-lt"/>
                </a:rPr>
                <a:t>Znalecká kancelář</a:t>
              </a:r>
            </a:p>
          </p:txBody>
        </p:sp>
        <p:sp>
          <p:nvSpPr>
            <p:cNvPr id="2" name="Ovál 1"/>
            <p:cNvSpPr/>
            <p:nvPr/>
          </p:nvSpPr>
          <p:spPr bwMode="auto">
            <a:xfrm>
              <a:off x="2672250" y="2401600"/>
              <a:ext cx="4764383" cy="2681678"/>
            </a:xfrm>
            <a:prstGeom prst="ellipse">
              <a:avLst/>
            </a:prstGeom>
            <a:noFill/>
            <a:ln w="2857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gr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503" y="1794269"/>
            <a:ext cx="1961020" cy="1455445"/>
          </a:xfrm>
          <a:prstGeom prst="rect">
            <a:avLst/>
          </a:prstGeom>
        </p:spPr>
      </p:pic>
      <p:pic>
        <p:nvPicPr>
          <p:cNvPr id="13" name="Obráze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5567" y="4631541"/>
            <a:ext cx="1404892" cy="1312696"/>
          </a:xfrm>
          <a:prstGeom prst="rect">
            <a:avLst/>
          </a:prstGeom>
        </p:spPr>
      </p:pic>
      <p:sp>
        <p:nvSpPr>
          <p:cNvPr id="14" name="TextovéPole 13"/>
          <p:cNvSpPr txBox="1"/>
          <p:nvPr/>
        </p:nvSpPr>
        <p:spPr>
          <a:xfrm>
            <a:off x="7536243" y="3684549"/>
            <a:ext cx="3121139" cy="523220"/>
          </a:xfrm>
          <a:prstGeom prst="rect">
            <a:avLst/>
          </a:prstGeom>
          <a:noFill/>
        </p:spPr>
        <p:txBody>
          <a:bodyPr wrap="square" rtlCol="0">
            <a:spAutoFit/>
          </a:bodyPr>
          <a:lstStyle/>
          <a:p>
            <a:pPr algn="l"/>
            <a:r>
              <a:rPr lang="cs-CZ" sz="2800" dirty="0">
                <a:latin typeface="+mn-lt"/>
              </a:rPr>
              <a:t>Znalecké ústavy</a:t>
            </a:r>
          </a:p>
        </p:txBody>
      </p:sp>
      <p:sp>
        <p:nvSpPr>
          <p:cNvPr id="15" name="Ovál 14"/>
          <p:cNvSpPr/>
          <p:nvPr/>
        </p:nvSpPr>
        <p:spPr bwMode="auto">
          <a:xfrm>
            <a:off x="6990735" y="1553498"/>
            <a:ext cx="3765755" cy="3008670"/>
          </a:xfrm>
          <a:prstGeom prst="ellipse">
            <a:avLst/>
          </a:prstGeom>
          <a:no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6" name="Ovál 15"/>
          <p:cNvSpPr/>
          <p:nvPr/>
        </p:nvSpPr>
        <p:spPr bwMode="auto">
          <a:xfrm>
            <a:off x="7128386" y="3283277"/>
            <a:ext cx="3528995" cy="2920878"/>
          </a:xfrm>
          <a:prstGeom prst="ellipse">
            <a:avLst/>
          </a:prstGeom>
          <a:no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cxnSp>
        <p:nvCxnSpPr>
          <p:cNvPr id="20" name="Přímá spojnice se šipkou 19"/>
          <p:cNvCxnSpPr/>
          <p:nvPr/>
        </p:nvCxnSpPr>
        <p:spPr bwMode="auto">
          <a:xfrm>
            <a:off x="4218039" y="2320413"/>
            <a:ext cx="3219096" cy="1380394"/>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Přímá spojnice se šipkou 20"/>
          <p:cNvCxnSpPr/>
          <p:nvPr/>
        </p:nvCxnSpPr>
        <p:spPr bwMode="auto">
          <a:xfrm flipV="1">
            <a:off x="5247884" y="4283168"/>
            <a:ext cx="2288359" cy="481502"/>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Přímá spojnice se šipkou 25"/>
          <p:cNvCxnSpPr>
            <a:stCxn id="6" idx="2"/>
          </p:cNvCxnSpPr>
          <p:nvPr/>
        </p:nvCxnSpPr>
        <p:spPr bwMode="auto">
          <a:xfrm>
            <a:off x="3275998" y="2907501"/>
            <a:ext cx="0" cy="1156728"/>
          </a:xfrm>
          <a:prstGeom prst="straightConnector1">
            <a:avLst/>
          </a:prstGeom>
          <a:solidFill>
            <a:schemeClr val="accent1"/>
          </a:solidFill>
          <a:ln w="50800" cap="flat" cmpd="sng" algn="ctr">
            <a:solidFill>
              <a:schemeClr val="accent2"/>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ovéPole 26"/>
          <p:cNvSpPr txBox="1"/>
          <p:nvPr/>
        </p:nvSpPr>
        <p:spPr>
          <a:xfrm>
            <a:off x="2428543" y="3055810"/>
            <a:ext cx="936421" cy="523220"/>
          </a:xfrm>
          <a:prstGeom prst="rect">
            <a:avLst/>
          </a:prstGeom>
          <a:noFill/>
        </p:spPr>
        <p:txBody>
          <a:bodyPr wrap="square" rtlCol="0">
            <a:spAutoFit/>
          </a:bodyPr>
          <a:lstStyle/>
          <a:p>
            <a:pPr algn="l"/>
            <a:r>
              <a:rPr lang="cs-CZ" sz="2800" b="1" dirty="0">
                <a:solidFill>
                  <a:srgbClr val="FF0000"/>
                </a:solidFill>
                <a:latin typeface="+mn-lt"/>
              </a:rPr>
              <a:t>NE!</a:t>
            </a:r>
          </a:p>
        </p:txBody>
      </p:sp>
      <p:cxnSp>
        <p:nvCxnSpPr>
          <p:cNvPr id="28" name="Přímá spojnice se šipkou 27"/>
          <p:cNvCxnSpPr/>
          <p:nvPr/>
        </p:nvCxnSpPr>
        <p:spPr bwMode="auto">
          <a:xfrm>
            <a:off x="4218039" y="2510850"/>
            <a:ext cx="3219095" cy="1647704"/>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Přímá spojnice se šipkou 29"/>
          <p:cNvCxnSpPr/>
          <p:nvPr/>
        </p:nvCxnSpPr>
        <p:spPr bwMode="auto">
          <a:xfrm flipV="1">
            <a:off x="5005716" y="2958589"/>
            <a:ext cx="2530526" cy="1223720"/>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Přímá spojnice se šipkou 34"/>
          <p:cNvCxnSpPr/>
          <p:nvPr/>
        </p:nvCxnSpPr>
        <p:spPr bwMode="auto">
          <a:xfrm>
            <a:off x="10368151" y="2826541"/>
            <a:ext cx="81274" cy="2215105"/>
          </a:xfrm>
          <a:prstGeom prst="straightConnector1">
            <a:avLst/>
          </a:prstGeom>
          <a:solidFill>
            <a:schemeClr val="accent1"/>
          </a:solidFill>
          <a:ln w="5715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18876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a:extLst>
              <a:ext uri="{FF2B5EF4-FFF2-40B4-BE49-F238E27FC236}">
                <a16:creationId xmlns:a16="http://schemas.microsoft.com/office/drawing/2014/main" id="{BBB4FC81-B38A-44F9-8CAF-BE7A317E39F2}"/>
              </a:ext>
            </a:extLst>
          </p:cNvPr>
          <p:cNvSpPr>
            <a:spLocks noGrp="1"/>
          </p:cNvSpPr>
          <p:nvPr>
            <p:ph type="title"/>
          </p:nvPr>
        </p:nvSpPr>
        <p:spPr/>
        <p:txBody>
          <a:bodyPr/>
          <a:lstStyle/>
          <a:p>
            <a:r>
              <a:rPr lang="cs-CZ" altLang="cs-CZ" b="1"/>
              <a:t>Předpoklady k funkci znalce</a:t>
            </a:r>
          </a:p>
        </p:txBody>
      </p:sp>
      <p:sp>
        <p:nvSpPr>
          <p:cNvPr id="48131" name="Zástupný symbol pro obsah 2">
            <a:extLst>
              <a:ext uri="{FF2B5EF4-FFF2-40B4-BE49-F238E27FC236}">
                <a16:creationId xmlns:a16="http://schemas.microsoft.com/office/drawing/2014/main" id="{1235DFAD-9EB2-4BA0-A4F5-AFF0A209F652}"/>
              </a:ext>
            </a:extLst>
          </p:cNvPr>
          <p:cNvSpPr>
            <a:spLocks noGrp="1"/>
          </p:cNvSpPr>
          <p:nvPr>
            <p:ph idx="1"/>
          </p:nvPr>
        </p:nvSpPr>
        <p:spPr/>
        <p:txBody>
          <a:bodyPr/>
          <a:lstStyle/>
          <a:p>
            <a:r>
              <a:rPr lang="cs-CZ" altLang="cs-CZ" dirty="0"/>
              <a:t>Právní nárok na jmenování…</a:t>
            </a:r>
          </a:p>
          <a:p>
            <a:r>
              <a:rPr lang="cs-CZ" altLang="cs-CZ" dirty="0"/>
              <a:t>Odborná způsobilost (viz dále)</a:t>
            </a:r>
          </a:p>
          <a:p>
            <a:r>
              <a:rPr lang="cs-CZ" altLang="cs-CZ" dirty="0"/>
              <a:t>Délka aktivní odborné praxe 5 let</a:t>
            </a:r>
          </a:p>
          <a:p>
            <a:r>
              <a:rPr lang="cs-CZ" altLang="cs-CZ" dirty="0"/>
              <a:t>Moderační právo </a:t>
            </a:r>
            <a:r>
              <a:rPr lang="cs-CZ" altLang="cs-CZ" dirty="0" err="1"/>
              <a:t>MSp</a:t>
            </a:r>
            <a:r>
              <a:rPr lang="cs-CZ" altLang="cs-CZ" dirty="0"/>
              <a:t> – prominutí některé </a:t>
            </a:r>
            <a:br>
              <a:rPr lang="cs-CZ" altLang="cs-CZ" dirty="0"/>
            </a:br>
            <a:r>
              <a:rPr lang="cs-CZ" altLang="cs-CZ" dirty="0"/>
              <a:t>z podmínek pro jmenování</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Odborná způsobilost</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774726" y="174818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magisterské VŠ vzdělání, pokud je lze získat</a:t>
            </a:r>
          </a:p>
          <a:p>
            <a:pPr>
              <a:lnSpc>
                <a:spcPct val="100000"/>
              </a:lnSpc>
              <a:spcAft>
                <a:spcPts val="1200"/>
              </a:spcAft>
            </a:pPr>
            <a:r>
              <a:rPr lang="cs-CZ" dirty="0"/>
              <a:t>5 let aktivní odborné praxe</a:t>
            </a:r>
          </a:p>
          <a:p>
            <a:pPr>
              <a:lnSpc>
                <a:spcPct val="100000"/>
              </a:lnSpc>
              <a:spcAft>
                <a:spcPts val="1200"/>
              </a:spcAft>
            </a:pPr>
            <a:r>
              <a:rPr lang="cs-CZ" dirty="0"/>
              <a:t>Jiné osvědčení (atestace)</a:t>
            </a:r>
          </a:p>
          <a:p>
            <a:pPr>
              <a:lnSpc>
                <a:spcPct val="100000"/>
              </a:lnSpc>
              <a:spcAft>
                <a:spcPts val="1200"/>
              </a:spcAft>
            </a:pPr>
            <a:r>
              <a:rPr lang="cs-CZ" dirty="0"/>
              <a:t>Osvědčení profesní komory zřízené ze zákona (dle vyhlášky)</a:t>
            </a:r>
          </a:p>
          <a:p>
            <a:pPr>
              <a:lnSpc>
                <a:spcPct val="100000"/>
              </a:lnSpc>
              <a:spcAft>
                <a:spcPts val="1200"/>
              </a:spcAft>
            </a:pPr>
            <a:r>
              <a:rPr lang="cs-CZ" dirty="0"/>
              <a:t>moderační právo </a:t>
            </a:r>
            <a:r>
              <a:rPr lang="cs-CZ" dirty="0" err="1"/>
              <a:t>MSp</a:t>
            </a:r>
            <a:endParaRPr lang="cs-CZ" dirty="0"/>
          </a:p>
          <a:p>
            <a:pPr>
              <a:lnSpc>
                <a:spcPct val="100000"/>
              </a:lnSpc>
              <a:spcAft>
                <a:spcPts val="1200"/>
              </a:spcAft>
            </a:pPr>
            <a:endParaRPr lang="cs-CZ" dirty="0"/>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1574033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Profesní komora</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získání osvědčení o odborné způsobilosti vydané příslušnou komorou zřízenou ze zákona, jde-li o znalecké odvětví </a:t>
            </a:r>
            <a:br>
              <a:rPr lang="cs-CZ" dirty="0"/>
            </a:br>
            <a:r>
              <a:rPr lang="cs-CZ" dirty="0"/>
              <a:t>v odbornostech, ve kterých o odbornost a etiku výkonu povolání dbá profesní komora zřízená zákonem (§ 8/1 d) zákona)</a:t>
            </a:r>
          </a:p>
          <a:p>
            <a:pPr>
              <a:lnSpc>
                <a:spcPct val="100000"/>
              </a:lnSpc>
              <a:spcAft>
                <a:spcPts val="1200"/>
              </a:spcAft>
            </a:pPr>
            <a:r>
              <a:rPr lang="cs-CZ" dirty="0"/>
              <a:t>Ministerstvo stanoví vyhláškou výčet oborů a odvětví,…, pro které je nutno doložit osvědčení vydané profesní komorou podle odstavce 1 písm. d) včetně uvedení toho, o jakou komoru se jedná</a:t>
            </a:r>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2078205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p:cNvSpPr>
            <a:spLocks noGrp="1"/>
          </p:cNvSpPr>
          <p:nvPr>
            <p:ph type="title"/>
          </p:nvPr>
        </p:nvSpPr>
        <p:spPr>
          <a:xfrm>
            <a:off x="666000" y="486478"/>
            <a:ext cx="9348273" cy="338682"/>
          </a:xfrm>
        </p:spPr>
        <p:txBody>
          <a:bodyPr/>
          <a:lstStyle/>
          <a:p>
            <a:r>
              <a:rPr lang="cs-CZ" dirty="0"/>
              <a:t>Profesní komora II</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359001"/>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i="1" dirty="0"/>
              <a:t>ČLK se bude snažit prosadit sjednání nápravy právní cestou. Bude také požadovat vyvození personální zodpovědnosti u osob, které svévolně porušily zákon</a:t>
            </a:r>
          </a:p>
          <a:p>
            <a:pPr>
              <a:lnSpc>
                <a:spcPct val="100000"/>
              </a:lnSpc>
              <a:spcAft>
                <a:spcPts val="1200"/>
              </a:spcAft>
            </a:pPr>
            <a:r>
              <a:rPr lang="cs-CZ" i="1" dirty="0">
                <a:hlinkClick r:id="rId3"/>
              </a:rPr>
              <a:t>https://www.ceska-justice.cz/2021/03/lekarska-komora-trva-na-tom-ze-ma-vydavat-osvedceni-soudnim-znalcum-z-oboru-zdravotnictvi-vyhlaska-je-podle-ni-v-rozporu-se-zakonem/?fbclid=IwAR30k8pobeAKac7Mb7eInSGtz1_WYMRU3vxhzQIMLCBNFXKEHq5d5PB5zL8</a:t>
            </a:r>
            <a:endParaRPr lang="cs-CZ" i="1" dirty="0"/>
          </a:p>
          <a:p>
            <a:pPr>
              <a:lnSpc>
                <a:spcPct val="100000"/>
              </a:lnSpc>
              <a:spcAft>
                <a:spcPts val="1200"/>
              </a:spcAft>
            </a:pPr>
            <a:endParaRPr lang="cs-CZ" i="1" dirty="0"/>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102970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079F32AB-ED6D-482F-829B-3F0A314DA90E}"/>
              </a:ext>
            </a:extLst>
          </p:cNvPr>
          <p:cNvSpPr>
            <a:spLocks noGrp="1" noChangeArrowheads="1"/>
          </p:cNvSpPr>
          <p:nvPr>
            <p:ph type="title"/>
          </p:nvPr>
        </p:nvSpPr>
        <p:spPr>
          <a:xfrm>
            <a:off x="2208213" y="836613"/>
            <a:ext cx="7772400" cy="1143000"/>
          </a:xfrm>
        </p:spPr>
        <p:txBody>
          <a:bodyPr rtlCol="0">
            <a:normAutofit/>
          </a:bodyPr>
          <a:lstStyle/>
          <a:p>
            <a:pPr fontAlgn="auto">
              <a:spcAft>
                <a:spcPts val="0"/>
              </a:spcAft>
              <a:defRPr/>
            </a:pPr>
            <a:r>
              <a:rPr lang="cs-CZ" altLang="cs-CZ" dirty="0"/>
              <a:t>Prolomení povinné mlčenlivosti</a:t>
            </a:r>
          </a:p>
        </p:txBody>
      </p:sp>
      <p:sp>
        <p:nvSpPr>
          <p:cNvPr id="13315" name="Rectangle 3">
            <a:extLst>
              <a:ext uri="{FF2B5EF4-FFF2-40B4-BE49-F238E27FC236}">
                <a16:creationId xmlns:a16="http://schemas.microsoft.com/office/drawing/2014/main" id="{EDD52929-9FB6-4D25-AFE0-7A4A897927E5}"/>
              </a:ext>
            </a:extLst>
          </p:cNvPr>
          <p:cNvSpPr>
            <a:spLocks noGrp="1"/>
          </p:cNvSpPr>
          <p:nvPr>
            <p:ph idx="1"/>
          </p:nvPr>
        </p:nvSpPr>
        <p:spPr>
          <a:xfrm>
            <a:off x="2424113" y="2743200"/>
            <a:ext cx="7772400" cy="4114800"/>
          </a:xfrm>
        </p:spPr>
        <p:txBody>
          <a:bodyPr/>
          <a:lstStyle/>
          <a:p>
            <a:pPr eaLnBrk="1" hangingPunct="1"/>
            <a:r>
              <a:rPr lang="cs-CZ" altLang="cs-CZ" sz="4000" b="1"/>
              <a:t>PASIVNÍ</a:t>
            </a:r>
          </a:p>
          <a:p>
            <a:pPr eaLnBrk="1" hangingPunct="1"/>
            <a:r>
              <a:rPr lang="cs-CZ" altLang="cs-CZ" sz="4000" b="1"/>
              <a:t>AKTIVNÍ</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a:extLst>
              <a:ext uri="{FF2B5EF4-FFF2-40B4-BE49-F238E27FC236}">
                <a16:creationId xmlns:a16="http://schemas.microsoft.com/office/drawing/2014/main" id="{635FFEB6-ABD4-4064-9B8F-F699FACB4E2D}"/>
              </a:ext>
            </a:extLst>
          </p:cNvPr>
          <p:cNvSpPr>
            <a:spLocks noGrp="1"/>
          </p:cNvSpPr>
          <p:nvPr>
            <p:ph type="title"/>
          </p:nvPr>
        </p:nvSpPr>
        <p:spPr/>
        <p:txBody>
          <a:bodyPr/>
          <a:lstStyle/>
          <a:p>
            <a:r>
              <a:rPr lang="cs-CZ" altLang="cs-CZ" b="1" dirty="0"/>
              <a:t>Vstupní zkouška</a:t>
            </a:r>
          </a:p>
        </p:txBody>
      </p:sp>
      <p:sp>
        <p:nvSpPr>
          <p:cNvPr id="3" name="Zástupný symbol pro obsah 2">
            <a:extLst>
              <a:ext uri="{FF2B5EF4-FFF2-40B4-BE49-F238E27FC236}">
                <a16:creationId xmlns:a16="http://schemas.microsoft.com/office/drawing/2014/main" id="{5F424D27-3BAC-4EE2-AEF0-73F92109172C}"/>
              </a:ext>
            </a:extLst>
          </p:cNvPr>
          <p:cNvSpPr>
            <a:spLocks noGrp="1"/>
          </p:cNvSpPr>
          <p:nvPr>
            <p:ph idx="1"/>
          </p:nvPr>
        </p:nvSpPr>
        <p:spPr/>
        <p:txBody>
          <a:bodyPr/>
          <a:lstStyle/>
          <a:p>
            <a:pPr>
              <a:lnSpc>
                <a:spcPct val="100000"/>
              </a:lnSpc>
              <a:defRPr/>
            </a:pPr>
            <a:r>
              <a:rPr lang="cs-CZ" dirty="0"/>
              <a:t>Obecná část – znalosti právních předpisů souvisejících se znaleckou činnost – obligatorně Justiční akademie (3 000,- Kč)</a:t>
            </a:r>
          </a:p>
          <a:p>
            <a:pPr marL="72000" indent="0">
              <a:lnSpc>
                <a:spcPct val="100000"/>
              </a:lnSpc>
              <a:buNone/>
              <a:defRPr/>
            </a:pPr>
            <a:r>
              <a:rPr lang="cs-CZ" dirty="0"/>
              <a:t> </a:t>
            </a:r>
          </a:p>
          <a:p>
            <a:pPr>
              <a:lnSpc>
                <a:spcPct val="100000"/>
              </a:lnSpc>
              <a:defRPr/>
            </a:pPr>
            <a:r>
              <a:rPr lang="cs-CZ" dirty="0"/>
              <a:t>Zvláštní část (odborná) – schopnost vypracovat znalecký posudek a odborné znalosti (5 000,- Kč)</a:t>
            </a:r>
          </a:p>
          <a:p>
            <a:pPr marL="0" indent="0">
              <a:buNone/>
              <a:defRPr/>
            </a:pPr>
            <a:endParaRPr lang="cs-CZ"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a:extLst>
              <a:ext uri="{FF2B5EF4-FFF2-40B4-BE49-F238E27FC236}">
                <a16:creationId xmlns:a16="http://schemas.microsoft.com/office/drawing/2014/main" id="{02D61338-2468-4B29-98B6-64A48901BC6B}"/>
              </a:ext>
            </a:extLst>
          </p:cNvPr>
          <p:cNvSpPr>
            <a:spLocks noGrp="1"/>
          </p:cNvSpPr>
          <p:nvPr>
            <p:ph type="title"/>
          </p:nvPr>
        </p:nvSpPr>
        <p:spPr/>
        <p:txBody>
          <a:bodyPr/>
          <a:lstStyle/>
          <a:p>
            <a:r>
              <a:rPr lang="cs-CZ" altLang="cs-CZ" b="1"/>
              <a:t>Odpovědnost znalce</a:t>
            </a:r>
          </a:p>
        </p:txBody>
      </p:sp>
      <p:sp>
        <p:nvSpPr>
          <p:cNvPr id="3" name="Zástupný symbol pro obsah 2">
            <a:extLst>
              <a:ext uri="{FF2B5EF4-FFF2-40B4-BE49-F238E27FC236}">
                <a16:creationId xmlns:a16="http://schemas.microsoft.com/office/drawing/2014/main" id="{E7C3078E-E920-4592-8378-3C0982A30DE5}"/>
              </a:ext>
            </a:extLst>
          </p:cNvPr>
          <p:cNvSpPr>
            <a:spLocks noGrp="1"/>
          </p:cNvSpPr>
          <p:nvPr>
            <p:ph idx="1"/>
          </p:nvPr>
        </p:nvSpPr>
        <p:spPr/>
        <p:txBody>
          <a:bodyPr/>
          <a:lstStyle/>
          <a:p>
            <a:pPr>
              <a:defRPr/>
            </a:pPr>
            <a:r>
              <a:rPr lang="cs-CZ" dirty="0"/>
              <a:t>Jasně deklarovaná odpovědnost znalce za újmu způsobenou v souvislosti s výkonem znalecké činnosti</a:t>
            </a:r>
          </a:p>
          <a:p>
            <a:pPr>
              <a:defRPr/>
            </a:pPr>
            <a:r>
              <a:rPr lang="cs-CZ" b="1" dirty="0"/>
              <a:t>Povinné pojištění</a:t>
            </a:r>
          </a:p>
          <a:p>
            <a:pPr>
              <a:defRPr/>
            </a:pPr>
            <a:r>
              <a:rPr lang="cs-CZ" dirty="0"/>
              <a:t>Neřešená (neřešitelná) problematika znalců </a:t>
            </a:r>
            <a:br>
              <a:rPr lang="cs-CZ" dirty="0"/>
            </a:br>
            <a:r>
              <a:rPr lang="cs-CZ" dirty="0"/>
              <a:t>s minimem znaleckých posudků</a:t>
            </a:r>
          </a:p>
          <a:p>
            <a:pPr>
              <a:defRPr/>
            </a:pPr>
            <a:r>
              <a:rPr lang="cs-CZ" dirty="0"/>
              <a:t>Absence pojištění u znalců „ad hoc“</a:t>
            </a:r>
          </a:p>
          <a:p>
            <a:pPr>
              <a:defRPr/>
            </a:pPr>
            <a:endParaRPr lang="cs-CZ" dirty="0"/>
          </a:p>
          <a:p>
            <a:pPr marL="0" indent="0">
              <a:buNone/>
              <a:defRPr/>
            </a:pPr>
            <a:endParaRPr 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p:cNvSpPr>
            <a:spLocks noGrp="1"/>
          </p:cNvSpPr>
          <p:nvPr>
            <p:ph type="title"/>
          </p:nvPr>
        </p:nvSpPr>
        <p:spPr/>
        <p:txBody>
          <a:bodyPr/>
          <a:lstStyle/>
          <a:p>
            <a:r>
              <a:rPr lang="cs-CZ" dirty="0"/>
              <a:t>Způsob podání znaleckého posudku</a:t>
            </a:r>
          </a:p>
        </p:txBody>
      </p:sp>
      <p:sp>
        <p:nvSpPr>
          <p:cNvPr id="5" name="Zástupný symbol pro obsah 4"/>
          <p:cNvSpPr>
            <a:spLocks noGrp="1"/>
          </p:cNvSpPr>
          <p:nvPr>
            <p:ph idx="1"/>
          </p:nvPr>
        </p:nvSpPr>
        <p:spPr/>
        <p:txBody>
          <a:bodyPr/>
          <a:lstStyle/>
          <a:p>
            <a:pPr marL="72000" indent="0">
              <a:lnSpc>
                <a:spcPct val="100000"/>
              </a:lnSpc>
              <a:spcAft>
                <a:spcPts val="600"/>
              </a:spcAft>
              <a:buNone/>
            </a:pPr>
            <a:r>
              <a:rPr lang="cs-CZ" dirty="0"/>
              <a:t>Znalecký posudek se podává v listinné podobě nebo, souhlasí-li s tím zadavatel, v elektronické podobě; lze jej podat též ústně do protokolu. </a:t>
            </a:r>
          </a:p>
          <a:p>
            <a:pPr>
              <a:lnSpc>
                <a:spcPct val="100000"/>
              </a:lnSpc>
              <a:spcAft>
                <a:spcPts val="600"/>
              </a:spcAft>
            </a:pPr>
            <a:r>
              <a:rPr lang="cs-CZ" dirty="0"/>
              <a:t>Podpis + pečeť</a:t>
            </a:r>
          </a:p>
          <a:p>
            <a:pPr>
              <a:lnSpc>
                <a:spcPct val="100000"/>
              </a:lnSpc>
              <a:spcAft>
                <a:spcPts val="600"/>
              </a:spcAft>
            </a:pPr>
            <a:r>
              <a:rPr lang="cs-CZ" dirty="0"/>
              <a:t>Elektronický podpis + časové razítko</a:t>
            </a:r>
          </a:p>
          <a:p>
            <a:pPr>
              <a:lnSpc>
                <a:spcPct val="100000"/>
              </a:lnSpc>
              <a:spcAft>
                <a:spcPts val="600"/>
              </a:spcAft>
            </a:pPr>
            <a:r>
              <a:rPr lang="cs-CZ" dirty="0"/>
              <a:t>Archivační povinnost 10 let!</a:t>
            </a:r>
          </a:p>
          <a:p>
            <a:pPr>
              <a:lnSpc>
                <a:spcPct val="100000"/>
              </a:lnSpc>
            </a:pPr>
            <a:endParaRPr lang="cs-CZ" dirty="0"/>
          </a:p>
        </p:txBody>
      </p:sp>
    </p:spTree>
    <p:extLst>
      <p:ext uri="{BB962C8B-B14F-4D97-AF65-F5344CB8AC3E}">
        <p14:creationId xmlns:p14="http://schemas.microsoft.com/office/powerpoint/2010/main" val="2221817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p:cNvSpPr>
            <a:spLocks noGrp="1"/>
          </p:cNvSpPr>
          <p:nvPr>
            <p:ph type="title"/>
          </p:nvPr>
        </p:nvSpPr>
        <p:spPr>
          <a:xfrm>
            <a:off x="666000" y="577369"/>
            <a:ext cx="9348273" cy="338682"/>
          </a:xfrm>
        </p:spPr>
        <p:txBody>
          <a:bodyPr/>
          <a:lstStyle/>
          <a:p>
            <a:r>
              <a:rPr lang="cs-CZ" b="1" dirty="0"/>
              <a:t>Nové náležitosti znaleckých posudků </a:t>
            </a:r>
            <a:br>
              <a:rPr lang="cs-CZ" b="1" dirty="0"/>
            </a:br>
            <a:endParaRPr lang="cs-CZ" b="1" dirty="0"/>
          </a:p>
        </p:txBody>
      </p:sp>
      <p:sp>
        <p:nvSpPr>
          <p:cNvPr id="5" name="Zástupný symbol pro obsah 4"/>
          <p:cNvSpPr>
            <a:spLocks noGrp="1"/>
          </p:cNvSpPr>
          <p:nvPr>
            <p:ph idx="1"/>
          </p:nvPr>
        </p:nvSpPr>
        <p:spPr>
          <a:xfrm>
            <a:off x="973123" y="1620780"/>
            <a:ext cx="8925886" cy="2328749"/>
          </a:xfrm>
        </p:spPr>
        <p:txBody>
          <a:bodyPr/>
          <a:lstStyle/>
          <a:p>
            <a:pPr marL="72000" indent="0">
              <a:lnSpc>
                <a:spcPct val="100000"/>
              </a:lnSpc>
              <a:spcAft>
                <a:spcPts val="450"/>
              </a:spcAft>
              <a:buNone/>
            </a:pPr>
            <a:r>
              <a:rPr lang="cs-CZ" sz="2400" b="1" dirty="0"/>
              <a:t>Posudek musí být úplný, pravdivý a přezkoumatelný</a:t>
            </a:r>
          </a:p>
          <a:p>
            <a:pPr>
              <a:lnSpc>
                <a:spcPct val="100000"/>
              </a:lnSpc>
              <a:spcAft>
                <a:spcPts val="450"/>
              </a:spcAft>
            </a:pPr>
            <a:r>
              <a:rPr lang="cs-CZ" sz="2400" dirty="0"/>
              <a:t>Titulní strana</a:t>
            </a:r>
          </a:p>
          <a:p>
            <a:pPr>
              <a:lnSpc>
                <a:spcPct val="100000"/>
              </a:lnSpc>
              <a:spcAft>
                <a:spcPts val="450"/>
              </a:spcAft>
            </a:pPr>
            <a:r>
              <a:rPr lang="cs-CZ" sz="2400" dirty="0"/>
              <a:t>Zadání</a:t>
            </a:r>
          </a:p>
          <a:p>
            <a:pPr>
              <a:lnSpc>
                <a:spcPct val="100000"/>
              </a:lnSpc>
              <a:spcAft>
                <a:spcPts val="450"/>
              </a:spcAft>
            </a:pPr>
            <a:r>
              <a:rPr lang="cs-CZ" sz="2400" dirty="0"/>
              <a:t>Výčet podkladů</a:t>
            </a:r>
          </a:p>
          <a:p>
            <a:pPr>
              <a:lnSpc>
                <a:spcPct val="100000"/>
              </a:lnSpc>
              <a:spcAft>
                <a:spcPts val="450"/>
              </a:spcAft>
            </a:pPr>
            <a:r>
              <a:rPr lang="cs-CZ" sz="2400" dirty="0"/>
              <a:t>Nález</a:t>
            </a:r>
          </a:p>
          <a:p>
            <a:pPr>
              <a:lnSpc>
                <a:spcPct val="100000"/>
              </a:lnSpc>
              <a:spcAft>
                <a:spcPts val="450"/>
              </a:spcAft>
            </a:pPr>
            <a:r>
              <a:rPr lang="cs-CZ" sz="2400" dirty="0"/>
              <a:t>Posudek</a:t>
            </a:r>
          </a:p>
          <a:p>
            <a:pPr>
              <a:lnSpc>
                <a:spcPct val="100000"/>
              </a:lnSpc>
              <a:spcAft>
                <a:spcPts val="450"/>
              </a:spcAft>
            </a:pPr>
            <a:r>
              <a:rPr lang="cs-CZ" sz="2400" dirty="0"/>
              <a:t>Odůvodnění znaleckého posudku</a:t>
            </a:r>
          </a:p>
          <a:p>
            <a:pPr>
              <a:lnSpc>
                <a:spcPct val="100000"/>
              </a:lnSpc>
              <a:spcAft>
                <a:spcPts val="450"/>
              </a:spcAft>
            </a:pPr>
            <a:r>
              <a:rPr lang="cs-CZ" sz="2400" dirty="0"/>
              <a:t>Závěr znaleckého posudku</a:t>
            </a:r>
          </a:p>
          <a:p>
            <a:pPr>
              <a:lnSpc>
                <a:spcPct val="100000"/>
              </a:lnSpc>
              <a:spcAft>
                <a:spcPts val="450"/>
              </a:spcAft>
            </a:pPr>
            <a:r>
              <a:rPr lang="cs-CZ" sz="2400" dirty="0"/>
              <a:t>Příloha znaleckého posudku, je-li to možné</a:t>
            </a:r>
          </a:p>
          <a:p>
            <a:pPr>
              <a:lnSpc>
                <a:spcPct val="100000"/>
              </a:lnSpc>
              <a:spcAft>
                <a:spcPts val="450"/>
              </a:spcAft>
            </a:pPr>
            <a:r>
              <a:rPr lang="cs-CZ" sz="2400" dirty="0"/>
              <a:t>Znalecká doložka, otisk znalecké pečeti</a:t>
            </a:r>
          </a:p>
        </p:txBody>
      </p:sp>
    </p:spTree>
    <p:extLst>
      <p:ext uri="{BB962C8B-B14F-4D97-AF65-F5344CB8AC3E}">
        <p14:creationId xmlns:p14="http://schemas.microsoft.com/office/powerpoint/2010/main" val="41697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a:xfrm>
            <a:off x="768265" y="592891"/>
            <a:ext cx="10290022" cy="857250"/>
          </a:xfrm>
        </p:spPr>
        <p:txBody>
          <a:bodyPr/>
          <a:lstStyle/>
          <a:p>
            <a:r>
              <a:rPr lang="cs-CZ" b="1" dirty="0"/>
              <a:t>Jednoznačnost znaleckého posudku </a:t>
            </a:r>
            <a:br>
              <a:rPr lang="cs-CZ" b="1" dirty="0"/>
            </a:br>
            <a:r>
              <a:rPr lang="cs-CZ" b="1" dirty="0"/>
              <a:t>ve zdravotnictví</a:t>
            </a:r>
            <a:br>
              <a:rPr lang="cs-CZ" dirty="0"/>
            </a:br>
            <a:endParaRPr lang="cs-CZ" dirty="0"/>
          </a:p>
        </p:txBody>
      </p:sp>
      <p:sp>
        <p:nvSpPr>
          <p:cNvPr id="5" name="Zástupný symbol pro obsah 4"/>
          <p:cNvSpPr>
            <a:spLocks noGrp="1"/>
          </p:cNvSpPr>
          <p:nvPr>
            <p:ph idx="1"/>
          </p:nvPr>
        </p:nvSpPr>
        <p:spPr>
          <a:xfrm>
            <a:off x="1115736" y="1821291"/>
            <a:ext cx="9177556" cy="2328749"/>
          </a:xfrm>
        </p:spPr>
        <p:txBody>
          <a:bodyPr/>
          <a:lstStyle/>
          <a:p>
            <a:pPr>
              <a:lnSpc>
                <a:spcPct val="100000"/>
              </a:lnSpc>
            </a:pPr>
            <a:r>
              <a:rPr lang="cs-CZ" dirty="0"/>
              <a:t>Závěr posudku obsahuje jednoznačné odpovědi na položené otázky</a:t>
            </a:r>
          </a:p>
          <a:p>
            <a:r>
              <a:rPr lang="cs-CZ" dirty="0"/>
              <a:t>Povinnost uvést skutečnosti snižující přesnost závěru</a:t>
            </a:r>
          </a:p>
          <a:p>
            <a:pPr>
              <a:lnSpc>
                <a:spcPct val="100000"/>
              </a:lnSpc>
            </a:pPr>
            <a:r>
              <a:rPr lang="cs-CZ" sz="2400" i="1" dirty="0"/>
              <a:t>„Znalecký posudek v odvětví soudního lékařství byl vypracován na základě standardních vyšetřovacích postupů zahrnující pitvu a doprovodné laboratorní vyšetření. Biologický charakter zkoumaného objektu vylučuje z povahy věci vyslovení absolutně jednoznačných závěrů o etiopatogenezi zjištěných nálezů.“ </a:t>
            </a:r>
            <a:endParaRPr lang="cs-CZ" sz="2400" dirty="0"/>
          </a:p>
        </p:txBody>
      </p:sp>
    </p:spTree>
    <p:extLst>
      <p:ext uri="{BB962C8B-B14F-4D97-AF65-F5344CB8AC3E}">
        <p14:creationId xmlns:p14="http://schemas.microsoft.com/office/powerpoint/2010/main" val="4150932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a:extLst>
              <a:ext uri="{FF2B5EF4-FFF2-40B4-BE49-F238E27FC236}">
                <a16:creationId xmlns:a16="http://schemas.microsoft.com/office/drawing/2014/main" id="{F00CFC49-D228-41E9-AD18-0D26C913BD14}"/>
              </a:ext>
            </a:extLst>
          </p:cNvPr>
          <p:cNvSpPr>
            <a:spLocks noGrp="1"/>
          </p:cNvSpPr>
          <p:nvPr>
            <p:ph type="title"/>
          </p:nvPr>
        </p:nvSpPr>
        <p:spPr/>
        <p:txBody>
          <a:bodyPr/>
          <a:lstStyle/>
          <a:p>
            <a:r>
              <a:rPr lang="cs-CZ" altLang="cs-CZ" b="1"/>
              <a:t>Přechodná ustanovení</a:t>
            </a:r>
          </a:p>
        </p:txBody>
      </p:sp>
      <p:sp>
        <p:nvSpPr>
          <p:cNvPr id="3" name="Zástupný symbol pro obsah 2">
            <a:extLst>
              <a:ext uri="{FF2B5EF4-FFF2-40B4-BE49-F238E27FC236}">
                <a16:creationId xmlns:a16="http://schemas.microsoft.com/office/drawing/2014/main" id="{E1E5B226-047D-44EC-AB5E-F408916C5BDE}"/>
              </a:ext>
            </a:extLst>
          </p:cNvPr>
          <p:cNvSpPr>
            <a:spLocks noGrp="1"/>
          </p:cNvSpPr>
          <p:nvPr>
            <p:ph idx="1"/>
          </p:nvPr>
        </p:nvSpPr>
        <p:spPr>
          <a:xfrm>
            <a:off x="720000" y="1409350"/>
            <a:ext cx="9490800" cy="4889850"/>
          </a:xfrm>
        </p:spPr>
        <p:txBody>
          <a:bodyPr/>
          <a:lstStyle/>
          <a:p>
            <a:pPr>
              <a:defRPr/>
            </a:pPr>
            <a:r>
              <a:rPr lang="cs-CZ" altLang="cs-CZ" b="1" dirty="0"/>
              <a:t>Platnost </a:t>
            </a:r>
            <a:r>
              <a:rPr lang="cs-CZ" altLang="cs-CZ" dirty="0"/>
              <a:t>dosavadních oprávnění 5 let</a:t>
            </a:r>
          </a:p>
          <a:p>
            <a:pPr>
              <a:defRPr/>
            </a:pPr>
            <a:r>
              <a:rPr lang="cs-CZ" altLang="cs-CZ" dirty="0"/>
              <a:t>Během tohoto období je zvláštní část zkoušky považována za splněnou</a:t>
            </a:r>
          </a:p>
          <a:p>
            <a:pPr>
              <a:defRPr/>
            </a:pPr>
            <a:r>
              <a:rPr lang="cs-CZ" altLang="cs-CZ" b="1" dirty="0"/>
              <a:t>Povinnost </a:t>
            </a:r>
            <a:r>
              <a:rPr lang="cs-CZ" altLang="cs-CZ" b="1" u="sng" dirty="0"/>
              <a:t>znovu</a:t>
            </a:r>
            <a:r>
              <a:rPr lang="cs-CZ" altLang="cs-CZ" b="1" dirty="0"/>
              <a:t> absolvovat obecnou část vstupní zkoušky</a:t>
            </a:r>
            <a:r>
              <a:rPr lang="cs-CZ" altLang="cs-CZ" dirty="0"/>
              <a:t> (znalecké minimum)</a:t>
            </a:r>
          </a:p>
          <a:p>
            <a:pPr>
              <a:defRPr/>
            </a:pPr>
            <a:r>
              <a:rPr lang="cs-CZ" altLang="cs-CZ" dirty="0"/>
              <a:t>Projev zájmu o výkon znalectví nebo přesun transakčních nákladů na znalce (důvodová zpráva: jednorázový příjem 30 mil. Kč)?</a:t>
            </a:r>
          </a:p>
          <a:p>
            <a:pPr marL="0" indent="0">
              <a:buNone/>
              <a:defRPr/>
            </a:pPr>
            <a:endParaRPr lang="cs-CZ" altLang="cs-CZ"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a:extLst>
              <a:ext uri="{FF2B5EF4-FFF2-40B4-BE49-F238E27FC236}">
                <a16:creationId xmlns:a16="http://schemas.microsoft.com/office/drawing/2014/main" id="{7274EB30-ECB5-416C-BE1A-9CEB8FF93743}"/>
              </a:ext>
            </a:extLst>
          </p:cNvPr>
          <p:cNvSpPr>
            <a:spLocks noGrp="1"/>
          </p:cNvSpPr>
          <p:nvPr>
            <p:ph type="title"/>
          </p:nvPr>
        </p:nvSpPr>
        <p:spPr/>
        <p:txBody>
          <a:bodyPr/>
          <a:lstStyle/>
          <a:p>
            <a:r>
              <a:rPr lang="cs-CZ" altLang="cs-CZ" b="1" dirty="0"/>
              <a:t>Změna trestního řádu</a:t>
            </a:r>
          </a:p>
        </p:txBody>
      </p:sp>
      <p:sp>
        <p:nvSpPr>
          <p:cNvPr id="54275" name="Zástupný symbol pro obsah 2">
            <a:extLst>
              <a:ext uri="{FF2B5EF4-FFF2-40B4-BE49-F238E27FC236}">
                <a16:creationId xmlns:a16="http://schemas.microsoft.com/office/drawing/2014/main" id="{18F7ED73-50D2-45AD-8141-41BB4AF9BD52}"/>
              </a:ext>
            </a:extLst>
          </p:cNvPr>
          <p:cNvSpPr>
            <a:spLocks noGrp="1"/>
          </p:cNvSpPr>
          <p:nvPr>
            <p:ph idx="1"/>
          </p:nvPr>
        </p:nvSpPr>
        <p:spPr>
          <a:xfrm>
            <a:off x="719999" y="1370567"/>
            <a:ext cx="10093409" cy="4525962"/>
          </a:xfrm>
        </p:spPr>
        <p:txBody>
          <a:bodyPr/>
          <a:lstStyle/>
          <a:p>
            <a:pPr>
              <a:lnSpc>
                <a:spcPct val="100000"/>
              </a:lnSpc>
            </a:pPr>
            <a:r>
              <a:rPr lang="cs-CZ" altLang="cs-CZ" b="1" dirty="0"/>
              <a:t>§ 128 </a:t>
            </a:r>
            <a:r>
              <a:rPr lang="cs-CZ" altLang="cs-CZ" b="1" dirty="0" err="1"/>
              <a:t>c.k</a:t>
            </a:r>
            <a:r>
              <a:rPr lang="cs-CZ" altLang="cs-CZ" b="1" dirty="0"/>
              <a:t>. trestního řádu č. 119/1873 </a:t>
            </a:r>
            <a:r>
              <a:rPr lang="cs-CZ" altLang="cs-CZ" b="1" dirty="0" err="1"/>
              <a:t>ř.z</a:t>
            </a:r>
            <a:r>
              <a:rPr lang="cs-CZ" altLang="cs-CZ" b="1" dirty="0"/>
              <a:t>.:</a:t>
            </a:r>
            <a:r>
              <a:rPr lang="cs-CZ" altLang="cs-CZ" dirty="0"/>
              <a:t> Ohledání a otevření mrtvého těla mají předsevzíti dva </a:t>
            </a:r>
            <a:r>
              <a:rPr lang="cs-CZ" altLang="cs-CZ" dirty="0" err="1"/>
              <a:t>lékařové</a:t>
            </a:r>
            <a:r>
              <a:rPr lang="cs-CZ" altLang="cs-CZ" dirty="0"/>
              <a:t>, z nichž jeden může býti ranhojič.</a:t>
            </a:r>
          </a:p>
          <a:p>
            <a:pPr>
              <a:lnSpc>
                <a:spcPct val="100000"/>
              </a:lnSpc>
            </a:pPr>
            <a:r>
              <a:rPr lang="cs-CZ" altLang="cs-CZ" b="1" dirty="0"/>
              <a:t>§ 105/4 </a:t>
            </a:r>
            <a:r>
              <a:rPr lang="cs-CZ" altLang="cs-CZ" b="1" dirty="0" err="1"/>
              <a:t>tr</a:t>
            </a:r>
            <a:r>
              <a:rPr lang="cs-CZ" altLang="cs-CZ" b="1" dirty="0"/>
              <a:t>. ř. : </a:t>
            </a:r>
            <a:r>
              <a:rPr lang="cs-CZ" altLang="cs-CZ" dirty="0"/>
              <a:t>Dva znalce je třeba přibrat vždy, jde-li o prohlídku a pitvu mrtvoly.</a:t>
            </a:r>
          </a:p>
          <a:p>
            <a:pPr>
              <a:lnSpc>
                <a:spcPct val="100000"/>
              </a:lnSpc>
            </a:pPr>
            <a:r>
              <a:rPr lang="cs-CZ" altLang="cs-CZ" b="1" dirty="0"/>
              <a:t>Obligatorní přibírání dvou znalců se ruší</a:t>
            </a:r>
          </a:p>
          <a:p>
            <a:pPr>
              <a:lnSpc>
                <a:spcPct val="100000"/>
              </a:lnSpc>
            </a:pPr>
            <a:r>
              <a:rPr lang="cs-CZ" altLang="cs-CZ" dirty="0"/>
              <a:t>DZ: postačí jeden</a:t>
            </a:r>
          </a:p>
          <a:p>
            <a:pPr>
              <a:lnSpc>
                <a:spcPct val="100000"/>
              </a:lnSpc>
            </a:pPr>
            <a:r>
              <a:rPr lang="cs-CZ" altLang="cs-CZ" dirty="0"/>
              <a:t>Stanovisko </a:t>
            </a:r>
            <a:r>
              <a:rPr lang="cs-CZ" altLang="cs-CZ" dirty="0" err="1"/>
              <a:t>soudnělékařské</a:t>
            </a:r>
            <a:r>
              <a:rPr lang="cs-CZ" altLang="cs-CZ" dirty="0"/>
              <a:t> společnosti </a:t>
            </a:r>
            <a:r>
              <a:rPr lang="cs-CZ" altLang="cs-CZ" dirty="0">
                <a:hlinkClick r:id="rId2"/>
              </a:rPr>
              <a:t>www.soudnilekarstvi.cz</a:t>
            </a:r>
            <a:r>
              <a:rPr lang="cs-CZ" altLang="cs-CZ" dirty="0"/>
              <a:t> ze dne 25.2. 2018</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a:extLst>
              <a:ext uri="{FF2B5EF4-FFF2-40B4-BE49-F238E27FC236}">
                <a16:creationId xmlns:a16="http://schemas.microsoft.com/office/drawing/2014/main" id="{B9FAF817-AD9B-4E1A-9A41-1950E27D9765}"/>
              </a:ext>
            </a:extLst>
          </p:cNvPr>
          <p:cNvSpPr>
            <a:spLocks noGrp="1"/>
          </p:cNvSpPr>
          <p:nvPr>
            <p:ph type="title"/>
          </p:nvPr>
        </p:nvSpPr>
        <p:spPr>
          <a:xfrm>
            <a:off x="1073791" y="736309"/>
            <a:ext cx="9044730" cy="1143000"/>
          </a:xfrm>
        </p:spPr>
        <p:txBody>
          <a:bodyPr/>
          <a:lstStyle/>
          <a:p>
            <a:r>
              <a:rPr lang="cs-CZ" altLang="cs-CZ" b="1" dirty="0"/>
              <a:t>Změna občanského soudního řádu</a:t>
            </a:r>
          </a:p>
        </p:txBody>
      </p:sp>
      <p:sp>
        <p:nvSpPr>
          <p:cNvPr id="55299" name="Zástupný symbol pro obsah 2">
            <a:extLst>
              <a:ext uri="{FF2B5EF4-FFF2-40B4-BE49-F238E27FC236}">
                <a16:creationId xmlns:a16="http://schemas.microsoft.com/office/drawing/2014/main" id="{DFDD583A-D719-417B-B208-A935C673851F}"/>
              </a:ext>
            </a:extLst>
          </p:cNvPr>
          <p:cNvSpPr>
            <a:spLocks noGrp="1"/>
          </p:cNvSpPr>
          <p:nvPr>
            <p:ph idx="1"/>
          </p:nvPr>
        </p:nvSpPr>
        <p:spPr>
          <a:xfrm>
            <a:off x="738231" y="1773238"/>
            <a:ext cx="9472569" cy="4525962"/>
          </a:xfrm>
        </p:spPr>
        <p:txBody>
          <a:bodyPr/>
          <a:lstStyle/>
          <a:p>
            <a:pPr>
              <a:lnSpc>
                <a:spcPct val="100000"/>
              </a:lnSpc>
            </a:pPr>
            <a:r>
              <a:rPr lang="cs-CZ" altLang="cs-CZ" b="1" dirty="0"/>
              <a:t>§ 127a: </a:t>
            </a:r>
            <a:r>
              <a:rPr lang="cs-CZ" altLang="cs-CZ" dirty="0"/>
              <a:t>zrušení možnosti předložit vlastní znalecký posudek účastníkovi řízení, pokud s tím nebude souhlasit protistrana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a:extLst>
              <a:ext uri="{FF2B5EF4-FFF2-40B4-BE49-F238E27FC236}">
                <a16:creationId xmlns:a16="http://schemas.microsoft.com/office/drawing/2014/main" id="{23793AB9-80CF-48FB-8FB8-4DA345848F5C}"/>
              </a:ext>
            </a:extLst>
          </p:cNvPr>
          <p:cNvSpPr>
            <a:spLocks noGrp="1"/>
          </p:cNvSpPr>
          <p:nvPr>
            <p:ph type="title"/>
          </p:nvPr>
        </p:nvSpPr>
        <p:spPr/>
        <p:txBody>
          <a:bodyPr/>
          <a:lstStyle/>
          <a:p>
            <a:r>
              <a:rPr lang="cs-CZ" altLang="cs-CZ" b="1"/>
              <a:t>Odměňování znalců</a:t>
            </a:r>
          </a:p>
        </p:txBody>
      </p:sp>
      <p:sp>
        <p:nvSpPr>
          <p:cNvPr id="3" name="Zástupný symbol pro obsah 2">
            <a:extLst>
              <a:ext uri="{FF2B5EF4-FFF2-40B4-BE49-F238E27FC236}">
                <a16:creationId xmlns:a16="http://schemas.microsoft.com/office/drawing/2014/main" id="{72901C7F-2E8F-4653-9F13-193B714244D6}"/>
              </a:ext>
            </a:extLst>
          </p:cNvPr>
          <p:cNvSpPr>
            <a:spLocks noGrp="1"/>
          </p:cNvSpPr>
          <p:nvPr>
            <p:ph idx="1"/>
          </p:nvPr>
        </p:nvSpPr>
        <p:spPr>
          <a:xfrm>
            <a:off x="1266738" y="1772817"/>
            <a:ext cx="8944062" cy="4525963"/>
          </a:xfrm>
          <a:extLst/>
        </p:spPr>
        <p:txBody>
          <a:bodyPr/>
          <a:lstStyle/>
          <a:p>
            <a:pPr>
              <a:defRPr/>
            </a:pPr>
            <a:r>
              <a:rPr lang="cs-CZ" altLang="cs-CZ" dirty="0"/>
              <a:t>100 – 350,- Kč/hod. v letech 2001 - 2020</a:t>
            </a:r>
          </a:p>
          <a:p>
            <a:pPr>
              <a:defRPr/>
            </a:pPr>
            <a:r>
              <a:rPr lang="cs-CZ" altLang="cs-CZ" dirty="0"/>
              <a:t>300 – 450,- Kč/hod. 2021 - 2022</a:t>
            </a:r>
          </a:p>
          <a:p>
            <a:pPr>
              <a:defRPr/>
            </a:pPr>
            <a:r>
              <a:rPr lang="cs-CZ" altLang="cs-CZ" b="1" dirty="0"/>
              <a:t>800 – 1 000,- Kč/hod. 2023</a:t>
            </a:r>
          </a:p>
          <a:p>
            <a:pPr>
              <a:defRPr/>
            </a:pPr>
            <a:r>
              <a:rPr lang="cs-CZ" altLang="cs-CZ" dirty="0"/>
              <a:t>Paušální odměna</a:t>
            </a:r>
          </a:p>
          <a:p>
            <a:pPr marL="0" indent="0">
              <a:buNone/>
              <a:defRPr/>
            </a:pPr>
            <a:endParaRPr lang="cs-CZ" altLang="cs-CZ"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
        <p:nvSpPr>
          <p:cNvPr id="4" name="Nadpis 3"/>
          <p:cNvSpPr>
            <a:spLocks noGrp="1"/>
          </p:cNvSpPr>
          <p:nvPr>
            <p:ph type="title"/>
          </p:nvPr>
        </p:nvSpPr>
        <p:spPr>
          <a:xfrm>
            <a:off x="464562" y="3521561"/>
            <a:ext cx="10753200" cy="451576"/>
          </a:xfrm>
        </p:spPr>
        <p:txBody>
          <a:bodyPr/>
          <a:lstStyle/>
          <a:p>
            <a:r>
              <a:rPr lang="cs-CZ" dirty="0"/>
              <a:t>Děkuji za pozornost!</a:t>
            </a:r>
          </a:p>
        </p:txBody>
      </p:sp>
      <p:sp>
        <p:nvSpPr>
          <p:cNvPr id="5" name="Zástupný symbol pro obsah 4"/>
          <p:cNvSpPr>
            <a:spLocks noGrp="1"/>
          </p:cNvSpPr>
          <p:nvPr>
            <p:ph idx="1"/>
          </p:nvPr>
        </p:nvSpPr>
        <p:spPr>
          <a:xfrm>
            <a:off x="666000" y="1383088"/>
            <a:ext cx="10753200" cy="4139998"/>
          </a:xfrm>
        </p:spPr>
        <p:txBody>
          <a:body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361" y="1383088"/>
            <a:ext cx="5961277" cy="4276947"/>
          </a:xfrm>
          <a:prstGeom prst="rect">
            <a:avLst/>
          </a:prstGeom>
        </p:spPr>
      </p:pic>
    </p:spTree>
    <p:extLst>
      <p:ext uri="{BB962C8B-B14F-4D97-AF65-F5344CB8AC3E}">
        <p14:creationId xmlns:p14="http://schemas.microsoft.com/office/powerpoint/2010/main" val="2697727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3A3B169C-DA94-48E7-9E3A-AF6C91FEBFAA}"/>
              </a:ext>
            </a:extLst>
          </p:cNvPr>
          <p:cNvSpPr>
            <a:spLocks noGrp="1" noChangeArrowheads="1"/>
          </p:cNvSpPr>
          <p:nvPr>
            <p:ph type="title"/>
          </p:nvPr>
        </p:nvSpPr>
        <p:spPr>
          <a:xfrm>
            <a:off x="1230923" y="3031637"/>
            <a:ext cx="9816490" cy="1143000"/>
          </a:xfrm>
        </p:spPr>
        <p:txBody>
          <a:bodyPr rtlCol="0">
            <a:normAutofit/>
          </a:bodyPr>
          <a:lstStyle/>
          <a:p>
            <a:pPr fontAlgn="auto">
              <a:spcAft>
                <a:spcPts val="0"/>
              </a:spcAft>
              <a:defRPr/>
            </a:pPr>
            <a:r>
              <a:rPr lang="cs-CZ" altLang="cs-CZ" dirty="0"/>
              <a:t>Pasivní prolomení povinné mlčenlivosti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9BE6152-7635-4995-BB2F-2C2D78524F49}"/>
              </a:ext>
            </a:extLst>
          </p:cNvPr>
          <p:cNvSpPr>
            <a:spLocks noGrp="1" noChangeArrowheads="1"/>
          </p:cNvSpPr>
          <p:nvPr>
            <p:ph type="title"/>
          </p:nvPr>
        </p:nvSpPr>
        <p:spPr/>
        <p:txBody>
          <a:bodyPr rtlCol="0">
            <a:normAutofit fontScale="90000"/>
          </a:bodyPr>
          <a:lstStyle/>
          <a:p>
            <a:pPr fontAlgn="auto">
              <a:spcAft>
                <a:spcPts val="0"/>
              </a:spcAft>
              <a:defRPr/>
            </a:pPr>
            <a:r>
              <a:rPr lang="cs-CZ" altLang="cs-CZ" dirty="0"/>
              <a:t>Velká novela </a:t>
            </a:r>
            <a:r>
              <a:rPr lang="cs-CZ" altLang="cs-CZ" dirty="0" err="1"/>
              <a:t>tr.ř</a:t>
            </a:r>
            <a:r>
              <a:rPr lang="cs-CZ" altLang="cs-CZ" dirty="0"/>
              <a:t>. - souhlas soudce</a:t>
            </a:r>
          </a:p>
        </p:txBody>
      </p:sp>
      <p:sp>
        <p:nvSpPr>
          <p:cNvPr id="15363" name="Rectangle 3">
            <a:extLst>
              <a:ext uri="{FF2B5EF4-FFF2-40B4-BE49-F238E27FC236}">
                <a16:creationId xmlns:a16="http://schemas.microsoft.com/office/drawing/2014/main" id="{65EB5DA9-F625-48E2-9051-3C08B023F926}"/>
              </a:ext>
            </a:extLst>
          </p:cNvPr>
          <p:cNvSpPr>
            <a:spLocks noGrp="1"/>
          </p:cNvSpPr>
          <p:nvPr>
            <p:ph idx="1"/>
          </p:nvPr>
        </p:nvSpPr>
        <p:spPr>
          <a:xfrm>
            <a:off x="650631" y="1773238"/>
            <a:ext cx="11283461" cy="4679950"/>
          </a:xfrm>
        </p:spPr>
        <p:txBody>
          <a:bodyPr/>
          <a:lstStyle/>
          <a:p>
            <a:pPr eaLnBrk="1" hangingPunct="1">
              <a:lnSpc>
                <a:spcPct val="80000"/>
              </a:lnSpc>
            </a:pPr>
            <a:r>
              <a:rPr lang="cs-CZ" altLang="cs-CZ" dirty="0"/>
              <a:t>§ 8 trestního řádu</a:t>
            </a:r>
          </a:p>
          <a:p>
            <a:pPr eaLnBrk="1" hangingPunct="1">
              <a:lnSpc>
                <a:spcPct val="80000"/>
              </a:lnSpc>
            </a:pPr>
            <a:r>
              <a:rPr lang="cs-CZ" altLang="cs-CZ" dirty="0"/>
              <a:t>(1) Státní orgány, právnické a fyzické osoby jsou povinny bez zbytečného odkladu, a nestanoví-li zvláštní předpis jinak, i bez úplaty vyhovovat dožádáním orgánů činných v trestním řízení při plnění jejich úkolů</a:t>
            </a:r>
          </a:p>
          <a:p>
            <a:pPr eaLnBrk="1" hangingPunct="1">
              <a:lnSpc>
                <a:spcPct val="80000"/>
              </a:lnSpc>
            </a:pPr>
            <a:endParaRPr lang="cs-CZ" altLang="cs-CZ" dirty="0"/>
          </a:p>
          <a:p>
            <a:pPr eaLnBrk="1" hangingPunct="1">
              <a:lnSpc>
                <a:spcPct val="80000"/>
              </a:lnSpc>
            </a:pPr>
            <a:r>
              <a:rPr lang="cs-CZ" altLang="cs-CZ" dirty="0"/>
              <a:t>(5) Nestanoví-li zvláštní zákon podmínky, za nichž lze pro účely trestního řízení sdělovat informace, které jsou podle takového zákona utajovány, nebo na něž se vztahuje povinnost mlčenlivosti, lze tyto informace pro trestní řízení vyžadovat po předchozím souhlasu soudce.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B5354B5-D450-4081-9F74-963FE82DB742}"/>
              </a:ext>
            </a:extLst>
          </p:cNvPr>
          <p:cNvSpPr>
            <a:spLocks noGrp="1"/>
          </p:cNvSpPr>
          <p:nvPr>
            <p:ph type="title"/>
          </p:nvPr>
        </p:nvSpPr>
        <p:spPr/>
        <p:txBody>
          <a:bodyPr/>
          <a:lstStyle/>
          <a:p>
            <a:pPr eaLnBrk="1" hangingPunct="1"/>
            <a:r>
              <a:rPr lang="cs-CZ" altLang="cs-CZ"/>
              <a:t>Ústavní soud I. 321/06</a:t>
            </a:r>
          </a:p>
        </p:txBody>
      </p:sp>
      <p:sp>
        <p:nvSpPr>
          <p:cNvPr id="16387" name="Rectangle 3">
            <a:extLst>
              <a:ext uri="{FF2B5EF4-FFF2-40B4-BE49-F238E27FC236}">
                <a16:creationId xmlns:a16="http://schemas.microsoft.com/office/drawing/2014/main" id="{36CB67F0-DA02-4E4B-AD34-ACAC150D0121}"/>
              </a:ext>
            </a:extLst>
          </p:cNvPr>
          <p:cNvSpPr>
            <a:spLocks noGrp="1"/>
          </p:cNvSpPr>
          <p:nvPr>
            <p:ph idx="1"/>
          </p:nvPr>
        </p:nvSpPr>
        <p:spPr/>
        <p:txBody>
          <a:bodyPr/>
          <a:lstStyle/>
          <a:p>
            <a:pPr eaLnBrk="1" hangingPunct="1">
              <a:lnSpc>
                <a:spcPct val="100000"/>
              </a:lnSpc>
            </a:pPr>
            <a:r>
              <a:rPr lang="cs-CZ" altLang="cs-CZ" sz="2400" i="1" dirty="0"/>
              <a:t>Právo na </a:t>
            </a:r>
            <a:r>
              <a:rPr lang="cs-CZ" altLang="cs-CZ" sz="2400" b="1" i="1" dirty="0"/>
              <a:t>ochranu soukromého života </a:t>
            </a:r>
            <a:r>
              <a:rPr lang="cs-CZ" altLang="cs-CZ" sz="2400" i="1" dirty="0"/>
              <a:t>je nezadatelným lidským právem, které bezpochyby zahrnuje, mimo jiné, právo fyzické osoby rozhodnout podle vlastního uvážení zda, popřípadě v jakém rozsahu a jakým způsobem mají být skutečnosti jejího osobního soukromí zpřístupněny jiným. </a:t>
            </a:r>
            <a:br>
              <a:rPr lang="cs-CZ" altLang="cs-CZ" sz="2400" i="1" dirty="0"/>
            </a:br>
            <a:r>
              <a:rPr lang="cs-CZ" altLang="cs-CZ" sz="2400" i="1" dirty="0"/>
              <a:t>K omezení takového práva lze nicméně přikročit </a:t>
            </a:r>
            <a:r>
              <a:rPr lang="cs-CZ" altLang="cs-CZ" sz="2400" b="1" i="1" dirty="0"/>
              <a:t>za účelem ochrany základních práv jiných osob, anebo za účelem ochrany veřejného z</a:t>
            </a:r>
            <a:r>
              <a:rPr lang="cs-CZ" altLang="cs-CZ" sz="2400" i="1" dirty="0"/>
              <a:t>ájmu, který je v podobě principu či hodnoty obsažen v ústavním pořádku. Přitom je třeba dbát, aby bylo dosaženo co nejširšího uplatnění obou chráněných hodnot.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98036DA-1126-4CB4-BBAA-D441FBB2CF42}"/>
              </a:ext>
            </a:extLst>
          </p:cNvPr>
          <p:cNvSpPr>
            <a:spLocks noGrp="1"/>
          </p:cNvSpPr>
          <p:nvPr>
            <p:ph type="title"/>
          </p:nvPr>
        </p:nvSpPr>
        <p:spPr/>
        <p:txBody>
          <a:bodyPr/>
          <a:lstStyle/>
          <a:p>
            <a:pPr eaLnBrk="1" hangingPunct="1"/>
            <a:r>
              <a:rPr lang="cs-CZ" altLang="cs-CZ"/>
              <a:t>Ústavní soud I. 321/06</a:t>
            </a:r>
          </a:p>
        </p:txBody>
      </p:sp>
      <p:sp>
        <p:nvSpPr>
          <p:cNvPr id="17411" name="Rectangle 3">
            <a:extLst>
              <a:ext uri="{FF2B5EF4-FFF2-40B4-BE49-F238E27FC236}">
                <a16:creationId xmlns:a16="http://schemas.microsoft.com/office/drawing/2014/main" id="{31938171-039D-4ADC-BA86-7BFDE0AF6610}"/>
              </a:ext>
            </a:extLst>
          </p:cNvPr>
          <p:cNvSpPr>
            <a:spLocks noGrp="1"/>
          </p:cNvSpPr>
          <p:nvPr>
            <p:ph idx="1"/>
          </p:nvPr>
        </p:nvSpPr>
        <p:spPr/>
        <p:txBody>
          <a:bodyPr/>
          <a:lstStyle/>
          <a:p>
            <a:pPr eaLnBrk="1" hangingPunct="1">
              <a:lnSpc>
                <a:spcPct val="100000"/>
              </a:lnSpc>
            </a:pPr>
            <a:r>
              <a:rPr lang="cs-CZ" altLang="cs-CZ" dirty="0"/>
              <a:t>Ve vztahu k mlčenlivosti založené § 55 odst. 2 písm. d) zákona o péči o zdraví lidu je nutné informace pro trestní řízení vyžadovat postupem podle § 8 odst. 5 trestního řádu</a:t>
            </a:r>
            <a:br>
              <a:rPr lang="cs-CZ" altLang="cs-CZ" dirty="0"/>
            </a:br>
            <a:endParaRPr lang="cs-CZ" altLang="cs-CZ" dirty="0"/>
          </a:p>
          <a:p>
            <a:pPr>
              <a:lnSpc>
                <a:spcPct val="100000"/>
              </a:lnSpc>
            </a:pPr>
            <a:r>
              <a:rPr lang="cs-CZ" altLang="cs-CZ" i="1" dirty="0"/>
              <a:t>Pozn.: Za účinnosti zákona o péči o zdraví lidu č. 20/1966 Sb.</a:t>
            </a:r>
          </a:p>
          <a:p>
            <a:pPr eaLnBrk="1" hangingPunct="1">
              <a:lnSpc>
                <a:spcPct val="100000"/>
              </a:lnSpc>
            </a:pPr>
            <a:endParaRPr lang="cs-CZ" altLang="cs-CZ" dirty="0"/>
          </a:p>
        </p:txBody>
      </p:sp>
    </p:spTree>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D5D76FC2-5E85-4CB0-A15C-1C0759F52363}" vid="{98D33FCF-DD52-4FE9-8CC4-B567EB104502}"/>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prezentace-med-cz-fnusa-v03</Template>
  <TotalTime>3340</TotalTime>
  <Words>3396</Words>
  <Application>Microsoft Office PowerPoint</Application>
  <PresentationFormat>Širokoúhlá obrazovka</PresentationFormat>
  <Paragraphs>261</Paragraphs>
  <Slides>59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59</vt:i4>
      </vt:variant>
    </vt:vector>
  </HeadingPairs>
  <TitlesOfParts>
    <vt:vector size="65" baseType="lpstr">
      <vt:lpstr>Arial Unicode MS</vt:lpstr>
      <vt:lpstr>Arial</vt:lpstr>
      <vt:lpstr>Tahoma</vt:lpstr>
      <vt:lpstr>Times New Roman</vt:lpstr>
      <vt:lpstr>Wingdings</vt:lpstr>
      <vt:lpstr>Prezentace_MU_CZ</vt:lpstr>
      <vt:lpstr>Zdravotničtí pracovníci a trestní právo 2023/24 </vt:lpstr>
      <vt:lpstr> Lékař (zdravotnický pracovník) </vt:lpstr>
      <vt:lpstr>Povinná mlčenlivost ve zdravotnictví</vt:lpstr>
      <vt:lpstr>Lékař jako „svědek“</vt:lpstr>
      <vt:lpstr>Prolomení povinné mlčenlivosti</vt:lpstr>
      <vt:lpstr>Pasivní prolomení povinné mlčenlivosti</vt:lpstr>
      <vt:lpstr>Velká novela tr.ř. - souhlas soudce</vt:lpstr>
      <vt:lpstr>Ústavní soud I. 321/06</vt:lpstr>
      <vt:lpstr>Ústavní soud I. 321/06</vt:lpstr>
      <vt:lpstr>Povinná mlčenlivost zdravotnických pracovníků</vt:lpstr>
      <vt:lpstr>Povinná mlčenlivost zdravotnických pracovníků</vt:lpstr>
      <vt:lpstr>Povinná mlčenlivost zdravotnických pracovníků</vt:lpstr>
      <vt:lpstr>Povinná mlčenlivost zdravotnických pracovníků</vt:lpstr>
      <vt:lpstr>Trestní řád § 114 </vt:lpstr>
      <vt:lpstr>Trestní řád § 114 -  pokračování </vt:lpstr>
      <vt:lpstr>Trestní řád § 114 -  sporné otázky </vt:lpstr>
      <vt:lpstr>Zákon o Policii ČR č. 273/2008 Sb. </vt:lpstr>
      <vt:lpstr>Prezentace aplikace PowerPoint</vt:lpstr>
      <vt:lpstr>Aktivní prolomení povinné mlčenlivosti</vt:lpstr>
      <vt:lpstr>Oznamovací povinnost vůči PČR</vt:lpstr>
      <vt:lpstr>Nepřekažení tr. činu § 367 tr. zák.</vt:lpstr>
      <vt:lpstr>Neoznámení tr. činu § 368 tr. zák.</vt:lpstr>
      <vt:lpstr>Trestní řád - § 8</vt:lpstr>
      <vt:lpstr>V čem je problém? </vt:lpstr>
      <vt:lpstr>Prezentace aplikace PowerPoint</vt:lpstr>
      <vt:lpstr>Lékař jako obviněný</vt:lpstr>
      <vt:lpstr>Zásada subsidiarity trestní represe</vt:lpstr>
      <vt:lpstr>Neposkytnutí pomoci § 150 tr. zák.</vt:lpstr>
      <vt:lpstr>NS 2 Tzn 72/97</vt:lpstr>
      <vt:lpstr>NS 2 Tzn 72/97 - pokračování</vt:lpstr>
      <vt:lpstr>Neposkytnutí pomoci - ohrožení</vt:lpstr>
      <vt:lpstr>§ 143 Usmrcení z nedbalosti </vt:lpstr>
      <vt:lpstr>Pojem „lege artis“</vt:lpstr>
      <vt:lpstr>Nejvyšší soud, 7Tdo 219/2005 </vt:lpstr>
      <vt:lpstr>Problém „lege artis“</vt:lpstr>
      <vt:lpstr>Diskuze v ČLK 2015 (Tempus medicorum)</vt:lpstr>
      <vt:lpstr>Diskuze v ČLK 2015 II</vt:lpstr>
      <vt:lpstr>Diskuze v ČLK 2015 III</vt:lpstr>
      <vt:lpstr>Jak postupovat v praxi?</vt:lpstr>
      <vt:lpstr>Skutková nebo právní otázka?</vt:lpstr>
      <vt:lpstr>Lékař jako znalec</vt:lpstr>
      <vt:lpstr>Úvod</vt:lpstr>
      <vt:lpstr>Znalectví v České republice</vt:lpstr>
      <vt:lpstr>Subjekty vykonávající znaleckou činnost</vt:lpstr>
      <vt:lpstr>Personální substrát znaleckých subjektů</vt:lpstr>
      <vt:lpstr>Předpoklady k funkci znalce</vt:lpstr>
      <vt:lpstr>Odborná způsobilost </vt:lpstr>
      <vt:lpstr>Profesní komora </vt:lpstr>
      <vt:lpstr>Profesní komora II </vt:lpstr>
      <vt:lpstr>Vstupní zkouška</vt:lpstr>
      <vt:lpstr>Odpovědnost znalce</vt:lpstr>
      <vt:lpstr>Způsob podání znaleckého posudku</vt:lpstr>
      <vt:lpstr>Nové náležitosti znaleckých posudků  </vt:lpstr>
      <vt:lpstr>Jednoznačnost znaleckého posudku  ve zdravotnictví </vt:lpstr>
      <vt:lpstr>Přechodná ustanovení</vt:lpstr>
      <vt:lpstr>Změna trestního řádu</vt:lpstr>
      <vt:lpstr>Změna občanského soudního řádu</vt:lpstr>
      <vt:lpstr>Odměňování znalců</vt:lpstr>
      <vt:lpstr>Děkuji za pozornost!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Tomáš Vojtíšek</dc:creator>
  <cp:lastModifiedBy>Tomáš Vojtíšek</cp:lastModifiedBy>
  <cp:revision>106</cp:revision>
  <cp:lastPrinted>2020-09-02T11:08:05Z</cp:lastPrinted>
  <dcterms:created xsi:type="dcterms:W3CDTF">2020-06-21T21:59:39Z</dcterms:created>
  <dcterms:modified xsi:type="dcterms:W3CDTF">2023-10-24T11:05:56Z</dcterms:modified>
</cp:coreProperties>
</file>