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63" r:id="rId2"/>
  </p:sldMasterIdLst>
  <p:notesMasterIdLst>
    <p:notesMasterId r:id="rId12"/>
  </p:notesMasterIdLst>
  <p:handoutMasterIdLst>
    <p:handoutMasterId r:id="rId13"/>
  </p:handoutMasterIdLst>
  <p:sldIdLst>
    <p:sldId id="444" r:id="rId3"/>
    <p:sldId id="397" r:id="rId4"/>
    <p:sldId id="418" r:id="rId5"/>
    <p:sldId id="447" r:id="rId6"/>
    <p:sldId id="448" r:id="rId7"/>
    <p:sldId id="416" r:id="rId8"/>
    <p:sldId id="421" r:id="rId9"/>
    <p:sldId id="450" r:id="rId10"/>
    <p:sldId id="489" r:id="rId11"/>
  </p:sldIdLst>
  <p:sldSz cx="9144000" cy="6858000" type="screen4x3"/>
  <p:notesSz cx="6797675" cy="9928225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71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90" userDrawn="1">
          <p15:clr>
            <a:srgbClr val="A4A3A4"/>
          </p15:clr>
        </p15:guide>
        <p15:guide id="17" pos="2857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96" userDrawn="1">
          <p15:clr>
            <a:srgbClr val="A4A3A4"/>
          </p15:clr>
        </p15:guide>
        <p15:guide id="2" pos="2274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DL" initials="MK" lastIdx="1" clrIdx="0">
    <p:extLst>
      <p:ext uri="{19B8F6BF-5375-455C-9EA6-DF929625EA0E}">
        <p15:presenceInfo xmlns:p15="http://schemas.microsoft.com/office/powerpoint/2012/main" userId="ADD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A2E"/>
    <a:srgbClr val="000000"/>
    <a:srgbClr val="FFCD00"/>
    <a:srgbClr val="ED8B00"/>
    <a:srgbClr val="DB291C"/>
    <a:srgbClr val="FF9900"/>
    <a:srgbClr val="C00000"/>
    <a:srgbClr val="DCDCDC"/>
    <a:srgbClr val="B4B4B4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77" autoAdjust="0"/>
    <p:restoredTop sz="94984" autoAdjust="0"/>
  </p:normalViewPr>
  <p:slideViewPr>
    <p:cSldViewPr snapToGrid="0" showGuides="1">
      <p:cViewPr varScale="1">
        <p:scale>
          <a:sx n="63" d="100"/>
          <a:sy n="63" d="100"/>
        </p:scale>
        <p:origin x="1572" y="56"/>
      </p:cViewPr>
      <p:guideLst>
        <p:guide pos="226"/>
        <p:guide pos="5511"/>
        <p:guide orient="horz" pos="1071"/>
        <p:guide orient="horz" pos="4020"/>
        <p:guide orient="horz" pos="187"/>
        <p:guide orient="horz" pos="890"/>
        <p:guide pos="2857"/>
        <p:guide orient="horz" pos="2160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976" y="102"/>
      </p:cViewPr>
      <p:guideLst>
        <p:guide orient="horz" pos="2996"/>
        <p:guide pos="2274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3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10/18/2023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0816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30816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5" tIns="48696" rIns="97395" bIns="4869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7395" tIns="48696" rIns="97395" bIns="4869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1158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7800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7209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2958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object 2"/>
          <p:cNvSpPr/>
          <p:nvPr userDrawn="1"/>
        </p:nvSpPr>
        <p:spPr>
          <a:xfrm>
            <a:off x="376238" y="343311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79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055015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9872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79874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211955"/>
            <a:ext cx="6396702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/>
        </p:blipFill>
        <p:spPr>
          <a:xfrm>
            <a:off x="370800" y="3124800"/>
            <a:ext cx="180513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30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E2828-9C0B-495B-894F-E81B4199F1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ACA8-0D71-4F67-ACD0-E4BA8155183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14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997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429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019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506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04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628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283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7608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9574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670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7775606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744915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114765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93228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434743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9735675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74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1770928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569440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7800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7209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1341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266965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17403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7328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/>
          <a:lstStyle/>
          <a:p>
            <a:endParaRPr lang="cs-CZ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6717319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211955"/>
            <a:ext cx="6396702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7" b="29289"/>
          <a:stretch/>
        </p:blipFill>
        <p:spPr>
          <a:xfrm>
            <a:off x="370800" y="3123758"/>
            <a:ext cx="172277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29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211955"/>
            <a:ext cx="6396702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/>
        </p:blipFill>
        <p:spPr>
          <a:xfrm>
            <a:off x="370800" y="3124800"/>
            <a:ext cx="180513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37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1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89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75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51388" y="6476999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err="1">
                <a:solidFill>
                  <a:schemeClr val="tx1"/>
                </a:solidFill>
              </a:rPr>
              <a:t>Akvizice</a:t>
            </a:r>
            <a:r>
              <a:rPr lang="en-US" sz="650" noProof="0" dirty="0">
                <a:solidFill>
                  <a:schemeClr val="tx1"/>
                </a:solidFill>
              </a:rPr>
              <a:t> </a:t>
            </a:r>
            <a:r>
              <a:rPr lang="en-US" sz="650" noProof="0" dirty="0" err="1">
                <a:solidFill>
                  <a:schemeClr val="tx1"/>
                </a:solidFill>
              </a:rPr>
              <a:t>společností</a:t>
            </a:r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tx1"/>
                </a:solidFill>
              </a:rPr>
              <a:t>© 201</a:t>
            </a:r>
            <a:r>
              <a:rPr lang="cs-CZ" sz="650" noProof="0" dirty="0">
                <a:solidFill>
                  <a:schemeClr val="tx1"/>
                </a:solidFill>
              </a:rPr>
              <a:t>9</a:t>
            </a:r>
            <a:r>
              <a:rPr lang="en-US" sz="650" noProof="0" dirty="0">
                <a:solidFill>
                  <a:schemeClr val="tx1"/>
                </a:solidFill>
              </a:rPr>
              <a:t> Deloitte Legal s.r.o., </a:t>
            </a:r>
            <a:r>
              <a:rPr lang="en-US" sz="650" noProof="0" dirty="0" err="1">
                <a:solidFill>
                  <a:schemeClr val="tx1"/>
                </a:solidFill>
              </a:rPr>
              <a:t>advokátní</a:t>
            </a:r>
            <a:r>
              <a:rPr lang="en-US" sz="650" noProof="0" dirty="0">
                <a:solidFill>
                  <a:schemeClr val="tx1"/>
                </a:solidFill>
              </a:rPr>
              <a:t> </a:t>
            </a:r>
            <a:r>
              <a:rPr lang="en-US" sz="650" noProof="0" dirty="0" err="1">
                <a:solidFill>
                  <a:schemeClr val="tx1"/>
                </a:solidFill>
              </a:rPr>
              <a:t>kancelář</a:t>
            </a:r>
            <a:r>
              <a:rPr lang="en-US" sz="65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5" r:id="rId3"/>
    <p:sldLayoutId id="2147483703" r:id="rId4"/>
    <p:sldLayoutId id="2147483705" r:id="rId5"/>
    <p:sldLayoutId id="2147483707" r:id="rId6"/>
    <p:sldLayoutId id="2147483713" r:id="rId7"/>
    <p:sldLayoutId id="2147483754" r:id="rId8"/>
    <p:sldLayoutId id="2147483753" r:id="rId9"/>
    <p:sldLayoutId id="2147483678" r:id="rId10"/>
    <p:sldLayoutId id="2147483681" r:id="rId11"/>
    <p:sldLayoutId id="2147483735" r:id="rId12"/>
    <p:sldLayoutId id="2147483697" r:id="rId13"/>
    <p:sldLayoutId id="2147483715" r:id="rId14"/>
    <p:sldLayoutId id="2147483695" r:id="rId15"/>
    <p:sldLayoutId id="2147483725" r:id="rId16"/>
    <p:sldLayoutId id="2147483760" r:id="rId17"/>
    <p:sldLayoutId id="2147483762" r:id="rId18"/>
    <p:sldLayoutId id="2147483721" r:id="rId19"/>
    <p:sldLayoutId id="2147483758" r:id="rId20"/>
    <p:sldLayoutId id="2147483759" r:id="rId21"/>
    <p:sldLayoutId id="2147483761" r:id="rId22"/>
    <p:sldLayoutId id="2147483757" r:id="rId23"/>
    <p:sldLayoutId id="2147483788" r:id="rId24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456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184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1728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047000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51388" y="6476999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tx1"/>
                </a:solidFill>
              </a:rPr>
              <a:t>Presentation title</a:t>
            </a:r>
            <a:br>
              <a:rPr lang="en-US" sz="650" noProof="0" dirty="0">
                <a:solidFill>
                  <a:schemeClr val="tx1"/>
                </a:solidFill>
              </a:rPr>
            </a:br>
            <a:r>
              <a:rPr lang="en-US" sz="650" noProof="0" dirty="0">
                <a:solidFill>
                  <a:schemeClr val="tx1"/>
                </a:solidFill>
              </a:rPr>
              <a:t>[To edit, click View &gt; Slide Master &gt; Slide Master]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tx1"/>
                </a:solidFill>
              </a:rPr>
              <a:t>© 201</a:t>
            </a:r>
            <a:r>
              <a:rPr lang="cs-CZ" sz="650" noProof="0" dirty="0">
                <a:solidFill>
                  <a:schemeClr val="tx1"/>
                </a:solidFill>
              </a:rPr>
              <a:t>8</a:t>
            </a:r>
            <a:r>
              <a:rPr lang="en-US" sz="650" noProof="0" dirty="0">
                <a:solidFill>
                  <a:schemeClr val="tx1"/>
                </a:solidFill>
              </a:rPr>
              <a:t> Deloitte </a:t>
            </a:r>
            <a:r>
              <a:rPr lang="cs-CZ" sz="650" noProof="0" dirty="0">
                <a:solidFill>
                  <a:schemeClr val="tx1"/>
                </a:solidFill>
              </a:rPr>
              <a:t>Česká</a:t>
            </a:r>
            <a:r>
              <a:rPr lang="cs-CZ" sz="650" baseline="0" noProof="0" dirty="0">
                <a:solidFill>
                  <a:schemeClr val="tx1"/>
                </a:solidFill>
              </a:rPr>
              <a:t> republika</a:t>
            </a:r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3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456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184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1728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van@telecky.legal" TargetMode="External"/><Relationship Id="rId2" Type="http://schemas.openxmlformats.org/officeDocument/2006/relationships/hyperlink" Target="mailto:psuchy@deloitteCE.com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AA4043E-8583-583D-08A3-50F859EA0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38" y="651601"/>
            <a:ext cx="8371762" cy="334102"/>
          </a:xfrm>
        </p:spPr>
        <p:txBody>
          <a:bodyPr/>
          <a:lstStyle/>
          <a:p>
            <a:r>
              <a:rPr lang="cs-CZ" dirty="0"/>
              <a:t>Seminář 2 (</a:t>
            </a:r>
            <a:r>
              <a:rPr lang="cs-CZ" dirty="0" err="1"/>
              <a:t>Due</a:t>
            </a:r>
            <a:r>
              <a:rPr lang="cs-CZ" dirty="0"/>
              <a:t> diligence – 1. část)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070063-3098-81CD-2036-326C003B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Fúze a akvizice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4AAFC29-C9BA-724C-ABE0-F11A62B71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121" y="1609082"/>
            <a:ext cx="7071188" cy="4769493"/>
          </a:xfrm>
        </p:spPr>
      </p:pic>
    </p:spTree>
    <p:extLst>
      <p:ext uri="{BB962C8B-B14F-4D97-AF65-F5344CB8AC3E}">
        <p14:creationId xmlns:p14="http://schemas.microsoft.com/office/powerpoint/2010/main" val="35775800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cs-CZ" dirty="0" err="1"/>
              <a:t>snova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260389"/>
            <a:ext cx="8374062" cy="511881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Shrnutí úvodní lekce</a:t>
            </a:r>
          </a:p>
          <a:p>
            <a:pPr lvl="1"/>
            <a:r>
              <a:rPr lang="cs-CZ" dirty="0"/>
              <a:t>Revize samostatných prací</a:t>
            </a:r>
          </a:p>
          <a:p>
            <a:pPr lvl="1"/>
            <a:r>
              <a:rPr lang="cs-CZ" dirty="0" err="1"/>
              <a:t>Due</a:t>
            </a:r>
            <a:r>
              <a:rPr lang="cs-CZ" dirty="0"/>
              <a:t> diligence (DD) při akvizicích společností</a:t>
            </a:r>
          </a:p>
          <a:p>
            <a:pPr lvl="2"/>
            <a:r>
              <a:rPr lang="cs-CZ" dirty="0"/>
              <a:t>prověrka prodávajícího, kupujícího</a:t>
            </a:r>
          </a:p>
          <a:p>
            <a:pPr lvl="2"/>
            <a:r>
              <a:rPr lang="cs-CZ" dirty="0"/>
              <a:t>právní a daňová prověrka</a:t>
            </a:r>
          </a:p>
          <a:p>
            <a:pPr lvl="2"/>
            <a:r>
              <a:rPr lang="cs-CZ" dirty="0"/>
              <a:t>další prověrky (environmentální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pPr lvl="1"/>
            <a:r>
              <a:rPr lang="cs-CZ" dirty="0"/>
              <a:t>Vysvětlení jednotlivých položek </a:t>
            </a:r>
            <a:r>
              <a:rPr lang="cs-CZ" dirty="0" err="1"/>
              <a:t>checklistu</a:t>
            </a:r>
            <a:endParaRPr lang="cs-CZ" dirty="0"/>
          </a:p>
          <a:p>
            <a:pPr lvl="1"/>
            <a:r>
              <a:rPr lang="cs-CZ" dirty="0"/>
              <a:t>Význam DD pro jednání o SPA</a:t>
            </a:r>
          </a:p>
          <a:p>
            <a:pPr lvl="1"/>
            <a:r>
              <a:rPr lang="cs-CZ" dirty="0"/>
              <a:t>Cvičení pro studenty v jednotlivých kategoriích DD</a:t>
            </a:r>
          </a:p>
          <a:p>
            <a:pPr marL="172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9420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cs-CZ" sz="2200" dirty="0">
                <a:latin typeface="+mj-lt"/>
              </a:rPr>
              <a:t>Shrnutí úvodní lekce</a:t>
            </a:r>
            <a:br>
              <a:rPr lang="cs-CZ" sz="2200" dirty="0">
                <a:latin typeface="+mj-lt"/>
              </a:rPr>
            </a:br>
            <a:endParaRPr lang="cs-CZ" sz="22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Co je M&amp;A</a:t>
            </a:r>
          </a:p>
          <a:p>
            <a:pPr marL="804150" lvl="3" indent="-285750">
              <a:buFontTx/>
              <a:buChar char="-"/>
            </a:pPr>
            <a:r>
              <a:rPr lang="cs-CZ" dirty="0"/>
              <a:t>Fúze</a:t>
            </a:r>
          </a:p>
          <a:p>
            <a:pPr marL="804150" lvl="3" indent="-285750">
              <a:buFontTx/>
              <a:buChar char="-"/>
            </a:pPr>
            <a:r>
              <a:rPr lang="cs-CZ" dirty="0"/>
              <a:t>Akvizice</a:t>
            </a:r>
          </a:p>
          <a:p>
            <a:pPr marL="285750" indent="-285750">
              <a:buFontTx/>
              <a:buChar char="-"/>
            </a:pPr>
            <a:r>
              <a:rPr lang="cs-CZ" dirty="0"/>
              <a:t>Struktury </a:t>
            </a:r>
          </a:p>
          <a:p>
            <a:pPr marL="804150" lvl="3" indent="-285750">
              <a:buFontTx/>
              <a:buChar char="-"/>
            </a:pP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deal</a:t>
            </a:r>
            <a:endParaRPr lang="cs-CZ" dirty="0"/>
          </a:p>
          <a:p>
            <a:pPr marL="804150" lvl="3" indent="-285750">
              <a:buFontTx/>
              <a:buChar char="-"/>
            </a:pPr>
            <a:r>
              <a:rPr lang="cs-CZ" dirty="0" err="1"/>
              <a:t>Asset</a:t>
            </a:r>
            <a:r>
              <a:rPr lang="cs-CZ" dirty="0"/>
              <a:t> </a:t>
            </a:r>
            <a:r>
              <a:rPr lang="cs-CZ" dirty="0" err="1"/>
              <a:t>deal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M&amp;A proces</a:t>
            </a:r>
          </a:p>
          <a:p>
            <a:pPr marL="804150" lvl="3" indent="-285750">
              <a:buFontTx/>
              <a:buChar char="-"/>
            </a:pPr>
            <a:r>
              <a:rPr lang="cs-CZ" dirty="0" err="1"/>
              <a:t>Předtransakční</a:t>
            </a:r>
            <a:r>
              <a:rPr lang="cs-CZ" dirty="0"/>
              <a:t> fáze (příprava na prodej, NDA, LOI)</a:t>
            </a:r>
          </a:p>
          <a:p>
            <a:pPr marL="804150" lvl="3" indent="-285750">
              <a:buFontTx/>
              <a:buChar char="-"/>
            </a:pPr>
            <a:r>
              <a:rPr lang="cs-CZ" dirty="0"/>
              <a:t>Transakční fáze (DD, SPA, </a:t>
            </a:r>
            <a:r>
              <a:rPr lang="cs-CZ" dirty="0" err="1"/>
              <a:t>Escrow</a:t>
            </a:r>
            <a:r>
              <a:rPr lang="cs-CZ" dirty="0"/>
              <a:t>, </a:t>
            </a:r>
            <a:r>
              <a:rPr lang="cs-CZ" dirty="0" err="1"/>
              <a:t>signing</a:t>
            </a:r>
            <a:r>
              <a:rPr lang="cs-CZ" dirty="0"/>
              <a:t> a </a:t>
            </a:r>
            <a:r>
              <a:rPr lang="cs-CZ" dirty="0" err="1"/>
              <a:t>closing</a:t>
            </a:r>
            <a:r>
              <a:rPr lang="cs-CZ" dirty="0"/>
              <a:t>)</a:t>
            </a:r>
          </a:p>
          <a:p>
            <a:pPr marL="457200" lvl="1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5747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FC0F608-E49E-0E33-D52B-E7E04B6BD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38" y="651601"/>
            <a:ext cx="8371762" cy="8249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B715C48-C7D6-E705-0539-04DA3DE7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latin typeface="+mj-lt"/>
              </a:rPr>
              <a:t>Shrnutí úvodní lekce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C33AAA2-225C-A469-DA8A-1492AC73D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134" y="862885"/>
            <a:ext cx="7072591" cy="5515690"/>
          </a:xfrm>
        </p:spPr>
      </p:pic>
    </p:spTree>
    <p:extLst>
      <p:ext uri="{BB962C8B-B14F-4D97-AF65-F5344CB8AC3E}">
        <p14:creationId xmlns:p14="http://schemas.microsoft.com/office/powerpoint/2010/main" val="1236559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A9161B6-E5CA-1E33-9B06-CF719F418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13401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A8E66EB-103E-6D35-7746-4BDD4B3A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latin typeface="+mj-lt"/>
              </a:rPr>
              <a:t>Shrnutí úvodní lekce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F5532BC-0D29-E3C4-CF5A-752D1281D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47" y="1249251"/>
            <a:ext cx="7942732" cy="5129324"/>
          </a:xfrm>
        </p:spPr>
      </p:pic>
    </p:spTree>
    <p:extLst>
      <p:ext uri="{BB962C8B-B14F-4D97-AF65-F5344CB8AC3E}">
        <p14:creationId xmlns:p14="http://schemas.microsoft.com/office/powerpoint/2010/main" val="31370039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Due</a:t>
            </a:r>
            <a:r>
              <a:rPr lang="cs-CZ" dirty="0"/>
              <a:t> Diligence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sz="1600" dirty="0"/>
              <a:t>Proč se dělá DD?</a:t>
            </a:r>
          </a:p>
          <a:p>
            <a:pPr marL="804150" lvl="3" indent="-285750">
              <a:buFontTx/>
              <a:buChar char="-"/>
            </a:pPr>
            <a:r>
              <a:rPr lang="cs-CZ" sz="1600" dirty="0"/>
              <a:t>informace o společnosti (riziko prodávajícího: únik informací)</a:t>
            </a:r>
          </a:p>
          <a:p>
            <a:pPr marL="804150" lvl="3" indent="-285750">
              <a:buFontTx/>
              <a:buChar char="-"/>
            </a:pPr>
            <a:r>
              <a:rPr lang="cs-CZ" sz="1600" dirty="0"/>
              <a:t>odpovědnost prodávajícího za skutečnosti zjistitelné při DD (</a:t>
            </a:r>
            <a:r>
              <a:rPr lang="cs-CZ" sz="1600" dirty="0" err="1"/>
              <a:t>purchaser</a:t>
            </a:r>
            <a:r>
              <a:rPr lang="cs-CZ" sz="1600" dirty="0"/>
              <a:t> </a:t>
            </a:r>
            <a:r>
              <a:rPr lang="cs-CZ" sz="1600" dirty="0" err="1"/>
              <a:t>beware</a:t>
            </a:r>
            <a:r>
              <a:rPr lang="cs-CZ" sz="16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Jaké se dělají druhy prověrek?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Kdo, kdy a jak prověrky provádí?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Jak vypadá </a:t>
            </a:r>
            <a:r>
              <a:rPr lang="cs-CZ" sz="1600" dirty="0" err="1"/>
              <a:t>dataroom</a:t>
            </a:r>
            <a:r>
              <a:rPr lang="cs-CZ" sz="1600" dirty="0"/>
              <a:t>?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Jaký je vliv DD </a:t>
            </a:r>
            <a:r>
              <a:rPr lang="cs-CZ" sz="1600" dirty="0" err="1"/>
              <a:t>findings</a:t>
            </a:r>
            <a:r>
              <a:rPr lang="cs-CZ" sz="1600" dirty="0"/>
              <a:t> na transakci?</a:t>
            </a:r>
          </a:p>
          <a:p>
            <a:pPr marL="457200" lvl="1" indent="-285750">
              <a:buFontTx/>
              <a:buChar char="-"/>
            </a:pPr>
            <a:r>
              <a:rPr lang="cs-CZ" sz="1600" dirty="0"/>
              <a:t>změna struktury, sleva z ceny, ukončení jednání</a:t>
            </a:r>
          </a:p>
          <a:p>
            <a:pPr marL="457200" lvl="1" indent="-285750">
              <a:buFontTx/>
              <a:buChar char="-"/>
            </a:pPr>
            <a:r>
              <a:rPr lang="cs-CZ" sz="1600" dirty="0"/>
              <a:t>náprava, pojištění</a:t>
            </a:r>
          </a:p>
          <a:p>
            <a:pPr marL="457200" lvl="1" indent="-285750">
              <a:buFontTx/>
              <a:buChar char="-"/>
            </a:pPr>
            <a:r>
              <a:rPr lang="cs-CZ" sz="1600" dirty="0" err="1"/>
              <a:t>retention</a:t>
            </a:r>
            <a:endParaRPr lang="cs-CZ" sz="1600" dirty="0"/>
          </a:p>
          <a:p>
            <a:pPr lvl="3" indent="0">
              <a:buNone/>
            </a:pP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824914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Celkov</a:t>
            </a:r>
            <a:r>
              <a:rPr lang="cs-CZ" dirty="0"/>
              <a:t>ý přehled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 checklist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Korporátní oblast</a:t>
            </a:r>
          </a:p>
          <a:p>
            <a:pPr marL="285750" indent="-285750">
              <a:buFontTx/>
              <a:buChar char="-"/>
            </a:pPr>
            <a:r>
              <a:rPr lang="cs-CZ" dirty="0"/>
              <a:t>Majetek</a:t>
            </a:r>
          </a:p>
          <a:p>
            <a:pPr marL="285750" indent="-285750">
              <a:buFontTx/>
              <a:buChar char="-"/>
            </a:pPr>
            <a:r>
              <a:rPr lang="cs-CZ" dirty="0"/>
              <a:t>Závazkové vztahy</a:t>
            </a:r>
          </a:p>
          <a:p>
            <a:pPr marL="285750" indent="-285750">
              <a:buFontTx/>
              <a:buChar char="-"/>
            </a:pPr>
            <a:r>
              <a:rPr lang="cs-CZ" dirty="0"/>
              <a:t>Finanční oblast</a:t>
            </a:r>
          </a:p>
          <a:p>
            <a:pPr marL="285750" indent="-285750">
              <a:buFontTx/>
              <a:buChar char="-"/>
            </a:pPr>
            <a:r>
              <a:rPr lang="cs-CZ" dirty="0"/>
              <a:t>Pracovněprávní oblast</a:t>
            </a:r>
          </a:p>
          <a:p>
            <a:pPr marL="285750" indent="-285750">
              <a:buFontTx/>
              <a:buChar char="-"/>
            </a:pPr>
            <a:r>
              <a:rPr lang="cs-CZ" dirty="0"/>
              <a:t>Sporná agenda</a:t>
            </a:r>
          </a:p>
          <a:p>
            <a:pPr marL="285750" indent="-285750">
              <a:buFontTx/>
              <a:buChar char="-"/>
            </a:pPr>
            <a:r>
              <a:rPr lang="cs-CZ" dirty="0"/>
              <a:t>Správní oblast a správní řízení</a:t>
            </a:r>
          </a:p>
        </p:txBody>
      </p:sp>
    </p:spTree>
    <p:extLst>
      <p:ext uri="{BB962C8B-B14F-4D97-AF65-F5344CB8AC3E}">
        <p14:creationId xmlns:p14="http://schemas.microsoft.com/office/powerpoint/2010/main" val="11423827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523552-93F2-F0CB-04A3-BCA5DD87EA8C}"/>
              </a:ext>
            </a:extLst>
          </p:cNvPr>
          <p:cNvSpPr txBox="1">
            <a:spLocks/>
          </p:cNvSpPr>
          <p:nvPr/>
        </p:nvSpPr>
        <p:spPr bwMode="gray">
          <a:xfrm>
            <a:off x="528638" y="1858069"/>
            <a:ext cx="7905750" cy="15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850" b="1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/>
              <a:t>Zadání samostatné domácí práce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944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/>
              <a:t>Zadání samostatné práce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188720"/>
            <a:ext cx="8374062" cy="5190479"/>
          </a:xfrm>
        </p:spPr>
        <p:txBody>
          <a:bodyPr/>
          <a:lstStyle/>
          <a:p>
            <a:pPr marL="285750" lvl="1" indent="-285750"/>
            <a:r>
              <a:rPr lang="cs-CZ" sz="1600" dirty="0"/>
              <a:t>Písemná analýza</a:t>
            </a:r>
          </a:p>
          <a:p>
            <a:pPr marL="285750" lvl="1" indent="-285750"/>
            <a:r>
              <a:rPr lang="cs-CZ" sz="1600" dirty="0"/>
              <a:t>Úkol: </a:t>
            </a:r>
            <a:r>
              <a:rPr lang="cs-CZ" sz="1600" b="1" dirty="0"/>
              <a:t>Popište hlavní parametry „Rozdělení odštěpením sloučením“</a:t>
            </a: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1" indent="-28575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truktura: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Obecně: popište, co je ROS, právní úprava, využití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Věnujte se mimo jiné těmto dílčím otázkám:</a:t>
            </a:r>
          </a:p>
          <a:p>
            <a:pPr marL="688500" lvl="2" indent="-342900"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Jaké ROS vyžaduje korporátní souhlasy?</a:t>
            </a:r>
          </a:p>
          <a:p>
            <a:pPr marL="688500" lvl="2" indent="-342900"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Specifika ROS mezi mateřskou a dceřinou společností (odštěpení jmění z dceřiné do mateřské společnosti)</a:t>
            </a:r>
          </a:p>
          <a:p>
            <a:pPr marL="688500" lvl="2" indent="-342900"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Jak se při ROS posuzuje péče řádného hospodáře?</a:t>
            </a:r>
          </a:p>
          <a:p>
            <a:pPr marL="688500" lvl="2" indent="-342900"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probíhá ocenění odštěpované části jmění? </a:t>
            </a:r>
          </a:p>
          <a:p>
            <a:pPr marL="285750" lvl="1" indent="-285750"/>
            <a:r>
              <a:rPr lang="cs-CZ" sz="1600" dirty="0"/>
              <a:t>Rozsah: cca 1-2 normostrany</a:t>
            </a:r>
          </a:p>
          <a:p>
            <a:pPr marL="357188" lvl="1" indent="-357188"/>
            <a:r>
              <a:rPr lang="cs-CZ" sz="1600" dirty="0"/>
              <a:t>Termín odevzdání: nejpozději </a:t>
            </a:r>
            <a:r>
              <a:rPr lang="cs-CZ" sz="1600" b="1" u="sng" dirty="0"/>
              <a:t>v pátek večer před následujícím seminářem</a:t>
            </a:r>
            <a:r>
              <a:rPr lang="cs-CZ" sz="1600" b="1" dirty="0">
                <a:solidFill>
                  <a:srgbClr val="86BC25"/>
                </a:solidFill>
              </a:rPr>
              <a:t> </a:t>
            </a:r>
            <a:r>
              <a:rPr lang="cs-CZ" sz="1600" dirty="0"/>
              <a:t>zaslat vypracovaný úkol emailem </a:t>
            </a:r>
            <a:r>
              <a:rPr lang="cs-CZ" sz="1800" dirty="0"/>
              <a:t>(</a:t>
            </a:r>
            <a:r>
              <a:rPr lang="cs-CZ" sz="1600" dirty="0"/>
              <a:t>PŘEDMĚT emailu: Volitelný předmět Fúze a akvizice, TO: </a:t>
            </a:r>
            <a:r>
              <a:rPr lang="cs-CZ" sz="1600" dirty="0">
                <a:hlinkClick r:id="rId2"/>
              </a:rPr>
              <a:t>psuchy@deloitteCE.com</a:t>
            </a:r>
            <a:r>
              <a:rPr lang="cs-CZ" sz="1600" dirty="0"/>
              <a:t>; </a:t>
            </a:r>
            <a:r>
              <a:rPr lang="cs-CZ" sz="1600" dirty="0" err="1">
                <a:hlinkClick r:id="rId3"/>
              </a:rPr>
              <a:t>ivan@telecky.legal</a:t>
            </a:r>
            <a:r>
              <a:rPr lang="cs-CZ" sz="18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74286-9D9E-4105-93C3-4FB4A8D0D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6843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normal.potx" id="{2518FCE8-AAC3-4647-95F1-416E894B50E7}" vid="{0AA4BC62-99D9-41A7-83C6-C1E85292AB3B}"/>
    </a:ext>
  </a:extLst>
</a:theme>
</file>

<file path=ppt/theme/theme2.xml><?xml version="1.0" encoding="utf-8"?>
<a:theme xmlns:a="http://schemas.openxmlformats.org/drawingml/2006/main" name="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normal.potx" id="{2518FCE8-AAC3-4647-95F1-416E894B50E7}" vid="{5C7CFA47-F22C-4205-8B3D-DE0FD253233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5355</TotalTime>
  <Words>321</Words>
  <Application>Microsoft Office PowerPoint</Application>
  <PresentationFormat>Předvádění na obrazovce (4:3)</PresentationFormat>
  <Paragraphs>58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Verdana</vt:lpstr>
      <vt:lpstr>Deloitte Presentation Template 2016 ENG</vt:lpstr>
      <vt:lpstr>Deloitte Presentation Template 2016 CZE</vt:lpstr>
      <vt:lpstr>think-cell Slide</vt:lpstr>
      <vt:lpstr>Fúze a akvizice </vt:lpstr>
      <vt:lpstr>Osnova</vt:lpstr>
      <vt:lpstr>Shrnutí úvodní lekce </vt:lpstr>
      <vt:lpstr>Shrnutí úvodní lekce</vt:lpstr>
      <vt:lpstr>Shrnutí úvodní lekce</vt:lpstr>
      <vt:lpstr>Due Diligence</vt:lpstr>
      <vt:lpstr>DD checklist</vt:lpstr>
      <vt:lpstr>Prezentace aplikace PowerPoint</vt:lpstr>
      <vt:lpstr>Zadání samostatné práce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Cajkova, Barbora (CZ - Prague)</dc:creator>
  <cp:lastModifiedBy>Ivan Telecky</cp:lastModifiedBy>
  <cp:revision>112</cp:revision>
  <cp:lastPrinted>2022-10-19T07:29:57Z</cp:lastPrinted>
  <dcterms:created xsi:type="dcterms:W3CDTF">2016-09-26T14:53:58Z</dcterms:created>
  <dcterms:modified xsi:type="dcterms:W3CDTF">2023-10-18T08:15:20Z</dcterms:modified>
</cp:coreProperties>
</file>