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303" r:id="rId11"/>
    <p:sldId id="258" r:id="rId12"/>
    <p:sldId id="260" r:id="rId13"/>
    <p:sldId id="261" r:id="rId14"/>
    <p:sldId id="263" r:id="rId15"/>
    <p:sldId id="264" r:id="rId16"/>
    <p:sldId id="296" r:id="rId17"/>
    <p:sldId id="266" r:id="rId18"/>
    <p:sldId id="336" r:id="rId19"/>
    <p:sldId id="305" r:id="rId20"/>
    <p:sldId id="274" r:id="rId21"/>
    <p:sldId id="275" r:id="rId22"/>
    <p:sldId id="297" r:id="rId23"/>
    <p:sldId id="299" r:id="rId24"/>
    <p:sldId id="298" r:id="rId25"/>
    <p:sldId id="337" r:id="rId26"/>
    <p:sldId id="329" r:id="rId27"/>
    <p:sldId id="330" r:id="rId28"/>
    <p:sldId id="331" r:id="rId29"/>
    <p:sldId id="333" r:id="rId30"/>
    <p:sldId id="334" r:id="rId31"/>
    <p:sldId id="33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0000FF"/>
    <a:srgbClr val="BFD5EF"/>
    <a:srgbClr val="FFFF99"/>
    <a:srgbClr val="FABAFC"/>
    <a:srgbClr val="9827BB"/>
    <a:srgbClr val="00FFFF"/>
    <a:srgbClr val="FFFFCC"/>
    <a:srgbClr val="F7CD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23.11.2023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CS/TXT/PDF/?uri=CELEX:32017L1371&amp;from=C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5184560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eaLnBrk="1"/>
            <a:br>
              <a:rPr lang="cs-CZ" altLang="cs-CZ" b="1" i="1" dirty="0"/>
            </a:br>
            <a:br>
              <a:rPr lang="cs-CZ" altLang="cs-CZ" b="1" i="1" dirty="0"/>
            </a:br>
            <a:r>
              <a:rPr lang="cs-CZ" altLang="cs-CZ" b="1" i="1" dirty="0"/>
              <a:t>Pohyb a pobyt osob mimo ekonomický rámec </a:t>
            </a:r>
            <a:r>
              <a:rPr lang="cs-CZ" altLang="cs-CZ" i="1" dirty="0"/>
              <a:t>jednotného vnitřního trhu</a:t>
            </a:r>
            <a:br>
              <a:rPr lang="cs-CZ" altLang="cs-CZ" b="1" dirty="0"/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b="1" dirty="0"/>
            </a:br>
            <a:br>
              <a:rPr lang="cs-CZ" altLang="cs-CZ" b="1" dirty="0"/>
            </a:br>
            <a:r>
              <a:rPr lang="cs-CZ" altLang="cs-CZ" b="1" dirty="0">
                <a:highlight>
                  <a:srgbClr val="FFFF00"/>
                </a:highlight>
              </a:rPr>
              <a:t>Prostor svobody, bezpečnosti a práva (spravedlnosti)</a:t>
            </a:r>
            <a:br>
              <a:rPr lang="cs-CZ" altLang="cs-CZ" b="1" dirty="0">
                <a:highlight>
                  <a:srgbClr val="FFFF00"/>
                </a:highlight>
              </a:rPr>
            </a:br>
            <a:r>
              <a:rPr lang="cs-CZ" altLang="cs-CZ" dirty="0"/>
              <a:t>(po 1999)</a:t>
            </a:r>
            <a:br>
              <a:rPr lang="cs-CZ" altLang="cs-CZ" b="1" dirty="0"/>
            </a:br>
            <a:br>
              <a:rPr lang="cs-CZ" altLang="cs-CZ" dirty="0"/>
            </a:br>
            <a:endParaRPr lang="cs-CZ" altLang="cs-CZ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IE, CY, BG, RO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2016/399]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 Schengenského prostoru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sz="3600" b="1" dirty="0">
                <a:effectLst/>
              </a:rPr>
            </a:br>
            <a:br>
              <a:rPr lang="cs-CZ" sz="3600" b="1" dirty="0"/>
            </a:br>
            <a:r>
              <a:rPr lang="cs-CZ" sz="3600" b="1" dirty="0">
                <a:effectLst/>
              </a:rPr>
              <a:t>Ochrana vnějších hranic a odepření vstupu</a:t>
            </a:r>
            <a:br>
              <a:rPr lang="cs-CZ" sz="3600" b="1" dirty="0">
                <a:effectLst/>
              </a:rPr>
            </a:br>
            <a:r>
              <a:rPr lang="cs-CZ" sz="3600" b="1" dirty="0">
                <a:effectLst/>
              </a:rPr>
              <a:t>Provádění hraničních kontrol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  <a:solidFill>
            <a:srgbClr val="CCFFCC"/>
          </a:solidFill>
        </p:spPr>
        <p:txBody>
          <a:bodyPr>
            <a:normAutofit fontScale="62500" lnSpcReduction="20000"/>
          </a:bodyPr>
          <a:lstStyle/>
          <a:p>
            <a:endParaRPr lang="cs-CZ" sz="4500" dirty="0">
              <a:effectLst/>
            </a:endParaRPr>
          </a:p>
          <a:p>
            <a:r>
              <a:rPr lang="cs-CZ" sz="4500" b="1" dirty="0">
                <a:effectLst/>
              </a:rPr>
              <a:t>Zákaz jakékoli diskriminace při provádění hraničních kontrol </a:t>
            </a:r>
            <a:r>
              <a:rPr lang="cs-CZ" sz="4500" dirty="0">
                <a:effectLst/>
              </a:rPr>
              <a:t>(zejména podle rasy, etnického původu,…)</a:t>
            </a:r>
          </a:p>
          <a:p>
            <a:endParaRPr lang="cs-CZ" dirty="0">
              <a:effectLst/>
            </a:endParaRPr>
          </a:p>
          <a:p>
            <a:r>
              <a:rPr lang="cs-CZ" sz="5000" b="1" dirty="0">
                <a:effectLst/>
              </a:rPr>
              <a:t>Hraniční kontroly osob na VNĚJŠÍ HRANICI </a:t>
            </a:r>
            <a:r>
              <a:rPr lang="cs-CZ" sz="5000" dirty="0"/>
              <a:t>provádějí</a:t>
            </a:r>
            <a:r>
              <a:rPr lang="cs-CZ" sz="5000" dirty="0">
                <a:effectLst/>
              </a:rPr>
              <a:t> příslušníci národní pohraniční stráže. </a:t>
            </a:r>
          </a:p>
          <a:p>
            <a:r>
              <a:rPr lang="cs-CZ" sz="5900" b="1" dirty="0">
                <a:solidFill>
                  <a:srgbClr val="0000FF"/>
                </a:solidFill>
              </a:rPr>
              <a:t>A) MINIMÁLNÍ KONTROLA - VŠICHNI</a:t>
            </a:r>
            <a:endParaRPr lang="cs-CZ" sz="5900" b="1" dirty="0">
              <a:solidFill>
                <a:srgbClr val="0000FF"/>
              </a:solidFill>
              <a:effectLst/>
            </a:endParaRPr>
          </a:p>
          <a:p>
            <a:r>
              <a:rPr lang="cs-CZ" sz="5000" b="1" u="sng" dirty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sz="5000" b="1" dirty="0">
                <a:effectLst/>
              </a:rPr>
              <a:t>, jejímž účelem je </a:t>
            </a:r>
            <a:r>
              <a:rPr lang="cs-CZ" sz="5000" b="1" u="sng" dirty="0">
                <a:effectLst/>
              </a:rPr>
              <a:t>zjištění totožnosti na základě předložení cestovních dokladů</a:t>
            </a:r>
            <a:r>
              <a:rPr lang="cs-CZ" sz="5000" b="1" dirty="0">
                <a:effectLst/>
              </a:rPr>
              <a:t> – kontrola dokladu.</a:t>
            </a:r>
            <a:r>
              <a:rPr lang="cs-CZ" sz="50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B) DŮKLADNÁ KONTROLA - CIZINCI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 </a:t>
            </a:r>
            <a:r>
              <a:rPr lang="cs-CZ" b="1" dirty="0">
                <a:effectLst/>
              </a:rPr>
              <a:t>Při </a:t>
            </a:r>
            <a:r>
              <a:rPr lang="cs-CZ" b="1" u="sng" dirty="0">
                <a:effectLst/>
              </a:rPr>
              <a:t>vstupu a výstupu</a:t>
            </a:r>
            <a:r>
              <a:rPr lang="cs-CZ" b="1" dirty="0">
                <a:effectLst/>
              </a:rPr>
              <a:t> jsou </a:t>
            </a:r>
            <a:r>
              <a:rPr lang="cs-CZ" b="1" u="sng" dirty="0">
                <a:effectLst/>
              </a:rPr>
              <a:t>státní příslušníci třetích zemí</a:t>
            </a:r>
            <a:r>
              <a:rPr lang="cs-CZ" b="1" dirty="0">
                <a:effectLst/>
              </a:rPr>
              <a:t> podrobeni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ověření podmínek vstupu </a:t>
            </a:r>
            <a:r>
              <a:rPr lang="cs-CZ" dirty="0">
                <a:effectLst/>
              </a:rPr>
              <a:t>a případně </a:t>
            </a:r>
          </a:p>
          <a:p>
            <a:pPr lvl="1"/>
            <a:r>
              <a:rPr lang="cs-CZ" dirty="0">
                <a:effectLst/>
              </a:rPr>
              <a:t>dokladů povolujících pobyt a výkon pracovní činnosti. </a:t>
            </a: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Ostraha 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</a:t>
            </a:r>
          </a:p>
          <a:p>
            <a:r>
              <a:rPr lang="cs-CZ" dirty="0"/>
              <a:t>EU finančně přispívá na ostrahu 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>
                <a:effectLst/>
              </a:rPr>
              <a:t>1</a:t>
            </a:r>
            <a:r>
              <a:rPr lang="cs-CZ" dirty="0">
                <a:effectLst/>
              </a:rPr>
              <a:t>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>
                <a:effectLst/>
              </a:rPr>
              <a:t>. </a:t>
            </a:r>
          </a:p>
          <a:p>
            <a:r>
              <a:rPr lang="cs-CZ" b="1">
                <a:effectLst/>
              </a:rPr>
              <a:t>2</a:t>
            </a:r>
            <a:r>
              <a:rPr lang="cs-CZ" b="1" dirty="0">
                <a:effectLst/>
              </a:rPr>
              <a:t>.   Vstup lze odepřít pouze na základě zdůvodněného rozhodnutí, které uvádí přesné důvody odepření</a:t>
            </a:r>
            <a:r>
              <a:rPr lang="cs-CZ" b="1" dirty="0"/>
              <a:t> – to je </a:t>
            </a:r>
            <a:r>
              <a:rPr lang="cs-CZ" b="1"/>
              <a:t>napadnutelné soudně</a:t>
            </a:r>
          </a:p>
          <a:p>
            <a:r>
              <a:rPr lang="cs-CZ" b="1">
                <a:solidFill>
                  <a:srgbClr val="C00000"/>
                </a:solidFill>
                <a:effectLst/>
              </a:rPr>
              <a:t>3. Uplatnění práva na azyl nebo mezinárodní ochranu: zvláštní pravidla (jiný právní režim)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F R O N T E 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cs-CZ" sz="5100" b="1" dirty="0"/>
              <a:t>2005 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hraničních států, nikoli EU, FRONTEX jen koordinuje a pomáhá.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/>
              <a:t>FRONTEX (jen pro informaci)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 dirty="0">
                <a:solidFill>
                  <a:srgbClr val="C00000"/>
                </a:solidFill>
                <a:effectLst/>
              </a:rPr>
              <a:t>koordinuje</a:t>
            </a:r>
            <a:r>
              <a:rPr lang="cs-CZ" dirty="0">
                <a:effectLst/>
              </a:rPr>
              <a:t> </a:t>
            </a:r>
            <a:r>
              <a:rPr lang="cs-CZ" b="1" dirty="0">
                <a:effectLst/>
              </a:rPr>
              <a:t>FRONTEX.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1500 národních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Má vlastní zásahovou techniku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DCF9D-6DCF-DB14-90B1-142381019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FRONTEX – ochrana vnějších hranic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138C8-8509-97EF-8F94-16040962E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Frontex</a:t>
            </a:r>
            <a:r>
              <a:rPr lang="cs-CZ" dirty="0"/>
              <a:t> není pohraniční stráž jakožto mocenská složka! Nemůže zasahovat silou.</a:t>
            </a:r>
          </a:p>
          <a:p>
            <a:r>
              <a:rPr lang="cs-CZ" dirty="0"/>
              <a:t>Jeho posláním není fyzicky bránit přechodu migrantů přes hranice EU</a:t>
            </a:r>
          </a:p>
          <a:p>
            <a:r>
              <a:rPr lang="cs-CZ" dirty="0"/>
              <a:t>Pevninská hranice: národní pohraniční stráž hraničního státu může bránit vstupu migrantů (plot)</a:t>
            </a:r>
          </a:p>
          <a:p>
            <a:r>
              <a:rPr lang="cs-CZ" dirty="0"/>
              <a:t>Mořská hranice: nelze bránit člunu s migranty vplout do pobřežních vod, povinná záchrana</a:t>
            </a:r>
          </a:p>
        </p:txBody>
      </p:sp>
    </p:spTree>
    <p:extLst>
      <p:ext uri="{BB962C8B-B14F-4D97-AF65-F5344CB8AC3E}">
        <p14:creationId xmlns:p14="http://schemas.microsoft.com/office/powerpoint/2010/main" val="3440837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>
              <a:solidFill>
                <a:srgbClr val="3333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rgbClr val="0000CC"/>
                </a:solidFill>
              </a:rPr>
              <a:t>Záchranné operace na moři: </a:t>
            </a:r>
            <a:r>
              <a:rPr lang="cs-CZ" b="1" i="1" dirty="0">
                <a:solidFill>
                  <a:srgbClr val="0000CC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0000CC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0000CC"/>
                </a:solidFill>
              </a:rPr>
              <a:t>povinnost každého plavidla poskytnout pomoc lidem v tísni na moři</a:t>
            </a:r>
          </a:p>
          <a:p>
            <a:pPr lvl="1"/>
            <a:r>
              <a:rPr lang="cs-CZ" dirty="0">
                <a:solidFill>
                  <a:srgbClr val="0000CC"/>
                </a:solidFill>
              </a:rPr>
              <a:t>povinnost (morální a právní) zachránit migranty na vratkých člunech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</a:t>
            </a:r>
            <a:r>
              <a:rPr lang="cs-CZ" i="1" dirty="0">
                <a:solidFill>
                  <a:srgbClr val="C00000"/>
                </a:solidFill>
              </a:rPr>
              <a:t>Úmluvy o právním postavení uprchlíků z roku 1951 </a:t>
            </a:r>
            <a:r>
              <a:rPr lang="cs-CZ" dirty="0">
                <a:solidFill>
                  <a:srgbClr val="C00000"/>
                </a:solidFill>
              </a:rPr>
              <a:t>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moři, nýbrž na pevnině.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zacházení. </a:t>
            </a:r>
          </a:p>
          <a:p>
            <a:r>
              <a:rPr lang="cs-CZ" b="1" dirty="0"/>
              <a:t>V</a:t>
            </a:r>
            <a:r>
              <a:rPr lang="cs-CZ" sz="2900" b="1" dirty="0"/>
              <a:t>e většině případů proto migranty po záchraně nelze bezprostředně vrátit do země původu, takže zpravidla končí v přístavech země EU, kam byli dopraveni.</a:t>
            </a:r>
          </a:p>
          <a:p>
            <a:r>
              <a:rPr lang="cs-CZ" sz="2900" b="1" dirty="0">
                <a:solidFill>
                  <a:srgbClr val="FF0000"/>
                </a:solidFill>
              </a:rPr>
              <a:t>Navyšování rozpočtu </a:t>
            </a:r>
            <a:r>
              <a:rPr lang="cs-CZ" sz="2900" b="1" dirty="0" err="1">
                <a:solidFill>
                  <a:srgbClr val="FF0000"/>
                </a:solidFill>
              </a:rPr>
              <a:t>FRONTEXu</a:t>
            </a:r>
            <a:r>
              <a:rPr lang="cs-CZ" sz="2900" b="1" dirty="0">
                <a:solidFill>
                  <a:srgbClr val="FF0000"/>
                </a:solidFill>
              </a:rPr>
              <a:t>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rgbClr val="BFD5EF"/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</a:t>
            </a:r>
            <a:r>
              <a:rPr lang="cs-CZ" altLang="cs-CZ"/>
              <a:t>pravomoci EHS – </a:t>
            </a:r>
            <a:r>
              <a:rPr lang="cs-CZ" altLang="cs-CZ" i="1"/>
              <a:t>proto mezinárodní smlouva</a:t>
            </a:r>
            <a:endParaRPr lang="cs-CZ" altLang="cs-CZ" i="1" dirty="0"/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 - záchrana)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810/2009 ve znění </a:t>
            </a:r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2019/1155 – jednotný právní dokument pro </a:t>
            </a:r>
            <a:r>
              <a:rPr lang="cs-CZ" altLang="cs-CZ" b="1" dirty="0">
                <a:solidFill>
                  <a:srgbClr val="CC3300"/>
                </a:solidFill>
              </a:rPr>
              <a:t>krátkodobá „schengenská</a:t>
            </a:r>
            <a:r>
              <a:rPr lang="cs-CZ" altLang="cs-CZ" b="1">
                <a:solidFill>
                  <a:srgbClr val="CC3300"/>
                </a:solidFill>
              </a:rPr>
              <a:t>“ víza, </a:t>
            </a:r>
            <a:r>
              <a:rPr lang="cs-CZ" altLang="cs-CZ" b="1">
                <a:solidFill>
                  <a:schemeClr val="tx1"/>
                </a:solidFill>
              </a:rPr>
              <a:t>tj</a:t>
            </a:r>
            <a:r>
              <a:rPr lang="cs-CZ" altLang="cs-CZ" b="1" dirty="0">
                <a:solidFill>
                  <a:schemeClr val="tx1"/>
                </a:solidFill>
              </a:rPr>
              <a:t>. do 90 dnů</a:t>
            </a: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víza nad 90 dnů: kompetence </a:t>
            </a:r>
            <a:r>
              <a:rPr lang="cs-CZ" altLang="cs-CZ">
                <a:solidFill>
                  <a:schemeClr val="tx1"/>
                </a:solidFill>
              </a:rPr>
              <a:t>členských států (!)</a:t>
            </a:r>
            <a:endParaRPr lang="cs-CZ" altLang="cs-CZ" dirty="0">
              <a:solidFill>
                <a:schemeClr val="tx1"/>
              </a:solidFill>
            </a:endParaRP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dirty="0"/>
              <a:t>Seznam třetích zemí s vízovou povinností: </a:t>
            </a:r>
            <a:r>
              <a:rPr lang="cs-CZ" altLang="cs-CZ" dirty="0" err="1"/>
              <a:t>nař</a:t>
            </a:r>
            <a:r>
              <a:rPr lang="cs-CZ" altLang="cs-CZ" dirty="0"/>
              <a:t>. 539/2001 (stálá aktualizace)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(krátkodobé)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/>
              <a:t>Konzulární orgány členských států </a:t>
            </a:r>
            <a:r>
              <a:rPr lang="cs-CZ" dirty="0"/>
              <a:t>udělují tzv. schengenská 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prostor, tedy většinou opravňující k pobytu na nejvýše 90 dnů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v rozmezí 180 dnů.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/>
              <a:t>Zamítnutí žádosti lze napadnout </a:t>
            </a:r>
            <a:r>
              <a:rPr lang="cs-CZ" dirty="0"/>
              <a:t>u orgánů státu, jehož konzulární orgán žádost zamítl. </a:t>
            </a:r>
          </a:p>
          <a:p>
            <a:r>
              <a:rPr lang="cs-CZ" dirty="0"/>
              <a:t>Udělení víza nezakládá automatický nárok cizince na vstup na území Unie.</a:t>
            </a:r>
          </a:p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Seznam států,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 jejichž příslušníci potřebují (nebo naopak nepotřebují) ke vstupu nebo pobytu na území EU vízum, je stanoven nařízením č. 539/2001 ve znění četných aktualizačních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Vízum pro dlouhodobý pobyt (nad 90 dnů) - </a:t>
            </a:r>
            <a:r>
              <a:rPr lang="cs-CZ" b="1" i="1" dirty="0"/>
              <a:t>přistěhovalci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legální pobyt s tímto vízem: </a:t>
            </a:r>
            <a:r>
              <a:rPr lang="cs-CZ" b="1" dirty="0"/>
              <a:t>přistěhovalci</a:t>
            </a:r>
          </a:p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>
                <a:solidFill>
                  <a:srgbClr val="C00000"/>
                </a:solidFill>
              </a:rPr>
              <a:t>zůstává </a:t>
            </a:r>
            <a:r>
              <a:rPr lang="cs-CZ" b="1" dirty="0">
                <a:solidFill>
                  <a:srgbClr val="C00000"/>
                </a:solidFill>
              </a:rPr>
              <a:t>kompetence členských států </a:t>
            </a:r>
            <a:r>
              <a:rPr lang="cs-CZ" dirty="0">
                <a:solidFill>
                  <a:srgbClr val="C00000"/>
                </a:solidFill>
              </a:rPr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7A3A0-370B-893B-927F-CF59A732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9455B-0427-C071-1BBD-EFF8AB414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Dále: jen pro informaci</a:t>
            </a:r>
          </a:p>
        </p:txBody>
      </p:sp>
    </p:spTree>
    <p:extLst>
      <p:ext uri="{BB962C8B-B14F-4D97-AF65-F5344CB8AC3E}">
        <p14:creationId xmlns:p14="http://schemas.microsoft.com/office/powerpoint/2010/main" val="807818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556288-F375-4A28-80DB-10105C32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99648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 b="1"/>
              <a:t>PROSTOR BEZPEČNOSTI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8ECE59-9749-471D-BC50-65339EF13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273320"/>
            <a:ext cx="8222400" cy="5160960"/>
          </a:xfrm>
          <a:solidFill>
            <a:srgbClr val="FCFDC3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C3300"/>
                </a:solidFill>
              </a:rPr>
              <a:t>TRESTNÍ PRÁVO A TRESTNÍ ŘÍZENÍ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justiční spolupráce v trestních věcech: </a:t>
            </a:r>
            <a:r>
              <a:rPr lang="cs-CZ" altLang="cs-CZ" sz="2000" u="sng" dirty="0">
                <a:solidFill>
                  <a:srgbClr val="4F1FC7"/>
                </a:solidFill>
              </a:rPr>
              <a:t>zásada vzájemného uznávání </a:t>
            </a:r>
            <a:r>
              <a:rPr lang="cs-CZ" altLang="cs-CZ" sz="2000" dirty="0">
                <a:solidFill>
                  <a:srgbClr val="4F1FC7"/>
                </a:solidFill>
              </a:rPr>
              <a:t>rozhodnutí, </a:t>
            </a:r>
            <a:r>
              <a:rPr lang="cs-CZ" altLang="cs-CZ" sz="2000" dirty="0"/>
              <a:t>řešení střetů pravomocí, spolupráce mezi orgány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>
                <a:solidFill>
                  <a:srgbClr val="4F1FC7"/>
                </a:solidFill>
              </a:rPr>
              <a:t>minimální pravidla – směrnice (trestní řízení – ochrana osob) (</a:t>
            </a:r>
            <a:r>
              <a:rPr lang="cs-CZ" altLang="cs-CZ" sz="2000" dirty="0" err="1">
                <a:solidFill>
                  <a:srgbClr val="4F1FC7"/>
                </a:solidFill>
              </a:rPr>
              <a:t>opt</a:t>
            </a:r>
            <a:r>
              <a:rPr lang="cs-CZ" altLang="cs-CZ" sz="2000" dirty="0">
                <a:solidFill>
                  <a:srgbClr val="4F1FC7"/>
                </a:solidFill>
              </a:rPr>
              <a:t>-out, event. posílená spolupráce)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i="1" dirty="0"/>
              <a:t>evropský zatýkací rozkaz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C3300"/>
                </a:solidFill>
              </a:rPr>
              <a:t>HMOTNÉ PRÁVO: přeshraniční trestné činy </a:t>
            </a:r>
            <a:r>
              <a:rPr lang="cs-CZ" altLang="cs-CZ" sz="2000" dirty="0">
                <a:solidFill>
                  <a:srgbClr val="CC3300"/>
                </a:solidFill>
              </a:rPr>
              <a:t>– harmonizace skutkových podstat a sankcí směrnicemi (čl. 83)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b="1" dirty="0"/>
              <a:t>i zde </a:t>
            </a:r>
            <a:r>
              <a:rPr lang="cs-CZ" altLang="cs-CZ" sz="2000" b="1" dirty="0" err="1"/>
              <a:t>opt</a:t>
            </a:r>
            <a:r>
              <a:rPr lang="cs-CZ" altLang="cs-CZ" sz="2000" b="1" dirty="0"/>
              <a:t>-out, event. posílená spolupráce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přeshraniční policejní režim</a:t>
            </a:r>
          </a:p>
          <a:p>
            <a:pPr eaLnBrk="1">
              <a:lnSpc>
                <a:spcPct val="84000"/>
              </a:lnSpc>
            </a:pPr>
            <a:r>
              <a:rPr lang="cs-CZ" altLang="cs-CZ" sz="2000" b="1" dirty="0">
                <a:solidFill>
                  <a:srgbClr val="C00000"/>
                </a:solidFill>
              </a:rPr>
              <a:t>EUROJUST</a:t>
            </a:r>
            <a:r>
              <a:rPr lang="cs-CZ" altLang="cs-CZ" sz="2000" dirty="0"/>
              <a:t> – návrhy na trestní stíhání (zejm. trest. činy proti finančním zájmům EU), koordinace vyšetřování a stíhání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nařízením lze přeměnit v evropského veřejného žalobce (jednomyslnost) (viz dále)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orgány činné v trestním řízení zůstávají národní</a:t>
            </a:r>
          </a:p>
          <a:p>
            <a:pPr eaLnBrk="1">
              <a:lnSpc>
                <a:spcPct val="84000"/>
              </a:lnSpc>
            </a:pPr>
            <a:r>
              <a:rPr lang="cs-CZ" altLang="cs-CZ" sz="2000" dirty="0"/>
              <a:t>EUROPOL (viz dále</a:t>
            </a:r>
            <a:r>
              <a:rPr lang="cs-CZ" altLang="cs-CZ" sz="1814" dirty="0"/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9545DD5-7C97-4362-B045-C14A6438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1"/>
            <a:ext cx="8223840" cy="8006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/>
              <a:t>Evropský zatýkací rozkaz (EZR)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BDAD5F-5507-45C1-B1ED-71201BE9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1142281"/>
            <a:ext cx="8223840" cy="5356800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Žádost justičního orgánu jedné země EU o to, aby jiná země EU na svém území </a:t>
            </a:r>
          </a:p>
          <a:p>
            <a:pPr lvl="1">
              <a:defRPr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zatkla vyžádanou osobu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předala ji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za účelem </a:t>
            </a:r>
          </a:p>
          <a:p>
            <a:pPr lvl="1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000" b="1" dirty="0">
                <a:solidFill>
                  <a:srgbClr val="2727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trestního stíhání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případech jednání, které lze podle vnitrostátních právních předpisů potrestat trestem odnětí svobody … s horní hranicí sazby v délce nejméně 12 měsíců (v průběhu vyšetřování, přezkoumání a všech fází soudního řízení až do pravomocného odsouzení); </a:t>
            </a:r>
          </a:p>
          <a:p>
            <a:pPr lvl="1"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000" b="1" dirty="0">
                <a:solidFill>
                  <a:srgbClr val="2727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výkonu trestu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nebo ochranného opatření spojeného s odnětím osobní svobody v délce nejméně čtyř měsíců. </a:t>
            </a:r>
          </a:p>
          <a:p>
            <a:pPr marL="95041" indent="0">
              <a:buNone/>
              <a:defRPr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liší od tradičního vydávání? Striktní lhůty a jednodušší podmínky</a:t>
            </a:r>
            <a:endParaRPr lang="cs-C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 Stát, ve kterém je osoba zatčena, musí pravomocně rozhodnout o výkonu evropského zatýkacího rozkazu do 60 dnů od zatčení dané osoby (do 10 dnů souhlasí-li). </a:t>
            </a: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2* U </a:t>
            </a:r>
            <a:r>
              <a:rPr lang="cs-CZ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kategorií trestných činů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není nutné ověření oboustranné trestnosti daného činu .</a:t>
            </a:r>
          </a:p>
          <a:p>
            <a:pPr marL="95041" indent="0"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3*  Státy EU již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nemohou odmítnout </a:t>
            </a:r>
            <a:r>
              <a:rPr lang="cs-C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předání svých vlastních státních příslušníků, ledaže:</a:t>
            </a:r>
          </a:p>
          <a:p>
            <a:pPr marL="95041" indent="0">
              <a:buNone/>
              <a:defRPr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Důvody pro povinné odmítnutí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vyžádaná osoba již byla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souzena za tentýž trestný čin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ne bis in idem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nezletilost osoby, amnestie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Důvody pro nepovinné odmítnutí – příklady: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nesplnění podmínky oboustranné trestnosti u trestných činů jiných než 32, probíhající trestní stíhání ve vykonávajícím státě, promlčení aj. </a:t>
            </a:r>
          </a:p>
          <a:p>
            <a:pPr>
              <a:defRPr/>
            </a:pPr>
            <a:endParaRPr lang="cs-CZ" sz="145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D8708439-B227-4C2D-B3D7-1F5E176C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2"/>
            <a:ext cx="8223840" cy="734893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66" b="1" i="1" dirty="0"/>
              <a:t>Úřad evropského veřejného žalobce</a:t>
            </a:r>
            <a:endParaRPr lang="cs-CZ" altLang="cs-CZ" sz="3266" dirty="0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389CD631-A8FD-4DEE-BFFA-AC17CD250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946935"/>
            <a:ext cx="8223840" cy="5699024"/>
          </a:xfrm>
        </p:spPr>
        <p:txBody>
          <a:bodyPr/>
          <a:lstStyle/>
          <a:p>
            <a:pPr marL="95041" indent="0">
              <a:buNone/>
              <a:defRPr/>
            </a:pPr>
            <a:r>
              <a:rPr lang="cs-CZ" sz="2177" b="1" dirty="0">
                <a:solidFill>
                  <a:srgbClr val="C00000"/>
                </a:solidFill>
              </a:rPr>
              <a:t>Subjekt s nadnárodní pravomocí a působností </a:t>
            </a:r>
            <a:r>
              <a:rPr lang="cs-CZ" sz="2177" b="1" dirty="0">
                <a:solidFill>
                  <a:srgbClr val="C00000"/>
                </a:solidFill>
                <a:highlight>
                  <a:srgbClr val="FFFF00"/>
                </a:highlight>
              </a:rPr>
              <a:t>vyšetřovat a trestně stíhat přeshraniční trestnou činnost v EU</a:t>
            </a:r>
            <a:endParaRPr lang="cs-CZ" sz="2177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lvl="1"/>
            <a:r>
              <a:rPr lang="cs-CZ" sz="1814" dirty="0"/>
              <a:t>vyšetřování a trestní stíhání trestných činů, které poškozují nebo ohrožují finanční zájmy EU</a:t>
            </a:r>
          </a:p>
          <a:p>
            <a:pPr lvl="1"/>
            <a:r>
              <a:rPr lang="cs-CZ" sz="1814" dirty="0"/>
              <a:t>= korupce, dotační a jiné podvody, legalizace výnosů z trestné činnosti, podvody s DPH.  Skutkové podstaty trestných činů definuje směrnice </a:t>
            </a:r>
            <a:r>
              <a:rPr lang="cs-CZ" sz="1814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2017/1371 o boji vedeném trestněprávní cestou proti podvodům poškozujícím finanční zájmy Unie</a:t>
            </a:r>
            <a:r>
              <a:rPr lang="cs-CZ" sz="1814" dirty="0"/>
              <a:t> </a:t>
            </a:r>
          </a:p>
          <a:p>
            <a:pPr lvl="1"/>
            <a:r>
              <a:rPr lang="cs-CZ" sz="1814" dirty="0"/>
              <a:t>věcná působnost Úřadu se tak odvozuje zejména od této směrnice a její transpozice do vnitrostátních právních řádů.</a:t>
            </a:r>
          </a:p>
          <a:p>
            <a:pPr>
              <a:defRPr/>
            </a:pPr>
            <a:r>
              <a:rPr lang="cs-CZ" altLang="cs-CZ" sz="1814" dirty="0"/>
              <a:t>jednomyslným rozhodnutím Evropské rady (tedy nikoli Rady) se souhlasem EP (bez účasti národních parlamentů) však může být tato působnost rozšířena na boj s </a:t>
            </a:r>
            <a:r>
              <a:rPr lang="cs-CZ" altLang="cs-CZ" sz="1814" b="1" dirty="0">
                <a:solidFill>
                  <a:srgbClr val="C00000"/>
                </a:solidFill>
              </a:rPr>
              <a:t>jakoukoli trestnou činností s přeshraničním rozměrem </a:t>
            </a:r>
          </a:p>
          <a:p>
            <a:pPr>
              <a:defRPr/>
            </a:pPr>
            <a:r>
              <a:rPr lang="cs-CZ" altLang="cs-CZ" sz="1814" dirty="0"/>
              <a:t>Úřad je příslušný k vyšetřování a stíhání pachatelů uvedených trestných činů a vystupuje </a:t>
            </a:r>
            <a:r>
              <a:rPr lang="cs-CZ" altLang="cs-CZ" sz="1814" b="1" dirty="0">
                <a:solidFill>
                  <a:srgbClr val="C00000"/>
                </a:solidFill>
              </a:rPr>
              <a:t>před soudy členských států jako veřejný žalobce. </a:t>
            </a:r>
            <a:r>
              <a:rPr lang="cs-CZ" altLang="cs-CZ" sz="1814" dirty="0"/>
              <a:t>Nebude mocenským orgánem.</a:t>
            </a:r>
          </a:p>
          <a:p>
            <a:pPr>
              <a:defRPr/>
            </a:pPr>
            <a:r>
              <a:rPr lang="cs-CZ" altLang="cs-CZ" sz="1814" b="1" dirty="0">
                <a:solidFill>
                  <a:srgbClr val="C00000"/>
                </a:solidFill>
              </a:rPr>
              <a:t>Rozhodují národní soudy.</a:t>
            </a:r>
          </a:p>
          <a:p>
            <a:pPr>
              <a:defRPr/>
            </a:pPr>
            <a:endParaRPr lang="cs-CZ" altLang="cs-CZ" sz="1814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04FC0D-83F9-48E8-AE4C-F22AF8A0E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80064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/>
              <a:t>EUROPOL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9DDDF4-3D0C-4DE0-9DFC-16780C9E8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142281"/>
            <a:ext cx="8222400" cy="5552640"/>
          </a:xfrm>
          <a:solidFill>
            <a:srgbClr val="FDF6C3"/>
          </a:solidFill>
        </p:spPr>
        <p:txBody>
          <a:bodyPr>
            <a:noAutofit/>
          </a:bodyPr>
          <a:lstStyle/>
          <a:p>
            <a:pPr>
              <a:lnSpc>
                <a:spcPct val="84000"/>
              </a:lnSpc>
            </a:pPr>
            <a:r>
              <a:rPr lang="cs-CZ" altLang="cs-CZ" sz="2000" b="1" dirty="0">
                <a:highlight>
                  <a:srgbClr val="FFFF00"/>
                </a:highlight>
              </a:rPr>
              <a:t>Agentura EU – není to evropská policie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Základní úkol:</a:t>
            </a:r>
            <a:r>
              <a:rPr lang="cs-CZ" altLang="cs-CZ" sz="2000" dirty="0"/>
              <a:t> výměna a analýza zpravodajských informací o trestné činnosti a tím zlepšovat efektivnost a spolupráci mezi donucovacími orgány členských států EU – koordinační činnost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Vznik: 1999 na základě Úmluvy o </a:t>
            </a:r>
            <a:r>
              <a:rPr lang="cs-CZ" altLang="cs-CZ" sz="2000" b="1" dirty="0" err="1"/>
              <a:t>Europolu</a:t>
            </a:r>
            <a:r>
              <a:rPr lang="cs-CZ" altLang="cs-CZ" sz="2000" dirty="0"/>
              <a:t> (2010 nahrazena </a:t>
            </a:r>
            <a:r>
              <a:rPr lang="cs-CZ" altLang="cs-CZ" sz="2000" dirty="0" err="1"/>
              <a:t>rozh</a:t>
            </a:r>
            <a:r>
              <a:rPr lang="cs-CZ" altLang="cs-CZ" sz="2000" dirty="0"/>
              <a:t>. Rady)</a:t>
            </a:r>
          </a:p>
          <a:p>
            <a:pPr>
              <a:lnSpc>
                <a:spcPct val="84000"/>
              </a:lnSpc>
            </a:pPr>
            <a:r>
              <a:rPr lang="cs-CZ" altLang="cs-CZ" sz="2000" dirty="0">
                <a:solidFill>
                  <a:srgbClr val="FF0000"/>
                </a:solidFill>
              </a:rPr>
              <a:t>Dnes: </a:t>
            </a:r>
            <a:r>
              <a:rPr lang="cs-CZ" altLang="cs-CZ" sz="2000" b="1" dirty="0">
                <a:solidFill>
                  <a:srgbClr val="FF0000"/>
                </a:solidFill>
              </a:rPr>
              <a:t>nařízení č. </a:t>
            </a:r>
            <a:r>
              <a:rPr lang="cs-CZ" altLang="cs-CZ" sz="2000" b="1" i="1" dirty="0">
                <a:solidFill>
                  <a:srgbClr val="C00000"/>
                </a:solidFill>
              </a:rPr>
              <a:t>2016/794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dirty="0">
                <a:solidFill>
                  <a:srgbClr val="FF0000"/>
                </a:solidFill>
              </a:rPr>
              <a:t>o </a:t>
            </a:r>
            <a:r>
              <a:rPr lang="cs-CZ" altLang="cs-CZ" sz="2000" b="1" dirty="0">
                <a:solidFill>
                  <a:srgbClr val="FF0000"/>
                </a:solidFill>
              </a:rPr>
              <a:t>Agentuře pro spolupráci v oblasti prosazování práva (</a:t>
            </a:r>
            <a:r>
              <a:rPr lang="cs-CZ" altLang="cs-CZ" sz="2000" b="1" dirty="0" err="1">
                <a:solidFill>
                  <a:srgbClr val="FF0000"/>
                </a:solidFill>
              </a:rPr>
              <a:t>EUROPOLu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4000"/>
              </a:lnSpc>
            </a:pPr>
            <a:r>
              <a:rPr lang="cs-CZ" altLang="cs-CZ" sz="2000" b="1" dirty="0"/>
              <a:t>Věcný záběr:</a:t>
            </a:r>
            <a:r>
              <a:rPr lang="cs-CZ" altLang="cs-CZ" sz="2000" dirty="0"/>
              <a:t> nedovolený obchod s drogami, terorismus, nedovolené obchodování s lidmi, nezákonné převaděčství přistěhovalců a sexuální zneužívání dětí, padělání a produktové pirátství, praní špinavých peněz, padělání peněz a jiných platebních</a:t>
            </a:r>
          </a:p>
          <a:p>
            <a:pPr>
              <a:lnSpc>
                <a:spcPct val="84000"/>
              </a:lnSpc>
            </a:pPr>
            <a:r>
              <a:rPr lang="cs-CZ" altLang="cs-CZ" sz="2000" dirty="0"/>
              <a:t>Metody práce: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zprostředkování </a:t>
            </a:r>
            <a:r>
              <a:rPr lang="cs-CZ" altLang="cs-CZ" sz="2000" b="1" dirty="0"/>
              <a:t>výměny údajů a zpravodajských informací o trestné činnosti </a:t>
            </a:r>
            <a:r>
              <a:rPr lang="cs-CZ" altLang="cs-CZ" sz="2000" dirty="0"/>
              <a:t>mezi donucovacími orgány členských států EU,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poskytování </a:t>
            </a:r>
            <a:r>
              <a:rPr lang="cs-CZ" altLang="cs-CZ" sz="2000" b="1" dirty="0"/>
              <a:t>operativní analýzy </a:t>
            </a:r>
            <a:r>
              <a:rPr lang="cs-CZ" altLang="cs-CZ" sz="2000" dirty="0"/>
              <a:t>na podporu operací členských států,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zpracování </a:t>
            </a:r>
            <a:r>
              <a:rPr lang="cs-CZ" altLang="cs-CZ" sz="2000" b="1" dirty="0"/>
              <a:t>strategických zpráv </a:t>
            </a:r>
            <a:r>
              <a:rPr lang="cs-CZ" altLang="cs-CZ" sz="2000" dirty="0"/>
              <a:t>(např. hodnocení hrozeb),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000" dirty="0"/>
              <a:t>zajišťování </a:t>
            </a:r>
            <a:r>
              <a:rPr lang="cs-CZ" altLang="cs-CZ" sz="2000" b="1" dirty="0"/>
              <a:t>odborného a technického zázemí </a:t>
            </a:r>
            <a:r>
              <a:rPr lang="cs-CZ" altLang="cs-CZ" sz="2000" dirty="0"/>
              <a:t>při vyšetřování a operacích prováděných v rámci EU pod dohledem a s právní odpovědností příslušných členských států.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III. pilíře (přenos z mezinárodní smlouvy do práva ES/EU)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 dirty="0"/>
              <a:t>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>
                <a:solidFill>
                  <a:srgbClr val="C00000"/>
                </a:solidFill>
              </a:rPr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EE6EA9-2D93-40D0-957B-78F60C9FCF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303"/>
          </a:solidFill>
        </p:spPr>
        <p:txBody>
          <a:bodyPr>
            <a:normAutofit fontScale="90000"/>
          </a:bodyPr>
          <a:lstStyle/>
          <a:p>
            <a:r>
              <a:rPr lang="cs-CZ" altLang="cs-CZ" b="1" i="1"/>
              <a:t>Evropský úřad pro boj proti podvodům (OLAF)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496AACE-189D-45B0-ABFB-FAA2AADD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177" b="1" dirty="0"/>
              <a:t>Evropský úřad pro boj proti podvodům</a:t>
            </a:r>
            <a:r>
              <a:rPr lang="cs-CZ" altLang="cs-CZ" sz="2177" dirty="0"/>
              <a:t> (běžně označovaný zkratkou </a:t>
            </a:r>
            <a:r>
              <a:rPr lang="cs-CZ" altLang="cs-CZ" sz="2177" b="1" dirty="0"/>
              <a:t>OLAF</a:t>
            </a:r>
            <a:r>
              <a:rPr lang="cs-CZ" altLang="cs-CZ" sz="2177" dirty="0"/>
              <a:t> z francouzského názvu </a:t>
            </a:r>
            <a:r>
              <a:rPr lang="cs-CZ" altLang="cs-CZ" sz="2177" b="1" dirty="0"/>
              <a:t>Office de </a:t>
            </a:r>
            <a:r>
              <a:rPr lang="cs-CZ" altLang="cs-CZ" sz="2177" b="1" dirty="0" err="1"/>
              <a:t>Lutte</a:t>
            </a:r>
            <a:r>
              <a:rPr lang="cs-CZ" altLang="cs-CZ" sz="2177" b="1" dirty="0"/>
              <a:t> Anti-</a:t>
            </a:r>
            <a:r>
              <a:rPr lang="cs-CZ" altLang="cs-CZ" sz="2177" b="1" dirty="0" err="1"/>
              <a:t>Fraude</a:t>
            </a:r>
            <a:r>
              <a:rPr lang="cs-CZ" altLang="cs-CZ" sz="2177" dirty="0"/>
              <a:t>) působí v rámci Evropské komise, má status </a:t>
            </a:r>
            <a:r>
              <a:rPr lang="cs-CZ" altLang="cs-CZ" sz="2177" b="1" i="1" dirty="0"/>
              <a:t>generálního ředitelství. </a:t>
            </a:r>
          </a:p>
          <a:p>
            <a:r>
              <a:rPr lang="cs-CZ" altLang="cs-CZ" sz="2177" dirty="0"/>
              <a:t>Jeho úkolem je zejména </a:t>
            </a:r>
            <a:r>
              <a:rPr lang="cs-CZ" altLang="cs-CZ" sz="2177" b="1" dirty="0">
                <a:solidFill>
                  <a:srgbClr val="C00000"/>
                </a:solidFill>
              </a:rPr>
              <a:t>chránit finanční zájmy EU </a:t>
            </a:r>
            <a:r>
              <a:rPr lang="cs-CZ" altLang="cs-CZ" sz="2177" b="1" dirty="0">
                <a:solidFill>
                  <a:srgbClr val="0000FF"/>
                </a:solidFill>
              </a:rPr>
              <a:t>vyšetřováním podvodů, korupce a dalších nezákonných činností, </a:t>
            </a:r>
            <a:r>
              <a:rPr lang="cs-CZ" altLang="cs-CZ" sz="2177" dirty="0"/>
              <a:t>a to nejen v orgánech EU, ale i v členských státech. </a:t>
            </a:r>
          </a:p>
          <a:p>
            <a:r>
              <a:rPr lang="cs-CZ" altLang="cs-CZ" sz="2177" dirty="0"/>
              <a:t>OLAF zřízen v roce 1999 nařízením č. 1073/99. Dnes je jeho právním základem čl. 325 SFEU, který obsahuje obecná ustanovení o boji proti podvodům v EU. Úprava doplněna nařízením č. 883/2013 o vyšetřování prováděném Evropským úřadem pro boj proti podvodům.</a:t>
            </a:r>
          </a:p>
          <a:p>
            <a:r>
              <a:rPr lang="cs-CZ" altLang="cs-CZ" sz="2177" dirty="0">
                <a:highlight>
                  <a:srgbClr val="FFFF00"/>
                </a:highlight>
              </a:rPr>
              <a:t>Není to mocenský orgán, pouze vyšetřuje.</a:t>
            </a:r>
          </a:p>
          <a:p>
            <a:endParaRPr lang="cs-CZ" altLang="cs-CZ" sz="2177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5FE6E1A-8BCF-46ED-BF8F-33505404D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1262880"/>
          </a:xfrm>
          <a:solidFill>
            <a:srgbClr val="9827BB"/>
          </a:solidFill>
        </p:spPr>
        <p:txBody>
          <a:bodyPr>
            <a:normAutofit/>
          </a:bodyPr>
          <a:lstStyle/>
          <a:p>
            <a:pPr eaLnBrk="1"/>
            <a:r>
              <a:rPr lang="cs-CZ" altLang="cs-CZ">
                <a:solidFill>
                  <a:schemeClr val="bg1"/>
                </a:solidFill>
              </a:rPr>
              <a:t>PROSTOR PRÁVA (SPRAVEDLNOSTI)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87E0F2E-8787-41B6-B1C4-C60913683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604520"/>
            <a:ext cx="8222400" cy="4521600"/>
          </a:xfrm>
          <a:solidFill>
            <a:srgbClr val="FABAFC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soukromé právo – justiční spolupráce v civilních věcech: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vzájemné uznávání soudních rozsudků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vykonatelnost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dělba pravomoci soudů jednotlivých států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usnadnění průběhu civilního řízení</a:t>
            </a:r>
          </a:p>
          <a:p>
            <a:pPr lvl="1" eaLnBrk="1">
              <a:lnSpc>
                <a:spcPct val="94000"/>
              </a:lnSpc>
            </a:pPr>
            <a:r>
              <a:rPr lang="cs-CZ" altLang="cs-CZ"/>
              <a:t>rodinné právo – souhlas nár. parlamentů</a:t>
            </a:r>
          </a:p>
          <a:p>
            <a:pPr lvl="1" eaLnBrk="1">
              <a:lnSpc>
                <a:spcPct val="94000"/>
              </a:lnSpc>
            </a:pPr>
            <a:r>
              <a:rPr lang="cs-CZ" altLang="cs-CZ" b="1">
                <a:solidFill>
                  <a:srgbClr val="2727BF"/>
                </a:solidFill>
              </a:rPr>
              <a:t>posílená spolupráce - rozvod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trestní právo: viz bezpečnost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lnSpcReduction="10000"/>
          </a:bodyPr>
          <a:lstStyle/>
          <a:p>
            <a:pPr eaLnBrk="1"/>
            <a:r>
              <a:rPr lang="cs-CZ" altLang="cs-CZ" dirty="0"/>
              <a:t>Cíle Unie: čl. 67</a:t>
            </a:r>
          </a:p>
          <a:p>
            <a:pPr marL="673930" lvl="1"/>
            <a:r>
              <a:rPr lang="cs-CZ" altLang="cs-CZ" dirty="0"/>
              <a:t>zajišťuje uvnitř EU pohyb osob bez kontrol a rozvoj společné politiky azylu, přistěhovalectví a ostrahy vnějších hranic </a:t>
            </a:r>
            <a:r>
              <a:rPr lang="cs-CZ" altLang="cs-CZ" dirty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dirty="0"/>
              <a:t>usiluje o zajištění vysoké úrovně bezpečnosti v oblasti policejní ochrany a trestního práva </a:t>
            </a:r>
            <a:r>
              <a:rPr lang="cs-CZ" altLang="cs-CZ" dirty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dirty="0"/>
              <a:t>usnadňuje přístup ke spravedlnosti (uznávání soudních rozhodnutí v civilních věcech) (+ …) </a:t>
            </a:r>
            <a:r>
              <a:rPr lang="cs-CZ" altLang="cs-CZ" dirty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985049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dirty="0"/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340769"/>
            <a:ext cx="8222400" cy="5184576"/>
          </a:xfrm>
          <a:solidFill>
            <a:srgbClr val="CCFFCC"/>
          </a:solidFill>
        </p:spPr>
        <p:txBody>
          <a:bodyPr>
            <a:normAutofit/>
          </a:bodyPr>
          <a:lstStyle/>
          <a:p>
            <a:pPr eaLnBrk="1">
              <a:lnSpc>
                <a:spcPct val="84000"/>
              </a:lnSpc>
            </a:pPr>
            <a:r>
              <a:rPr lang="cs-CZ" altLang="cs-CZ" sz="2200" b="1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i="1" dirty="0"/>
              <a:t>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týká se i cizinců ze 3. států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b="1" i="1" dirty="0"/>
              <a:t>důkladné kontroly na vnějších hranicích Schengenského prostoru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i="1" dirty="0"/>
              <a:t>režim </a:t>
            </a:r>
            <a:r>
              <a:rPr lang="cs-CZ" altLang="cs-CZ" sz="2200" b="1" i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22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r>
              <a:rPr lang="cs-CZ" dirty="0"/>
              <a:t>2. Faktický pohyb přes hranice: 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(kodifikovaná/aktualizovaná verze </a:t>
            </a:r>
            <a:r>
              <a:rPr lang="cs-CZ" i="1" dirty="0"/>
              <a:t>nařízení </a:t>
            </a:r>
            <a:r>
              <a:rPr lang="cs-CZ" dirty="0"/>
              <a:t>vyhlášená pod č.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/>
              <a:t>Zásady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žádná opatření na ochranu hranic ve vztahu k osobám překračujícím </a:t>
            </a:r>
            <a:r>
              <a:rPr lang="cs-CZ" b="1" u="sng" dirty="0">
                <a:effectLst/>
              </a:rPr>
              <a:t>vnitřní hranice</a:t>
            </a:r>
            <a:r>
              <a:rPr lang="cs-CZ" dirty="0">
                <a:effectLst/>
              </a:rPr>
              <a:t> 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effectLst/>
              </a:rPr>
              <a:t>vnější hranice</a:t>
            </a:r>
            <a:r>
              <a:rPr lang="cs-CZ" dirty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b="1">
                <a:effectLst/>
              </a:rPr>
              <a:t>Zrušení </a:t>
            </a:r>
            <a:r>
              <a:rPr lang="cs-CZ" b="1" dirty="0">
                <a:effectLst/>
              </a:rPr>
              <a:t>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</a:t>
            </a:r>
            <a:r>
              <a:rPr lang="cs-CZ">
                <a:effectLst/>
              </a:rPr>
              <a:t>: </a:t>
            </a:r>
          </a:p>
          <a:p>
            <a:pPr lvl="1"/>
            <a:r>
              <a:rPr lang="cs-CZ">
                <a:effectLst/>
              </a:rPr>
              <a:t>Vnitřní </a:t>
            </a:r>
            <a:r>
              <a:rPr lang="cs-CZ" dirty="0">
                <a:effectLst/>
              </a:rPr>
              <a:t>hranice lze překročit </a:t>
            </a:r>
            <a:r>
              <a:rPr lang="cs-CZ" b="1" i="1" dirty="0">
                <a:effectLst/>
              </a:rPr>
              <a:t>v jakémkoliv </a:t>
            </a:r>
            <a:r>
              <a:rPr lang="cs-CZ" b="1" i="1">
                <a:effectLst/>
              </a:rPr>
              <a:t>místě</a:t>
            </a:r>
            <a:r>
              <a:rPr lang="cs-CZ">
                <a:effectLst/>
              </a:rPr>
              <a:t>,</a:t>
            </a:r>
          </a:p>
          <a:p>
            <a:pPr lvl="1"/>
            <a:r>
              <a:rPr lang="cs-CZ" b="1" i="1">
                <a:effectLst/>
              </a:rPr>
              <a:t>aniž</a:t>
            </a:r>
            <a:r>
              <a:rPr lang="cs-CZ">
                <a:effectLst/>
              </a:rPr>
              <a:t> </a:t>
            </a:r>
            <a:r>
              <a:rPr lang="cs-CZ" dirty="0">
                <a:effectLst/>
              </a:rPr>
              <a:t>by se prováděla hraniční </a:t>
            </a:r>
            <a:r>
              <a:rPr lang="cs-CZ" b="1" i="1" dirty="0">
                <a:effectLst/>
              </a:rPr>
              <a:t>kontrola </a:t>
            </a:r>
            <a:r>
              <a:rPr lang="cs-CZ" b="1" i="1">
                <a:effectLst/>
              </a:rPr>
              <a:t>osob </a:t>
            </a:r>
          </a:p>
          <a:p>
            <a:pPr lvl="1"/>
            <a:r>
              <a:rPr lang="cs-CZ">
                <a:effectLst/>
              </a:rPr>
              <a:t>bez </a:t>
            </a:r>
            <a:r>
              <a:rPr lang="cs-CZ" dirty="0">
                <a:effectLst/>
              </a:rPr>
              <a:t>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r>
              <a:rPr lang="cs-CZ" i="1" dirty="0"/>
              <a:t>Kontrola osob se ale může provádět namátkově ve vnitrozemí, i v </a:t>
            </a:r>
            <a:r>
              <a:rPr lang="cs-CZ" i="1"/>
              <a:t>blízkosti hranic</a:t>
            </a:r>
          </a:p>
          <a:p>
            <a:r>
              <a:rPr lang="cs-CZ" b="1" i="1">
                <a:effectLst/>
              </a:rPr>
              <a:t>Lze provádět kontrolní opatření, </a:t>
            </a:r>
            <a:r>
              <a:rPr lang="cs-CZ" b="1"/>
              <a:t>jejichž cílem je </a:t>
            </a:r>
            <a:r>
              <a:rPr lang="cs-CZ" b="1">
                <a:solidFill>
                  <a:srgbClr val="FF0000"/>
                </a:solidFill>
              </a:rPr>
              <a:t>boj proti přeshraniční trestné činnosti</a:t>
            </a:r>
            <a:endParaRPr lang="cs-CZ" b="1" i="1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u="sng" dirty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znovu </a:t>
            </a:r>
            <a:r>
              <a:rPr lang="cs-CZ" b="1" u="sng" dirty="0">
                <a:effectLst/>
              </a:rPr>
              <a:t>přechodně</a:t>
            </a:r>
            <a:r>
              <a:rPr lang="cs-CZ" b="1" dirty="0">
                <a:effectLst/>
              </a:rPr>
              <a:t> zavést ochranu vnitřních hranic (migranti)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30 dní (</a:t>
            </a:r>
            <a:r>
              <a:rPr lang="cs-CZ" b="1" u="sng" dirty="0"/>
              <a:t>prodlužovat</a:t>
            </a:r>
            <a:r>
              <a:rPr lang="cs-CZ" b="1" dirty="0"/>
              <a:t> lze vždy nejvýše o 30 dní)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2411</Words>
  <Application>Microsoft Office PowerPoint</Application>
  <PresentationFormat>Předvádění na obrazovce (4:3)</PresentationFormat>
  <Paragraphs>189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Motiv systému Office</vt:lpstr>
      <vt:lpstr>  Pohyb a pobyt osob mimo ekonomický rámec jednotného vnitřního trhu OD PRACOVNÍKŮ K OBČANŮM  Prostor svobody, bezpečnosti a práva (spravedlnosti) (po 1999)  </vt:lpstr>
      <vt:lpstr>Od počátku k Amsterodamu</vt:lpstr>
      <vt:lpstr>Amsterodamská smlouva</vt:lpstr>
      <vt:lpstr>Současná právní úprava: SFEU,  hlava V (čl. 67 až 87) </vt:lpstr>
      <vt:lpstr>SVOBODA - přehled</vt:lpstr>
      <vt:lpstr>   2. Faktický pohyb přes hranice:   Schengenský hraniční kodex (kodifikovaná/aktualizovaná verze nařízení vyhlášená pod č. 2016/399)   </vt:lpstr>
      <vt:lpstr>Zásady - přehled</vt:lpstr>
      <vt:lpstr> VNITŘNÍ HRANICE </vt:lpstr>
      <vt:lpstr> Dočasné znovuzavedení ochrany vnitřních hranic </vt:lpstr>
      <vt:lpstr>Vnější hranice</vt:lpstr>
      <vt:lpstr> VNĚJŠÍ HRANICE Schengenského prostoru </vt:lpstr>
      <vt:lpstr>  Ochrana vnějších hranic a odepření vstupu Provádění hraničních kontrol  </vt:lpstr>
      <vt:lpstr>B) DŮKLADNÁ KONTROLA - CIZINCI</vt:lpstr>
      <vt:lpstr> Ostraha vnější hranice </vt:lpstr>
      <vt:lpstr> Odepření vstupu </vt:lpstr>
      <vt:lpstr>F R O N T E X</vt:lpstr>
      <vt:lpstr>FRONTEX (jen pro informaci)</vt:lpstr>
      <vt:lpstr>FRONTEX – ochrana vnějších hranic EU</vt:lpstr>
      <vt:lpstr>Záchranné operace na moři</vt:lpstr>
      <vt:lpstr>FRONTEX – shrnutí</vt:lpstr>
      <vt:lpstr>Vízový kodex EU</vt:lpstr>
      <vt:lpstr>Schengenské vízum (krátkodobé)</vt:lpstr>
      <vt:lpstr>Schengenské vízum - 2</vt:lpstr>
      <vt:lpstr>Vízum pro dlouhodobý pobyt (nad 90 dnů) - přistěhovalci</vt:lpstr>
      <vt:lpstr>  </vt:lpstr>
      <vt:lpstr>PROSTOR BEZPEČNOSTI</vt:lpstr>
      <vt:lpstr>Evropský zatýkací rozkaz (EZR) </vt:lpstr>
      <vt:lpstr>Úřad evropského veřejného žalobce</vt:lpstr>
      <vt:lpstr>EUROPOL</vt:lpstr>
      <vt:lpstr>Evropský úřad pro boj proti podvodům (OLAF)</vt:lpstr>
      <vt:lpstr>PROSTOR PRÁVA (SPRAVEDLNOSTI)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76</cp:revision>
  <dcterms:created xsi:type="dcterms:W3CDTF">2015-11-23T07:12:24Z</dcterms:created>
  <dcterms:modified xsi:type="dcterms:W3CDTF">2023-11-23T21:00:57Z</dcterms:modified>
</cp:coreProperties>
</file>