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3"/>
  </p:notesMasterIdLst>
  <p:handoutMasterIdLst>
    <p:handoutMasterId r:id="rId44"/>
  </p:handoutMasterIdLst>
  <p:sldIdLst>
    <p:sldId id="256" r:id="rId2"/>
    <p:sldId id="369" r:id="rId3"/>
    <p:sldId id="322" r:id="rId4"/>
    <p:sldId id="319" r:id="rId5"/>
    <p:sldId id="337" r:id="rId6"/>
    <p:sldId id="370" r:id="rId7"/>
    <p:sldId id="324" r:id="rId8"/>
    <p:sldId id="371" r:id="rId9"/>
    <p:sldId id="338" r:id="rId10"/>
    <p:sldId id="445" r:id="rId11"/>
    <p:sldId id="367" r:id="rId12"/>
    <p:sldId id="360" r:id="rId13"/>
    <p:sldId id="353" r:id="rId14"/>
    <p:sldId id="325" r:id="rId15"/>
    <p:sldId id="339" r:id="rId16"/>
    <p:sldId id="372" r:id="rId17"/>
    <p:sldId id="361" r:id="rId18"/>
    <p:sldId id="362" r:id="rId19"/>
    <p:sldId id="363" r:id="rId20"/>
    <p:sldId id="364" r:id="rId21"/>
    <p:sldId id="446" r:id="rId22"/>
    <p:sldId id="330" r:id="rId23"/>
    <p:sldId id="414" r:id="rId24"/>
    <p:sldId id="299" r:id="rId25"/>
    <p:sldId id="327" r:id="rId26"/>
    <p:sldId id="366" r:id="rId27"/>
    <p:sldId id="328" r:id="rId28"/>
    <p:sldId id="394" r:id="rId29"/>
    <p:sldId id="368" r:id="rId30"/>
    <p:sldId id="443" r:id="rId31"/>
    <p:sldId id="396" r:id="rId32"/>
    <p:sldId id="447" r:id="rId33"/>
    <p:sldId id="335" r:id="rId34"/>
    <p:sldId id="357" r:id="rId35"/>
    <p:sldId id="343" r:id="rId36"/>
    <p:sldId id="342" r:id="rId37"/>
    <p:sldId id="345" r:id="rId38"/>
    <p:sldId id="344" r:id="rId39"/>
    <p:sldId id="346" r:id="rId40"/>
    <p:sldId id="448" r:id="rId41"/>
    <p:sldId id="449" r:id="rId4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54386" autoAdjust="0"/>
  </p:normalViewPr>
  <p:slideViewPr>
    <p:cSldViewPr snapToGrid="0">
      <p:cViewPr varScale="1">
        <p:scale>
          <a:sx n="36" d="100"/>
          <a:sy n="36" d="100"/>
        </p:scale>
        <p:origin x="1516" y="3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7C1117-E112-4C34-AAC4-0BF7279775D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D8A2928-089E-4935-90A2-AA5668F03EF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VŠ</a:t>
          </a:r>
        </a:p>
      </dgm:t>
    </dgm:pt>
    <dgm:pt modelId="{79BEF000-1F2D-4320-A88A-3BCEB455157A}" type="parTrans" cxnId="{98CED608-F5A1-47EC-B1B4-C894158F9C20}">
      <dgm:prSet/>
      <dgm:spPr/>
      <dgm:t>
        <a:bodyPr/>
        <a:lstStyle/>
        <a:p>
          <a:endParaRPr lang="cs-CZ"/>
        </a:p>
      </dgm:t>
    </dgm:pt>
    <dgm:pt modelId="{2BD33D29-64C7-49AA-A71A-CD37D09EBF9B}" type="sibTrans" cxnId="{98CED608-F5A1-47EC-B1B4-C894158F9C20}">
      <dgm:prSet/>
      <dgm:spPr/>
      <dgm:t>
        <a:bodyPr/>
        <a:lstStyle/>
        <a:p>
          <a:endParaRPr lang="cs-CZ"/>
        </a:p>
      </dgm:t>
    </dgm:pt>
    <dgm:pt modelId="{F48F5821-E47D-4A41-B18B-1941D7EA5D2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Státní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(§§ 94, 95 ZVŠ)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(§§ 5 – 38 s výjimkami)</a:t>
          </a:r>
          <a:endParaRPr kumimoji="0" lang="cs-CZ" altLang="cs-CZ" b="0" i="0" u="none" strike="noStrike" cap="none" normalizeH="0" baseline="0">
            <a:ln>
              <a:noFill/>
            </a:ln>
            <a:solidFill>
              <a:srgbClr val="FF0000"/>
            </a:solidFill>
            <a:effectLst/>
            <a:latin typeface="Arial" panose="020B0604020202020204" pitchFamily="34" charset="0"/>
          </a:endParaRPr>
        </a:p>
      </dgm:t>
    </dgm:pt>
    <dgm:pt modelId="{441185FE-2A79-4BF5-8E30-DFA363E0251E}" type="parTrans" cxnId="{783F33F1-76C9-4389-8B78-FF694E5CA0EA}">
      <dgm:prSet/>
      <dgm:spPr/>
      <dgm:t>
        <a:bodyPr/>
        <a:lstStyle/>
        <a:p>
          <a:endParaRPr lang="cs-CZ"/>
        </a:p>
      </dgm:t>
    </dgm:pt>
    <dgm:pt modelId="{674A2590-73BB-41F0-AEBF-76DB994F149E}" type="sibTrans" cxnId="{783F33F1-76C9-4389-8B78-FF694E5CA0EA}">
      <dgm:prSet/>
      <dgm:spPr/>
      <dgm:t>
        <a:bodyPr/>
        <a:lstStyle/>
        <a:p>
          <a:endParaRPr lang="cs-CZ"/>
        </a:p>
      </dgm:t>
    </dgm:pt>
    <dgm:pt modelId="{248D8057-CE7C-4C1B-9338-2D7A9A4819C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Veřejné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(§§ 5 – 38 ZVŠ)</a:t>
          </a:r>
        </a:p>
      </dgm:t>
    </dgm:pt>
    <dgm:pt modelId="{5504D518-90A1-4CA5-BB35-D325C7269EDE}" type="parTrans" cxnId="{728D69BB-78C9-4219-AB02-9E5CCF77D5C3}">
      <dgm:prSet/>
      <dgm:spPr/>
      <dgm:t>
        <a:bodyPr/>
        <a:lstStyle/>
        <a:p>
          <a:endParaRPr lang="cs-CZ"/>
        </a:p>
      </dgm:t>
    </dgm:pt>
    <dgm:pt modelId="{11C7BCDF-AB5D-41D8-AC77-59DC39AD8B1F}" type="sibTrans" cxnId="{728D69BB-78C9-4219-AB02-9E5CCF77D5C3}">
      <dgm:prSet/>
      <dgm:spPr/>
      <dgm:t>
        <a:bodyPr/>
        <a:lstStyle/>
        <a:p>
          <a:endParaRPr lang="cs-CZ"/>
        </a:p>
      </dgm:t>
    </dgm:pt>
    <dgm:pt modelId="{F9E11BB1-13E8-406A-9A7C-A338A129356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Soukromé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(§§ 39 – 43 ZVŠ)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+ § 36 obdobně</a:t>
          </a:r>
          <a:endParaRPr kumimoji="0" lang="cs-CZ" altLang="cs-CZ" b="0" i="0" u="none" strike="noStrike" cap="none" normalizeH="0" baseline="0">
            <a:ln>
              <a:noFill/>
            </a:ln>
            <a:solidFill>
              <a:srgbClr val="FF0000"/>
            </a:solidFill>
            <a:effectLst/>
            <a:latin typeface="Arial" panose="020B0604020202020204" pitchFamily="34" charset="0"/>
          </a:endParaRPr>
        </a:p>
      </dgm:t>
    </dgm:pt>
    <dgm:pt modelId="{18D928B4-A1FD-4680-AEC9-7FA84E2CD35C}" type="parTrans" cxnId="{81E7785D-9B84-4FC7-953B-B793B8CFB314}">
      <dgm:prSet/>
      <dgm:spPr/>
      <dgm:t>
        <a:bodyPr/>
        <a:lstStyle/>
        <a:p>
          <a:endParaRPr lang="cs-CZ"/>
        </a:p>
      </dgm:t>
    </dgm:pt>
    <dgm:pt modelId="{EEC6633B-F4EF-4725-9E35-A2F9366EC8DE}" type="sibTrans" cxnId="{81E7785D-9B84-4FC7-953B-B793B8CFB314}">
      <dgm:prSet/>
      <dgm:spPr/>
      <dgm:t>
        <a:bodyPr/>
        <a:lstStyle/>
        <a:p>
          <a:endParaRPr lang="cs-CZ"/>
        </a:p>
      </dgm:t>
    </dgm:pt>
    <dgm:pt modelId="{60BABD63-8EBC-4287-947C-38192839D208}" type="pres">
      <dgm:prSet presAssocID="{C97C1117-E112-4C34-AAC4-0BF7279775D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D63FA76-4BA8-4547-99F4-1B30A3E49B0A}" type="pres">
      <dgm:prSet presAssocID="{0D8A2928-089E-4935-90A2-AA5668F03EF4}" presName="hierRoot1" presStyleCnt="0">
        <dgm:presLayoutVars>
          <dgm:hierBranch/>
        </dgm:presLayoutVars>
      </dgm:prSet>
      <dgm:spPr/>
    </dgm:pt>
    <dgm:pt modelId="{A07B865F-E0D0-475E-AF50-5DFAC4D96886}" type="pres">
      <dgm:prSet presAssocID="{0D8A2928-089E-4935-90A2-AA5668F03EF4}" presName="rootComposite1" presStyleCnt="0"/>
      <dgm:spPr/>
    </dgm:pt>
    <dgm:pt modelId="{E3035242-BD52-4450-B3F2-FD191EDF5BD7}" type="pres">
      <dgm:prSet presAssocID="{0D8A2928-089E-4935-90A2-AA5668F03EF4}" presName="rootText1" presStyleLbl="node0" presStyleIdx="0" presStyleCnt="1">
        <dgm:presLayoutVars>
          <dgm:chPref val="3"/>
        </dgm:presLayoutVars>
      </dgm:prSet>
      <dgm:spPr/>
    </dgm:pt>
    <dgm:pt modelId="{0E812939-460A-44B4-B08A-6E9C9E60E0E4}" type="pres">
      <dgm:prSet presAssocID="{0D8A2928-089E-4935-90A2-AA5668F03EF4}" presName="rootConnector1" presStyleLbl="node1" presStyleIdx="0" presStyleCnt="0"/>
      <dgm:spPr/>
    </dgm:pt>
    <dgm:pt modelId="{7BA4831A-18B0-4093-9A56-9B50C7F77901}" type="pres">
      <dgm:prSet presAssocID="{0D8A2928-089E-4935-90A2-AA5668F03EF4}" presName="hierChild2" presStyleCnt="0"/>
      <dgm:spPr/>
    </dgm:pt>
    <dgm:pt modelId="{FA0FE933-85A9-450E-9005-FDFEBEB73FFE}" type="pres">
      <dgm:prSet presAssocID="{441185FE-2A79-4BF5-8E30-DFA363E0251E}" presName="Name35" presStyleLbl="parChTrans1D2" presStyleIdx="0" presStyleCnt="3"/>
      <dgm:spPr/>
    </dgm:pt>
    <dgm:pt modelId="{E418D043-CA06-4758-A61A-1CD5114F0400}" type="pres">
      <dgm:prSet presAssocID="{F48F5821-E47D-4A41-B18B-1941D7EA5D27}" presName="hierRoot2" presStyleCnt="0">
        <dgm:presLayoutVars>
          <dgm:hierBranch/>
        </dgm:presLayoutVars>
      </dgm:prSet>
      <dgm:spPr/>
    </dgm:pt>
    <dgm:pt modelId="{6A780775-0588-47F2-8DC8-2FD42DCC7422}" type="pres">
      <dgm:prSet presAssocID="{F48F5821-E47D-4A41-B18B-1941D7EA5D27}" presName="rootComposite" presStyleCnt="0"/>
      <dgm:spPr/>
    </dgm:pt>
    <dgm:pt modelId="{15850DE6-E99C-4EB4-8434-8B5EDA5647D5}" type="pres">
      <dgm:prSet presAssocID="{F48F5821-E47D-4A41-B18B-1941D7EA5D27}" presName="rootText" presStyleLbl="node2" presStyleIdx="0" presStyleCnt="3">
        <dgm:presLayoutVars>
          <dgm:chPref val="3"/>
        </dgm:presLayoutVars>
      </dgm:prSet>
      <dgm:spPr/>
    </dgm:pt>
    <dgm:pt modelId="{2E99CC08-790F-4586-9DF3-7176CAA3864D}" type="pres">
      <dgm:prSet presAssocID="{F48F5821-E47D-4A41-B18B-1941D7EA5D27}" presName="rootConnector" presStyleLbl="node2" presStyleIdx="0" presStyleCnt="3"/>
      <dgm:spPr/>
    </dgm:pt>
    <dgm:pt modelId="{AA22F8A4-136B-47A9-B44B-36C8E1022AAD}" type="pres">
      <dgm:prSet presAssocID="{F48F5821-E47D-4A41-B18B-1941D7EA5D27}" presName="hierChild4" presStyleCnt="0"/>
      <dgm:spPr/>
    </dgm:pt>
    <dgm:pt modelId="{591E94E8-6155-4AD2-B0AC-65BAA7EEA3AA}" type="pres">
      <dgm:prSet presAssocID="{F48F5821-E47D-4A41-B18B-1941D7EA5D27}" presName="hierChild5" presStyleCnt="0"/>
      <dgm:spPr/>
    </dgm:pt>
    <dgm:pt modelId="{7C0EDE54-A4F3-4447-96E4-C16B5BA50286}" type="pres">
      <dgm:prSet presAssocID="{5504D518-90A1-4CA5-BB35-D325C7269EDE}" presName="Name35" presStyleLbl="parChTrans1D2" presStyleIdx="1" presStyleCnt="3"/>
      <dgm:spPr/>
    </dgm:pt>
    <dgm:pt modelId="{69C806F8-DD6D-46BF-AD81-522209863A36}" type="pres">
      <dgm:prSet presAssocID="{248D8057-CE7C-4C1B-9338-2D7A9A4819C2}" presName="hierRoot2" presStyleCnt="0">
        <dgm:presLayoutVars>
          <dgm:hierBranch/>
        </dgm:presLayoutVars>
      </dgm:prSet>
      <dgm:spPr/>
    </dgm:pt>
    <dgm:pt modelId="{7B305585-5703-41D8-B726-D3EFCC0E42B5}" type="pres">
      <dgm:prSet presAssocID="{248D8057-CE7C-4C1B-9338-2D7A9A4819C2}" presName="rootComposite" presStyleCnt="0"/>
      <dgm:spPr/>
    </dgm:pt>
    <dgm:pt modelId="{862F0598-002A-4F40-9F04-9C40604F123F}" type="pres">
      <dgm:prSet presAssocID="{248D8057-CE7C-4C1B-9338-2D7A9A4819C2}" presName="rootText" presStyleLbl="node2" presStyleIdx="1" presStyleCnt="3">
        <dgm:presLayoutVars>
          <dgm:chPref val="3"/>
        </dgm:presLayoutVars>
      </dgm:prSet>
      <dgm:spPr/>
    </dgm:pt>
    <dgm:pt modelId="{640A9F04-7512-4226-BBF1-9D2441C9B669}" type="pres">
      <dgm:prSet presAssocID="{248D8057-CE7C-4C1B-9338-2D7A9A4819C2}" presName="rootConnector" presStyleLbl="node2" presStyleIdx="1" presStyleCnt="3"/>
      <dgm:spPr/>
    </dgm:pt>
    <dgm:pt modelId="{2DD2ED13-8988-41BF-9F04-E228AAA2C83A}" type="pres">
      <dgm:prSet presAssocID="{248D8057-CE7C-4C1B-9338-2D7A9A4819C2}" presName="hierChild4" presStyleCnt="0"/>
      <dgm:spPr/>
    </dgm:pt>
    <dgm:pt modelId="{CEF9BE28-A927-4A80-962B-61E02AE6DF48}" type="pres">
      <dgm:prSet presAssocID="{248D8057-CE7C-4C1B-9338-2D7A9A4819C2}" presName="hierChild5" presStyleCnt="0"/>
      <dgm:spPr/>
    </dgm:pt>
    <dgm:pt modelId="{B0819454-A6FD-4859-B4AB-80C1F6C71C6F}" type="pres">
      <dgm:prSet presAssocID="{18D928B4-A1FD-4680-AEC9-7FA84E2CD35C}" presName="Name35" presStyleLbl="parChTrans1D2" presStyleIdx="2" presStyleCnt="3"/>
      <dgm:spPr/>
    </dgm:pt>
    <dgm:pt modelId="{6BBA2F00-E086-4684-B97E-906B3E19DF82}" type="pres">
      <dgm:prSet presAssocID="{F9E11BB1-13E8-406A-9A7C-A338A1293568}" presName="hierRoot2" presStyleCnt="0">
        <dgm:presLayoutVars>
          <dgm:hierBranch/>
        </dgm:presLayoutVars>
      </dgm:prSet>
      <dgm:spPr/>
    </dgm:pt>
    <dgm:pt modelId="{42462AB8-4CA5-4A84-BE3D-8D803EE32344}" type="pres">
      <dgm:prSet presAssocID="{F9E11BB1-13E8-406A-9A7C-A338A1293568}" presName="rootComposite" presStyleCnt="0"/>
      <dgm:spPr/>
    </dgm:pt>
    <dgm:pt modelId="{CA448476-82B4-408B-ADA6-92829BE9F7E3}" type="pres">
      <dgm:prSet presAssocID="{F9E11BB1-13E8-406A-9A7C-A338A1293568}" presName="rootText" presStyleLbl="node2" presStyleIdx="2" presStyleCnt="3">
        <dgm:presLayoutVars>
          <dgm:chPref val="3"/>
        </dgm:presLayoutVars>
      </dgm:prSet>
      <dgm:spPr/>
    </dgm:pt>
    <dgm:pt modelId="{750C1840-40E0-4620-8517-4A977918D6FB}" type="pres">
      <dgm:prSet presAssocID="{F9E11BB1-13E8-406A-9A7C-A338A1293568}" presName="rootConnector" presStyleLbl="node2" presStyleIdx="2" presStyleCnt="3"/>
      <dgm:spPr/>
    </dgm:pt>
    <dgm:pt modelId="{41DA3E16-A7AE-45E2-831F-05D00328D763}" type="pres">
      <dgm:prSet presAssocID="{F9E11BB1-13E8-406A-9A7C-A338A1293568}" presName="hierChild4" presStyleCnt="0"/>
      <dgm:spPr/>
    </dgm:pt>
    <dgm:pt modelId="{D1D1A3DD-C80E-47BA-8BCD-A8603DEA0685}" type="pres">
      <dgm:prSet presAssocID="{F9E11BB1-13E8-406A-9A7C-A338A1293568}" presName="hierChild5" presStyleCnt="0"/>
      <dgm:spPr/>
    </dgm:pt>
    <dgm:pt modelId="{83A040C3-CD83-4F1C-9E18-5E3BADD368EC}" type="pres">
      <dgm:prSet presAssocID="{0D8A2928-089E-4935-90A2-AA5668F03EF4}" presName="hierChild3" presStyleCnt="0"/>
      <dgm:spPr/>
    </dgm:pt>
  </dgm:ptLst>
  <dgm:cxnLst>
    <dgm:cxn modelId="{98CED608-F5A1-47EC-B1B4-C894158F9C20}" srcId="{C97C1117-E112-4C34-AAC4-0BF7279775DC}" destId="{0D8A2928-089E-4935-90A2-AA5668F03EF4}" srcOrd="0" destOrd="0" parTransId="{79BEF000-1F2D-4320-A88A-3BCEB455157A}" sibTransId="{2BD33D29-64C7-49AA-A71A-CD37D09EBF9B}"/>
    <dgm:cxn modelId="{93D2E80F-A664-4CE1-A8AE-1FED59FC5F61}" type="presOf" srcId="{0D8A2928-089E-4935-90A2-AA5668F03EF4}" destId="{E3035242-BD52-4450-B3F2-FD191EDF5BD7}" srcOrd="0" destOrd="0" presId="urn:microsoft.com/office/officeart/2005/8/layout/orgChart1"/>
    <dgm:cxn modelId="{906B0728-306F-4E8B-826B-68A15051C928}" type="presOf" srcId="{18D928B4-A1FD-4680-AEC9-7FA84E2CD35C}" destId="{B0819454-A6FD-4859-B4AB-80C1F6C71C6F}" srcOrd="0" destOrd="0" presId="urn:microsoft.com/office/officeart/2005/8/layout/orgChart1"/>
    <dgm:cxn modelId="{7026A531-092A-41C7-9A91-FF6E92ABB6EC}" type="presOf" srcId="{F9E11BB1-13E8-406A-9A7C-A338A1293568}" destId="{CA448476-82B4-408B-ADA6-92829BE9F7E3}" srcOrd="0" destOrd="0" presId="urn:microsoft.com/office/officeart/2005/8/layout/orgChart1"/>
    <dgm:cxn modelId="{BB9A4540-2D58-4A73-BA2B-632594293316}" type="presOf" srcId="{248D8057-CE7C-4C1B-9338-2D7A9A4819C2}" destId="{862F0598-002A-4F40-9F04-9C40604F123F}" srcOrd="0" destOrd="0" presId="urn:microsoft.com/office/officeart/2005/8/layout/orgChart1"/>
    <dgm:cxn modelId="{E224795B-BBE2-4D43-965B-541DA62749D9}" type="presOf" srcId="{F48F5821-E47D-4A41-B18B-1941D7EA5D27}" destId="{2E99CC08-790F-4586-9DF3-7176CAA3864D}" srcOrd="1" destOrd="0" presId="urn:microsoft.com/office/officeart/2005/8/layout/orgChart1"/>
    <dgm:cxn modelId="{81E7785D-9B84-4FC7-953B-B793B8CFB314}" srcId="{0D8A2928-089E-4935-90A2-AA5668F03EF4}" destId="{F9E11BB1-13E8-406A-9A7C-A338A1293568}" srcOrd="2" destOrd="0" parTransId="{18D928B4-A1FD-4680-AEC9-7FA84E2CD35C}" sibTransId="{EEC6633B-F4EF-4725-9E35-A2F9366EC8DE}"/>
    <dgm:cxn modelId="{65012949-BBCC-4AD6-9856-CA03A54CB467}" type="presOf" srcId="{F9E11BB1-13E8-406A-9A7C-A338A1293568}" destId="{750C1840-40E0-4620-8517-4A977918D6FB}" srcOrd="1" destOrd="0" presId="urn:microsoft.com/office/officeart/2005/8/layout/orgChart1"/>
    <dgm:cxn modelId="{92A20E4A-E0E9-462A-865B-0D1759185213}" type="presOf" srcId="{5504D518-90A1-4CA5-BB35-D325C7269EDE}" destId="{7C0EDE54-A4F3-4447-96E4-C16B5BA50286}" srcOrd="0" destOrd="0" presId="urn:microsoft.com/office/officeart/2005/8/layout/orgChart1"/>
    <dgm:cxn modelId="{E310AF8C-8882-45F9-A105-4543DF44CD7D}" type="presOf" srcId="{F48F5821-E47D-4A41-B18B-1941D7EA5D27}" destId="{15850DE6-E99C-4EB4-8434-8B5EDA5647D5}" srcOrd="0" destOrd="0" presId="urn:microsoft.com/office/officeart/2005/8/layout/orgChart1"/>
    <dgm:cxn modelId="{CC5DB1B9-1F8A-4811-84E6-DDB47A269740}" type="presOf" srcId="{0D8A2928-089E-4935-90A2-AA5668F03EF4}" destId="{0E812939-460A-44B4-B08A-6E9C9E60E0E4}" srcOrd="1" destOrd="0" presId="urn:microsoft.com/office/officeart/2005/8/layout/orgChart1"/>
    <dgm:cxn modelId="{728D69BB-78C9-4219-AB02-9E5CCF77D5C3}" srcId="{0D8A2928-089E-4935-90A2-AA5668F03EF4}" destId="{248D8057-CE7C-4C1B-9338-2D7A9A4819C2}" srcOrd="1" destOrd="0" parTransId="{5504D518-90A1-4CA5-BB35-D325C7269EDE}" sibTransId="{11C7BCDF-AB5D-41D8-AC77-59DC39AD8B1F}"/>
    <dgm:cxn modelId="{1D516FCA-83D1-4112-8E3F-3B9F603E6D38}" type="presOf" srcId="{C97C1117-E112-4C34-AAC4-0BF7279775DC}" destId="{60BABD63-8EBC-4287-947C-38192839D208}" srcOrd="0" destOrd="0" presId="urn:microsoft.com/office/officeart/2005/8/layout/orgChart1"/>
    <dgm:cxn modelId="{187AFCD3-2F17-4EFB-B167-84357BFD7ECB}" type="presOf" srcId="{248D8057-CE7C-4C1B-9338-2D7A9A4819C2}" destId="{640A9F04-7512-4226-BBF1-9D2441C9B669}" srcOrd="1" destOrd="0" presId="urn:microsoft.com/office/officeart/2005/8/layout/orgChart1"/>
    <dgm:cxn modelId="{FC40C0E7-6177-4CA3-BD3B-2C0155C3D983}" type="presOf" srcId="{441185FE-2A79-4BF5-8E30-DFA363E0251E}" destId="{FA0FE933-85A9-450E-9005-FDFEBEB73FFE}" srcOrd="0" destOrd="0" presId="urn:microsoft.com/office/officeart/2005/8/layout/orgChart1"/>
    <dgm:cxn modelId="{783F33F1-76C9-4389-8B78-FF694E5CA0EA}" srcId="{0D8A2928-089E-4935-90A2-AA5668F03EF4}" destId="{F48F5821-E47D-4A41-B18B-1941D7EA5D27}" srcOrd="0" destOrd="0" parTransId="{441185FE-2A79-4BF5-8E30-DFA363E0251E}" sibTransId="{674A2590-73BB-41F0-AEBF-76DB994F149E}"/>
    <dgm:cxn modelId="{023AF12D-776F-4363-9CF3-947128B85719}" type="presParOf" srcId="{60BABD63-8EBC-4287-947C-38192839D208}" destId="{CD63FA76-4BA8-4547-99F4-1B30A3E49B0A}" srcOrd="0" destOrd="0" presId="urn:microsoft.com/office/officeart/2005/8/layout/orgChart1"/>
    <dgm:cxn modelId="{62C2F868-6D69-420F-8C7A-BECC4F8DD684}" type="presParOf" srcId="{CD63FA76-4BA8-4547-99F4-1B30A3E49B0A}" destId="{A07B865F-E0D0-475E-AF50-5DFAC4D96886}" srcOrd="0" destOrd="0" presId="urn:microsoft.com/office/officeart/2005/8/layout/orgChart1"/>
    <dgm:cxn modelId="{6C99EA07-9682-4D68-B916-F2EB72C8621D}" type="presParOf" srcId="{A07B865F-E0D0-475E-AF50-5DFAC4D96886}" destId="{E3035242-BD52-4450-B3F2-FD191EDF5BD7}" srcOrd="0" destOrd="0" presId="urn:microsoft.com/office/officeart/2005/8/layout/orgChart1"/>
    <dgm:cxn modelId="{5C523EB0-0120-4A90-9365-9CAAE5A0EB53}" type="presParOf" srcId="{A07B865F-E0D0-475E-AF50-5DFAC4D96886}" destId="{0E812939-460A-44B4-B08A-6E9C9E60E0E4}" srcOrd="1" destOrd="0" presId="urn:microsoft.com/office/officeart/2005/8/layout/orgChart1"/>
    <dgm:cxn modelId="{AB625767-6256-4E07-84B2-AA3A64F5E705}" type="presParOf" srcId="{CD63FA76-4BA8-4547-99F4-1B30A3E49B0A}" destId="{7BA4831A-18B0-4093-9A56-9B50C7F77901}" srcOrd="1" destOrd="0" presId="urn:microsoft.com/office/officeart/2005/8/layout/orgChart1"/>
    <dgm:cxn modelId="{88D8BF05-6C7B-4088-A94F-46370C94C535}" type="presParOf" srcId="{7BA4831A-18B0-4093-9A56-9B50C7F77901}" destId="{FA0FE933-85A9-450E-9005-FDFEBEB73FFE}" srcOrd="0" destOrd="0" presId="urn:microsoft.com/office/officeart/2005/8/layout/orgChart1"/>
    <dgm:cxn modelId="{D3383507-0710-4539-B92A-BC6FAF3AAAF2}" type="presParOf" srcId="{7BA4831A-18B0-4093-9A56-9B50C7F77901}" destId="{E418D043-CA06-4758-A61A-1CD5114F0400}" srcOrd="1" destOrd="0" presId="urn:microsoft.com/office/officeart/2005/8/layout/orgChart1"/>
    <dgm:cxn modelId="{4CA9F998-FD1A-4333-9E55-AD855F6BED4C}" type="presParOf" srcId="{E418D043-CA06-4758-A61A-1CD5114F0400}" destId="{6A780775-0588-47F2-8DC8-2FD42DCC7422}" srcOrd="0" destOrd="0" presId="urn:microsoft.com/office/officeart/2005/8/layout/orgChart1"/>
    <dgm:cxn modelId="{9EC4AED5-84F6-4A57-B371-042B5A60E15C}" type="presParOf" srcId="{6A780775-0588-47F2-8DC8-2FD42DCC7422}" destId="{15850DE6-E99C-4EB4-8434-8B5EDA5647D5}" srcOrd="0" destOrd="0" presId="urn:microsoft.com/office/officeart/2005/8/layout/orgChart1"/>
    <dgm:cxn modelId="{B450394E-2F85-4D55-95EC-1109D9788D9B}" type="presParOf" srcId="{6A780775-0588-47F2-8DC8-2FD42DCC7422}" destId="{2E99CC08-790F-4586-9DF3-7176CAA3864D}" srcOrd="1" destOrd="0" presId="urn:microsoft.com/office/officeart/2005/8/layout/orgChart1"/>
    <dgm:cxn modelId="{D9F1C42D-CBDC-45E4-BBB7-02B6B87F2791}" type="presParOf" srcId="{E418D043-CA06-4758-A61A-1CD5114F0400}" destId="{AA22F8A4-136B-47A9-B44B-36C8E1022AAD}" srcOrd="1" destOrd="0" presId="urn:microsoft.com/office/officeart/2005/8/layout/orgChart1"/>
    <dgm:cxn modelId="{138A38F8-0BE1-4BAC-87B5-17633DF3693F}" type="presParOf" srcId="{E418D043-CA06-4758-A61A-1CD5114F0400}" destId="{591E94E8-6155-4AD2-B0AC-65BAA7EEA3AA}" srcOrd="2" destOrd="0" presId="urn:microsoft.com/office/officeart/2005/8/layout/orgChart1"/>
    <dgm:cxn modelId="{FD3E3346-5749-41E9-B8DF-3A3A95376C7C}" type="presParOf" srcId="{7BA4831A-18B0-4093-9A56-9B50C7F77901}" destId="{7C0EDE54-A4F3-4447-96E4-C16B5BA50286}" srcOrd="2" destOrd="0" presId="urn:microsoft.com/office/officeart/2005/8/layout/orgChart1"/>
    <dgm:cxn modelId="{596CE9AE-8C08-4F4B-84B4-D7AD97EBF28A}" type="presParOf" srcId="{7BA4831A-18B0-4093-9A56-9B50C7F77901}" destId="{69C806F8-DD6D-46BF-AD81-522209863A36}" srcOrd="3" destOrd="0" presId="urn:microsoft.com/office/officeart/2005/8/layout/orgChart1"/>
    <dgm:cxn modelId="{84DD694E-498C-4F81-A705-BFAA4AA2B19E}" type="presParOf" srcId="{69C806F8-DD6D-46BF-AD81-522209863A36}" destId="{7B305585-5703-41D8-B726-D3EFCC0E42B5}" srcOrd="0" destOrd="0" presId="urn:microsoft.com/office/officeart/2005/8/layout/orgChart1"/>
    <dgm:cxn modelId="{FDF89FE8-749C-48BF-8990-89E96C3C7AF0}" type="presParOf" srcId="{7B305585-5703-41D8-B726-D3EFCC0E42B5}" destId="{862F0598-002A-4F40-9F04-9C40604F123F}" srcOrd="0" destOrd="0" presId="urn:microsoft.com/office/officeart/2005/8/layout/orgChart1"/>
    <dgm:cxn modelId="{695488E1-FA65-4A46-96C4-E438E47986D3}" type="presParOf" srcId="{7B305585-5703-41D8-B726-D3EFCC0E42B5}" destId="{640A9F04-7512-4226-BBF1-9D2441C9B669}" srcOrd="1" destOrd="0" presId="urn:microsoft.com/office/officeart/2005/8/layout/orgChart1"/>
    <dgm:cxn modelId="{D7B744E6-F31E-4D2A-B13F-CEF3E2CB022F}" type="presParOf" srcId="{69C806F8-DD6D-46BF-AD81-522209863A36}" destId="{2DD2ED13-8988-41BF-9F04-E228AAA2C83A}" srcOrd="1" destOrd="0" presId="urn:microsoft.com/office/officeart/2005/8/layout/orgChart1"/>
    <dgm:cxn modelId="{54EA8016-F062-4949-AB38-615962552E8A}" type="presParOf" srcId="{69C806F8-DD6D-46BF-AD81-522209863A36}" destId="{CEF9BE28-A927-4A80-962B-61E02AE6DF48}" srcOrd="2" destOrd="0" presId="urn:microsoft.com/office/officeart/2005/8/layout/orgChart1"/>
    <dgm:cxn modelId="{B3C6C4C4-43DC-434B-A202-017BDDAF7DA6}" type="presParOf" srcId="{7BA4831A-18B0-4093-9A56-9B50C7F77901}" destId="{B0819454-A6FD-4859-B4AB-80C1F6C71C6F}" srcOrd="4" destOrd="0" presId="urn:microsoft.com/office/officeart/2005/8/layout/orgChart1"/>
    <dgm:cxn modelId="{310D6890-131A-4860-A452-1738E66A127A}" type="presParOf" srcId="{7BA4831A-18B0-4093-9A56-9B50C7F77901}" destId="{6BBA2F00-E086-4684-B97E-906B3E19DF82}" srcOrd="5" destOrd="0" presId="urn:microsoft.com/office/officeart/2005/8/layout/orgChart1"/>
    <dgm:cxn modelId="{C3DF4CC6-A5E6-49EE-9F61-9ECF47DAEF7F}" type="presParOf" srcId="{6BBA2F00-E086-4684-B97E-906B3E19DF82}" destId="{42462AB8-4CA5-4A84-BE3D-8D803EE32344}" srcOrd="0" destOrd="0" presId="urn:microsoft.com/office/officeart/2005/8/layout/orgChart1"/>
    <dgm:cxn modelId="{9861AE6A-78EE-4E2E-9D8F-9EBE10C37249}" type="presParOf" srcId="{42462AB8-4CA5-4A84-BE3D-8D803EE32344}" destId="{CA448476-82B4-408B-ADA6-92829BE9F7E3}" srcOrd="0" destOrd="0" presId="urn:microsoft.com/office/officeart/2005/8/layout/orgChart1"/>
    <dgm:cxn modelId="{13CF468A-0D2B-4817-ACAF-288E8A683A45}" type="presParOf" srcId="{42462AB8-4CA5-4A84-BE3D-8D803EE32344}" destId="{750C1840-40E0-4620-8517-4A977918D6FB}" srcOrd="1" destOrd="0" presId="urn:microsoft.com/office/officeart/2005/8/layout/orgChart1"/>
    <dgm:cxn modelId="{A93ACE39-C86D-4647-B92C-CD6CDFA26593}" type="presParOf" srcId="{6BBA2F00-E086-4684-B97E-906B3E19DF82}" destId="{41DA3E16-A7AE-45E2-831F-05D00328D763}" srcOrd="1" destOrd="0" presId="urn:microsoft.com/office/officeart/2005/8/layout/orgChart1"/>
    <dgm:cxn modelId="{3FB0A1FF-534B-4667-B6D5-E773494E30A8}" type="presParOf" srcId="{6BBA2F00-E086-4684-B97E-906B3E19DF82}" destId="{D1D1A3DD-C80E-47BA-8BCD-A8603DEA0685}" srcOrd="2" destOrd="0" presId="urn:microsoft.com/office/officeart/2005/8/layout/orgChart1"/>
    <dgm:cxn modelId="{5A7FA6A9-33D0-443D-9271-9C17B631C45D}" type="presParOf" srcId="{CD63FA76-4BA8-4547-99F4-1B30A3E49B0A}" destId="{83A040C3-CD83-4F1C-9E18-5E3BADD368E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819454-A6FD-4859-B4AB-80C1F6C71C6F}">
      <dsp:nvSpPr>
        <dsp:cNvPr id="0" name=""/>
        <dsp:cNvSpPr/>
      </dsp:nvSpPr>
      <dsp:spPr>
        <a:xfrm>
          <a:off x="3657599" y="1033341"/>
          <a:ext cx="2498638" cy="4336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823"/>
              </a:lnTo>
              <a:lnTo>
                <a:pt x="2498638" y="216823"/>
              </a:lnTo>
              <a:lnTo>
                <a:pt x="2498638" y="4336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0EDE54-A4F3-4447-96E4-C16B5BA50286}">
      <dsp:nvSpPr>
        <dsp:cNvPr id="0" name=""/>
        <dsp:cNvSpPr/>
      </dsp:nvSpPr>
      <dsp:spPr>
        <a:xfrm>
          <a:off x="3611879" y="1033341"/>
          <a:ext cx="91440" cy="4336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36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0FE933-85A9-450E-9005-FDFEBEB73FFE}">
      <dsp:nvSpPr>
        <dsp:cNvPr id="0" name=""/>
        <dsp:cNvSpPr/>
      </dsp:nvSpPr>
      <dsp:spPr>
        <a:xfrm>
          <a:off x="1158961" y="1033341"/>
          <a:ext cx="2498638" cy="433647"/>
        </a:xfrm>
        <a:custGeom>
          <a:avLst/>
          <a:gdLst/>
          <a:ahLst/>
          <a:cxnLst/>
          <a:rect l="0" t="0" r="0" b="0"/>
          <a:pathLst>
            <a:path>
              <a:moveTo>
                <a:pt x="2498638" y="0"/>
              </a:moveTo>
              <a:lnTo>
                <a:pt x="2498638" y="216823"/>
              </a:lnTo>
              <a:lnTo>
                <a:pt x="0" y="216823"/>
              </a:lnTo>
              <a:lnTo>
                <a:pt x="0" y="4336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035242-BD52-4450-B3F2-FD191EDF5BD7}">
      <dsp:nvSpPr>
        <dsp:cNvPr id="0" name=""/>
        <dsp:cNvSpPr/>
      </dsp:nvSpPr>
      <dsp:spPr>
        <a:xfrm>
          <a:off x="2625104" y="845"/>
          <a:ext cx="2064990" cy="1032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VŠ</a:t>
          </a:r>
        </a:p>
      </dsp:txBody>
      <dsp:txXfrm>
        <a:off x="2625104" y="845"/>
        <a:ext cx="2064990" cy="1032495"/>
      </dsp:txXfrm>
    </dsp:sp>
    <dsp:sp modelId="{15850DE6-E99C-4EB4-8434-8B5EDA5647D5}">
      <dsp:nvSpPr>
        <dsp:cNvPr id="0" name=""/>
        <dsp:cNvSpPr/>
      </dsp:nvSpPr>
      <dsp:spPr>
        <a:xfrm>
          <a:off x="126466" y="1466988"/>
          <a:ext cx="2064990" cy="1032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Státní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(§§ 94, 95 ZVŠ)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(§§ 5 – 38 s výjimkami)</a:t>
          </a:r>
          <a:endParaRPr kumimoji="0" lang="cs-CZ" altLang="cs-CZ" sz="1700" b="0" i="0" u="none" strike="noStrike" kern="1200" cap="none" normalizeH="0" baseline="0">
            <a:ln>
              <a:noFill/>
            </a:ln>
            <a:solidFill>
              <a:srgbClr val="FF0000"/>
            </a:solidFill>
            <a:effectLst/>
            <a:latin typeface="Arial" panose="020B0604020202020204" pitchFamily="34" charset="0"/>
          </a:endParaRPr>
        </a:p>
      </dsp:txBody>
      <dsp:txXfrm>
        <a:off x="126466" y="1466988"/>
        <a:ext cx="2064990" cy="1032495"/>
      </dsp:txXfrm>
    </dsp:sp>
    <dsp:sp modelId="{862F0598-002A-4F40-9F04-9C40604F123F}">
      <dsp:nvSpPr>
        <dsp:cNvPr id="0" name=""/>
        <dsp:cNvSpPr/>
      </dsp:nvSpPr>
      <dsp:spPr>
        <a:xfrm>
          <a:off x="2625104" y="1466988"/>
          <a:ext cx="2064990" cy="1032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Veřejné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(§§ 5 – 38 ZVŠ)</a:t>
          </a:r>
        </a:p>
      </dsp:txBody>
      <dsp:txXfrm>
        <a:off x="2625104" y="1466988"/>
        <a:ext cx="2064990" cy="1032495"/>
      </dsp:txXfrm>
    </dsp:sp>
    <dsp:sp modelId="{CA448476-82B4-408B-ADA6-92829BE9F7E3}">
      <dsp:nvSpPr>
        <dsp:cNvPr id="0" name=""/>
        <dsp:cNvSpPr/>
      </dsp:nvSpPr>
      <dsp:spPr>
        <a:xfrm>
          <a:off x="5123743" y="1466988"/>
          <a:ext cx="2064990" cy="10324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Soukromé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(§§ 39 – 43 ZVŠ)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+ § 36 obdobně</a:t>
          </a:r>
          <a:endParaRPr kumimoji="0" lang="cs-CZ" altLang="cs-CZ" sz="1700" b="0" i="0" u="none" strike="noStrike" kern="1200" cap="none" normalizeH="0" baseline="0">
            <a:ln>
              <a:noFill/>
            </a:ln>
            <a:solidFill>
              <a:srgbClr val="FF0000"/>
            </a:solidFill>
            <a:effectLst/>
            <a:latin typeface="Arial" panose="020B0604020202020204" pitchFamily="34" charset="0"/>
          </a:endParaRPr>
        </a:p>
      </dsp:txBody>
      <dsp:txXfrm>
        <a:off x="5123743" y="1466988"/>
        <a:ext cx="2064990" cy="10324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3811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7359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5557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19640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09945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6851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38886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82178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75217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59365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309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20158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kumimoji="1" lang="cs-CZ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lvl="0"/>
            <a:endParaRPr kumimoji="1" lang="cs-CZ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59748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63492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3443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45524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9833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05916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82943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57940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8698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226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29409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18103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3776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7242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0189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0911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4467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733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4798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42031" y="2051823"/>
            <a:ext cx="7518400" cy="4017283"/>
          </a:xfrm>
        </p:spPr>
        <p:txBody>
          <a:bodyPr/>
          <a:lstStyle/>
          <a:p>
            <a:pPr algn="ctr"/>
            <a:r>
              <a:rPr lang="cs-CZ" sz="4000" dirty="0"/>
              <a:t>NP111Zk Správní právo pro veřejnou správu I </a:t>
            </a:r>
            <a:br>
              <a:rPr lang="cs-CZ" sz="4000" dirty="0"/>
            </a:br>
            <a:r>
              <a:rPr lang="cs-CZ" sz="4000" i="1" dirty="0"/>
              <a:t>Územní samospráva a její organizace. </a:t>
            </a:r>
            <a:br>
              <a:rPr lang="cs-CZ" sz="4000" i="1" dirty="0"/>
            </a:br>
            <a:r>
              <a:rPr lang="cs-CZ" sz="4000" i="1" dirty="0"/>
              <a:t>Profesní a zájmová samospráva, jejich organizace</a:t>
            </a:r>
            <a:br>
              <a:rPr lang="cs-CZ" altLang="cs-CZ" sz="2800" dirty="0">
                <a:solidFill>
                  <a:schemeClr val="tx1"/>
                </a:solidFill>
              </a:rPr>
            </a:b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>IV. kolektivní konzultace 8. 12. 2023</a:t>
            </a:r>
            <a:br>
              <a:rPr lang="cs-CZ" altLang="cs-CZ" sz="2800" dirty="0">
                <a:solidFill>
                  <a:schemeClr val="tx1"/>
                </a:solidFill>
              </a:rPr>
            </a:b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>David Hejč</a:t>
            </a:r>
            <a:br>
              <a:rPr lang="cs-CZ" altLang="cs-CZ" sz="2800" dirty="0">
                <a:solidFill>
                  <a:schemeClr val="tx1"/>
                </a:solidFill>
              </a:rPr>
            </a:br>
            <a:endParaRPr lang="cs-CZ" alt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34BE3AFE-93E9-4CC2-801E-6ED5337836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8682" y="0"/>
            <a:ext cx="8086635" cy="647700"/>
          </a:xfrm>
        </p:spPr>
        <p:txBody>
          <a:bodyPr/>
          <a:lstStyle/>
          <a:p>
            <a:pPr algn="ctr"/>
            <a:r>
              <a:rPr lang="cs-CZ" altLang="cs-CZ" dirty="0"/>
              <a:t>§ 35 odst. 2 ZO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DD376D2C-E1EE-4CFB-A654-F82F1512AB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2996" y="982997"/>
            <a:ext cx="8082321" cy="4114800"/>
          </a:xfrm>
        </p:spPr>
        <p:txBody>
          <a:bodyPr/>
          <a:lstStyle/>
          <a:p>
            <a:pPr algn="just"/>
            <a:r>
              <a:rPr lang="cs-CZ" altLang="cs-CZ" i="1" dirty="0"/>
              <a:t>„Do samostatné působnosti obce patří zejména záležitosti uvedené v § 84, 85 a 102, s výjimkou vydávání nařízení obce. Obec v samostatné působnosti ve svém územním obvodu dále pečuje v souladu s místními předpoklady a s místními zvyklostmi o vytváření podmínek pro rozvoj sociální péče a pro uspokojování potřeb svých občanů. Jde především o uspokojování potřeby bydlení, ochrany a rozvoje zdraví, dopravy a spojů, potřeby informací, výchovy a vzdělávání, celkového kulturního rozvoje a ochrany veřejného pořádku.“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86A2533-CC5B-469A-8C98-56BC738701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17413" name="Zástupný symbol pro číslo snímku 4">
            <a:extLst>
              <a:ext uri="{FF2B5EF4-FFF2-40B4-BE49-F238E27FC236}">
                <a16:creationId xmlns:a16="http://schemas.microsoft.com/office/drawing/2014/main" id="{534CA307-6DCE-49D2-A80A-305CACB7C2A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504864-F1B5-40A4-8184-9C6AD073C142}" type="slidenum">
              <a:rPr lang="cs-CZ" altLang="cs-CZ" sz="1200">
                <a:latin typeface="Trebuchet MS" panose="020B0603020202020204" pitchFamily="34" charset="0"/>
              </a:rPr>
              <a:pPr/>
              <a:t>10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C93CF-FB17-4D97-A8DC-DAD4F652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" y="77787"/>
            <a:ext cx="8086635" cy="647700"/>
          </a:xfrm>
        </p:spPr>
        <p:txBody>
          <a:bodyPr/>
          <a:lstStyle/>
          <a:p>
            <a:r>
              <a:rPr lang="cs-CZ" dirty="0"/>
              <a:t>Záležitosti patřící do samostatní působnosti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077DFD-E33D-4AE4-9562-1BDFE4932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008" y="950912"/>
            <a:ext cx="8082321" cy="5297487"/>
          </a:xfrm>
        </p:spPr>
        <p:txBody>
          <a:bodyPr/>
          <a:lstStyle/>
          <a:p>
            <a:r>
              <a:rPr lang="cs-CZ" dirty="0"/>
              <a:t>Záležitosti existence obce a její územní změny např.</a:t>
            </a:r>
          </a:p>
          <a:p>
            <a:pPr lvl="1"/>
            <a:r>
              <a:rPr lang="cs-CZ" dirty="0"/>
              <a:t>slučování/připojení s jinou obcí</a:t>
            </a:r>
          </a:p>
          <a:p>
            <a:pPr lvl="1"/>
            <a:r>
              <a:rPr lang="cs-CZ" dirty="0"/>
              <a:t>označování částí obce, ulic…</a:t>
            </a:r>
          </a:p>
          <a:p>
            <a:r>
              <a:rPr lang="cs-CZ" dirty="0"/>
              <a:t>Vnitřní organizace obce např.</a:t>
            </a:r>
          </a:p>
          <a:p>
            <a:pPr lvl="1"/>
            <a:r>
              <a:rPr lang="cs-CZ" dirty="0"/>
              <a:t>volba, zřizování a ustanovování orgánů obce</a:t>
            </a:r>
          </a:p>
          <a:p>
            <a:pPr lvl="1"/>
            <a:r>
              <a:rPr lang="cs-CZ" dirty="0"/>
              <a:t>zřizování obecní policie,</a:t>
            </a:r>
          </a:p>
          <a:p>
            <a:pPr lvl="1"/>
            <a:r>
              <a:rPr lang="cs-CZ" dirty="0"/>
              <a:t>organizace místního referenda</a:t>
            </a:r>
          </a:p>
          <a:p>
            <a:r>
              <a:rPr lang="cs-CZ" dirty="0"/>
              <a:t>Rozpočtové hospodaření</a:t>
            </a:r>
          </a:p>
          <a:p>
            <a:r>
              <a:rPr lang="cs-CZ" dirty="0"/>
              <a:t>Hospodaření s obecním majetkem</a:t>
            </a:r>
          </a:p>
          <a:p>
            <a:r>
              <a:rPr lang="cs-CZ" dirty="0"/>
              <a:t>Podnikatelské aktivity obce, zakládání právnických osob </a:t>
            </a:r>
          </a:p>
          <a:p>
            <a:pPr marL="0" indent="0">
              <a:buNone/>
            </a:pPr>
            <a:r>
              <a:rPr lang="cs-CZ" dirty="0"/>
              <a:t>Atd.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4520C1-DB58-4ED5-8354-4D1E633DC8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01582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2FC719-430D-4901-A208-7E8BEDE57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2484" y="376641"/>
            <a:ext cx="6064976" cy="485775"/>
          </a:xfrm>
        </p:spPr>
        <p:txBody>
          <a:bodyPr/>
          <a:lstStyle/>
          <a:p>
            <a:r>
              <a:rPr lang="cs-CZ" dirty="0"/>
              <a:t>Obecní právní předpisy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18D954-6F0F-4ED6-9442-71E7AC8ABB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D6A480E-ACB6-459B-920E-CD893F17D0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114344"/>
              </p:ext>
            </p:extLst>
          </p:nvPr>
        </p:nvGraphicFramePr>
        <p:xfrm>
          <a:off x="817715" y="1435261"/>
          <a:ext cx="7307715" cy="2418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5905">
                  <a:extLst>
                    <a:ext uri="{9D8B030D-6E8A-4147-A177-3AD203B41FA5}">
                      <a16:colId xmlns:a16="http://schemas.microsoft.com/office/drawing/2014/main" val="895163128"/>
                    </a:ext>
                  </a:extLst>
                </a:gridCol>
                <a:gridCol w="2435905">
                  <a:extLst>
                    <a:ext uri="{9D8B030D-6E8A-4147-A177-3AD203B41FA5}">
                      <a16:colId xmlns:a16="http://schemas.microsoft.com/office/drawing/2014/main" val="2905853447"/>
                    </a:ext>
                  </a:extLst>
                </a:gridCol>
                <a:gridCol w="2435905">
                  <a:extLst>
                    <a:ext uri="{9D8B030D-6E8A-4147-A177-3AD203B41FA5}">
                      <a16:colId xmlns:a16="http://schemas.microsoft.com/office/drawing/2014/main" val="3128316806"/>
                    </a:ext>
                  </a:extLst>
                </a:gridCol>
              </a:tblGrid>
              <a:tr h="1043532">
                <a:tc>
                  <a:txBody>
                    <a:bodyPr/>
                    <a:lstStyle/>
                    <a:p>
                      <a:r>
                        <a:rPr lang="cs-CZ" sz="1400" dirty="0"/>
                        <a:t>Podzákonný právní předpis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Který orgán vydává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Ústavněrávní</a:t>
                      </a:r>
                      <a:r>
                        <a:rPr lang="cs-CZ" sz="1400" dirty="0"/>
                        <a:t> východisko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68061582"/>
                  </a:ext>
                </a:extLst>
              </a:tr>
              <a:tr h="769972">
                <a:tc>
                  <a:txBody>
                    <a:bodyPr/>
                    <a:lstStyle/>
                    <a:p>
                      <a:r>
                        <a:rPr lang="cs-CZ" sz="1400" dirty="0"/>
                        <a:t>Obecně závazná vyhláška obce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zastupitelstvo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čl. 104 odst. 3 Ústavy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62159129"/>
                  </a:ext>
                </a:extLst>
              </a:tr>
              <a:tr h="604585">
                <a:tc>
                  <a:txBody>
                    <a:bodyPr/>
                    <a:lstStyle/>
                    <a:p>
                      <a:r>
                        <a:rPr lang="cs-CZ" sz="1400" dirty="0"/>
                        <a:t>Nařízení obce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rada/zastupitelstvo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čl. 79 odst. 3 Ústavy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9418183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67402178-8531-4D21-B960-5C16C15B51B8}"/>
              </a:ext>
            </a:extLst>
          </p:cNvPr>
          <p:cNvSpPr txBox="1"/>
          <p:nvPr/>
        </p:nvSpPr>
        <p:spPr>
          <a:xfrm>
            <a:off x="1371443" y="3951275"/>
            <a:ext cx="514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Proces: vydání – platnost – účinnost</a:t>
            </a:r>
          </a:p>
        </p:txBody>
      </p:sp>
      <p:sp>
        <p:nvSpPr>
          <p:cNvPr id="8" name="Zástupný symbol pro obsah 4">
            <a:extLst>
              <a:ext uri="{FF2B5EF4-FFF2-40B4-BE49-F238E27FC236}">
                <a16:creationId xmlns:a16="http://schemas.microsoft.com/office/drawing/2014/main" id="{899333EC-E159-4034-9030-3B8E2D40090C}"/>
              </a:ext>
            </a:extLst>
          </p:cNvPr>
          <p:cNvSpPr txBox="1">
            <a:spLocks/>
          </p:cNvSpPr>
          <p:nvPr/>
        </p:nvSpPr>
        <p:spPr>
          <a:xfrm>
            <a:off x="1447234" y="3998370"/>
            <a:ext cx="6048676" cy="1153570"/>
          </a:xfrm>
          <a:prstGeom prst="rect">
            <a:avLst/>
          </a:prstGeom>
        </p:spPr>
        <p:txBody>
          <a:bodyPr vert="horz" lIns="0" tIns="0" rIns="0" bIns="0" numCol="1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cs-CZ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obecně závazná vyhláška je originální právní předpis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nařízení je odvozený (prováděcí) právní předpis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800" dirty="0"/>
          </a:p>
          <a:p>
            <a:pPr>
              <a:buFont typeface="Arial" panose="020B0604020202020204" pitchFamily="34" charset="0"/>
              <a:buChar char="•"/>
            </a:pPr>
            <a:endParaRPr lang="cs-CZ" sz="1800" b="1" dirty="0"/>
          </a:p>
          <a:p>
            <a:pPr>
              <a:buFont typeface="Arial" panose="020B0604020202020204" pitchFamily="34" charset="0"/>
              <a:buChar char="•"/>
            </a:pPr>
            <a:endParaRPr lang="cs-CZ" sz="1800" kern="0" dirty="0"/>
          </a:p>
          <a:p>
            <a:pPr>
              <a:buFont typeface="Arial" panose="020B0604020202020204" pitchFamily="34" charset="0"/>
              <a:buChar char="•"/>
            </a:pPr>
            <a:endParaRPr lang="cs-CZ" sz="1800" kern="0" dirty="0"/>
          </a:p>
          <a:p>
            <a:pPr marL="53990" indent="0" algn="ctr">
              <a:buNone/>
            </a:pPr>
            <a:endParaRPr lang="cs-CZ" sz="1800" b="1" kern="0" dirty="0"/>
          </a:p>
          <a:p>
            <a:pPr marL="53990" indent="0">
              <a:buNone/>
            </a:pPr>
            <a:endParaRPr lang="cs-CZ" sz="2099" kern="0" dirty="0"/>
          </a:p>
        </p:txBody>
      </p:sp>
    </p:spTree>
    <p:extLst>
      <p:ext uri="{BB962C8B-B14F-4D97-AF65-F5344CB8AC3E}">
        <p14:creationId xmlns:p14="http://schemas.microsoft.com/office/powerpoint/2010/main" val="287284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540" y="713754"/>
            <a:ext cx="6487426" cy="5889722"/>
          </a:xfrm>
          <a:prstGeom prst="rect">
            <a:avLst/>
          </a:prstGeom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1847500" y="0"/>
            <a:ext cx="8086635" cy="647700"/>
          </a:xfrm>
        </p:spPr>
        <p:txBody>
          <a:bodyPr/>
          <a:lstStyle/>
          <a:p>
            <a:r>
              <a:rPr lang="cs-CZ" dirty="0"/>
              <a:t>Dozor nad činností obcí</a:t>
            </a:r>
          </a:p>
        </p:txBody>
      </p:sp>
    </p:spTree>
    <p:extLst>
      <p:ext uri="{BB962C8B-B14F-4D97-AF65-F5344CB8AC3E}">
        <p14:creationId xmlns:p14="http://schemas.microsoft.com/office/powerpoint/2010/main" val="2310838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2015" y="640391"/>
            <a:ext cx="8086635" cy="647700"/>
          </a:xfrm>
        </p:spPr>
        <p:txBody>
          <a:bodyPr/>
          <a:lstStyle/>
          <a:p>
            <a:r>
              <a:rPr lang="cs-CZ" dirty="0"/>
              <a:t>Obce a jejich členění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2015" y="1648451"/>
            <a:ext cx="8082321" cy="4114800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kategorizace obcí</a:t>
            </a:r>
          </a:p>
          <a:p>
            <a:pPr lvl="1" algn="just"/>
            <a:r>
              <a:rPr lang="cs-CZ" sz="2000" b="1" dirty="0"/>
              <a:t>obce</a:t>
            </a:r>
            <a:r>
              <a:rPr lang="cs-CZ" sz="2000" dirty="0"/>
              <a:t> (jedničkové) – 6259</a:t>
            </a:r>
          </a:p>
          <a:p>
            <a:pPr lvl="1" algn="just"/>
            <a:r>
              <a:rPr lang="cs-CZ" sz="2000" b="1" dirty="0"/>
              <a:t>obce s pověřeným obecním úřadem</a:t>
            </a:r>
            <a:r>
              <a:rPr lang="cs-CZ" sz="2000" dirty="0"/>
              <a:t> (dvojkové) - </a:t>
            </a:r>
            <a:r>
              <a:rPr lang="cs-CZ" sz="2000" i="1" dirty="0">
                <a:latin typeface="Arial" charset="0"/>
              </a:rPr>
              <a:t>388</a:t>
            </a:r>
            <a:endParaRPr lang="cs-CZ" sz="2000" dirty="0"/>
          </a:p>
          <a:p>
            <a:pPr lvl="1" algn="just"/>
            <a:r>
              <a:rPr lang="cs-CZ" sz="2000" b="1" dirty="0"/>
              <a:t>obce s rozšířenou působností</a:t>
            </a:r>
            <a:r>
              <a:rPr lang="cs-CZ" sz="2000" dirty="0"/>
              <a:t> (trojkové) - 205</a:t>
            </a:r>
          </a:p>
          <a:p>
            <a:pPr marL="457200" lvl="1" indent="0" algn="just">
              <a:buNone/>
            </a:pPr>
            <a:endParaRPr lang="cs-CZ" sz="2000" dirty="0"/>
          </a:p>
          <a:p>
            <a:pPr algn="just"/>
            <a:r>
              <a:rPr lang="cs-CZ" sz="2000" b="1" dirty="0"/>
              <a:t>další členění</a:t>
            </a:r>
          </a:p>
          <a:p>
            <a:pPr lvl="1" algn="just"/>
            <a:r>
              <a:rPr lang="cs-CZ" sz="2000" b="1" dirty="0"/>
              <a:t>obec</a:t>
            </a:r>
          </a:p>
          <a:p>
            <a:pPr lvl="1" algn="just"/>
            <a:r>
              <a:rPr lang="cs-CZ" sz="2000" b="1" dirty="0"/>
              <a:t>město a městys</a:t>
            </a:r>
          </a:p>
          <a:p>
            <a:pPr lvl="1" algn="just"/>
            <a:r>
              <a:rPr lang="cs-CZ" sz="2000" b="1" dirty="0"/>
              <a:t>statutární město</a:t>
            </a:r>
          </a:p>
          <a:p>
            <a:pPr lvl="1" algn="just"/>
            <a:r>
              <a:rPr lang="cs-CZ" sz="2000" b="1" dirty="0"/>
              <a:t>hl. m. Praha</a:t>
            </a:r>
          </a:p>
          <a:p>
            <a:pPr lvl="1" algn="just"/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8431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336267"/>
            <a:ext cx="8086635" cy="647700"/>
          </a:xfrm>
        </p:spPr>
        <p:txBody>
          <a:bodyPr/>
          <a:lstStyle/>
          <a:p>
            <a:r>
              <a:rPr lang="cs-CZ" dirty="0"/>
              <a:t>Počet obcí v ČR -  6259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9" name="Obdélník 8"/>
          <p:cNvSpPr/>
          <p:nvPr/>
        </p:nvSpPr>
        <p:spPr>
          <a:xfrm>
            <a:off x="444260" y="1924494"/>
            <a:ext cx="794166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i="1" dirty="0">
                <a:latin typeface="Arial" panose="020B0604020202020204" pitchFamily="34" charset="0"/>
              </a:rPr>
              <a:t>Celkem cca 50 % všech obcí jsou obce do 500 obyvatel.</a:t>
            </a:r>
          </a:p>
          <a:p>
            <a:pPr lvl="2" eaLnBrk="1" hangingPunct="1"/>
            <a:r>
              <a:rPr lang="cs-CZ" altLang="cs-CZ" i="1" dirty="0">
                <a:latin typeface="Arial" panose="020B0604020202020204" pitchFamily="34" charset="0"/>
              </a:rPr>
              <a:t>kategorie obcí do 199 obyvatel (cca 20 %)</a:t>
            </a:r>
            <a:endParaRPr lang="cs-CZ" altLang="cs-CZ" sz="1800" i="1" dirty="0">
              <a:latin typeface="Arial" panose="020B0604020202020204" pitchFamily="34" charset="0"/>
            </a:endParaRPr>
          </a:p>
          <a:p>
            <a:pPr lvl="2" eaLnBrk="1" hangingPunct="1"/>
            <a:r>
              <a:rPr lang="cs-CZ" altLang="cs-CZ" i="1" dirty="0">
                <a:latin typeface="Arial" panose="020B0604020202020204" pitchFamily="34" charset="0"/>
              </a:rPr>
              <a:t>kategorie obcí od </a:t>
            </a:r>
            <a:r>
              <a:rPr lang="cs-CZ" altLang="cs-CZ" sz="1800" i="1" dirty="0">
                <a:latin typeface="Arial" panose="020B0604020202020204" pitchFamily="34" charset="0"/>
              </a:rPr>
              <a:t>200 - 499 obyvatel (cca 30 %), </a:t>
            </a:r>
          </a:p>
          <a:p>
            <a:pPr eaLnBrk="1" hangingPunct="1"/>
            <a:endParaRPr lang="cs-CZ" altLang="cs-CZ" i="1" dirty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i="1" dirty="0">
                <a:latin typeface="Arial" panose="020B0604020202020204" pitchFamily="34" charset="0"/>
              </a:rPr>
              <a:t>V obcích do 500 obyvatel žije pouze cca 10 % celkové populace České republiky. </a:t>
            </a:r>
          </a:p>
          <a:p>
            <a:pPr lvl="1" eaLnBrk="1" hangingPunct="1"/>
            <a:r>
              <a:rPr lang="cs-CZ" altLang="cs-CZ" sz="2000" i="1" dirty="0">
                <a:latin typeface="Arial" panose="020B0604020202020204" pitchFamily="34" charset="0"/>
              </a:rPr>
              <a:t>Tyto obce však zabírají víc než 1/3 rozlohy České republiky. </a:t>
            </a: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6557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3024" y="436779"/>
            <a:ext cx="6064976" cy="485775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5482" y="1323382"/>
            <a:ext cx="6693388" cy="3713575"/>
          </a:xfrm>
        </p:spPr>
        <p:txBody>
          <a:bodyPr/>
          <a:lstStyle/>
          <a:p>
            <a:pPr algn="just"/>
            <a:endParaRPr lang="cs-CZ" sz="1500" b="1" dirty="0"/>
          </a:p>
          <a:p>
            <a:pPr algn="just"/>
            <a:r>
              <a:rPr lang="cs-CZ" b="1" dirty="0"/>
              <a:t>zastupitelstvo obce</a:t>
            </a:r>
          </a:p>
          <a:p>
            <a:pPr lvl="1" algn="just"/>
            <a:r>
              <a:rPr lang="cs-CZ" sz="2100" dirty="0"/>
              <a:t>výbory zastupitelstva (finanční a kontrolní,</a:t>
            </a:r>
          </a:p>
          <a:p>
            <a:pPr marL="243000" lvl="1" indent="0" algn="just">
              <a:buNone/>
            </a:pPr>
            <a:r>
              <a:rPr lang="cs-CZ" sz="2100" dirty="0"/>
              <a:t> další fakultativně)</a:t>
            </a:r>
          </a:p>
          <a:p>
            <a:pPr algn="just"/>
            <a:r>
              <a:rPr lang="cs-CZ" b="1" dirty="0"/>
              <a:t>rada obce</a:t>
            </a:r>
          </a:p>
          <a:p>
            <a:pPr lvl="1" algn="just"/>
            <a:r>
              <a:rPr lang="cs-CZ" sz="2100" dirty="0"/>
              <a:t>komise rady</a:t>
            </a:r>
          </a:p>
          <a:p>
            <a:pPr algn="just"/>
            <a:r>
              <a:rPr lang="cs-CZ" b="1" dirty="0"/>
              <a:t>starosta</a:t>
            </a:r>
          </a:p>
          <a:p>
            <a:pPr algn="just"/>
            <a:r>
              <a:rPr lang="cs-CZ" b="1" dirty="0"/>
              <a:t>obecní úřad</a:t>
            </a:r>
          </a:p>
          <a:p>
            <a:pPr lvl="1" algn="just"/>
            <a:r>
              <a:rPr lang="cs-CZ" sz="2100" dirty="0"/>
              <a:t>(tajemník)</a:t>
            </a:r>
          </a:p>
          <a:p>
            <a:pPr algn="just"/>
            <a:r>
              <a:rPr lang="cs-CZ" b="1" dirty="0"/>
              <a:t>zvláštní orgány obce</a:t>
            </a:r>
          </a:p>
          <a:p>
            <a:pPr algn="just"/>
            <a:r>
              <a:rPr lang="cs-CZ" b="1" dirty="0"/>
              <a:t>obecní policie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10552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79024" y="296242"/>
            <a:ext cx="6064976" cy="485775"/>
          </a:xfrm>
        </p:spPr>
        <p:txBody>
          <a:bodyPr/>
          <a:lstStyle/>
          <a:p>
            <a:r>
              <a:rPr lang="cs-CZ" dirty="0"/>
              <a:t>Zastupitelstvo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751" y="1056870"/>
            <a:ext cx="7537595" cy="4244596"/>
          </a:xfrm>
        </p:spPr>
        <p:txBody>
          <a:bodyPr/>
          <a:lstStyle/>
          <a:p>
            <a:pPr algn="just"/>
            <a:r>
              <a:rPr lang="cs-CZ" dirty="0"/>
              <a:t>vrcholný orgán (vyjádření ústavního práva občanů podílet se na správě veřejných záležitostí)</a:t>
            </a:r>
          </a:p>
          <a:p>
            <a:pPr algn="just"/>
            <a:r>
              <a:rPr lang="cs-CZ" dirty="0"/>
              <a:t>přímo volený orgán</a:t>
            </a:r>
          </a:p>
          <a:p>
            <a:pPr algn="just"/>
            <a:r>
              <a:rPr lang="cs-CZ" dirty="0"/>
              <a:t>stěžejní úloha především v rámci </a:t>
            </a:r>
          </a:p>
          <a:p>
            <a:pPr marL="54000" indent="0" algn="just">
              <a:buNone/>
            </a:pPr>
            <a:r>
              <a:rPr lang="cs-CZ" dirty="0"/>
              <a:t>  samostatné působnosti</a:t>
            </a:r>
          </a:p>
          <a:p>
            <a:pPr algn="just"/>
            <a:r>
              <a:rPr lang="cs-CZ" dirty="0"/>
              <a:t>veřejná zasedání nejméně jednou za tři měsíce</a:t>
            </a:r>
          </a:p>
          <a:p>
            <a:pPr algn="just"/>
            <a:r>
              <a:rPr lang="cs-CZ" dirty="0"/>
              <a:t>občané mohou v otázkách samostatné </a:t>
            </a:r>
          </a:p>
          <a:p>
            <a:pPr marL="54000" indent="0" algn="just">
              <a:buNone/>
            </a:pPr>
            <a:r>
              <a:rPr lang="cs-CZ" dirty="0"/>
              <a:t>  působnosti vytvořit bod programu zasedání,</a:t>
            </a:r>
          </a:p>
          <a:p>
            <a:pPr algn="just"/>
            <a:r>
              <a:rPr lang="cs-CZ" dirty="0"/>
              <a:t>zápisy ze zasedání veřejné, možno nahlížet</a:t>
            </a:r>
          </a:p>
          <a:p>
            <a:pPr marL="54000" indent="0" algn="just">
              <a:buNone/>
            </a:pPr>
            <a:r>
              <a:rPr lang="cs-CZ" dirty="0"/>
              <a:t>  a činit výpisy</a:t>
            </a:r>
          </a:p>
          <a:p>
            <a:pPr algn="just"/>
            <a:r>
              <a:rPr lang="cs-CZ" dirty="0"/>
              <a:t>vytváří </a:t>
            </a:r>
            <a:r>
              <a:rPr lang="cs-CZ" b="1" dirty="0"/>
              <a:t>výbory </a:t>
            </a:r>
            <a:r>
              <a:rPr lang="cs-CZ" dirty="0"/>
              <a:t>jako poradní a iniciativní</a:t>
            </a:r>
          </a:p>
          <a:p>
            <a:pPr marL="54000" indent="0" algn="just">
              <a:buNone/>
            </a:pPr>
            <a:r>
              <a:rPr lang="cs-CZ" dirty="0"/>
              <a:t>  orgány (povinně finanční a kontrolní)</a:t>
            </a:r>
          </a:p>
          <a:p>
            <a:endParaRPr lang="cs-CZ" sz="135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699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61824" y="558800"/>
            <a:ext cx="6064976" cy="485775"/>
          </a:xfrm>
        </p:spPr>
        <p:txBody>
          <a:bodyPr/>
          <a:lstStyle/>
          <a:p>
            <a:r>
              <a:rPr lang="cs-CZ" dirty="0"/>
              <a:t>Rada obce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5853" y="1125939"/>
            <a:ext cx="7812293" cy="5732061"/>
          </a:xfrm>
        </p:spPr>
        <p:txBody>
          <a:bodyPr/>
          <a:lstStyle/>
          <a:p>
            <a:pPr algn="just"/>
            <a:r>
              <a:rPr lang="cs-CZ" sz="2800" dirty="0"/>
              <a:t>výkonný orgán vykonávající působnost jak samostatnou, tak přenesenou</a:t>
            </a:r>
          </a:p>
          <a:p>
            <a:pPr algn="just"/>
            <a:r>
              <a:rPr lang="cs-CZ" sz="2800" dirty="0"/>
              <a:t>volena z řad zastupitelstva, kterému je také odpovědná (pokud je alespoň 15 zastupitelů, jinak její pravomoci vykonává starosta a zastupitelstvo)</a:t>
            </a:r>
          </a:p>
          <a:p>
            <a:pPr algn="just"/>
            <a:r>
              <a:rPr lang="cs-CZ" sz="2800" dirty="0"/>
              <a:t>neveřejná zasedání</a:t>
            </a:r>
          </a:p>
          <a:p>
            <a:pPr algn="just"/>
            <a:r>
              <a:rPr lang="cs-CZ" sz="2800" dirty="0"/>
              <a:t>zápisy ze zasedání veřejné, možno nahlížet a činit výpisy</a:t>
            </a:r>
          </a:p>
          <a:p>
            <a:pPr algn="just"/>
            <a:r>
              <a:rPr lang="cs-CZ" sz="2800" dirty="0"/>
              <a:t>vytváří komise</a:t>
            </a:r>
            <a:r>
              <a:rPr lang="cs-CZ" sz="2800" b="1" dirty="0"/>
              <a:t> </a:t>
            </a:r>
            <a:r>
              <a:rPr lang="cs-CZ" sz="2800" dirty="0"/>
              <a:t>jako poradní a iniciativní orgány</a:t>
            </a:r>
          </a:p>
          <a:p>
            <a:pPr algn="just"/>
            <a:endParaRPr lang="cs-CZ" sz="1875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21988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35246" y="685601"/>
            <a:ext cx="6064976" cy="485775"/>
          </a:xfrm>
        </p:spPr>
        <p:txBody>
          <a:bodyPr/>
          <a:lstStyle/>
          <a:p>
            <a:r>
              <a:rPr lang="cs-CZ" dirty="0"/>
              <a:t>Starosta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5642" y="1643865"/>
            <a:ext cx="7017653" cy="4756934"/>
          </a:xfrm>
        </p:spPr>
        <p:txBody>
          <a:bodyPr/>
          <a:lstStyle/>
          <a:p>
            <a:pPr algn="just"/>
            <a:r>
              <a:rPr lang="cs-CZ" dirty="0"/>
              <a:t>specifický orgán, který zastupuje obec navenek (podepisuje za ni např. právní předpisy obce) X nelze právní jednání bez předchozího souhlasu orgánu obce, je-li požadován – jinak absolutní </a:t>
            </a:r>
            <a:r>
              <a:rPr lang="cs-CZ" dirty="0" err="1"/>
              <a:t>neplatnot</a:t>
            </a:r>
            <a:endParaRPr lang="cs-CZ" dirty="0"/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volen zastupitelstvem, kterému je odpovědný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případě potřeby zastupován místostarosty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3619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47E233-9BE0-4A7C-9BA8-F253744FAF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4E7DFF-39FF-4ED0-B845-5F57A80AC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589" y="244868"/>
            <a:ext cx="8086635" cy="647700"/>
          </a:xfrm>
        </p:spPr>
        <p:txBody>
          <a:bodyPr/>
          <a:lstStyle/>
          <a:p>
            <a:r>
              <a:rPr lang="cs-CZ" dirty="0"/>
              <a:t>Členění veřejné správy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9672E3-5C06-477E-9C8D-C10092107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424" y="1561244"/>
            <a:ext cx="7737151" cy="3278483"/>
          </a:xfrm>
        </p:spPr>
        <p:txBody>
          <a:bodyPr/>
          <a:lstStyle/>
          <a:p>
            <a:r>
              <a:rPr lang="cs-CZ" b="1" dirty="0"/>
              <a:t>Státní správa</a:t>
            </a:r>
            <a:r>
              <a:rPr lang="cs-CZ" dirty="0"/>
              <a:t> </a:t>
            </a:r>
          </a:p>
          <a:p>
            <a:pPr lvl="1"/>
            <a:r>
              <a:rPr lang="cs-CZ" sz="1800" i="1" dirty="0"/>
              <a:t>uskutečňovaná státem jménem státu a v zájmu státu (základ veřejné správy)</a:t>
            </a:r>
          </a:p>
          <a:p>
            <a:pPr lvl="1"/>
            <a:endParaRPr lang="cs-CZ" sz="1800" i="1" dirty="0"/>
          </a:p>
          <a:p>
            <a:pPr lvl="1"/>
            <a:endParaRPr lang="cs-CZ" sz="1800" i="1" dirty="0"/>
          </a:p>
          <a:p>
            <a:r>
              <a:rPr lang="cs-CZ" b="1" dirty="0"/>
              <a:t>Samospráva</a:t>
            </a:r>
          </a:p>
          <a:p>
            <a:pPr lvl="1" algn="just"/>
            <a:r>
              <a:rPr lang="cs-CZ" sz="1800" i="1" dirty="0"/>
              <a:t>uskutečňována jinými subjekty než je stát svým jménem a ve svém zájmu (spravují sami sebe) je od státní správy odvozena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101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70480" y="509089"/>
            <a:ext cx="8086635" cy="647700"/>
          </a:xfrm>
        </p:spPr>
        <p:txBody>
          <a:bodyPr/>
          <a:lstStyle/>
          <a:p>
            <a:r>
              <a:rPr lang="cs-CZ" dirty="0"/>
              <a:t>Obecní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8158" y="1230330"/>
            <a:ext cx="7347683" cy="5246670"/>
          </a:xfrm>
        </p:spPr>
        <p:txBody>
          <a:bodyPr/>
          <a:lstStyle/>
          <a:p>
            <a:r>
              <a:rPr lang="cs-CZ" dirty="0"/>
              <a:t>orgán působící hlavně v přenesené působnosti (</a:t>
            </a:r>
            <a:r>
              <a:rPr kumimoji="1" lang="cs-CZ" sz="24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přenesená působnost tam kde není svěřeno jinému orgánu obce)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– v rámci ní vytváří specializované odbory (např. odbor životního prostředí, dopravy, přestupkový, odbor stavebního úřadu, ...)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podpůrně působí též v samostatné působnosti obce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tajemník obecního úřadu (</a:t>
            </a:r>
            <a:r>
              <a:rPr kumimoji="1" lang="cs-CZ" kern="1200" dirty="0">
                <a:latin typeface="Arial" charset="0"/>
              </a:rPr>
              <a:t>v</a:t>
            </a:r>
            <a:r>
              <a:rPr kumimoji="1" lang="cs-CZ" sz="24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 II. a III. se obligatorně)</a:t>
            </a:r>
          </a:p>
          <a:p>
            <a:pPr lvl="1"/>
            <a:r>
              <a:rPr kumimoji="1" lang="cs-CZ" kern="1200" dirty="0">
                <a:latin typeface="Arial" charset="0"/>
                <a:ea typeface="+mn-ea"/>
                <a:cs typeface="+mn-cs"/>
              </a:rPr>
              <a:t>odpovídá za plnění úkolů starostovi, který je v čele OÚ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7366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912EA785-AAE4-416B-AE64-D0B43D6B40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/>
              <a:t>Struktura obecního úřadu - příklad</a:t>
            </a:r>
          </a:p>
        </p:txBody>
      </p:sp>
      <p:pic>
        <p:nvPicPr>
          <p:cNvPr id="25603" name="Zástupný symbol pro obsah 6">
            <a:extLst>
              <a:ext uri="{FF2B5EF4-FFF2-40B4-BE49-F238E27FC236}">
                <a16:creationId xmlns:a16="http://schemas.microsoft.com/office/drawing/2014/main" id="{29A21585-E413-4F63-97DE-C706CA7FBF7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54263" y="1773238"/>
            <a:ext cx="4864100" cy="4357687"/>
          </a:xfrm>
        </p:spPr>
      </p:pic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D5510C-2527-4D0A-99BD-42250F3B1C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https://www.boskovice.cz/organizacni-struktura/d-21874</a:t>
            </a:r>
          </a:p>
        </p:txBody>
      </p:sp>
      <p:sp>
        <p:nvSpPr>
          <p:cNvPr id="25605" name="Zástupný symbol pro číslo snímku 4">
            <a:extLst>
              <a:ext uri="{FF2B5EF4-FFF2-40B4-BE49-F238E27FC236}">
                <a16:creationId xmlns:a16="http://schemas.microsoft.com/office/drawing/2014/main" id="{AD0C8510-04C7-4F14-BC1F-1C1AE5E4161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781A183-B44D-4E9F-A621-78AB19C89F9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2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901" y="569976"/>
            <a:ext cx="8086635" cy="647700"/>
          </a:xfrm>
        </p:spPr>
        <p:txBody>
          <a:bodyPr/>
          <a:lstStyle/>
          <a:p>
            <a:r>
              <a:rPr lang="cs-CZ" dirty="0"/>
              <a:t>Statutární města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1217" y="1027431"/>
            <a:ext cx="8082321" cy="5678169"/>
          </a:xfrm>
        </p:spPr>
        <p:txBody>
          <a:bodyPr/>
          <a:lstStyle/>
          <a:p>
            <a:pPr algn="just"/>
            <a:endParaRPr lang="cs-CZ" sz="2000" dirty="0"/>
          </a:p>
          <a:p>
            <a:pPr algn="just"/>
            <a:r>
              <a:rPr lang="cs-CZ" sz="2000" dirty="0"/>
              <a:t>§ 4 odst. 1 zákona o obcích: </a:t>
            </a:r>
            <a:r>
              <a:rPr lang="cs-CZ" sz="2000" i="1" dirty="0"/>
              <a:t>Statutárními městy jsou Kladno, České Budějovice, Plzeň, Karlovy Vary, Ústí nad Labem, Liberec, Jablonec nad Nisou, Hradec Králové, Pardubice, Jihlava, Brno, Zlín, Olomouc, Přerov, Chomutov, Děčín, Frýdek-Místek, Ostrava, Opava, Havířov, Most, Teplice, Karviná, Mladá Boleslav a Prostějov.</a:t>
            </a:r>
          </a:p>
          <a:p>
            <a:pPr marL="0" indent="0" algn="just">
              <a:buNone/>
            </a:pPr>
            <a:endParaRPr lang="cs-CZ" sz="2000" i="1" dirty="0"/>
          </a:p>
          <a:p>
            <a:pPr algn="just"/>
            <a:r>
              <a:rPr lang="cs-CZ" sz="2000" dirty="0"/>
              <a:t>územní členění na základě </a:t>
            </a:r>
            <a:r>
              <a:rPr lang="cs-CZ" sz="2000" b="1" dirty="0"/>
              <a:t>statutu</a:t>
            </a:r>
            <a:r>
              <a:rPr lang="cs-CZ" sz="2000" dirty="0"/>
              <a:t> (OZV)</a:t>
            </a:r>
          </a:p>
          <a:p>
            <a:pPr algn="just"/>
            <a:r>
              <a:rPr lang="cs-CZ" sz="2000" b="1" dirty="0"/>
              <a:t>fakultativní členění </a:t>
            </a:r>
            <a:r>
              <a:rPr lang="cs-CZ" sz="2000" dirty="0"/>
              <a:t>na městské části/obvody</a:t>
            </a:r>
          </a:p>
          <a:p>
            <a:pPr algn="just"/>
            <a:r>
              <a:rPr lang="cs-CZ" sz="2000" b="1" dirty="0"/>
              <a:t>magistrát</a:t>
            </a:r>
            <a:r>
              <a:rPr lang="cs-CZ" sz="2000" dirty="0"/>
              <a:t> (městský úřad) a </a:t>
            </a:r>
            <a:r>
              <a:rPr lang="cs-CZ" sz="2000" b="1" dirty="0"/>
              <a:t>primátor</a:t>
            </a:r>
            <a:r>
              <a:rPr lang="cs-CZ" sz="2000" dirty="0"/>
              <a:t> (starosta),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ostatní orgány mají pojmenování obdobné jako je tomu u obcí, resp. jiných měst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městské obvody a městské části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jednají za statutární město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záležitostech jim svěřených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zákonem a v mezích zákona statutem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městské obvody a městské části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nemohou vydávat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obecně závazné vyhlášky nebo nařízení.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další úprava v § 130 a násl. zákona o obcích</a:t>
            </a:r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82405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5B427C71-36EF-42ED-9623-D2AAA7BAE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členění – statutární město Brno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DCC063-6595-44D8-A7DF-13E9807AF1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532" name="Zástupný symbol pro číslo snímku 4">
            <a:extLst>
              <a:ext uri="{FF2B5EF4-FFF2-40B4-BE49-F238E27FC236}">
                <a16:creationId xmlns:a16="http://schemas.microsoft.com/office/drawing/2014/main" id="{EBCFA6ED-6A0B-4F56-A7F0-B9D4E8E081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749B19F-7FE2-4047-AA49-1C429669B26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200"/>
          </a:p>
        </p:txBody>
      </p:sp>
      <p:pic>
        <p:nvPicPr>
          <p:cNvPr id="22533" name="Picture 4">
            <a:extLst>
              <a:ext uri="{FF2B5EF4-FFF2-40B4-BE49-F238E27FC236}">
                <a16:creationId xmlns:a16="http://schemas.microsoft.com/office/drawing/2014/main" id="{B81E4141-D14C-45A4-AA41-E928E0E8DE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2850" y="1773238"/>
            <a:ext cx="4606925" cy="4357687"/>
          </a:xfr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BCC4975-62FE-4575-BD90-04DBAA603F2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br>
              <a:rPr lang="cs-CZ" altLang="cs-CZ" sz="2800" b="1" i="1"/>
            </a:br>
            <a:r>
              <a:rPr lang="cs-CZ" altLang="cs-CZ" sz="2800" b="1" i="1"/>
              <a:t>Hlavní město PRAHA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860EEAD-B7BE-4E60-9942-3B9064BB483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196975"/>
            <a:ext cx="8229600" cy="4530725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+mj-lt"/>
              </a:rPr>
              <a:t>                                       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cs-CZ" altLang="cs-CZ" dirty="0">
              <a:latin typeface="+mj-lt"/>
            </a:endParaRPr>
          </a:p>
          <a:p>
            <a:pPr lvl="1" eaLnBrk="1" hangingPunct="1">
              <a:lnSpc>
                <a:spcPct val="125000"/>
              </a:lnSpc>
            </a:pPr>
            <a:r>
              <a:rPr lang="cs-CZ" altLang="cs-CZ" sz="2000" dirty="0">
                <a:latin typeface="+mj-lt"/>
              </a:rPr>
              <a:t>má postavení obce  i  VÚSC („kraje“)</a:t>
            </a:r>
          </a:p>
          <a:p>
            <a:pPr lvl="1" eaLnBrk="1" hangingPunct="1">
              <a:lnSpc>
                <a:spcPct val="125000"/>
              </a:lnSpc>
            </a:pPr>
            <a:r>
              <a:rPr lang="cs-CZ" altLang="cs-CZ" sz="2000" dirty="0">
                <a:latin typeface="+mj-lt"/>
              </a:rPr>
              <a:t>na městské části se člení tzv. ze zákona</a:t>
            </a:r>
          </a:p>
          <a:p>
            <a:pPr lvl="1" eaLnBrk="1" hangingPunct="1">
              <a:lnSpc>
                <a:spcPct val="125000"/>
              </a:lnSpc>
            </a:pPr>
            <a:r>
              <a:rPr lang="cs-CZ" altLang="cs-CZ" sz="2000" dirty="0">
                <a:latin typeface="+mj-lt"/>
              </a:rPr>
              <a:t>některé vnitřní vztahy upraveny přímo zákonem č. 131/2000 Sb., o hlavním městě Praze, jiné  STATUTEM</a:t>
            </a:r>
          </a:p>
          <a:p>
            <a:pPr lvl="1" eaLnBrk="1" hangingPunct="1">
              <a:lnSpc>
                <a:spcPct val="125000"/>
              </a:lnSpc>
            </a:pPr>
            <a:r>
              <a:rPr lang="cs-CZ" altLang="cs-CZ" sz="2000" dirty="0">
                <a:latin typeface="+mj-lt"/>
              </a:rPr>
              <a:t>dále principiálně obdobný vnitřní režim jako u statutárních měst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1079" y="-74830"/>
            <a:ext cx="8086635" cy="647700"/>
          </a:xfrm>
        </p:spPr>
        <p:txBody>
          <a:bodyPr/>
          <a:lstStyle/>
          <a:p>
            <a:r>
              <a:rPr lang="cs-CZ" dirty="0"/>
              <a:t>Kraj jako vyšší územní samosprávný celek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0839" y="692833"/>
            <a:ext cx="8082321" cy="5472333"/>
          </a:xfrm>
        </p:spPr>
        <p:txBody>
          <a:bodyPr/>
          <a:lstStyle/>
          <a:p>
            <a:pPr lvl="1" algn="just"/>
            <a:r>
              <a:rPr lang="cs-CZ" sz="2000" b="1" dirty="0"/>
              <a:t>základ kraje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osobní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územní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ekonomický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kumimoji="1" lang="cs-CZ" sz="2000" kern="1200" dirty="0">
                <a:latin typeface="Arial" charset="0"/>
              </a:rPr>
              <a:t>mocenský aspekt</a:t>
            </a:r>
            <a:endParaRPr lang="cs-CZ" sz="2000" dirty="0"/>
          </a:p>
          <a:p>
            <a:pPr lvl="1" algn="just"/>
            <a:r>
              <a:rPr lang="cs-CZ" sz="2000" b="1" dirty="0"/>
              <a:t>veřejnoprávní korporace</a:t>
            </a:r>
          </a:p>
          <a:p>
            <a:pPr lvl="1" algn="just"/>
            <a:r>
              <a:rPr lang="cs-CZ" sz="2000" b="1" dirty="0"/>
              <a:t>vlastní majetek</a:t>
            </a:r>
          </a:p>
          <a:p>
            <a:pPr lvl="1" algn="just"/>
            <a:r>
              <a:rPr lang="cs-CZ" sz="2000" b="1" dirty="0"/>
              <a:t>vystupuje vlastním jménem na vlastní odpovědnost</a:t>
            </a:r>
            <a:endParaRPr lang="cs-CZ" sz="2000" dirty="0"/>
          </a:p>
          <a:p>
            <a:pPr lvl="1" algn="just"/>
            <a:r>
              <a:rPr lang="cs-CZ" sz="2000" dirty="0"/>
              <a:t>ústavní zákon č. 347/1997 Sb., o vytvoření vyšších územních samosprávných celků</a:t>
            </a:r>
          </a:p>
          <a:p>
            <a:pPr lvl="1" algn="just"/>
            <a:r>
              <a:rPr lang="cs-CZ" sz="2000" dirty="0"/>
              <a:t>formálně zřízeny s účinností od 1. 1. 2000</a:t>
            </a:r>
          </a:p>
          <a:p>
            <a:pPr lvl="1" algn="just"/>
            <a:endParaRPr lang="cs-CZ" sz="2000" dirty="0"/>
          </a:p>
          <a:p>
            <a:pPr marL="57150" indent="0" algn="just">
              <a:buNone/>
            </a:pPr>
            <a:r>
              <a:rPr lang="cs-CZ" sz="2000" b="1" dirty="0"/>
              <a:t>Vztah obcí a krajů (oblast samostatných působností):</a:t>
            </a:r>
          </a:p>
          <a:p>
            <a:pPr algn="just"/>
            <a:r>
              <a:rPr lang="cs-CZ" sz="2000" dirty="0"/>
              <a:t>respektování „autonomie“ samosprávného postavení obcí</a:t>
            </a:r>
          </a:p>
          <a:p>
            <a:pPr algn="just"/>
            <a:r>
              <a:rPr lang="cs-CZ" sz="2000" dirty="0"/>
              <a:t>kraj má vyšší nikoliv nadřízené postavení</a:t>
            </a:r>
          </a:p>
          <a:p>
            <a:pPr algn="just"/>
            <a:r>
              <a:rPr lang="cs-CZ" sz="2000" dirty="0"/>
              <a:t>princip subsidiarity</a:t>
            </a:r>
          </a:p>
          <a:p>
            <a:pPr marL="457200" lvl="1" indent="0" algn="just">
              <a:buNone/>
            </a:pPr>
            <a:endParaRPr lang="cs-CZ" sz="2000" dirty="0"/>
          </a:p>
          <a:p>
            <a:pPr lvl="1" algn="just"/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66461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7365" y="-96157"/>
            <a:ext cx="8086635" cy="647700"/>
          </a:xfrm>
        </p:spPr>
        <p:txBody>
          <a:bodyPr/>
          <a:lstStyle/>
          <a:p>
            <a:r>
              <a:rPr lang="cs-CZ" dirty="0"/>
              <a:t>Samostatná a přenesená působnost kraje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696" y="446799"/>
            <a:ext cx="8082321" cy="5046858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samostatná působnost </a:t>
            </a:r>
            <a:r>
              <a:rPr lang="cs-CZ" sz="2000" dirty="0"/>
              <a:t>– autonomní správa svých záležitostí</a:t>
            </a:r>
          </a:p>
          <a:p>
            <a:pPr lvl="1" algn="just"/>
            <a:r>
              <a:rPr lang="cs-CZ" sz="2000" dirty="0"/>
              <a:t>např. vydávání obecně závazných vyhlášek</a:t>
            </a:r>
          </a:p>
          <a:p>
            <a:pPr marL="0" indent="0" algn="just">
              <a:buNone/>
            </a:pPr>
            <a:endParaRPr lang="cs-CZ" sz="2000" b="1" dirty="0"/>
          </a:p>
          <a:p>
            <a:pPr algn="just"/>
            <a:r>
              <a:rPr lang="cs-CZ" sz="2000" b="1" dirty="0"/>
              <a:t>přenesená působnost </a:t>
            </a:r>
            <a:r>
              <a:rPr lang="cs-CZ" sz="2000" dirty="0"/>
              <a:t>– výkon státní správy</a:t>
            </a:r>
          </a:p>
          <a:p>
            <a:pPr lvl="1" algn="just"/>
            <a:r>
              <a:rPr lang="cs-CZ" sz="2000" dirty="0"/>
              <a:t>např. vydávání nařízení</a:t>
            </a:r>
          </a:p>
          <a:p>
            <a:pPr marL="457200" lvl="1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§ 14 odst. 1  zákona o krajích: </a:t>
            </a:r>
            <a:r>
              <a:rPr lang="cs-CZ" sz="2000" i="1" dirty="0"/>
              <a:t>Do samostatné působnosti kraje patří záležitosti, které jsou v zájmu kraje a občanů kraje, pokud nejde o přenesenou působnost kraje.</a:t>
            </a:r>
          </a:p>
          <a:p>
            <a:pPr marL="0" indent="0" algn="just">
              <a:buNone/>
            </a:pPr>
            <a:endParaRPr lang="cs-CZ" sz="1800" i="1" dirty="0">
              <a:highlight>
                <a:srgbClr val="FFFF00"/>
              </a:highlight>
            </a:endParaRPr>
          </a:p>
          <a:p>
            <a:pPr algn="just"/>
            <a:r>
              <a:rPr lang="cs-CZ" sz="2000" dirty="0"/>
              <a:t>§ 14 odst. 4 zákona o krajích: </a:t>
            </a:r>
            <a:r>
              <a:rPr lang="cs-CZ" sz="2000" i="1" dirty="0"/>
              <a:t>Při výkonu samostatné působnosti kraj spolupracuje s obcemi; nesmí přitom zasahovat do jejich samostatné působnosti.</a:t>
            </a:r>
          </a:p>
          <a:p>
            <a:pPr lvl="1" algn="just"/>
            <a:r>
              <a:rPr lang="cs-CZ" sz="2000" dirty="0"/>
              <a:t>respektování „autonomie“ samosprávného postavení obce</a:t>
            </a:r>
          </a:p>
          <a:p>
            <a:pPr lvl="1" algn="just"/>
            <a:r>
              <a:rPr lang="cs-CZ" sz="2000" dirty="0"/>
              <a:t>kraj má vyšší nikoliv nadřízené postavení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367335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6209" y="402415"/>
            <a:ext cx="8086635" cy="647700"/>
          </a:xfrm>
        </p:spPr>
        <p:txBody>
          <a:bodyPr/>
          <a:lstStyle/>
          <a:p>
            <a:r>
              <a:rPr lang="cs-CZ" dirty="0"/>
              <a:t>Orgány kraje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177" y="1660679"/>
            <a:ext cx="8277046" cy="4662527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zastupitelstvo kraje</a:t>
            </a:r>
          </a:p>
          <a:p>
            <a:pPr lvl="1" algn="just"/>
            <a:r>
              <a:rPr lang="cs-CZ" sz="2000" dirty="0"/>
              <a:t>výbory zastupitelstva (finanční, kontrolní a výbor pro výchovu, vzdělání a zaměstnanost, další fakultativně)</a:t>
            </a:r>
          </a:p>
          <a:p>
            <a:pPr algn="just"/>
            <a:r>
              <a:rPr lang="cs-CZ" sz="2000" b="1" dirty="0"/>
              <a:t>rada kraje</a:t>
            </a:r>
          </a:p>
          <a:p>
            <a:pPr lvl="1" algn="just"/>
            <a:r>
              <a:rPr lang="cs-CZ" sz="2000" dirty="0"/>
              <a:t>komise rady</a:t>
            </a:r>
          </a:p>
          <a:p>
            <a:pPr algn="just"/>
            <a:r>
              <a:rPr lang="cs-CZ" sz="2000" b="1" dirty="0"/>
              <a:t>hejtman</a:t>
            </a:r>
          </a:p>
          <a:p>
            <a:pPr algn="just"/>
            <a:r>
              <a:rPr lang="cs-CZ" sz="2000" b="1" dirty="0"/>
              <a:t>krajský úřad</a:t>
            </a:r>
          </a:p>
          <a:p>
            <a:pPr lvl="1" algn="just"/>
            <a:r>
              <a:rPr lang="cs-CZ" sz="2000" dirty="0"/>
              <a:t>ředitel KÚ</a:t>
            </a:r>
          </a:p>
          <a:p>
            <a:pPr algn="just"/>
            <a:r>
              <a:rPr lang="cs-CZ" sz="2000" b="1" dirty="0"/>
              <a:t>zvláštní orgány kraje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184732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1641" y="733920"/>
            <a:ext cx="5915025" cy="745629"/>
          </a:xfrm>
        </p:spPr>
        <p:txBody>
          <a:bodyPr>
            <a:normAutofit fontScale="90000"/>
          </a:bodyPr>
          <a:lstStyle/>
          <a:p>
            <a:r>
              <a:rPr lang="cs-CZ" dirty="0"/>
              <a:t>Podíl občanů na veřejné správě - obecně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6507" y="1106734"/>
            <a:ext cx="7461450" cy="508935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cs-CZ" sz="3750" dirty="0"/>
              <a:t>Čl.21 odst. 1 Listiny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3750" i="1" dirty="0"/>
              <a:t>Občané mají právo podílet se na správě veřejných věcí přímo nebo svobodnou volbou svých zástupců.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3750" i="1" dirty="0"/>
          </a:p>
          <a:p>
            <a:pPr algn="just">
              <a:lnSpc>
                <a:spcPct val="120000"/>
              </a:lnSpc>
            </a:pPr>
            <a:r>
              <a:rPr lang="cs-CZ" sz="3750" dirty="0"/>
              <a:t>základní předpoklad pro výkon přímé i zastupitelské demokracie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3750" dirty="0"/>
          </a:p>
          <a:p>
            <a:pPr algn="just">
              <a:lnSpc>
                <a:spcPct val="120000"/>
              </a:lnSpc>
            </a:pPr>
            <a:r>
              <a:rPr lang="pt-BR" sz="3750" dirty="0"/>
              <a:t>institucionální mechanism</a:t>
            </a:r>
            <a:r>
              <a:rPr lang="cs-CZ" sz="3750" dirty="0" err="1"/>
              <a:t>us</a:t>
            </a:r>
            <a:r>
              <a:rPr lang="pt-BR" sz="3750" dirty="0"/>
              <a:t> k řešen</a:t>
            </a:r>
            <a:r>
              <a:rPr lang="cs-CZ" sz="3750" dirty="0"/>
              <a:t>í rozporů 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3750" i="1" dirty="0"/>
              <a:t>je spíše pravidlem než výjimkou, že obecný zájem je odlišný od všech zájmů individuálních. Nutnost společenského spolužití proto vyvolává neustálé napětí, a tím i potřebu hledání souladu a rozhodování kolizních případů </a:t>
            </a:r>
          </a:p>
          <a:p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2730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4123DC-CD7B-4FE1-96D3-2379FA40A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152400"/>
            <a:ext cx="8086635" cy="647700"/>
          </a:xfrm>
        </p:spPr>
        <p:txBody>
          <a:bodyPr/>
          <a:lstStyle/>
          <a:p>
            <a:r>
              <a:rPr lang="cs-CZ" dirty="0"/>
              <a:t>Participace na územní samosprávě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17885F-C770-44A6-82E1-ECD5D948B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839" y="800100"/>
            <a:ext cx="8082321" cy="5121860"/>
          </a:xfrm>
        </p:spPr>
        <p:txBody>
          <a:bodyPr/>
          <a:lstStyle/>
          <a:p>
            <a:pPr algn="just"/>
            <a:r>
              <a:rPr lang="cs-CZ" sz="2000" dirty="0"/>
              <a:t>volit a být volen do zastupitelstva obce/kraje</a:t>
            </a:r>
          </a:p>
          <a:p>
            <a:pPr algn="just"/>
            <a:r>
              <a:rPr lang="cs-CZ" sz="2000" dirty="0"/>
              <a:t>hlasovat v místním/krajském referendu</a:t>
            </a:r>
          </a:p>
          <a:p>
            <a:pPr algn="just"/>
            <a:r>
              <a:rPr lang="cs-CZ" sz="2000" dirty="0"/>
              <a:t>vyjadřovat na zasedání zastupitelstva obce/kraje v souladu s jednacím řádem svá stanoviska k projednávaným věcem,</a:t>
            </a:r>
          </a:p>
          <a:p>
            <a:pPr algn="just"/>
            <a:r>
              <a:rPr lang="cs-CZ" sz="2000" dirty="0"/>
              <a:t>nahlížet do rozpočtu obce/kraje a do závěrečného účtu obce/kraje za uplynulý kalendářní rok, do usnesení a zápisů z jednání zastupitelstva obce/kraje, do usnesení rady obce/kraje, výborů zastupitelstva obce/kraje a komisí rady obce/kraje a pořizovat si z nich výpisy,</a:t>
            </a:r>
          </a:p>
          <a:p>
            <a:pPr algn="just"/>
            <a:r>
              <a:rPr lang="cs-CZ" sz="2000" dirty="0"/>
              <a:t>požadovat projednání určité záležitosti v oblasti </a:t>
            </a:r>
            <a:r>
              <a:rPr lang="cs-CZ" sz="2000" b="1" dirty="0"/>
              <a:t>samostatné působnosti</a:t>
            </a:r>
            <a:r>
              <a:rPr lang="cs-CZ" sz="2000" dirty="0"/>
              <a:t> radou obce/kraje nebo zastupitelstvem obce/kraje; je-li žádost podepsána nejméně 0,5 % občanů obce/1000 občany kraje, musí být projednána na jejich zasedání nejpozději do 60 dnů, jde-li o působnost zastupitelstva obce, nejpozději do 90 dnů,</a:t>
            </a:r>
          </a:p>
          <a:p>
            <a:pPr algn="just"/>
            <a:r>
              <a:rPr lang="cs-CZ" sz="2000" dirty="0"/>
              <a:t>podávat orgánům obce/kraje návrhy, připomínky a podněty; orgány obce/kraje je vyřizují bezodkladně, nejdéle však do 60 dnů, jde-li o působnost zastupitelstva obce, nejpozději do 90 dnů.</a:t>
            </a:r>
          </a:p>
          <a:p>
            <a:endParaRPr 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035A4E2-E292-4295-BD62-531C302480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6947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18626" y="394635"/>
            <a:ext cx="7103994" cy="82777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Pojem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378603"/>
            <a:ext cx="8082321" cy="4114800"/>
          </a:xfrm>
        </p:spPr>
        <p:txBody>
          <a:bodyPr/>
          <a:lstStyle/>
          <a:p>
            <a:pPr algn="just"/>
            <a:r>
              <a:rPr lang="cs-CZ" sz="2000" dirty="0"/>
              <a:t>správa části veřejných záležitostí těmi, jichž se bezprostředně týká / správa veřejných záležitostí </a:t>
            </a:r>
            <a:r>
              <a:rPr lang="cs-CZ" sz="2000" b="1" dirty="0"/>
              <a:t>jménem a v zájmu autonomních veřejnoprávních korporací</a:t>
            </a:r>
          </a:p>
          <a:p>
            <a:r>
              <a:rPr lang="cs-CZ" altLang="cs-CZ" sz="2000" dirty="0"/>
              <a:t>stojí na </a:t>
            </a:r>
            <a:r>
              <a:rPr lang="cs-CZ" altLang="cs-CZ" sz="2000" b="1" dirty="0"/>
              <a:t>3 principech</a:t>
            </a:r>
            <a:r>
              <a:rPr lang="cs-CZ" altLang="cs-CZ" sz="2000" dirty="0"/>
              <a:t>: 1. decentralizace 2. demokracie 3. subsidiarita </a:t>
            </a:r>
            <a:endParaRPr lang="cs-CZ" sz="2000" b="1" dirty="0"/>
          </a:p>
          <a:p>
            <a:pPr algn="just"/>
            <a:r>
              <a:rPr lang="cs-CZ" sz="2000" b="1" dirty="0"/>
              <a:t>subjekt:</a:t>
            </a:r>
            <a:r>
              <a:rPr lang="cs-CZ" sz="2000" dirty="0"/>
              <a:t> </a:t>
            </a:r>
            <a:r>
              <a:rPr lang="cs-CZ" sz="2000" b="1" dirty="0"/>
              <a:t>územní samosprávné celky </a:t>
            </a:r>
            <a:r>
              <a:rPr lang="cs-CZ" sz="2000" dirty="0"/>
              <a:t>(obce a kraje) a další/jiné  </a:t>
            </a:r>
            <a:r>
              <a:rPr lang="cs-CZ" sz="2000" b="1" dirty="0"/>
              <a:t>veřejnoprávní korporace </a:t>
            </a:r>
            <a:r>
              <a:rPr lang="cs-CZ" sz="2000" dirty="0"/>
              <a:t>(profesní komory, vysoké školy), </a:t>
            </a:r>
            <a:r>
              <a:rPr lang="cs-CZ" sz="2000" b="1" dirty="0"/>
              <a:t>právo na samosprávu </a:t>
            </a:r>
            <a:r>
              <a:rPr lang="cs-CZ" sz="2000" dirty="0"/>
              <a:t>(ústavně či zákonem zaručené) a </a:t>
            </a:r>
            <a:r>
              <a:rPr lang="cs-CZ" sz="2000" b="1" dirty="0"/>
              <a:t>povinnost ji vykonávat</a:t>
            </a:r>
          </a:p>
          <a:p>
            <a:pPr algn="just"/>
            <a:r>
              <a:rPr lang="cs-CZ" sz="2000" b="1" dirty="0"/>
              <a:t>vykonavatel:</a:t>
            </a:r>
            <a:r>
              <a:rPr lang="cs-CZ" sz="2000" dirty="0"/>
              <a:t> </a:t>
            </a:r>
            <a:r>
              <a:rPr lang="cs-CZ" sz="2000" b="1" dirty="0"/>
              <a:t>orgány ÚSC, orgány VŘPK </a:t>
            </a:r>
          </a:p>
          <a:p>
            <a:pPr algn="just"/>
            <a:r>
              <a:rPr lang="cs-CZ" sz="2000" b="1" dirty="0"/>
              <a:t>nezávislost </a:t>
            </a:r>
            <a:r>
              <a:rPr lang="cs-CZ" sz="2000" dirty="0"/>
              <a:t>při výkonu samosprávy (i tak však vázanost zákony)</a:t>
            </a:r>
          </a:p>
          <a:p>
            <a:pPr algn="just"/>
            <a:r>
              <a:rPr lang="cs-CZ" sz="2000" dirty="0"/>
              <a:t>samospráva</a:t>
            </a:r>
          </a:p>
          <a:p>
            <a:pPr lvl="1" algn="just"/>
            <a:r>
              <a:rPr lang="cs-CZ" sz="2000" b="1" dirty="0"/>
              <a:t>územní – </a:t>
            </a:r>
            <a:r>
              <a:rPr lang="cs-CZ" sz="2000" dirty="0"/>
              <a:t>obce, kraje</a:t>
            </a:r>
          </a:p>
          <a:p>
            <a:pPr lvl="1" algn="just"/>
            <a:r>
              <a:rPr lang="cs-CZ" sz="2000" b="1" dirty="0"/>
              <a:t>zájmová </a:t>
            </a:r>
            <a:r>
              <a:rPr lang="cs-CZ" sz="2000" dirty="0"/>
              <a:t>(profesní, vysokoškolská)</a:t>
            </a:r>
            <a:endParaRPr lang="cs-CZ" sz="2000" b="1" dirty="0"/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711413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1861A3-BEA6-41E7-B0AB-95B314053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024" y="303282"/>
            <a:ext cx="6064976" cy="485775"/>
          </a:xfrm>
        </p:spPr>
        <p:txBody>
          <a:bodyPr/>
          <a:lstStyle/>
          <a:p>
            <a:r>
              <a:rPr lang="cs-CZ" dirty="0"/>
              <a:t>Referendum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0370BB-FF03-4B5B-A0F9-950CCC9DA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229" y="1150706"/>
            <a:ext cx="7047340" cy="4120997"/>
          </a:xfrm>
        </p:spPr>
        <p:txBody>
          <a:bodyPr/>
          <a:lstStyle/>
          <a:p>
            <a:r>
              <a:rPr lang="cs-CZ" b="1" dirty="0"/>
              <a:t>Místní referendum</a:t>
            </a:r>
          </a:p>
          <a:p>
            <a:pPr lvl="1" algn="just"/>
            <a:r>
              <a:rPr lang="cs-CZ" sz="1800" dirty="0"/>
              <a:t>zákon 22/2004 Sb., o místním referendu</a:t>
            </a:r>
          </a:p>
          <a:p>
            <a:pPr lvl="1" algn="just"/>
            <a:r>
              <a:rPr lang="cs-CZ" sz="1800" dirty="0"/>
              <a:t>oprávněné osoby (právo volit do zastupitelstva)</a:t>
            </a:r>
          </a:p>
          <a:p>
            <a:pPr lvl="1" algn="just"/>
            <a:r>
              <a:rPr lang="cs-CZ" sz="1800" dirty="0"/>
              <a:t>souhlas/nesouhlas s konkrétně položenou otázkou</a:t>
            </a:r>
          </a:p>
          <a:p>
            <a:pPr lvl="2" algn="just"/>
            <a:r>
              <a:rPr lang="cs-CZ" sz="1350" dirty="0"/>
              <a:t>pouze v samostatné působnosti + některé výjimky (§ 7)</a:t>
            </a:r>
          </a:p>
          <a:p>
            <a:pPr lvl="1" algn="just"/>
            <a:r>
              <a:rPr lang="cs-CZ" sz="1800" dirty="0"/>
              <a:t>v některých případech je obligatorní (zásadní změny území obce)</a:t>
            </a:r>
          </a:p>
          <a:p>
            <a:pPr lvl="1" algn="just"/>
            <a:r>
              <a:rPr lang="cs-CZ" sz="1800" dirty="0"/>
              <a:t>koná se  - na základě usnesení zastupitelstva nebo na návrh přípravného výboru</a:t>
            </a:r>
          </a:p>
          <a:p>
            <a:pPr lvl="1" algn="just"/>
            <a:r>
              <a:rPr lang="cs-CZ" sz="1800" dirty="0"/>
              <a:t>platnost a závaznost</a:t>
            </a:r>
          </a:p>
          <a:p>
            <a:pPr lvl="1" algn="just"/>
            <a:endParaRPr lang="cs-CZ" sz="1800" dirty="0"/>
          </a:p>
          <a:p>
            <a:pPr algn="just"/>
            <a:r>
              <a:rPr lang="cs-CZ" b="1" dirty="0"/>
              <a:t>Krajské referendum </a:t>
            </a:r>
          </a:p>
          <a:p>
            <a:pPr marL="54000" indent="0" algn="just">
              <a:buNone/>
            </a:pPr>
            <a:r>
              <a:rPr lang="cs-CZ" sz="1800" dirty="0"/>
              <a:t>– zákon č. 118/2010 Sb., o krajském referendu – právní úprava obdobná jako u místního referenda + specifika</a:t>
            </a:r>
          </a:p>
          <a:p>
            <a:pPr marL="300038"/>
            <a:endParaRPr lang="cs-CZ" dirty="0"/>
          </a:p>
          <a:p>
            <a:pPr lvl="2"/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B422C3-69E5-41C6-B19E-90A4789702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215879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2764" y="639732"/>
            <a:ext cx="6336103" cy="745628"/>
          </a:xfrm>
        </p:spPr>
        <p:txBody>
          <a:bodyPr/>
          <a:lstStyle/>
          <a:p>
            <a:r>
              <a:rPr lang="cs-CZ" dirty="0"/>
              <a:t>Petice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2765" y="1467615"/>
            <a:ext cx="6698369" cy="18141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kern="1200" dirty="0"/>
              <a:t>Každý má právo sám nebo společně s jinými obracet se na státní orgány se žádostmi, návrhy a stížnostmi ve věcech veřejného nebo jiného společného zájmu, které patří do působnosti těchto orgánů (dále jen "</a:t>
            </a:r>
            <a:r>
              <a:rPr lang="cs-CZ" sz="1800" b="1" kern="1200" dirty="0"/>
              <a:t>petice</a:t>
            </a:r>
            <a:r>
              <a:rPr lang="cs-CZ" sz="1800" kern="1200" dirty="0"/>
              <a:t>").</a:t>
            </a:r>
          </a:p>
          <a:p>
            <a:pPr marL="0" indent="0" algn="just">
              <a:buNone/>
            </a:pPr>
            <a:endParaRPr lang="cs-CZ" sz="1200" i="1" kern="1200" dirty="0"/>
          </a:p>
          <a:p>
            <a:pPr marL="0" indent="0" algn="just">
              <a:buNone/>
            </a:pPr>
            <a:endParaRPr lang="cs-CZ" sz="1200" i="1" kern="1200" dirty="0"/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pPr marL="0" indent="0" algn="just">
              <a:buNone/>
            </a:pPr>
            <a:endParaRPr lang="cs-CZ" sz="1200" dirty="0"/>
          </a:p>
          <a:p>
            <a:pPr marL="0" indent="0" algn="just">
              <a:buNone/>
            </a:pPr>
            <a:endParaRPr lang="cs-CZ" sz="1200" i="1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F9A7135C-87D0-47C8-811C-7EB676219713}"/>
              </a:ext>
            </a:extLst>
          </p:cNvPr>
          <p:cNvSpPr txBox="1">
            <a:spLocks/>
          </p:cNvSpPr>
          <p:nvPr/>
        </p:nvSpPr>
        <p:spPr bwMode="auto">
          <a:xfrm>
            <a:off x="602765" y="2683371"/>
            <a:ext cx="5915025" cy="745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4290" rIns="0" bIns="34290" numCol="1" anchor="b" anchorCtr="0" compatLnSpc="1">
            <a:prstTxWarp prst="textNoShape">
              <a:avLst/>
            </a:prstTxWarp>
            <a:normAutofit fontScale="92500"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2700" kern="0" dirty="0"/>
              <a:t>Právo na informace ve veřejné správě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2B605431-170B-4B8C-8520-9EF887F61CDA}"/>
              </a:ext>
            </a:extLst>
          </p:cNvPr>
          <p:cNvSpPr txBox="1">
            <a:spLocks/>
          </p:cNvSpPr>
          <p:nvPr/>
        </p:nvSpPr>
        <p:spPr bwMode="auto">
          <a:xfrm>
            <a:off x="602764" y="3576273"/>
            <a:ext cx="6072149" cy="2702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Zákon č. 106/1999 Sb., o svobodném přístupu k informacím</a:t>
            </a:r>
          </a:p>
          <a:p>
            <a:pPr marL="0" indent="0" algn="just">
              <a:buNone/>
            </a:pPr>
            <a:r>
              <a:rPr lang="cs-CZ" sz="1800" i="1" dirty="0"/>
              <a:t>§ 2 </a:t>
            </a:r>
          </a:p>
          <a:p>
            <a:pPr marL="0" indent="0">
              <a:buNone/>
            </a:pPr>
            <a:r>
              <a:rPr lang="cs-CZ" sz="1800" b="1" i="1" dirty="0"/>
              <a:t>Povinnost poskytovat informace</a:t>
            </a:r>
          </a:p>
          <a:p>
            <a:pPr algn="just"/>
            <a:r>
              <a:rPr lang="cs-CZ" sz="1800" i="1" dirty="0"/>
              <a:t>(1) Povinnými subjekty, které mají podle tohoto zákona povinnost poskytovat informace vztahující se k jejich působnosti, jsou státní orgány, </a:t>
            </a:r>
            <a:r>
              <a:rPr lang="cs-CZ" sz="1800" b="1" i="1" dirty="0"/>
              <a:t>územní samosprávné celky a jejich orgány a veřejné instituce.</a:t>
            </a:r>
          </a:p>
          <a:p>
            <a:pPr marL="0" indent="0" algn="just">
              <a:buNone/>
            </a:pPr>
            <a:endParaRPr lang="cs-CZ" sz="1800" i="1" dirty="0"/>
          </a:p>
          <a:p>
            <a:pPr marL="0" indent="0" algn="just">
              <a:buNone/>
            </a:pPr>
            <a:endParaRPr lang="cs-CZ" sz="1800" i="1" dirty="0"/>
          </a:p>
          <a:p>
            <a:pPr marL="0" indent="0">
              <a:buNone/>
            </a:pPr>
            <a:endParaRPr lang="cs-CZ" sz="1800" kern="0" dirty="0"/>
          </a:p>
          <a:p>
            <a:pPr marL="0" indent="0">
              <a:buNone/>
            </a:pPr>
            <a:endParaRPr lang="cs-CZ" sz="1800" kern="0" dirty="0"/>
          </a:p>
          <a:p>
            <a:endParaRPr lang="cs-CZ" sz="1800" kern="0" dirty="0"/>
          </a:p>
          <a:p>
            <a:endParaRPr lang="cs-CZ" sz="1800" kern="0" dirty="0"/>
          </a:p>
          <a:p>
            <a:pPr marL="0" indent="0" algn="just">
              <a:buNone/>
            </a:pPr>
            <a:endParaRPr lang="cs-CZ" sz="1800" kern="0" dirty="0"/>
          </a:p>
          <a:p>
            <a:pPr marL="0" indent="0" algn="just">
              <a:buNone/>
            </a:pPr>
            <a:endParaRPr lang="cs-CZ" sz="1800" i="1" kern="0" dirty="0"/>
          </a:p>
        </p:txBody>
      </p:sp>
    </p:spTree>
    <p:extLst>
      <p:ext uri="{BB962C8B-B14F-4D97-AF65-F5344CB8AC3E}">
        <p14:creationId xmlns:p14="http://schemas.microsoft.com/office/powerpoint/2010/main" val="3473923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789709"/>
            <a:ext cx="7886700" cy="497681"/>
          </a:xfrm>
        </p:spPr>
        <p:txBody>
          <a:bodyPr>
            <a:normAutofit fontScale="90000"/>
          </a:bodyPr>
          <a:lstStyle/>
          <a:p>
            <a:r>
              <a:rPr lang="cs-CZ" dirty="0"/>
              <a:t>Profesní samospráva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287390"/>
            <a:ext cx="7886700" cy="478090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Významný projev decentralizace VS ve státě – profesním komorám se svěřuje regulace výkonu některých profesí (na nichž je výrazný veřejný zájem), a to těmi, kdo je sami vykonávají</a:t>
            </a:r>
          </a:p>
          <a:p>
            <a:pPr lvl="0"/>
            <a:r>
              <a:rPr lang="cs-CZ" dirty="0"/>
              <a:t>exkluzivita osobního substrátu zájmové korporace  X personální základ obce </a:t>
            </a:r>
          </a:p>
          <a:p>
            <a:pPr lvl="0" algn="just"/>
            <a:r>
              <a:rPr lang="cs-CZ" dirty="0"/>
              <a:t>k získání členství se vyžadují předpoklady – určité vzdělání, absolvování praxe a vykonání zvláštních profesních zkoušek X u obce každý občan ČR</a:t>
            </a:r>
          </a:p>
          <a:p>
            <a:pPr lvl="0"/>
            <a:r>
              <a:rPr lang="cs-CZ" dirty="0"/>
              <a:t>Vydávány tzv. stavovské předpisy – vnitřní předpisy korporace (srov. právní předpisy obcí a krajů)</a:t>
            </a:r>
          </a:p>
          <a:p>
            <a:pPr lvl="0"/>
            <a:r>
              <a:rPr lang="cs-CZ" dirty="0"/>
              <a:t>existence dohledu (kontroly) orgánů komory nad kvalitou výkonu povolání – možnost kárného potrestání za porušení právních předpisů nebo i stavovských předpisů – zajištěno skrze povinné členství</a:t>
            </a:r>
          </a:p>
          <a:p>
            <a:pPr lvl="0"/>
            <a:r>
              <a:rPr lang="cs-CZ" dirty="0"/>
              <a:t>nucené povinné členství jako podmínka k výkonu příslušného povolání</a:t>
            </a:r>
          </a:p>
          <a:p>
            <a:pPr lvl="0"/>
            <a:r>
              <a:rPr lang="cs-CZ" dirty="0"/>
              <a:t>povinnost platit pravidelně příspěvky na provoz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17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Profesní samospráva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advokátní komora, notářská komora, exekutorská komora,</a:t>
            </a:r>
          </a:p>
          <a:p>
            <a:pPr algn="just"/>
            <a:r>
              <a:rPr lang="cs-CZ" sz="2000" dirty="0"/>
              <a:t>lékařská komora, stomatologická komora, lékárnická komora, komora veterinárních lékařů,</a:t>
            </a:r>
          </a:p>
          <a:p>
            <a:pPr algn="just"/>
            <a:r>
              <a:rPr lang="cs-CZ" sz="2000" dirty="0"/>
              <a:t>komora architektů, komora autorizovaných inženýrů a techniků činných ve výstavbě,</a:t>
            </a:r>
          </a:p>
          <a:p>
            <a:pPr algn="just"/>
            <a:r>
              <a:rPr lang="cs-CZ" sz="2000" dirty="0"/>
              <a:t>komora daňových poradců, komora auditorů, komora patentových zástupců 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889633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4900" y="122429"/>
            <a:ext cx="8086635" cy="647700"/>
          </a:xfrm>
        </p:spPr>
        <p:txBody>
          <a:bodyPr/>
          <a:lstStyle/>
          <a:p>
            <a:r>
              <a:rPr lang="cs-CZ" dirty="0"/>
              <a:t>Vysoké školy – prameny právní úpravy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4910" y="986871"/>
            <a:ext cx="8082321" cy="5044787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i="1" dirty="0"/>
              <a:t>čl. 33 Listiny </a:t>
            </a:r>
          </a:p>
          <a:p>
            <a:pPr marL="0" indent="0" algn="just">
              <a:buNone/>
            </a:pPr>
            <a:r>
              <a:rPr lang="cs-CZ" sz="2000" i="1" dirty="0"/>
              <a:t> (2) Občané mají právo na bezplatné vzdělání v základních a středních školách, podle schopností občana a možností společnosti též na vysokých školách.</a:t>
            </a:r>
          </a:p>
          <a:p>
            <a:pPr marL="0" indent="0" algn="just">
              <a:buNone/>
            </a:pPr>
            <a:r>
              <a:rPr lang="cs-CZ" b="1" i="1" dirty="0"/>
              <a:t>čl. 15 odst. 2 Listiny </a:t>
            </a:r>
          </a:p>
          <a:p>
            <a:pPr algn="just"/>
            <a:r>
              <a:rPr lang="cs-CZ" i="1" dirty="0"/>
              <a:t>svoboda vědeckého bádání a umělecké tvorby je zaručena</a:t>
            </a:r>
          </a:p>
          <a:p>
            <a:pPr marL="0" indent="0" algn="just">
              <a:buNone/>
            </a:pPr>
            <a:r>
              <a:rPr lang="cs-CZ" b="1" i="1" dirty="0"/>
              <a:t>čl. 17 Listiny</a:t>
            </a:r>
          </a:p>
          <a:p>
            <a:pPr algn="just"/>
            <a:r>
              <a:rPr lang="cs-CZ" i="1" dirty="0"/>
              <a:t>svoboda projevu a právo se vyjadřovat</a:t>
            </a:r>
          </a:p>
          <a:p>
            <a:pPr marL="0" indent="0" algn="just">
              <a:buNone/>
            </a:pPr>
            <a:r>
              <a:rPr lang="cs-CZ" i="1" dirty="0"/>
              <a:t>…</a:t>
            </a:r>
          </a:p>
          <a:p>
            <a:pPr marL="0" indent="0" algn="just">
              <a:buNone/>
            </a:pPr>
            <a:endParaRPr lang="cs-CZ" b="1" i="1" dirty="0"/>
          </a:p>
          <a:p>
            <a:pPr marL="0" indent="0" algn="just">
              <a:buNone/>
            </a:pPr>
            <a:r>
              <a:rPr lang="cs-CZ" b="1" i="1" dirty="0"/>
              <a:t>Zákon č. 111/1998 Sb. o vysokých školách </a:t>
            </a:r>
          </a:p>
          <a:p>
            <a:pPr algn="just"/>
            <a:r>
              <a:rPr lang="cs-CZ" i="1" dirty="0"/>
              <a:t>upravuje</a:t>
            </a:r>
            <a:r>
              <a:rPr lang="cs-CZ" dirty="0"/>
              <a:t> </a:t>
            </a:r>
            <a:r>
              <a:rPr lang="cs-CZ" i="1" dirty="0"/>
              <a:t>právní postavení všech vysokých škol</a:t>
            </a:r>
            <a:endParaRPr lang="cs-CZ" b="1" i="1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610968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031758" y="406380"/>
          <a:ext cx="7315200" cy="250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539516" y="3530026"/>
            <a:ext cx="28194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>
                <a:latin typeface="Arial" charset="0"/>
              </a:rPr>
              <a:t>Součást organizační složky státu / Organizační složka státu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latin typeface="Arial" charset="0"/>
              </a:rPr>
              <a:t>Státní rozpočet – obrana/vnitro</a:t>
            </a:r>
          </a:p>
        </p:txBody>
      </p:sp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6213358" y="3617261"/>
            <a:ext cx="21336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>
                <a:latin typeface="Arial" charset="0"/>
              </a:rPr>
              <a:t>s.r.o. / a.s. 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latin typeface="Arial" charset="0"/>
              </a:rPr>
              <a:t>Zejména vlastní hospodářská činnost</a:t>
            </a:r>
          </a:p>
        </p:txBody>
      </p:sp>
      <p:sp>
        <p:nvSpPr>
          <p:cNvPr id="9" name="Text Box 37"/>
          <p:cNvSpPr txBox="1">
            <a:spLocks noChangeArrowheads="1"/>
          </p:cNvSpPr>
          <p:nvPr/>
        </p:nvSpPr>
        <p:spPr bwMode="auto">
          <a:xfrm>
            <a:off x="3622558" y="3662513"/>
            <a:ext cx="213360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dirty="0">
                <a:latin typeface="Arial" charset="0"/>
              </a:rPr>
              <a:t>Veřejná vysoká škola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latin typeface="Arial" charset="0"/>
              </a:rPr>
              <a:t>Státní rozpočet - školství</a:t>
            </a:r>
          </a:p>
        </p:txBody>
      </p:sp>
    </p:spTree>
    <p:extLst>
      <p:ext uri="{BB962C8B-B14F-4D97-AF65-F5344CB8AC3E}">
        <p14:creationId xmlns:p14="http://schemas.microsoft.com/office/powerpoint/2010/main" val="41097202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3420" y="0"/>
            <a:ext cx="8086635" cy="647700"/>
          </a:xfrm>
        </p:spPr>
        <p:txBody>
          <a:bodyPr/>
          <a:lstStyle/>
          <a:p>
            <a:r>
              <a:rPr lang="cs-CZ" dirty="0"/>
              <a:t>Vysoké 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403" y="1300842"/>
            <a:ext cx="7576506" cy="2653640"/>
          </a:xfrm>
        </p:spPr>
        <p:txBody>
          <a:bodyPr/>
          <a:lstStyle/>
          <a:p>
            <a:r>
              <a:rPr lang="cs-CZ" sz="2300" dirty="0"/>
              <a:t>nejvyšší článek vzdělávací soustavy</a:t>
            </a:r>
          </a:p>
          <a:p>
            <a:r>
              <a:rPr lang="cs-CZ" sz="2300" dirty="0"/>
              <a:t>Akademické svobody a akademická práva</a:t>
            </a:r>
          </a:p>
          <a:p>
            <a:r>
              <a:rPr lang="cs-CZ" sz="2300" dirty="0"/>
              <a:t>Dělení vysokých škol:</a:t>
            </a:r>
          </a:p>
          <a:p>
            <a:pPr lvl="1"/>
            <a:r>
              <a:rPr lang="cs-CZ" sz="2300" b="1" dirty="0"/>
              <a:t>veřejné</a:t>
            </a:r>
          </a:p>
          <a:p>
            <a:pPr lvl="1"/>
            <a:r>
              <a:rPr lang="cs-CZ" sz="2300" b="1" dirty="0"/>
              <a:t>soukromé</a:t>
            </a:r>
          </a:p>
          <a:p>
            <a:pPr lvl="1"/>
            <a:r>
              <a:rPr lang="cs-CZ" sz="2300" b="1" dirty="0"/>
              <a:t>státní</a:t>
            </a:r>
          </a:p>
          <a:p>
            <a:pPr marL="457200" lvl="1" indent="0">
              <a:buNone/>
            </a:pPr>
            <a:endParaRPr lang="cs-CZ" sz="2300" b="1" dirty="0"/>
          </a:p>
          <a:p>
            <a:r>
              <a:rPr lang="cs-CZ" sz="2300" dirty="0"/>
              <a:t>Dělení podle typu</a:t>
            </a:r>
          </a:p>
          <a:p>
            <a:pPr lvl="1"/>
            <a:r>
              <a:rPr lang="cs-CZ" sz="2300" b="1" dirty="0"/>
              <a:t>univerzitní</a:t>
            </a:r>
            <a:r>
              <a:rPr lang="cs-CZ" sz="2300" dirty="0"/>
              <a:t> </a:t>
            </a:r>
          </a:p>
          <a:p>
            <a:pPr lvl="1"/>
            <a:r>
              <a:rPr lang="cs-CZ" sz="2300" b="1" dirty="0"/>
              <a:t>neuniverzitní</a:t>
            </a:r>
            <a:r>
              <a:rPr lang="cs-CZ" sz="2300" dirty="0"/>
              <a:t> </a:t>
            </a:r>
          </a:p>
          <a:p>
            <a:pPr marL="457200" lvl="1" indent="0">
              <a:buNone/>
            </a:pPr>
            <a:endParaRPr lang="cs-CZ" sz="2300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298494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32202" y="59933"/>
            <a:ext cx="8086635" cy="647700"/>
          </a:xfrm>
        </p:spPr>
        <p:txBody>
          <a:bodyPr/>
          <a:lstStyle/>
          <a:p>
            <a:r>
              <a:rPr lang="cs-CZ" dirty="0"/>
              <a:t>Veřejná vysoká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0839" y="992756"/>
            <a:ext cx="8082321" cy="4508250"/>
          </a:xfrm>
        </p:spPr>
        <p:txBody>
          <a:bodyPr/>
          <a:lstStyle/>
          <a:p>
            <a:pPr algn="just"/>
            <a:r>
              <a:rPr lang="cs-CZ" dirty="0"/>
              <a:t>přiznává akademické tituly</a:t>
            </a:r>
          </a:p>
          <a:p>
            <a:pPr algn="just"/>
            <a:r>
              <a:rPr lang="cs-CZ" dirty="0"/>
              <a:t>koná habilitační řízení</a:t>
            </a:r>
          </a:p>
          <a:p>
            <a:pPr algn="just"/>
            <a:r>
              <a:rPr lang="cs-CZ" dirty="0"/>
              <a:t>koná řízení ke jmenování profesorem</a:t>
            </a:r>
          </a:p>
          <a:p>
            <a:pPr algn="just"/>
            <a:r>
              <a:rPr lang="cs-CZ" dirty="0"/>
              <a:t>používá akademické insignie a koná akademické obřady</a:t>
            </a:r>
          </a:p>
          <a:p>
            <a:pPr algn="just"/>
            <a:r>
              <a:rPr lang="cs-CZ" b="1" dirty="0"/>
              <a:t>financovány</a:t>
            </a:r>
            <a:r>
              <a:rPr lang="cs-CZ" dirty="0"/>
              <a:t> ze státního rozpočtu, poplatky spojené se studiem, výnosy z doplňkové činnosti, dary, rozpočet ÚSC a další.</a:t>
            </a:r>
          </a:p>
          <a:p>
            <a:pPr algn="just"/>
            <a:r>
              <a:rPr lang="cs-CZ" b="1" dirty="0"/>
              <a:t>samospráva </a:t>
            </a:r>
            <a:r>
              <a:rPr lang="cs-CZ" dirty="0"/>
              <a:t>– rozhoduje o vnitřní organizační struktuře, počet přijatých uchazečů, tvorba a uskutečňování studijních programů, organizace studia, vědecké/výzkumné a další tvůrčí činnosti, rozhoduje v pracovněprávních věcech, hospodaření, výše poplatku za studium…</a:t>
            </a:r>
            <a:endParaRPr lang="cs-CZ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7682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80599" y="136942"/>
            <a:ext cx="8086635" cy="647700"/>
          </a:xfrm>
        </p:spPr>
        <p:txBody>
          <a:bodyPr/>
          <a:lstStyle/>
          <a:p>
            <a:r>
              <a:rPr lang="cs-CZ" dirty="0"/>
              <a:t>Veřejné vysoké 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7551" y="938546"/>
            <a:ext cx="8082321" cy="4508250"/>
          </a:xfrm>
        </p:spPr>
        <p:txBody>
          <a:bodyPr numCol="3"/>
          <a:lstStyle/>
          <a:p>
            <a:r>
              <a:rPr lang="cs-CZ" dirty="0"/>
              <a:t>Zřízena (zrušena, sloučena) </a:t>
            </a:r>
            <a:r>
              <a:rPr lang="cs-CZ" b="1" dirty="0"/>
              <a:t>výhradně zákonem </a:t>
            </a:r>
            <a:r>
              <a:rPr lang="cs-CZ" dirty="0"/>
              <a:t>(§ 5 </a:t>
            </a:r>
            <a:r>
              <a:rPr lang="cs-CZ" dirty="0" err="1"/>
              <a:t>ZoVŠ</a:t>
            </a:r>
            <a:r>
              <a:rPr lang="cs-CZ" dirty="0"/>
              <a:t>) - seznam v příloze č. 1 zákona o VŠ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Univerzita Karlova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Univerzita Palackého v Olomouci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České vysoké učení technické v Praze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Vysoká škola báňská - Technická univerzita Ostrava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Akademie výtvarných umění v Praze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Vysoké učení technické v Brně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Masarykova univerzita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Mendelova univerzita v Brně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Akademie múzických umění v Praze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Vysoká škola uměleckoprůmyslová v Praze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Janáčkova akademie múzických umění v Brně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Univerzita Pardubice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Vysoká škola chemicko-technologická v Praze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Česká zemědělská univerzita v Praze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Technická univerzita v Liberci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Vysoká škola ekonomická v Praze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Univerzita Hradec Králové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Jihočeská univerzita v Českých Budějovicích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Ostravská univerzita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Slezská univerzita v Opavě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Univerzita Jana Evangelisty Purkyně v Ústí nad Labem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Západočeská univerzita v Plzni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Univerzita Tomáše Bati ve Zlíně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Vysoká škola polytechnická Jihlava</a:t>
            </a:r>
          </a:p>
          <a:p>
            <a:pPr>
              <a:buFont typeface="+mj-lt"/>
              <a:buAutoNum type="arabicPeriod"/>
            </a:pPr>
            <a:r>
              <a:rPr lang="cs-CZ" sz="1600" dirty="0"/>
              <a:t>Vysoká škola technická a ekonomická v Českých Budějovicích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18937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5883" y="90823"/>
            <a:ext cx="8086635" cy="647700"/>
          </a:xfrm>
        </p:spPr>
        <p:txBody>
          <a:bodyPr/>
          <a:lstStyle/>
          <a:p>
            <a:r>
              <a:rPr lang="cs-CZ" dirty="0"/>
              <a:t>Vnitřní předpisy veřejné vysoké 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7399" y="1239336"/>
            <a:ext cx="8082321" cy="4508250"/>
          </a:xfrm>
        </p:spPr>
        <p:txBody>
          <a:bodyPr/>
          <a:lstStyle/>
          <a:p>
            <a:pPr algn="just"/>
            <a:r>
              <a:rPr lang="cs-CZ" dirty="0"/>
              <a:t>podléhají registraci MŠMT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obligatorní: statut, volební a jednací řád akademického senátu, vnitřní mzdový předpis, jednací řád vědecké rady, studijní a zkušební řád, stipendijní řád, disciplinární řád…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projev autonomie – abstraktní akt – normativní charakter – není obecně závazný/není pramen práva – soulad se zákony i jinými právními předpisy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57979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21509"/>
            <a:ext cx="8086635" cy="647700"/>
          </a:xfrm>
        </p:spPr>
        <p:txBody>
          <a:bodyPr/>
          <a:lstStyle/>
          <a:p>
            <a:r>
              <a:rPr lang="cs-CZ" dirty="0"/>
              <a:t>Ústavní (a mezinárodněprávní) základy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215704"/>
            <a:ext cx="8277046" cy="5185096"/>
          </a:xfrm>
        </p:spPr>
        <p:txBody>
          <a:bodyPr/>
          <a:lstStyle/>
          <a:p>
            <a:pPr marL="0" indent="0">
              <a:buNone/>
            </a:pPr>
            <a:endParaRPr lang="cs-CZ" sz="2000" i="1" dirty="0"/>
          </a:p>
          <a:p>
            <a:pPr algn="just"/>
            <a:r>
              <a:rPr lang="cs-CZ" sz="2000" dirty="0"/>
              <a:t>Čl. 8 Ústavy ČR: </a:t>
            </a:r>
            <a:r>
              <a:rPr lang="cs-CZ" sz="2000" i="1" dirty="0"/>
              <a:t>Zaručuje se samospráva územních samosprávných celků.		</a:t>
            </a:r>
            <a:r>
              <a:rPr lang="en-US" sz="1600" dirty="0"/>
              <a:t>[</a:t>
            </a:r>
            <a:r>
              <a:rPr lang="cs-CZ" sz="1600" dirty="0"/>
              <a:t>K tomu viz nález </a:t>
            </a:r>
            <a:r>
              <a:rPr lang="cs-CZ" sz="1600" dirty="0" err="1"/>
              <a:t>Pl</a:t>
            </a:r>
            <a:r>
              <a:rPr lang="cs-CZ" sz="1600" dirty="0"/>
              <a:t>. ÚS 1/96.</a:t>
            </a:r>
            <a:r>
              <a:rPr lang="en-US" sz="1600" dirty="0"/>
              <a:t>]</a:t>
            </a:r>
            <a:endParaRPr lang="cs-CZ" sz="1600" dirty="0"/>
          </a:p>
          <a:p>
            <a:pPr lvl="1" algn="just"/>
            <a:r>
              <a:rPr lang="cs-CZ" sz="1600" dirty="0"/>
              <a:t>Ústavní soud považuje místní samosprávu a nezastupitelnou složku rozvoje demokracie</a:t>
            </a:r>
          </a:p>
          <a:p>
            <a:pPr lvl="1" algn="just"/>
            <a:r>
              <a:rPr lang="cs-CZ" sz="1600" dirty="0"/>
              <a:t>Čl. 9 odst. 2 a 3 – materiální ohnisko</a:t>
            </a:r>
          </a:p>
          <a:p>
            <a:pPr lvl="1" algn="just"/>
            <a:r>
              <a:rPr lang="cs-CZ" sz="1600" dirty="0"/>
              <a:t>komunální ústavní stížnost</a:t>
            </a:r>
          </a:p>
          <a:p>
            <a:pPr algn="just"/>
            <a:r>
              <a:rPr lang="cs-CZ" sz="2000" dirty="0"/>
              <a:t>Hlava sedmá Ústavy ČR „Územní samospráva“ (čl. 99 až 105)</a:t>
            </a:r>
          </a:p>
          <a:p>
            <a:pPr algn="just"/>
            <a:r>
              <a:rPr lang="cs-CZ" sz="2000" dirty="0"/>
              <a:t>Ústavní zákon č. 347/1997 Sb., o vytvoření </a:t>
            </a:r>
            <a:r>
              <a:rPr lang="cs-CZ" sz="2000" b="1" dirty="0"/>
              <a:t>vyšších územních samosprávných celků</a:t>
            </a:r>
            <a:r>
              <a:rPr lang="cs-CZ" sz="2000" dirty="0"/>
              <a:t> a o změně ústavního zákona České národní rady č. 1/1993 Sb., Ústava České republiky</a:t>
            </a:r>
          </a:p>
          <a:p>
            <a:pPr algn="just"/>
            <a:r>
              <a:rPr lang="cs-CZ" sz="2000" dirty="0"/>
              <a:t>Listina základních práv a svobod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Evropská charta místní samosprávy (č. 181/1999 Sb.):	</a:t>
            </a:r>
          </a:p>
          <a:p>
            <a:pPr marL="0" indent="0" algn="just">
              <a:buNone/>
            </a:pPr>
            <a:r>
              <a:rPr lang="cs-CZ" sz="2000" dirty="0"/>
              <a:t>    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76435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72074" y="1923511"/>
            <a:ext cx="74888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Samosprávné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Akademický senát (</a:t>
            </a:r>
            <a:r>
              <a:rPr lang="cs-CZ" dirty="0"/>
              <a:t>volen z akademické obce)</a:t>
            </a:r>
            <a:endParaRPr lang="cs-CZ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Rektor (</a:t>
            </a:r>
            <a:r>
              <a:rPr lang="cs-CZ" baseline="0" dirty="0"/>
              <a:t>funkce statutárního orgánu)</a:t>
            </a:r>
            <a:endParaRPr lang="cs-CZ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Vědecká (akad.) rada (</a:t>
            </a:r>
            <a:r>
              <a:rPr lang="cs-CZ" baseline="0" dirty="0"/>
              <a:t>působnost např. v habilitačním a profesorském )</a:t>
            </a:r>
            <a:endParaRPr lang="cs-CZ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Disciplinární komise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Rada pro vnitřní hodnocení</a:t>
            </a:r>
          </a:p>
          <a:p>
            <a:endParaRPr lang="cs-CZ" sz="2400" dirty="0"/>
          </a:p>
          <a:p>
            <a:r>
              <a:rPr lang="cs-CZ" dirty="0"/>
              <a:t>Další</a:t>
            </a:r>
            <a:endParaRPr lang="cs-CZ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Kvestor (</a:t>
            </a:r>
            <a:r>
              <a:rPr lang="cs-CZ" baseline="0" dirty="0"/>
              <a:t>správcem a hospodářem veřejné vysoké školy )</a:t>
            </a:r>
            <a:endParaRPr lang="cs-CZ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Správní rada (</a:t>
            </a:r>
            <a:r>
              <a:rPr lang="cs-CZ" baseline="0" dirty="0"/>
              <a:t>dohled řádným hospodaření )</a:t>
            </a:r>
            <a:endParaRPr lang="cs-CZ" sz="2400" dirty="0"/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1767192" y="330968"/>
            <a:ext cx="8086635" cy="647700"/>
          </a:xfrm>
        </p:spPr>
        <p:txBody>
          <a:bodyPr/>
          <a:lstStyle/>
          <a:p>
            <a:r>
              <a:rPr lang="cs-CZ" dirty="0"/>
              <a:t>Orgány veřejných vysokých škol</a:t>
            </a:r>
          </a:p>
        </p:txBody>
      </p:sp>
    </p:spTree>
    <p:extLst>
      <p:ext uri="{BB962C8B-B14F-4D97-AF65-F5344CB8AC3E}">
        <p14:creationId xmlns:p14="http://schemas.microsoft.com/office/powerpoint/2010/main" val="2201242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6" name="Obdélník 5"/>
          <p:cNvSpPr/>
          <p:nvPr/>
        </p:nvSpPr>
        <p:spPr>
          <a:xfrm>
            <a:off x="658929" y="1182250"/>
            <a:ext cx="770301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Stát (prostřednictvím MŠMT či NAÚ) zasahuje do činnosti VŠ jen v zákonem vymezených </a:t>
            </a:r>
            <a:r>
              <a:rPr lang="cs-CZ" sz="2400" u="sng" dirty="0"/>
              <a:t>oblastech</a:t>
            </a:r>
          </a:p>
          <a:p>
            <a:pPr lvl="1"/>
            <a:r>
              <a:rPr lang="cs-CZ" sz="2400" dirty="0"/>
              <a:t>Financování (resp. „spoluřízení“ u státních VŠ), Dozor nad normotvorbou</a:t>
            </a:r>
          </a:p>
          <a:p>
            <a:pPr lvl="1"/>
            <a:r>
              <a:rPr lang="cs-CZ" sz="2400" dirty="0"/>
              <a:t>Dozor nad zákonností a konkrétními povinnostmi VŠ</a:t>
            </a:r>
          </a:p>
          <a:p>
            <a:pPr lvl="1" algn="just"/>
            <a:r>
              <a:rPr lang="cs-CZ" sz="2400" dirty="0"/>
              <a:t>Dozor nad kvalitou poskytovaného vzdělání</a:t>
            </a:r>
            <a:r>
              <a:rPr lang="cs-CZ" sz="2400" i="1" dirty="0"/>
              <a:t>=&gt; </a:t>
            </a:r>
            <a:r>
              <a:rPr lang="cs-CZ" sz="2400" b="1" i="1" dirty="0"/>
              <a:t>akreditace</a:t>
            </a:r>
            <a:r>
              <a:rPr lang="cs-CZ" sz="2400" dirty="0"/>
              <a:t> (oprávnění přijímat uchazeče ke studiu, konat výuku a zkoušky, udělovat akademické tituly </a:t>
            </a:r>
          </a:p>
          <a:p>
            <a:pPr lvl="1" algn="just"/>
            <a:endParaRPr lang="cs-CZ" i="1" dirty="0"/>
          </a:p>
          <a:p>
            <a:pPr indent="-279400" algn="just"/>
            <a:r>
              <a:rPr lang="cs-CZ" sz="2400" dirty="0"/>
              <a:t>Uděluje ji</a:t>
            </a:r>
          </a:p>
          <a:p>
            <a:pPr indent="-279400" algn="just">
              <a:buFont typeface="Arial" pitchFamily="34" charset="0"/>
              <a:buChar char="•"/>
            </a:pPr>
            <a:r>
              <a:rPr lang="cs-CZ" sz="2400" dirty="0"/>
              <a:t>Národní akreditační úřad pro vysoké školství</a:t>
            </a:r>
          </a:p>
          <a:p>
            <a:pPr indent="-279400" algn="just">
              <a:buFont typeface="Arial" pitchFamily="34" charset="0"/>
              <a:buChar char="•"/>
            </a:pPr>
            <a:r>
              <a:rPr lang="cs-CZ" sz="2400" dirty="0"/>
              <a:t>Vysoká škola „sama sobě“, pokud pro danou oblast a typ studijního programu získala </a:t>
            </a:r>
            <a:r>
              <a:rPr lang="cs-CZ" sz="2400" i="1" dirty="0"/>
              <a:t>institucionální akreditaci</a:t>
            </a:r>
          </a:p>
          <a:p>
            <a:pPr lvl="1" algn="just"/>
            <a:endParaRPr lang="cs-CZ" sz="2400" i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58930" y="291340"/>
            <a:ext cx="8086635" cy="647700"/>
          </a:xfrm>
        </p:spPr>
        <p:txBody>
          <a:bodyPr/>
          <a:lstStyle/>
          <a:p>
            <a:r>
              <a:rPr lang="cs-CZ" dirty="0"/>
              <a:t>Dozor státu nad vysokoškolskou samosprávou</a:t>
            </a:r>
          </a:p>
        </p:txBody>
      </p:sp>
    </p:spTree>
    <p:extLst>
      <p:ext uri="{BB962C8B-B14F-4D97-AF65-F5344CB8AC3E}">
        <p14:creationId xmlns:p14="http://schemas.microsoft.com/office/powerpoint/2010/main" val="1197674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18348" y="709614"/>
            <a:ext cx="8086635" cy="647700"/>
          </a:xfrm>
        </p:spPr>
        <p:txBody>
          <a:bodyPr/>
          <a:lstStyle/>
          <a:p>
            <a:br>
              <a:rPr lang="cs-CZ" i="1" dirty="0"/>
            </a:br>
            <a:r>
              <a:rPr lang="cs-CZ" i="1" dirty="0"/>
              <a:t>EVROPSKÁ CHARTA MÍSTNÍ SAMOSPRÁVY </a:t>
            </a:r>
            <a:br>
              <a:rPr lang="cs-CZ" i="1" dirty="0"/>
            </a:br>
            <a:r>
              <a:rPr lang="cs-CZ" i="1" dirty="0"/>
              <a:t>     </a:t>
            </a:r>
            <a:r>
              <a:rPr lang="cs-CZ" sz="1600" i="1" dirty="0"/>
              <a:t>(sdělení MZV ČR  č. 181/1999 Sb.)</a:t>
            </a:r>
            <a:r>
              <a:rPr lang="cs-CZ" sz="4000" dirty="0"/>
              <a:t>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8C6104C-6A17-4624-8649-56436DCA74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1538" y="1357314"/>
            <a:ext cx="8082321" cy="4114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cs-CZ" sz="1800" i="1" dirty="0">
                <a:latin typeface="Arial" charset="0"/>
              </a:rPr>
              <a:t>dokument Rady Evropy, který byl přijat (podepsán prvními státy) v říjnu 1985 ve Štrasburku, a který nabyl platnosti po předepsané ratifikaci stanoveným minimálním počtem členských států k 1.9.1988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cs-CZ" sz="1800" i="1" dirty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1800" i="1" dirty="0">
                <a:latin typeface="Arial" charset="0"/>
              </a:rPr>
              <a:t>Česká republika Evropskou chartu místní samosprávy podepsala v květnu 1998 a po její ratifikaci se Charta stala pro Českou republiku platnou dnem 1.9.1999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cs-CZ" sz="1800" i="1" dirty="0"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1800" i="1" dirty="0">
                <a:latin typeface="Arial" charset="0"/>
              </a:rPr>
              <a:t>upravuje základní otázky postavení a poslání místní samosprávy, a to :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ústavní a zákonné základy místní samosprávy,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pojem místní samosprávy a  tzv. rozsah místní samosprávy,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ochrana hranic místních správních jednotek,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správní struktury a zdroje k plnění úkolů místních společenství,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podmínky výkonu odpovědnosti na místní úrovni,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institut dozoru nad činností místních společenství,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finanční zdroje místních společenství,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právo místních společenství se sdružovat,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cs-CZ" sz="1600" i="1" dirty="0">
                <a:latin typeface="Arial" charset="0"/>
              </a:rPr>
              <a:t>soudní ochrana místní samosprávy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1600" dirty="0"/>
              <a:t>limity svobody územní samosprávy – nález ÚS  ze dne 5. 2. 2003, </a:t>
            </a:r>
            <a:r>
              <a:rPr lang="cs-CZ" sz="1600" dirty="0" err="1"/>
              <a:t>sp.zn</a:t>
            </a:r>
            <a:r>
              <a:rPr lang="cs-CZ" sz="1600" dirty="0"/>
              <a:t>.  </a:t>
            </a:r>
            <a:r>
              <a:rPr lang="cs-CZ" sz="1600" dirty="0" err="1"/>
              <a:t>Pl</a:t>
            </a:r>
            <a:r>
              <a:rPr lang="cs-CZ" sz="1600" dirty="0"/>
              <a:t>. ÚS 34/02</a:t>
            </a:r>
            <a:endParaRPr lang="cs-CZ" sz="1600" i="1" dirty="0">
              <a:latin typeface="Arial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cs-CZ" sz="1600" dirty="0">
                <a:latin typeface="Arial" charset="0"/>
              </a:rPr>
              <a:t>má být evropský standard</a:t>
            </a:r>
          </a:p>
        </p:txBody>
      </p:sp>
    </p:spTree>
    <p:extLst>
      <p:ext uri="{BB962C8B-B14F-4D97-AF65-F5344CB8AC3E}">
        <p14:creationId xmlns:p14="http://schemas.microsoft.com/office/powerpoint/2010/main" val="3138568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13F702-65B1-4DD6-A2A3-1C258D2A9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1958" y="1254596"/>
            <a:ext cx="6064976" cy="485775"/>
          </a:xfrm>
        </p:spPr>
        <p:txBody>
          <a:bodyPr/>
          <a:lstStyle/>
          <a:p>
            <a:r>
              <a:rPr lang="cs-CZ" dirty="0"/>
              <a:t>Územní samospráva v procesu reformy veřejné 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B84894-3769-4328-91DA-45DD5F100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0" y="2552997"/>
            <a:ext cx="8064900" cy="3104999"/>
          </a:xfrm>
        </p:spPr>
        <p:txBody>
          <a:bodyPr/>
          <a:lstStyle/>
          <a:p>
            <a:pPr marL="0" indent="0">
              <a:buNone/>
            </a:pPr>
            <a:r>
              <a:rPr kumimoji="1" lang="cs-CZ" b="1" kern="1200" dirty="0">
                <a:latin typeface="Arial" charset="0"/>
              </a:rPr>
              <a:t>Reformování veřejné správy</a:t>
            </a:r>
            <a:r>
              <a:rPr kumimoji="1" lang="cs-CZ" kern="1200" dirty="0">
                <a:latin typeface="Arial" charset="0"/>
              </a:rPr>
              <a:t> po roce 1989:</a:t>
            </a:r>
          </a:p>
          <a:p>
            <a:pPr marL="0" indent="0">
              <a:buNone/>
            </a:pPr>
            <a:endParaRPr kumimoji="1" lang="cs-CZ" kern="1200" dirty="0">
              <a:latin typeface="Arial" charset="0"/>
            </a:endParaRPr>
          </a:p>
          <a:p>
            <a:pPr lvl="1"/>
            <a:r>
              <a:rPr kumimoji="1" lang="cs-CZ" sz="1800" kern="1200" dirty="0">
                <a:latin typeface="Arial" charset="0"/>
              </a:rPr>
              <a:t>obnova místní samosprávy (zrušeny národní výbory - </a:t>
            </a:r>
            <a:r>
              <a:rPr kumimoji="1" lang="cs-CZ" sz="18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orgány státní moci) </a:t>
            </a:r>
            <a:endParaRPr kumimoji="1" lang="cs-CZ" sz="1800" kern="1200" dirty="0">
              <a:latin typeface="Arial" charset="0"/>
            </a:endParaRPr>
          </a:p>
          <a:p>
            <a:pPr marL="342900" lvl="1" indent="0">
              <a:buNone/>
            </a:pPr>
            <a:endParaRPr kumimoji="1" lang="cs-CZ" sz="1800" kern="1200" dirty="0">
              <a:latin typeface="Arial" charset="0"/>
            </a:endParaRPr>
          </a:p>
          <a:p>
            <a:pPr lvl="1"/>
            <a:r>
              <a:rPr kumimoji="1" lang="cs-CZ" sz="1800" kern="1200" dirty="0">
                <a:latin typeface="Arial" charset="0"/>
              </a:rPr>
              <a:t>vytvoření vyšších územních samosprávných celků (</a:t>
            </a:r>
            <a:r>
              <a:rPr kumimoji="1" lang="cs-CZ" sz="18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dvoustupňové správní uspořádání)</a:t>
            </a:r>
            <a:endParaRPr kumimoji="1" lang="cs-CZ" sz="1800" kern="1200" dirty="0">
              <a:latin typeface="Arial" charset="0"/>
            </a:endParaRPr>
          </a:p>
          <a:p>
            <a:pPr marL="342900" lvl="1" indent="0">
              <a:buNone/>
            </a:pPr>
            <a:endParaRPr kumimoji="1" lang="cs-CZ" sz="1800" kern="1200" dirty="0">
              <a:latin typeface="Arial" charset="0"/>
            </a:endParaRPr>
          </a:p>
          <a:p>
            <a:pPr lvl="1"/>
            <a:r>
              <a:rPr kumimoji="1" lang="cs-CZ" sz="1800" kern="1200" dirty="0">
                <a:latin typeface="Arial" charset="0"/>
              </a:rPr>
              <a:t>ukončení činnosti okresních úřadů (</a:t>
            </a:r>
            <a:r>
              <a:rPr kumimoji="1" lang="cs-CZ" sz="18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 31. 12. 2002)</a:t>
            </a:r>
            <a:endParaRPr kumimoji="1" lang="cs-CZ" sz="1800" kern="1200" dirty="0">
              <a:latin typeface="Arial" charset="0"/>
            </a:endParaRPr>
          </a:p>
          <a:p>
            <a:endParaRPr kumimoji="1" lang="cs-CZ" kern="1200" dirty="0">
              <a:latin typeface="Arial" charset="0"/>
            </a:endParaRPr>
          </a:p>
          <a:p>
            <a:endParaRPr kumimoji="1" lang="cs-CZ" kern="1200" dirty="0">
              <a:latin typeface="Arial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4F097C-29E4-4DF8-BB80-37E1D4405A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25947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8380" y="189314"/>
            <a:ext cx="8086635" cy="647700"/>
          </a:xfrm>
        </p:spPr>
        <p:txBody>
          <a:bodyPr/>
          <a:lstStyle/>
          <a:p>
            <a:r>
              <a:rPr lang="cs-CZ" dirty="0"/>
              <a:t>Organizace územní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093718"/>
            <a:ext cx="8082321" cy="4114800"/>
          </a:xfrm>
        </p:spPr>
        <p:txBody>
          <a:bodyPr/>
          <a:lstStyle/>
          <a:p>
            <a:pPr lvl="1" algn="just"/>
            <a:r>
              <a:rPr lang="cs-CZ" sz="2000" b="1" dirty="0"/>
              <a:t>obce </a:t>
            </a:r>
            <a:r>
              <a:rPr lang="cs-CZ" sz="2000" dirty="0"/>
              <a:t>(základní územní samosprávné celky)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128/2000 Sb., o obcích (obecní zřízení)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553/1991 Sb., o obecní policii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314/2002 Sb., o stanovení obcí s pověřeným obecním úřadem a stanovení obcí s rozšířenou působností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491/2001 Sb., </a:t>
            </a:r>
            <a:r>
              <a:rPr lang="pl-PL" sz="1800" dirty="0"/>
              <a:t>o volbách do zastupitelstev obcí</a:t>
            </a:r>
            <a:endParaRPr lang="cs-CZ" sz="1800" dirty="0"/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22/2004 Sb., o místním referendu a o změně některých zákonů</a:t>
            </a:r>
          </a:p>
          <a:p>
            <a:pPr lvl="1" algn="just"/>
            <a:r>
              <a:rPr lang="cs-CZ" sz="2000" b="1" dirty="0"/>
              <a:t>vyšší územní samosprávné celky </a:t>
            </a:r>
            <a:r>
              <a:rPr lang="cs-CZ" sz="2000" dirty="0"/>
              <a:t>(13 krajů + hl. m. Praha)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129/2000 Sb., o krajích (krajské zřízení)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131/2000 Sb., o hlavním městě Praze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130/2000 Sb., o volbách do zastupitelstev krajů a o změně některých zákonů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118/2010 Sb., o krajském referendu a o změně některých zákonů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248/2000 Sb., o podpoře regionálního rozvoje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9012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8472" y="493050"/>
            <a:ext cx="8086635" cy="647700"/>
          </a:xfrm>
        </p:spPr>
        <p:txBody>
          <a:bodyPr/>
          <a:lstStyle/>
          <a:p>
            <a:r>
              <a:rPr lang="cs-CZ" dirty="0"/>
              <a:t>Obec jako základní územní samosprávný celek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96259" y="2032060"/>
            <a:ext cx="7556631" cy="4332890"/>
          </a:xfrm>
        </p:spPr>
        <p:txBody>
          <a:bodyPr/>
          <a:lstStyle/>
          <a:p>
            <a:pPr lvl="1" algn="just"/>
            <a:r>
              <a:rPr lang="cs-CZ" sz="1800" b="1" dirty="0"/>
              <a:t>základ obce</a:t>
            </a:r>
          </a:p>
          <a:p>
            <a:pPr marL="942975" lvl="2" indent="-257175" algn="just">
              <a:buFont typeface="Arial" panose="020B0604020202020204" pitchFamily="34" charset="0"/>
              <a:buChar char="•"/>
            </a:pPr>
            <a:r>
              <a:rPr lang="cs-CZ" sz="1800" dirty="0"/>
              <a:t>osobní (tvůrci i adresáti)</a:t>
            </a:r>
          </a:p>
          <a:p>
            <a:pPr marL="942975" lvl="2" indent="-257175" algn="just">
              <a:buFont typeface="Arial" panose="020B0604020202020204" pitchFamily="34" charset="0"/>
              <a:buChar char="•"/>
            </a:pPr>
            <a:r>
              <a:rPr lang="cs-CZ" sz="1800" dirty="0"/>
              <a:t>územní (mohou se slučovat, připojovat, oddělovat)</a:t>
            </a:r>
          </a:p>
          <a:p>
            <a:pPr marL="942975" lvl="2" indent="-257175" algn="just">
              <a:buFont typeface="Arial" panose="020B0604020202020204" pitchFamily="34" charset="0"/>
              <a:buChar char="•"/>
            </a:pPr>
            <a:r>
              <a:rPr lang="cs-CZ" sz="1800" dirty="0"/>
              <a:t>ekonomický (požadavky na hospodaření – </a:t>
            </a:r>
            <a:r>
              <a:rPr lang="cs-CZ" sz="1800" dirty="0" err="1"/>
              <a:t>nevrchnostenská</a:t>
            </a:r>
            <a:r>
              <a:rPr lang="cs-CZ" sz="1800" dirty="0"/>
              <a:t> VS)</a:t>
            </a:r>
          </a:p>
          <a:p>
            <a:pPr marL="942975" lvl="2" indent="-257175" algn="just">
              <a:buFont typeface="Arial" panose="020B0604020202020204" pitchFamily="34" charset="0"/>
              <a:buChar char="•"/>
            </a:pPr>
            <a:r>
              <a:rPr kumimoji="1" lang="cs-CZ" sz="1800" kern="1200" dirty="0">
                <a:latin typeface="Arial" charset="0"/>
              </a:rPr>
              <a:t>mocenský aspekt obce (zejména OZV)</a:t>
            </a:r>
            <a:endParaRPr lang="cs-CZ" sz="1800" dirty="0"/>
          </a:p>
          <a:p>
            <a:pPr lvl="1" algn="just"/>
            <a:endParaRPr lang="cs-CZ" sz="1800" b="1" dirty="0"/>
          </a:p>
          <a:p>
            <a:pPr lvl="1" algn="just"/>
            <a:r>
              <a:rPr lang="cs-CZ" sz="1800" b="1" dirty="0"/>
              <a:t>veřejnoprávní korporace</a:t>
            </a:r>
          </a:p>
          <a:p>
            <a:pPr lvl="1" algn="just"/>
            <a:r>
              <a:rPr lang="cs-CZ" sz="1800" b="1" dirty="0"/>
              <a:t>vlastní majetek </a:t>
            </a:r>
            <a:r>
              <a:rPr lang="cs-CZ" sz="1800" dirty="0"/>
              <a:t>(hospodaří podle vlastního rozpočtu)</a:t>
            </a:r>
            <a:endParaRPr lang="cs-CZ" sz="1800" b="1" dirty="0"/>
          </a:p>
          <a:p>
            <a:pPr lvl="1" algn="just"/>
            <a:r>
              <a:rPr lang="cs-CZ" sz="1800" b="1" dirty="0"/>
              <a:t>vystupuje vlastním jménem na vlastní odpovědnost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89479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909" y="-171450"/>
            <a:ext cx="8086635" cy="647700"/>
          </a:xfrm>
        </p:spPr>
        <p:txBody>
          <a:bodyPr/>
          <a:lstStyle/>
          <a:p>
            <a:r>
              <a:rPr lang="cs-CZ" dirty="0"/>
              <a:t>Samostatná a přenesená působnost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6344" y="152400"/>
            <a:ext cx="8082321" cy="4366531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samostatná působnost </a:t>
            </a:r>
            <a:r>
              <a:rPr lang="cs-CZ" sz="2000" dirty="0"/>
              <a:t>– autonomní správa svých záležitostí</a:t>
            </a:r>
          </a:p>
          <a:p>
            <a:pPr lvl="1" algn="just"/>
            <a:r>
              <a:rPr lang="cs-CZ" sz="2000" dirty="0"/>
              <a:t>např. vydávání obecně závazných vyhlášek</a:t>
            </a:r>
          </a:p>
          <a:p>
            <a:pPr lvl="1" algn="just"/>
            <a:r>
              <a:rPr lang="cs-CZ" sz="2000" dirty="0"/>
              <a:t>dozor a kontrola – Ministerstvo vnitra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přenesená působnost </a:t>
            </a:r>
            <a:r>
              <a:rPr lang="cs-CZ" sz="2000" dirty="0"/>
              <a:t>– (dekoncentrovaný/delegovaný) výkon státní správy</a:t>
            </a:r>
          </a:p>
          <a:p>
            <a:pPr lvl="1" algn="just"/>
            <a:r>
              <a:rPr lang="cs-CZ" sz="2000" dirty="0"/>
              <a:t>např. vydávání nařízení</a:t>
            </a:r>
          </a:p>
          <a:p>
            <a:pPr lvl="1" algn="just"/>
            <a:r>
              <a:rPr lang="cs-CZ" sz="2000" dirty="0"/>
              <a:t>zmíněná kategorizace obcí</a:t>
            </a:r>
          </a:p>
          <a:p>
            <a:pPr lvl="1" algn="just"/>
            <a:r>
              <a:rPr lang="cs-CZ" sz="2000" dirty="0"/>
              <a:t>dozor a kontrola – krajský úřad</a:t>
            </a:r>
          </a:p>
          <a:p>
            <a:pPr lvl="1" algn="just"/>
            <a:r>
              <a:rPr lang="cs-CZ" sz="2000" dirty="0"/>
              <a:t>Čl. 105 Ústavy „Výkon státní správy lze svěřit orgánům samosprávy jen tehdy, stanoví-li to zákon.“</a:t>
            </a:r>
          </a:p>
          <a:p>
            <a:pPr lvl="1" algn="just"/>
            <a:endParaRPr lang="cs-CZ" sz="2000" dirty="0"/>
          </a:p>
          <a:p>
            <a:pPr marL="57150" indent="0" algn="just">
              <a:buNone/>
            </a:pPr>
            <a:r>
              <a:rPr lang="cs-CZ" sz="2000" b="1" dirty="0"/>
              <a:t>smíšený model územní veřejné správy</a:t>
            </a:r>
            <a:endParaRPr lang="cs-CZ" sz="2000" dirty="0"/>
          </a:p>
          <a:p>
            <a:pPr marL="457200" lvl="1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§ 8 zákona o obcích: </a:t>
            </a:r>
            <a:r>
              <a:rPr lang="cs-CZ" sz="1800" i="1" dirty="0"/>
              <a:t>Pokud zvláštní zákon upravuje působnost obcí a nestanoví, že jde o přenesenou působnost obce, platí, že jde vždy o samostatnou působnost. – </a:t>
            </a:r>
            <a:r>
              <a:rPr lang="cs-CZ" sz="1800" dirty="0"/>
              <a:t>určuje tedy zákonodárce, limit čl. 8 Ústavy</a:t>
            </a:r>
            <a:endParaRPr lang="cs-CZ" sz="2000" dirty="0"/>
          </a:p>
          <a:p>
            <a:pPr lvl="1"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47592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2277</TotalTime>
  <Words>3157</Words>
  <Application>Microsoft Office PowerPoint</Application>
  <PresentationFormat>Předvádění na obrazovce (4:3)</PresentationFormat>
  <Paragraphs>519</Paragraphs>
  <Slides>41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Tahoma</vt:lpstr>
      <vt:lpstr>Times New Roman</vt:lpstr>
      <vt:lpstr>Trebuchet MS</vt:lpstr>
      <vt:lpstr>Wingdings</vt:lpstr>
      <vt:lpstr>Prezentace_MU_CZ</vt:lpstr>
      <vt:lpstr>NP111Zk Správní právo pro veřejnou správu I  Územní samospráva a její organizace.  Profesní a zájmová samospráva, jejich organizace  IV. kolektivní konzultace 8. 12. 2023  David Hejč </vt:lpstr>
      <vt:lpstr>Členění veřejné správy</vt:lpstr>
      <vt:lpstr>Pojem samosprávy</vt:lpstr>
      <vt:lpstr>Ústavní (a mezinárodněprávní) základy samosprávy</vt:lpstr>
      <vt:lpstr> EVROPSKÁ CHARTA MÍSTNÍ SAMOSPRÁVY       (sdělení MZV ČR  č. 181/1999 Sb.) </vt:lpstr>
      <vt:lpstr>Územní samospráva v procesu reformy veřejné správy</vt:lpstr>
      <vt:lpstr>Organizace územní samosprávy</vt:lpstr>
      <vt:lpstr>Obec jako základní územní samosprávný celek</vt:lpstr>
      <vt:lpstr>Samostatná a přenesená působnost obce</vt:lpstr>
      <vt:lpstr>§ 35 odst. 2 ZO</vt:lpstr>
      <vt:lpstr>Záležitosti patřící do samostatní působnosti</vt:lpstr>
      <vt:lpstr>Obecní právní předpisy</vt:lpstr>
      <vt:lpstr>Dozor nad činností obcí</vt:lpstr>
      <vt:lpstr>Obce a jejich členění</vt:lpstr>
      <vt:lpstr>Počet obcí v ČR -  6259</vt:lpstr>
      <vt:lpstr>Orgány obce</vt:lpstr>
      <vt:lpstr>Zastupitelstvo</vt:lpstr>
      <vt:lpstr>Rada obce </vt:lpstr>
      <vt:lpstr>Starosta </vt:lpstr>
      <vt:lpstr>Obecní úřad</vt:lpstr>
      <vt:lpstr>Struktura obecního úřadu - příklad</vt:lpstr>
      <vt:lpstr>Statutární města</vt:lpstr>
      <vt:lpstr>Příklad členění – statutární město Brno</vt:lpstr>
      <vt:lpstr> Hlavní město PRAHA</vt:lpstr>
      <vt:lpstr>Kraj jako vyšší územní samosprávný celek</vt:lpstr>
      <vt:lpstr>Samostatná a přenesená působnost kraje</vt:lpstr>
      <vt:lpstr>Orgány kraje</vt:lpstr>
      <vt:lpstr>Podíl občanů na veřejné správě - obecně  </vt:lpstr>
      <vt:lpstr>Participace na územní samosprávě</vt:lpstr>
      <vt:lpstr>Referendum</vt:lpstr>
      <vt:lpstr>Petice </vt:lpstr>
      <vt:lpstr>Profesní samospráva </vt:lpstr>
      <vt:lpstr>Profesní samospráva</vt:lpstr>
      <vt:lpstr>Vysoké školy – prameny právní úpravy</vt:lpstr>
      <vt:lpstr>Prezentace aplikace PowerPoint</vt:lpstr>
      <vt:lpstr>Vysoké školy</vt:lpstr>
      <vt:lpstr>Veřejná vysoká škola</vt:lpstr>
      <vt:lpstr>Veřejné vysoké školy</vt:lpstr>
      <vt:lpstr>Vnitřní předpisy veřejné vysoké školy</vt:lpstr>
      <vt:lpstr>Orgány veřejných vysokých škol</vt:lpstr>
      <vt:lpstr>Dozor státu nad vysokoškolskou samosprávou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David Hejč</cp:lastModifiedBy>
  <cp:revision>279</cp:revision>
  <cp:lastPrinted>2016-10-20T06:18:47Z</cp:lastPrinted>
  <dcterms:created xsi:type="dcterms:W3CDTF">2016-09-26T07:53:44Z</dcterms:created>
  <dcterms:modified xsi:type="dcterms:W3CDTF">2023-12-05T19:57:57Z</dcterms:modified>
</cp:coreProperties>
</file>