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39"/>
  </p:notesMasterIdLst>
  <p:handoutMasterIdLst>
    <p:handoutMasterId r:id="rId40"/>
  </p:handoutMasterIdLst>
  <p:sldIdLst>
    <p:sldId id="372" r:id="rId2"/>
    <p:sldId id="333" r:id="rId3"/>
    <p:sldId id="373" r:id="rId4"/>
    <p:sldId id="374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8" r:id="rId15"/>
    <p:sldId id="348" r:id="rId16"/>
    <p:sldId id="384" r:id="rId17"/>
    <p:sldId id="385" r:id="rId18"/>
    <p:sldId id="386" r:id="rId19"/>
    <p:sldId id="387" r:id="rId20"/>
    <p:sldId id="368" r:id="rId21"/>
    <p:sldId id="369" r:id="rId22"/>
    <p:sldId id="370" r:id="rId23"/>
    <p:sldId id="353" r:id="rId24"/>
    <p:sldId id="354" r:id="rId25"/>
    <p:sldId id="355" r:id="rId26"/>
    <p:sldId id="356" r:id="rId27"/>
    <p:sldId id="371" r:id="rId28"/>
    <p:sldId id="358" r:id="rId29"/>
    <p:sldId id="359" r:id="rId30"/>
    <p:sldId id="360" r:id="rId31"/>
    <p:sldId id="361" r:id="rId32"/>
    <p:sldId id="362" r:id="rId33"/>
    <p:sldId id="363" r:id="rId34"/>
    <p:sldId id="364" r:id="rId35"/>
    <p:sldId id="365" r:id="rId36"/>
    <p:sldId id="366" r:id="rId37"/>
    <p:sldId id="367" r:id="rId3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134" d="100"/>
          <a:sy n="134" d="100"/>
        </p:scale>
        <p:origin x="4124" y="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48AF82-43D9-48BD-B8C0-FAA0A9F3337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474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8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AE6B28-DF4E-4FB9-AA3E-4785FB9C60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055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A51D-D175-493E-A560-5B734854AC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4CFD-49F6-4889-9ECD-526410CF43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9514-03FB-46F1-BFFD-784411E40A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6347DC5-53B1-49DE-8028-45F0D0C62B5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454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D058-6655-4F50-B976-1D4EDCE969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A135-A2E9-4F72-BE5C-A6FD97FE00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A470-1D00-471D-A987-FDE7F94C1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899D-6ED1-406D-8340-F1BC9C6784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DC47-1F9E-4010-AEBA-E5CA464828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E35BE-3B16-4B1E-9F7F-C7FC87465A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7A9D5-C7EE-43F7-8F80-55B4E6A80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692E08E7-B89D-4BCC-AA81-A252416AA7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9EBF9C4-F3E1-4007-B27D-F6DDEC6FA1D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endParaRPr lang="cs-CZ" sz="2800" cap="none" dirty="0">
              <a:solidFill>
                <a:schemeClr val="tx1"/>
              </a:solidFill>
              <a:effectLst>
                <a:reflection blurRad="12000" stA="25000" endPos="49000" dist="5000" dir="5400000" sy="-100000" algn="bl" rotWithShape="0"/>
              </a:effectLst>
              <a:latin typeface="+mn-lt"/>
            </a:endParaRP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8280920" cy="1319981"/>
          </a:xfrm>
        </p:spPr>
        <p:txBody>
          <a:bodyPr>
            <a:noAutofit/>
          </a:bodyPr>
          <a:lstStyle/>
          <a:p>
            <a:r>
              <a:rPr lang="cs-CZ" sz="36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Řízení před soudem a Zvláštní způsoby řízení 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5229200"/>
            <a:ext cx="6400800" cy="50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Fenyk,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96679235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100" dirty="0">
                <a:solidFill>
                  <a:srgbClr val="FF9966"/>
                </a:solidFill>
              </a:rPr>
              <a:t>Závěr hlavního líčení: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závěrečné řeči státního zástupce a ostatních osob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Zvláštní právo poškozeného - § 43 odst. 4 TŘ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právo posledního slova obžalovaného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2000" dirty="0">
              <a:solidFill>
                <a:srgbClr val="FF9966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000" dirty="0">
                <a:solidFill>
                  <a:srgbClr val="FF9966"/>
                </a:solidFill>
              </a:rPr>
              <a:t>Rozhodnutí v hlavním líčení: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podklad pro rozhodnutí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rozsudek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zastavení trestního stíhání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podmíněné zastavení trestního stíhání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schválení narovnání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přerušení trestního stíhání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postoupení věci</a:t>
            </a:r>
          </a:p>
        </p:txBody>
      </p:sp>
    </p:spTree>
    <p:extLst>
      <p:ext uri="{BB962C8B-B14F-4D97-AF65-F5344CB8AC3E}">
        <p14:creationId xmlns:p14="http://schemas.microsoft.com/office/powerpoint/2010/main" val="3623242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>
                <a:solidFill>
                  <a:srgbClr val="FF9966"/>
                </a:solidFill>
              </a:rPr>
              <a:t>Rozhodnutí mimo hlavní líčení: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zastavení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podmíněné zastavení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schválení narovnání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přerušení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chemeClr val="accent3"/>
                </a:solidFill>
              </a:rPr>
              <a:t>schválení dohody o vině a trestu</a:t>
            </a:r>
          </a:p>
        </p:txBody>
      </p:sp>
    </p:spTree>
    <p:extLst>
      <p:ext uri="{BB962C8B-B14F-4D97-AF65-F5344CB8AC3E}">
        <p14:creationId xmlns:p14="http://schemas.microsoft.com/office/powerpoint/2010/main" val="2948004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400" dirty="0"/>
              <a:t>Veřejné a neveřejné zasedání </a:t>
            </a:r>
            <a:br>
              <a:rPr lang="cs-CZ" sz="2000" dirty="0">
                <a:solidFill>
                  <a:schemeClr val="accent1"/>
                </a:solidFill>
              </a:rPr>
            </a:br>
            <a:r>
              <a:rPr lang="cs-CZ" sz="4000" dirty="0"/>
              <a:t>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b="1" dirty="0">
                <a:solidFill>
                  <a:srgbClr val="FF9933"/>
                </a:solidFill>
              </a:rPr>
              <a:t>Veřejné zasedání</a:t>
            </a:r>
            <a:endParaRPr lang="cs-CZ" sz="2000" dirty="0"/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otázky viny a trestu nebo které se blíží rozhodnutí o vině a trestu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b="1" dirty="0"/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b="1" dirty="0">
                <a:solidFill>
                  <a:srgbClr val="FF9933"/>
                </a:solidFill>
              </a:rPr>
              <a:t>Neveřejné zasedání</a:t>
            </a:r>
            <a:endParaRPr lang="cs-CZ" sz="2000" dirty="0"/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není třeba provádět výslech obviněného, svědků, či znalců a slyšet strany (menší význam)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2982939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5025677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3000" b="1" dirty="0">
                <a:solidFill>
                  <a:srgbClr val="FF9933"/>
                </a:solidFill>
              </a:rPr>
              <a:t>Veřejné zasedání</a:t>
            </a:r>
            <a:endParaRPr lang="cs-CZ" sz="3000" dirty="0"/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/>
              <a:t>pokud tak stanoví zákon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/>
              <a:t>rozhodování o ochranných opatřeních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/>
              <a:t>rozhodování o trestu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/>
              <a:t>rozhodování o opravných prostředcích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/>
              <a:t>ostatní případy</a:t>
            </a:r>
            <a:endParaRPr lang="cs-CZ" sz="1700" b="1" dirty="0"/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3000" b="1" dirty="0">
                <a:solidFill>
                  <a:srgbClr val="FF9933"/>
                </a:solidFill>
              </a:rPr>
              <a:t>Neveřejné zasedání</a:t>
            </a:r>
            <a:endParaRPr lang="cs-CZ" sz="3000" dirty="0"/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/>
              <a:t>stanoví-li tak nebo připouští-li to zákona, nebo není-li stanoveno, že se má rozhodovat v hlavním líčení nebo ve veřejném zasedání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/>
              <a:t>předběžné projednání obžaloby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/>
              <a:t>všechna rozhodnutí o stížnostech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/>
              <a:t>některá rozhodnutí o jiných opravných prostředcích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/>
              <a:t>rozhodnutí o zahlazení odsouzení a použití amnestie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/>
              <a:t>rozhodnutí o započítání vazby a rozhodnutí v souvislosti s výkonem trestu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1700" dirty="0"/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776902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AB0A23-76AC-4759-BFE9-32295900A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Zvláštní způsoby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4E6CAE-1147-40D5-84C8-674C2C7F5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Trestní řád předpokládá kromě pravidelného průběhu řízení také takové způsoby řízení, které obsahují zvláštní, netypické prvky</a:t>
            </a:r>
          </a:p>
          <a:p>
            <a:r>
              <a:rPr lang="cs-CZ" dirty="0"/>
              <a:t>Jedná se o </a:t>
            </a:r>
          </a:p>
          <a:p>
            <a:r>
              <a:rPr lang="cs-CZ" dirty="0"/>
              <a:t>- řízení ve věcech mladistvých</a:t>
            </a:r>
          </a:p>
          <a:p>
            <a:r>
              <a:rPr lang="cs-CZ" dirty="0"/>
              <a:t>- řízení proti uprchlému</a:t>
            </a:r>
          </a:p>
          <a:p>
            <a:r>
              <a:rPr lang="cs-CZ" dirty="0"/>
              <a:t>- odklony</a:t>
            </a:r>
          </a:p>
          <a:p>
            <a:r>
              <a:rPr lang="cs-CZ" dirty="0"/>
              <a:t> - řízení před samosoudcem</a:t>
            </a:r>
          </a:p>
          <a:p>
            <a:r>
              <a:rPr lang="cs-CZ" dirty="0"/>
              <a:t>- řízení po zrušení rozhodnutí nálezem ÚS</a:t>
            </a:r>
          </a:p>
          <a:p>
            <a:r>
              <a:rPr lang="cs-CZ" dirty="0"/>
              <a:t>- přezkum příkazu k odposlechu a záznamu telekomunikačního provozu a příkazu k zjištění údajů o něm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47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1008063"/>
          </a:xfrm>
        </p:spPr>
        <p:txBody>
          <a:bodyPr>
            <a:noAutofit/>
          </a:bodyPr>
          <a:lstStyle/>
          <a:p>
            <a:r>
              <a:rPr lang="cs-CZ" sz="3600" cap="all" dirty="0"/>
              <a:t>Konkrétní případ trestního řízení</a:t>
            </a:r>
            <a:br>
              <a:rPr lang="cs-CZ" sz="3600" cap="all" dirty="0"/>
            </a:br>
            <a:r>
              <a:rPr lang="cs-CZ" sz="3600" cap="all" dirty="0"/>
              <a:t>část 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625600" y="80963"/>
          <a:ext cx="5791200" cy="879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98346" imgH="8655313" progId="Word.Document.8">
                  <p:embed/>
                </p:oleObj>
              </mc:Choice>
              <mc:Fallback>
                <p:oleObj name="Document" r:id="rId2" imgW="5698346" imgH="8655313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80963"/>
                        <a:ext cx="5791200" cy="879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70066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639888" y="290513"/>
          <a:ext cx="5500687" cy="641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55726" imgH="6712658" progId="Word.Document.8">
                  <p:embed/>
                </p:oleObj>
              </mc:Choice>
              <mc:Fallback>
                <p:oleObj name="Document" r:id="rId2" imgW="5755726" imgH="6712658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290513"/>
                        <a:ext cx="5500687" cy="641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0800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944688" y="34925"/>
          <a:ext cx="5153025" cy="756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55726" imgH="8449329" progId="Word.Document.8">
                  <p:embed/>
                </p:oleObj>
              </mc:Choice>
              <mc:Fallback>
                <p:oleObj name="Document" r:id="rId2" imgW="5755726" imgH="8449329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34925"/>
                        <a:ext cx="5153025" cy="756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6960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973263" y="104775"/>
          <a:ext cx="5334000" cy="726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46343" imgH="7827779" progId="Word.Document.8">
                  <p:embed/>
                </p:oleObj>
              </mc:Choice>
              <mc:Fallback>
                <p:oleObj name="Document" r:id="rId2" imgW="5746343" imgH="7827779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104775"/>
                        <a:ext cx="5334000" cy="726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8842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210" name="Object 2"/>
          <p:cNvGraphicFramePr>
            <a:graphicFrameLocks noGrp="1" noChangeAspect="1"/>
          </p:cNvGraphicFramePr>
          <p:nvPr>
            <p:ph/>
          </p:nvPr>
        </p:nvGraphicFramePr>
        <p:xfrm>
          <a:off x="457200" y="1058863"/>
          <a:ext cx="8229600" cy="428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8886294" imgH="4624560" progId="Word.Document.8">
                  <p:embed/>
                </p:oleObj>
              </mc:Choice>
              <mc:Fallback>
                <p:oleObj name="Dokument" r:id="rId2" imgW="8886294" imgH="462456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58863"/>
                        <a:ext cx="8229600" cy="428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8050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73970709"/>
              </p:ext>
            </p:extLst>
          </p:nvPr>
        </p:nvGraphicFramePr>
        <p:xfrm>
          <a:off x="1979712" y="3629"/>
          <a:ext cx="4992687" cy="739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65470" imgH="8546030" progId="Word.Document.8">
                  <p:embed/>
                </p:oleObj>
              </mc:Choice>
              <mc:Fallback>
                <p:oleObj name="Document" r:id="rId2" imgW="5765470" imgH="854603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629"/>
                        <a:ext cx="4992687" cy="739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9074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68519701"/>
              </p:ext>
            </p:extLst>
          </p:nvPr>
        </p:nvGraphicFramePr>
        <p:xfrm>
          <a:off x="1619672" y="26459"/>
          <a:ext cx="4876800" cy="738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46343" imgH="8699889" progId="Word.Document.8">
                  <p:embed/>
                </p:oleObj>
              </mc:Choice>
              <mc:Fallback>
                <p:oleObj name="Document" r:id="rId2" imgW="5746343" imgH="869988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6459"/>
                        <a:ext cx="4876800" cy="738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0098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07431400"/>
              </p:ext>
            </p:extLst>
          </p:nvPr>
        </p:nvGraphicFramePr>
        <p:xfrm>
          <a:off x="1619672" y="116632"/>
          <a:ext cx="5175250" cy="783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5755629" imgH="8716183" progId="Word.Document.8">
                  <p:embed/>
                </p:oleObj>
              </mc:Choice>
              <mc:Fallback>
                <p:oleObj name="Dokument" r:id="rId2" imgW="5755629" imgH="871618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16632"/>
                        <a:ext cx="5175250" cy="783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2690" name="Object 2"/>
          <p:cNvGraphicFramePr>
            <a:graphicFrameLocks noGrp="1" noChangeAspect="1"/>
          </p:cNvGraphicFramePr>
          <p:nvPr>
            <p:ph/>
          </p:nvPr>
        </p:nvGraphicFramePr>
        <p:xfrm>
          <a:off x="2005013" y="-171450"/>
          <a:ext cx="4953000" cy="756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5736955" imgH="8760380" progId="Word.Document.8">
                  <p:embed/>
                </p:oleObj>
              </mc:Choice>
              <mc:Fallback>
                <p:oleObj name="Dokument" r:id="rId2" imgW="5736955" imgH="876038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5013" y="-171450"/>
                        <a:ext cx="4953000" cy="756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2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371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31988" y="0"/>
          <a:ext cx="4975225" cy="758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5708225" imgH="8708278" progId="Word.Document.8">
                  <p:embed/>
                </p:oleObj>
              </mc:Choice>
              <mc:Fallback>
                <p:oleObj name="Dokument" r:id="rId2" imgW="5708225" imgH="870827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0"/>
                        <a:ext cx="4975225" cy="758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473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046288" y="6350"/>
          <a:ext cx="4862512" cy="741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5679854" imgH="8660847" progId="Word.Document.8">
                  <p:embed/>
                </p:oleObj>
              </mc:Choice>
              <mc:Fallback>
                <p:oleObj name="Dokument" r:id="rId2" imgW="5679854" imgH="866084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288" y="6350"/>
                        <a:ext cx="4862512" cy="741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4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6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100154"/>
              </p:ext>
            </p:extLst>
          </p:nvPr>
        </p:nvGraphicFramePr>
        <p:xfrm>
          <a:off x="2051720" y="188640"/>
          <a:ext cx="5031770" cy="767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5717921" imgH="8725526" progId="Word.Document.8">
                  <p:embed/>
                </p:oleObj>
              </mc:Choice>
              <mc:Fallback>
                <p:oleObj name="Dokument" r:id="rId2" imgW="5717921" imgH="872552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88640"/>
                        <a:ext cx="5031770" cy="767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214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86871073"/>
              </p:ext>
            </p:extLst>
          </p:nvPr>
        </p:nvGraphicFramePr>
        <p:xfrm>
          <a:off x="1475656" y="980728"/>
          <a:ext cx="5676900" cy="504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55726" imgH="5110794" progId="Word.Document.8">
                  <p:embed/>
                </p:oleObj>
              </mc:Choice>
              <mc:Fallback>
                <p:oleObj name="Document" r:id="rId2" imgW="5755726" imgH="511079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980728"/>
                        <a:ext cx="5676900" cy="504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63888" y="2565400"/>
            <a:ext cx="5134024" cy="1223640"/>
          </a:xfrm>
        </p:spPr>
        <p:txBody>
          <a:bodyPr>
            <a:normAutofit/>
          </a:bodyPr>
          <a:lstStyle/>
          <a:p>
            <a:r>
              <a:rPr lang="cs-CZ" sz="4000" dirty="0"/>
              <a:t>Rozsudek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7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8834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79150472"/>
              </p:ext>
            </p:extLst>
          </p:nvPr>
        </p:nvGraphicFramePr>
        <p:xfrm>
          <a:off x="1979712" y="188640"/>
          <a:ext cx="5063381" cy="7702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5689192" imgH="8654379" progId="Word.Document.8">
                  <p:embed/>
                </p:oleObj>
              </mc:Choice>
              <mc:Fallback>
                <p:oleObj name="Dokument" r:id="rId2" imgW="5689192" imgH="865437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88640"/>
                        <a:ext cx="5063381" cy="77023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8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dirty="0"/>
              <a:t>Stádia trestního řízení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000" dirty="0"/>
              <a:t>Trestní řád rozeznává následující stádia: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Přípravné řízení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Předběžné projednání obžaloby, resp. řízení o schválení dohody o vině a trestu </a:t>
            </a:r>
            <a:endParaRPr lang="cs-CZ" sz="2000" dirty="0"/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Hlavní líčení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Opravné řízení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Vykonávací řízení </a:t>
            </a:r>
          </a:p>
        </p:txBody>
      </p:sp>
    </p:spTree>
    <p:extLst>
      <p:ext uri="{BB962C8B-B14F-4D97-AF65-F5344CB8AC3E}">
        <p14:creationId xmlns:p14="http://schemas.microsoft.com/office/powerpoint/2010/main" val="3995457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985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73263" y="3175"/>
          <a:ext cx="4876800" cy="743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5708225" imgH="8706481" progId="Word.Document.8">
                  <p:embed/>
                </p:oleObj>
              </mc:Choice>
              <mc:Fallback>
                <p:oleObj name="Dokument" r:id="rId2" imgW="5708225" imgH="870648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3175"/>
                        <a:ext cx="4876800" cy="743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9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088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572832"/>
              </p:ext>
            </p:extLst>
          </p:nvPr>
        </p:nvGraphicFramePr>
        <p:xfrm>
          <a:off x="2051720" y="188640"/>
          <a:ext cx="5088950" cy="7765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5717921" imgH="8725526" progId="Word.Document.8">
                  <p:embed/>
                </p:oleObj>
              </mc:Choice>
              <mc:Fallback>
                <p:oleObj name="Dokument" r:id="rId2" imgW="5717921" imgH="872552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88640"/>
                        <a:ext cx="5088950" cy="77657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0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1906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15098"/>
              </p:ext>
            </p:extLst>
          </p:nvPr>
        </p:nvGraphicFramePr>
        <p:xfrm>
          <a:off x="2195736" y="116632"/>
          <a:ext cx="5055070" cy="7719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5679854" imgH="8673423" progId="Word.Document.8">
                  <p:embed/>
                </p:oleObj>
              </mc:Choice>
              <mc:Fallback>
                <p:oleObj name="Dokument" r:id="rId2" imgW="5679854" imgH="867342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16632"/>
                        <a:ext cx="5055070" cy="77193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1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293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758950" y="193675"/>
          <a:ext cx="5237163" cy="798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5698888" imgH="8692467" progId="Word.Document.8">
                  <p:embed/>
                </p:oleObj>
              </mc:Choice>
              <mc:Fallback>
                <p:oleObj name="Dokument" r:id="rId2" imgW="5698888" imgH="869246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193675"/>
                        <a:ext cx="5237163" cy="798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395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835150" y="0"/>
          <a:ext cx="5257800" cy="802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5698888" imgH="8692467" progId="Word.Document.8">
                  <p:embed/>
                </p:oleObj>
              </mc:Choice>
              <mc:Fallback>
                <p:oleObj name="Dokument" r:id="rId2" imgW="5698888" imgH="869246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0"/>
                        <a:ext cx="5257800" cy="802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3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497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789113" y="188913"/>
          <a:ext cx="5230812" cy="798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5708225" imgH="8708278" progId="Word.Document.8">
                  <p:embed/>
                </p:oleObj>
              </mc:Choice>
              <mc:Fallback>
                <p:oleObj name="Dokument" r:id="rId2" imgW="5708225" imgH="870827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188913"/>
                        <a:ext cx="5230812" cy="798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4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0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01825" y="333375"/>
          <a:ext cx="5238750" cy="708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5717921" imgH="7727316" progId="Word.Document.8">
                  <p:embed/>
                </p:oleObj>
              </mc:Choice>
              <mc:Fallback>
                <p:oleObj name="Dokument" r:id="rId2" imgW="5717921" imgH="772731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333375"/>
                        <a:ext cx="5238750" cy="708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6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2708275"/>
            <a:ext cx="8229600" cy="3422650"/>
          </a:xfrm>
        </p:spPr>
        <p:txBody>
          <a:bodyPr/>
          <a:lstStyle/>
          <a:p>
            <a:pPr>
              <a:buFontTx/>
              <a:buNone/>
            </a:pPr>
            <a:r>
              <a:rPr lang="cs-CZ" dirty="0">
                <a:solidFill>
                  <a:srgbClr val="FFFF00"/>
                </a:solidFill>
              </a:rPr>
              <a:t>			</a:t>
            </a:r>
            <a:r>
              <a:rPr lang="cs-CZ" b="1" dirty="0"/>
              <a:t>Jsou nějaké otázky???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Předběžné projednání obžaloby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>
                <a:solidFill>
                  <a:srgbClr val="FF9966"/>
                </a:solidFill>
              </a:rPr>
              <a:t>Postup předsedy senátu po podání obžaloby:</a:t>
            </a:r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Nařízení hlavního líčení</a:t>
            </a:r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Nařízení předběžného projednání obžaloby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>
              <a:solidFill>
                <a:srgbClr val="FF9966"/>
              </a:solidFill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>
                <a:solidFill>
                  <a:srgbClr val="FF9966"/>
                </a:solidFill>
              </a:rPr>
              <a:t>Účel:</a:t>
            </a:r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účelem předběžného projednání obžaloby je prověřit, zda přípravné řízení bylo provedeno v souladu se zákonem a zda jeho výsledky odůvodňují postavení obviněného před soud.</a:t>
            </a:r>
          </a:p>
        </p:txBody>
      </p:sp>
    </p:spTree>
    <p:extLst>
      <p:ext uri="{BB962C8B-B14F-4D97-AF65-F5344CB8AC3E}">
        <p14:creationId xmlns:p14="http://schemas.microsoft.com/office/powerpoint/2010/main" val="2930537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>
                <a:solidFill>
                  <a:srgbClr val="FF9966"/>
                </a:solidFill>
              </a:rPr>
              <a:t>Způsob </a:t>
            </a:r>
            <a:r>
              <a:rPr lang="cs-CZ" sz="2000" dirty="0"/>
              <a:t>předběžného projednání obžaloby: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neveřejné zasedání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přezkum na podkladě zprávy předsedy senátu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důkazy se provádějí jen za účelem usnadnění rozhodnutí</a:t>
            </a:r>
          </a:p>
          <a:p>
            <a:pPr eaLnBrk="1" hangingPunct="1"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2000" dirty="0">
              <a:solidFill>
                <a:srgbClr val="FF9966"/>
              </a:solidFill>
            </a:endParaRPr>
          </a:p>
          <a:p>
            <a:pPr eaLnBrk="1" hangingPunct="1"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000" dirty="0">
                <a:solidFill>
                  <a:srgbClr val="FF9966"/>
                </a:solidFill>
              </a:rPr>
              <a:t>Rozsah </a:t>
            </a:r>
            <a:r>
              <a:rPr lang="cs-CZ" sz="2000" dirty="0"/>
              <a:t>předběžného projednání obžaloby: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opodstatněnost obžaloby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správnost a zákonnost přípravného řízení</a:t>
            </a:r>
          </a:p>
        </p:txBody>
      </p:sp>
    </p:spTree>
    <p:extLst>
      <p:ext uri="{BB962C8B-B14F-4D97-AF65-F5344CB8AC3E}">
        <p14:creationId xmlns:p14="http://schemas.microsoft.com/office/powerpoint/2010/main" val="1100859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>
                <a:solidFill>
                  <a:srgbClr val="FF9966"/>
                </a:solidFill>
              </a:rPr>
              <a:t>Rozhodnutí v rámci předběžného projednání obžaloby: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postoupení věci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zastavení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přerušení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podmíněné zastavení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schválení narovnání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vrácení věci státnímu zástupci k došetření</a:t>
            </a:r>
          </a:p>
        </p:txBody>
      </p:sp>
    </p:spTree>
    <p:extLst>
      <p:ext uri="{BB962C8B-B14F-4D97-AF65-F5344CB8AC3E}">
        <p14:creationId xmlns:p14="http://schemas.microsoft.com/office/powerpoint/2010/main" val="4045572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4000" dirty="0"/>
              <a:t>Hlavní líčení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1800" dirty="0">
                <a:solidFill>
                  <a:srgbClr val="FF9966"/>
                </a:solidFill>
              </a:rPr>
              <a:t>Nejdůležitější a nejvýznamnější</a:t>
            </a:r>
            <a:r>
              <a:rPr lang="cs-CZ" sz="1800" dirty="0"/>
              <a:t> část trestního řízení: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rozhodnutí o vině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rozhodnutí o trestu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jiné rozhodnutí</a:t>
            </a:r>
          </a:p>
          <a:p>
            <a:pPr eaLnBrk="1" hangingPunct="1"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1800" dirty="0">
              <a:solidFill>
                <a:srgbClr val="FF9966"/>
              </a:solidFill>
            </a:endParaRPr>
          </a:p>
          <a:p>
            <a:pPr eaLnBrk="1" hangingPunct="1"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1800" dirty="0">
                <a:solidFill>
                  <a:srgbClr val="FF9966"/>
                </a:solidFill>
              </a:rPr>
              <a:t>Příprava hlavního líčení: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úkony před doručením obžaloby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doručení obžaloby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zajištění úspěšného provedení hlavního líčení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nařízení hlavního líčení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jiné opatření (zastavení trestního stíhání, podmíněné zastavení trestního stíhání, narovnání, přerušení trestního stíhání)</a:t>
            </a:r>
          </a:p>
        </p:txBody>
      </p:sp>
    </p:spTree>
    <p:extLst>
      <p:ext uri="{BB962C8B-B14F-4D97-AF65-F5344CB8AC3E}">
        <p14:creationId xmlns:p14="http://schemas.microsoft.com/office/powerpoint/2010/main" val="3006289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0"/>
            <a:ext cx="8229600" cy="4305597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cs-CZ" sz="1900" dirty="0">
                <a:solidFill>
                  <a:srgbClr val="FF9966"/>
                </a:solidFill>
              </a:rPr>
              <a:t>Charakteristika hlavního líčení: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plné uplatnění základních zásad trestního řízení (veřejnost, bezprostřednost, ústnost, atd.)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rozhodující úloha soudu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rozdělení úlohy soudu mezi senát a předsedu senátu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řízení se koná jen o skutku, pro který bylo zahájeno trestní stíhání a podána obžaloba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přesně specifikovaná účast osob v hlavním líčení: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/>
              <a:t>soud 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/>
              <a:t>zapisovatel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/>
              <a:t>státní zástupce 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/>
              <a:t>obžalovaný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/>
              <a:t>obhájce 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/>
              <a:t>poškozený 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/>
              <a:t>další osoby</a:t>
            </a:r>
          </a:p>
        </p:txBody>
      </p:sp>
    </p:spTree>
    <p:extLst>
      <p:ext uri="{BB962C8B-B14F-4D97-AF65-F5344CB8AC3E}">
        <p14:creationId xmlns:p14="http://schemas.microsoft.com/office/powerpoint/2010/main" val="2783971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5138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400" dirty="0"/>
              <a:t>Průběh hlavního líčení</a:t>
            </a:r>
            <a:br>
              <a:rPr lang="cs-CZ" sz="4400" dirty="0"/>
            </a:br>
            <a:r>
              <a:rPr lang="cs-CZ" sz="4000" dirty="0"/>
              <a:t>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809653"/>
          </a:xfrm>
        </p:spPr>
        <p:txBody>
          <a:bodyPr>
            <a:normAutofit fontScale="92500" lnSpcReduction="10000"/>
          </a:bodyPr>
          <a:lstStyle/>
          <a:p>
            <a:pPr marL="609600" indent="-609600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100" dirty="0">
                <a:solidFill>
                  <a:srgbClr val="FF9966"/>
                </a:solidFill>
              </a:rPr>
              <a:t>Počátek hlavního líčení: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sdělení věci, která bude projednávána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zjištění přítomnosti osob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přednesení obžaloby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>
                <a:solidFill>
                  <a:srgbClr val="FFFF00"/>
                </a:solidFill>
              </a:rPr>
              <a:t>možnost prohlášení viny  ( § 206c  TŘ) x prohlášení o spáchání skutku ( § 175a TŘ) !!!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práva poškozeného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2000" dirty="0">
              <a:solidFill>
                <a:srgbClr val="FF9966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000" dirty="0">
                <a:solidFill>
                  <a:srgbClr val="FF9966"/>
                </a:solidFill>
              </a:rPr>
              <a:t>Dokazování: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okruh dokazovaných otázek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pořadí provádění důkazů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způsob provádění důkazů:</a:t>
            </a:r>
          </a:p>
          <a:p>
            <a:pPr marL="2065338" lvl="2" indent="-4572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/>
              <a:t>aktivní součinnost stran</a:t>
            </a:r>
          </a:p>
          <a:p>
            <a:pPr marL="2065338" lvl="2" indent="-4572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/>
              <a:t>uplatnění zásad ústnosti a bezprostřednosti</a:t>
            </a:r>
          </a:p>
          <a:p>
            <a:pPr marL="2065338" lvl="2" indent="-4572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/>
              <a:t>zvláštní povaha výslechu u hlavního líčení</a:t>
            </a:r>
          </a:p>
          <a:p>
            <a:pPr marL="2065338" lvl="2" indent="-4572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/>
              <a:t>povaha důkazů opatřených v přípravném řízení</a:t>
            </a:r>
          </a:p>
          <a:p>
            <a:pPr marL="2065338" lvl="2" indent="-4572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/>
              <a:t>prohlášení o nesporných skutečnostech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1800" dirty="0"/>
              <a:t>skončení dokazování</a:t>
            </a:r>
          </a:p>
        </p:txBody>
      </p:sp>
    </p:spTree>
    <p:extLst>
      <p:ext uri="{BB962C8B-B14F-4D97-AF65-F5344CB8AC3E}">
        <p14:creationId xmlns:p14="http://schemas.microsoft.com/office/powerpoint/2010/main" val="750256032"/>
      </p:ext>
    </p:extLst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0</TotalTime>
  <Words>617</Words>
  <Application>Microsoft Office PowerPoint</Application>
  <PresentationFormat>Předvádění na obrazovce (4:3)</PresentationFormat>
  <Paragraphs>125</Paragraphs>
  <Slides>37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37</vt:i4>
      </vt:variant>
    </vt:vector>
  </HeadingPairs>
  <TitlesOfParts>
    <vt:vector size="44" baseType="lpstr">
      <vt:lpstr>Arial</vt:lpstr>
      <vt:lpstr>Corbel</vt:lpstr>
      <vt:lpstr>Wingdings</vt:lpstr>
      <vt:lpstr>Wingdings 2</vt:lpstr>
      <vt:lpstr>Deluxe</vt:lpstr>
      <vt:lpstr>Dokument</vt:lpstr>
      <vt:lpstr>Document</vt:lpstr>
      <vt:lpstr>Prezentace aplikace PowerPoint</vt:lpstr>
      <vt:lpstr>Prezentace aplikace PowerPoint</vt:lpstr>
      <vt:lpstr>Stádia trestního řízení </vt:lpstr>
      <vt:lpstr>Předběžné projednání obžaloby  </vt:lpstr>
      <vt:lpstr>Prezentace aplikace PowerPoint</vt:lpstr>
      <vt:lpstr>Prezentace aplikace PowerPoint</vt:lpstr>
      <vt:lpstr>Hlavní líčení</vt:lpstr>
      <vt:lpstr>Prezentace aplikace PowerPoint</vt:lpstr>
      <vt:lpstr>Průběh hlavního líčení  </vt:lpstr>
      <vt:lpstr>Prezentace aplikace PowerPoint</vt:lpstr>
      <vt:lpstr>Prezentace aplikace PowerPoint</vt:lpstr>
      <vt:lpstr>Veřejné a neveřejné zasedání   </vt:lpstr>
      <vt:lpstr>Prezentace aplikace PowerPoint</vt:lpstr>
      <vt:lpstr>Zvláštní způsoby řízení</vt:lpstr>
      <vt:lpstr>Konkrétní případ trestního řízení část 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Rozsudek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</dc:title>
  <dc:creator>Jaroslav Fenyk</dc:creator>
  <cp:lastModifiedBy>Martin Fenyk</cp:lastModifiedBy>
  <cp:revision>72</cp:revision>
  <dcterms:created xsi:type="dcterms:W3CDTF">2005-04-06T16:52:48Z</dcterms:created>
  <dcterms:modified xsi:type="dcterms:W3CDTF">2023-11-22T14:09:00Z</dcterms:modified>
</cp:coreProperties>
</file>