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77"/>
  </p:notesMasterIdLst>
  <p:handoutMasterIdLst>
    <p:handoutMasterId r:id="rId78"/>
  </p:handoutMasterIdLst>
  <p:sldIdLst>
    <p:sldId id="256" r:id="rId2"/>
    <p:sldId id="399" r:id="rId3"/>
    <p:sldId id="535" r:id="rId4"/>
    <p:sldId id="431" r:id="rId5"/>
    <p:sldId id="403" r:id="rId6"/>
    <p:sldId id="404" r:id="rId7"/>
    <p:sldId id="432" r:id="rId8"/>
    <p:sldId id="536" r:id="rId9"/>
    <p:sldId id="433" r:id="rId10"/>
    <p:sldId id="407" r:id="rId11"/>
    <p:sldId id="436" r:id="rId12"/>
    <p:sldId id="437" r:id="rId13"/>
    <p:sldId id="438" r:id="rId14"/>
    <p:sldId id="439" r:id="rId15"/>
    <p:sldId id="527" r:id="rId16"/>
    <p:sldId id="440" r:id="rId17"/>
    <p:sldId id="537" r:id="rId18"/>
    <p:sldId id="528" r:id="rId19"/>
    <p:sldId id="542" r:id="rId20"/>
    <p:sldId id="543" r:id="rId21"/>
    <p:sldId id="538" r:id="rId22"/>
    <p:sldId id="445" r:id="rId23"/>
    <p:sldId id="446" r:id="rId24"/>
    <p:sldId id="460" r:id="rId25"/>
    <p:sldId id="461" r:id="rId26"/>
    <p:sldId id="529" r:id="rId27"/>
    <p:sldId id="545" r:id="rId28"/>
    <p:sldId id="414" r:id="rId29"/>
    <p:sldId id="530" r:id="rId30"/>
    <p:sldId id="547" r:id="rId31"/>
    <p:sldId id="463" r:id="rId32"/>
    <p:sldId id="475" r:id="rId33"/>
    <p:sldId id="476" r:id="rId34"/>
    <p:sldId id="477" r:id="rId35"/>
    <p:sldId id="548" r:id="rId36"/>
    <p:sldId id="549" r:id="rId37"/>
    <p:sldId id="550" r:id="rId38"/>
    <p:sldId id="456" r:id="rId39"/>
    <p:sldId id="457" r:id="rId40"/>
    <p:sldId id="355" r:id="rId41"/>
    <p:sldId id="356" r:id="rId42"/>
    <p:sldId id="519" r:id="rId43"/>
    <p:sldId id="358" r:id="rId44"/>
    <p:sldId id="520" r:id="rId45"/>
    <p:sldId id="521" r:id="rId46"/>
    <p:sldId id="522" r:id="rId47"/>
    <p:sldId id="523" r:id="rId48"/>
    <p:sldId id="524" r:id="rId49"/>
    <p:sldId id="494" r:id="rId50"/>
    <p:sldId id="360" r:id="rId51"/>
    <p:sldId id="361" r:id="rId52"/>
    <p:sldId id="427" r:id="rId53"/>
    <p:sldId id="428" r:id="rId54"/>
    <p:sldId id="429" r:id="rId55"/>
    <p:sldId id="284" r:id="rId56"/>
    <p:sldId id="285" r:id="rId57"/>
    <p:sldId id="286" r:id="rId58"/>
    <p:sldId id="498" r:id="rId59"/>
    <p:sldId id="499" r:id="rId60"/>
    <p:sldId id="500" r:id="rId61"/>
    <p:sldId id="552" r:id="rId62"/>
    <p:sldId id="478" r:id="rId63"/>
    <p:sldId id="484" r:id="rId64"/>
    <p:sldId id="501" r:id="rId65"/>
    <p:sldId id="502" r:id="rId66"/>
    <p:sldId id="503" r:id="rId67"/>
    <p:sldId id="485" r:id="rId68"/>
    <p:sldId id="488" r:id="rId69"/>
    <p:sldId id="489" r:id="rId70"/>
    <p:sldId id="490" r:id="rId71"/>
    <p:sldId id="447" r:id="rId72"/>
    <p:sldId id="448" r:id="rId73"/>
    <p:sldId id="449" r:id="rId74"/>
    <p:sldId id="305" r:id="rId75"/>
    <p:sldId id="324" r:id="rId76"/>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6754" autoAdjust="0"/>
  </p:normalViewPr>
  <p:slideViewPr>
    <p:cSldViewPr snapToGrid="0">
      <p:cViewPr varScale="1">
        <p:scale>
          <a:sx n="108" d="100"/>
          <a:sy n="108" d="100"/>
        </p:scale>
        <p:origin x="525" y="4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9. března  2018</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9.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9.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9. března  2018</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a:t>9. března  2018</a:t>
            </a:r>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9. března  2018</a:t>
            </a:r>
            <a:endParaRPr lang="cs-CZ" dirty="0"/>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9. března  2018</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9. března  2018</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9. března  2018</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9.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9.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9.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9.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9. března  2018</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9. března  2018</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mailto:Marek.Frystak@law.muni.cz"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pPr algn="ctr"/>
            <a:r>
              <a:rPr lang="cs-CZ" dirty="0"/>
              <a:t>Subjekty trestního řízení </a:t>
            </a:r>
          </a:p>
        </p:txBody>
      </p:sp>
      <p:sp>
        <p:nvSpPr>
          <p:cNvPr id="5" name="Podnadpis 4"/>
          <p:cNvSpPr>
            <a:spLocks noGrp="1"/>
          </p:cNvSpPr>
          <p:nvPr>
            <p:ph type="subTitle" idx="1"/>
          </p:nvPr>
        </p:nvSpPr>
        <p:spPr/>
        <p:txBody>
          <a:bodyPr/>
          <a:lstStyle/>
          <a:p>
            <a:pPr algn="ctr"/>
            <a:r>
              <a:rPr lang="cs-CZ" b="1" dirty="0">
                <a:solidFill>
                  <a:schemeClr val="tx2"/>
                </a:solidFill>
              </a:rPr>
              <a:t>Marek Fryšták</a:t>
            </a:r>
          </a:p>
          <a:p>
            <a:pPr algn="ctr"/>
            <a:endParaRPr lang="cs-CZ" b="1" dirty="0">
              <a:solidFill>
                <a:schemeClr val="tx2"/>
              </a:solidFill>
            </a:endParaRPr>
          </a:p>
          <a:p>
            <a:pPr algn="ctr"/>
            <a:r>
              <a:rPr lang="cs-CZ" b="1" dirty="0">
                <a:solidFill>
                  <a:schemeClr val="tx2"/>
                </a:solidFill>
              </a:rPr>
              <a:t>katedra trestního práva </a:t>
            </a:r>
          </a:p>
        </p:txBody>
      </p:sp>
    </p:spTree>
    <p:extLst>
      <p:ext uri="{BB962C8B-B14F-4D97-AF65-F5344CB8AC3E}">
        <p14:creationId xmlns:p14="http://schemas.microsoft.com/office/powerpoint/2010/main" val="416795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pPr algn="ctr"/>
            <a:r>
              <a:rPr lang="cs-CZ" b="1"/>
              <a:t>Soudní pravomoc a příslušnost</a:t>
            </a:r>
          </a:p>
        </p:txBody>
      </p:sp>
      <p:sp>
        <p:nvSpPr>
          <p:cNvPr id="13315" name="Zástupný symbol pro obsah 2"/>
          <p:cNvSpPr>
            <a:spLocks noGrp="1"/>
          </p:cNvSpPr>
          <p:nvPr>
            <p:ph idx="1"/>
          </p:nvPr>
        </p:nvSpPr>
        <p:spPr/>
        <p:txBody>
          <a:bodyPr/>
          <a:lstStyle/>
          <a:p>
            <a:pPr algn="just">
              <a:lnSpc>
                <a:spcPct val="100000"/>
              </a:lnSpc>
            </a:pPr>
            <a:r>
              <a:rPr lang="cs-CZ" sz="1700" dirty="0"/>
              <a:t>soudní pravomoc - souhrn oprávnění, které zákon přiznává soudům, tj. rozhodovat v rámci řízení před soudem o vině a trestu, nikoli iniciovat a vést trestní stíhání (zásada legality)</a:t>
            </a:r>
          </a:p>
          <a:p>
            <a:pPr algn="just">
              <a:lnSpc>
                <a:spcPct val="100000"/>
              </a:lnSpc>
              <a:buFont typeface="Wingdings" pitchFamily="2" charset="2"/>
              <a:buNone/>
            </a:pPr>
            <a:endParaRPr lang="cs-CZ" sz="1700" dirty="0"/>
          </a:p>
          <a:p>
            <a:pPr algn="just">
              <a:lnSpc>
                <a:spcPct val="100000"/>
              </a:lnSpc>
            </a:pPr>
            <a:r>
              <a:rPr lang="cs-CZ" sz="1700" dirty="0"/>
              <a:t>soudní příslušnost - vymezení okruhů působnosti mezi jednotlivými soudy různých stupňů a mezi jednotlivými soudy téhož stupně</a:t>
            </a:r>
          </a:p>
          <a:p>
            <a:pPr algn="just">
              <a:lnSpc>
                <a:spcPct val="100000"/>
              </a:lnSpc>
            </a:pPr>
            <a:endParaRPr lang="cs-CZ" sz="1700" dirty="0"/>
          </a:p>
          <a:p>
            <a:pPr algn="just">
              <a:lnSpc>
                <a:spcPct val="100000"/>
              </a:lnSpc>
            </a:pPr>
            <a:r>
              <a:rPr lang="cs-CZ" sz="1700" dirty="0"/>
              <a:t>věcná příslušnost </a:t>
            </a:r>
          </a:p>
          <a:p>
            <a:pPr algn="just">
              <a:lnSpc>
                <a:spcPct val="100000"/>
              </a:lnSpc>
              <a:buFont typeface="Wingdings" pitchFamily="2" charset="2"/>
              <a:buNone/>
            </a:pPr>
            <a:endParaRPr lang="cs-CZ" sz="1800" dirty="0"/>
          </a:p>
          <a:p>
            <a:pPr lvl="1" algn="just"/>
            <a:r>
              <a:rPr lang="cs-CZ" sz="1400" dirty="0"/>
              <a:t>§ 16 TŘ - řízení v prvním stupni koná okresní soud</a:t>
            </a:r>
          </a:p>
          <a:p>
            <a:pPr lvl="1" algn="just">
              <a:buFont typeface="Wingdings" pitchFamily="2" charset="2"/>
              <a:buNone/>
            </a:pPr>
            <a:endParaRPr lang="cs-CZ" sz="1400" dirty="0"/>
          </a:p>
          <a:p>
            <a:pPr lvl="1" algn="just"/>
            <a:r>
              <a:rPr lang="cs-CZ" sz="1400" dirty="0"/>
              <a:t>§ 17 TŘ - řízení v prvním stupni koná  krajský soud - obecně dolní hranice TOS činní nejméně pět let</a:t>
            </a:r>
          </a:p>
          <a:p>
            <a:pPr lvl="1" algn="just"/>
            <a:endParaRPr lang="cs-CZ" sz="1400" dirty="0"/>
          </a:p>
          <a:p>
            <a:pPr lvl="1" algn="just"/>
            <a:r>
              <a:rPr lang="cs-CZ" sz="1400" dirty="0"/>
              <a:t>bez ohledu na její výši  - např. trestné činy zabití, vraždy novorozeného dítěte matkou, spáchané prostřednictvím investičních nástrojů, týkající se obchodování s vojenským materiálem, sabotáž, vyzvědačství   atd. </a:t>
            </a:r>
          </a:p>
          <a:p>
            <a:pPr lvl="1" algn="just"/>
            <a:endParaRPr lang="cs-CZ" sz="1400" dirty="0"/>
          </a:p>
          <a:p>
            <a:pPr lvl="1" algn="just"/>
            <a:r>
              <a:rPr lang="cs-CZ" sz="1400" dirty="0"/>
              <a:t>opilství, pokud  se pachatel s takového jednání dopustil  ve stavu zaviněné  nepříčetnosti a toto jednání naplňuje znaky výše uvedených TČ </a:t>
            </a:r>
          </a:p>
          <a:p>
            <a:pPr algn="just">
              <a:lnSpc>
                <a:spcPct val="100000"/>
              </a:lnSpc>
            </a:pPr>
            <a:endParaRPr lang="cs-CZ" sz="1800" dirty="0"/>
          </a:p>
          <a:p>
            <a:endParaRPr lang="cs-CZ" dirty="0"/>
          </a:p>
        </p:txBody>
      </p:sp>
      <p:sp>
        <p:nvSpPr>
          <p:cNvPr id="4" name="Zástupný symbol pro číslo snímku 3"/>
          <p:cNvSpPr>
            <a:spLocks noGrp="1"/>
          </p:cNvSpPr>
          <p:nvPr>
            <p:ph type="sldNum" sz="quarter" idx="11"/>
          </p:nvPr>
        </p:nvSpPr>
        <p:spPr/>
        <p:txBody>
          <a:bodyPr/>
          <a:lstStyle/>
          <a:p>
            <a:pPr>
              <a:defRPr/>
            </a:pPr>
            <a:fld id="{60BBFCCE-4F87-40A8-9316-A41B5FBA5E0C}" type="slidenum">
              <a:rPr lang="cs-CZ" smtClean="0"/>
              <a:pPr>
                <a:defRPr/>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endParaRPr lang="cs-CZ"/>
          </a:p>
        </p:txBody>
      </p:sp>
      <p:sp>
        <p:nvSpPr>
          <p:cNvPr id="16387" name="Zástupný symbol pro obsah 2"/>
          <p:cNvSpPr>
            <a:spLocks noGrp="1"/>
          </p:cNvSpPr>
          <p:nvPr>
            <p:ph idx="1"/>
          </p:nvPr>
        </p:nvSpPr>
        <p:spPr/>
        <p:txBody>
          <a:bodyPr/>
          <a:lstStyle/>
          <a:p>
            <a:pPr algn="just">
              <a:lnSpc>
                <a:spcPct val="100000"/>
              </a:lnSpc>
            </a:pPr>
            <a:r>
              <a:rPr lang="cs-CZ" sz="1800" dirty="0"/>
              <a:t>místní příslušnost </a:t>
            </a:r>
          </a:p>
          <a:p>
            <a:pPr algn="just">
              <a:lnSpc>
                <a:spcPct val="100000"/>
              </a:lnSpc>
              <a:buFont typeface="Wingdings" pitchFamily="2" charset="2"/>
              <a:buNone/>
            </a:pPr>
            <a:endParaRPr lang="cs-CZ" sz="1800" dirty="0"/>
          </a:p>
          <a:p>
            <a:pPr lvl="1" algn="just"/>
            <a:r>
              <a:rPr lang="cs-CZ" sz="1600" dirty="0" err="1"/>
              <a:t>forum</a:t>
            </a:r>
            <a:r>
              <a:rPr lang="cs-CZ" sz="1600" dirty="0"/>
              <a:t> delicti </a:t>
            </a:r>
            <a:r>
              <a:rPr lang="cs-CZ" sz="1600" dirty="0" err="1"/>
              <a:t>comissi</a:t>
            </a:r>
            <a:r>
              <a:rPr lang="cs-CZ" sz="1600" dirty="0"/>
              <a:t>  - místo spáchání trestného činu - tam, kde </a:t>
            </a:r>
            <a:r>
              <a:rPr lang="cs-CZ" sz="1600" dirty="0" err="1"/>
              <a:t>ošlo</a:t>
            </a:r>
            <a:r>
              <a:rPr lang="cs-CZ" sz="1600" dirty="0"/>
              <a:t> k jednání, k nekonání, následku, u pokračujících trestných činů místo spáchání každého jednotlivého skutku, u trvajících trestných činů tam, kde trval protiprávní stav</a:t>
            </a:r>
          </a:p>
          <a:p>
            <a:pPr lvl="1" algn="just">
              <a:buFont typeface="Wingdings" pitchFamily="2" charset="2"/>
              <a:buNone/>
            </a:pPr>
            <a:endParaRPr lang="cs-CZ" sz="1600" dirty="0"/>
          </a:p>
          <a:p>
            <a:pPr lvl="1" algn="just"/>
            <a:r>
              <a:rPr lang="cs-CZ" sz="1600" dirty="0" err="1"/>
              <a:t>forum</a:t>
            </a:r>
            <a:r>
              <a:rPr lang="cs-CZ" sz="1600" dirty="0"/>
              <a:t> loci -  kde obviněný bydlí, pracuje, kde se zdržuje </a:t>
            </a:r>
          </a:p>
          <a:p>
            <a:pPr lvl="1" algn="just">
              <a:buFont typeface="Wingdings" pitchFamily="2" charset="2"/>
              <a:buNone/>
            </a:pPr>
            <a:endParaRPr lang="cs-CZ" sz="1600" dirty="0"/>
          </a:p>
          <a:p>
            <a:pPr lvl="1" algn="just"/>
            <a:r>
              <a:rPr lang="cs-CZ" sz="1600" dirty="0" err="1"/>
              <a:t>forum</a:t>
            </a:r>
            <a:r>
              <a:rPr lang="cs-CZ" sz="1600" dirty="0"/>
              <a:t> </a:t>
            </a:r>
            <a:r>
              <a:rPr lang="cs-CZ" sz="1600" dirty="0" err="1"/>
              <a:t>scinetiae</a:t>
            </a:r>
            <a:r>
              <a:rPr lang="cs-CZ" sz="1600" dirty="0"/>
              <a:t> -  kde trestný čin vyšel najevo  - tam, kde byly zjištěny relevantní informace o něm </a:t>
            </a:r>
          </a:p>
          <a:p>
            <a:pPr lvl="1" algn="just">
              <a:buFont typeface="Wingdings" pitchFamily="2" charset="2"/>
              <a:buNone/>
            </a:pPr>
            <a:endParaRPr lang="cs-CZ" sz="1600" dirty="0"/>
          </a:p>
          <a:p>
            <a:pPr lvl="1" algn="just"/>
            <a:r>
              <a:rPr lang="cs-CZ" sz="1600" dirty="0"/>
              <a:t>u mladistvým výjimka - § 17 ZSM - primárně tam, kde obviněný bydlí  nebo  kde se zdržuje, teprve následně, tak kde byl trestný čin spáchán a kde vyšel najevo  </a:t>
            </a:r>
          </a:p>
          <a:p>
            <a:pPr marL="324000" lvl="1" indent="0" algn="just">
              <a:buNone/>
            </a:pPr>
            <a:endParaRPr lang="cs-CZ" sz="1600" dirty="0"/>
          </a:p>
          <a:p>
            <a:pPr marL="1200150" lvl="2" indent="-285750" algn="just">
              <a:lnSpc>
                <a:spcPct val="100000"/>
              </a:lnSpc>
              <a:buFont typeface="Arial" panose="020B0604020202020204" pitchFamily="34" charset="0"/>
              <a:buChar char="•"/>
            </a:pPr>
            <a:r>
              <a:rPr lang="cs-CZ" sz="1400" dirty="0"/>
              <a:t>ochrana mladistvého a šetření jeho osoby </a:t>
            </a:r>
          </a:p>
          <a:p>
            <a:endParaRPr lang="cs-CZ" dirty="0"/>
          </a:p>
        </p:txBody>
      </p:sp>
      <p:sp>
        <p:nvSpPr>
          <p:cNvPr id="4" name="Zástupný symbol pro číslo snímku 3"/>
          <p:cNvSpPr>
            <a:spLocks noGrp="1"/>
          </p:cNvSpPr>
          <p:nvPr>
            <p:ph type="sldNum" sz="quarter" idx="11"/>
          </p:nvPr>
        </p:nvSpPr>
        <p:spPr/>
        <p:txBody>
          <a:bodyPr/>
          <a:lstStyle/>
          <a:p>
            <a:pPr>
              <a:defRPr/>
            </a:pPr>
            <a:fld id="{5F511D41-E318-471C-AE62-10EAD93E2305}" type="slidenum">
              <a:rPr lang="cs-CZ" smtClean="0"/>
              <a:pPr>
                <a:defRPr/>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r>
              <a:rPr lang="cs-CZ" sz="3600" dirty="0"/>
              <a:t>Příslušnost soudu k úkonům v přípravném řízení</a:t>
            </a:r>
          </a:p>
        </p:txBody>
      </p:sp>
      <p:sp>
        <p:nvSpPr>
          <p:cNvPr id="17411" name="Zástupný symbol pro obsah 2"/>
          <p:cNvSpPr>
            <a:spLocks noGrp="1"/>
          </p:cNvSpPr>
          <p:nvPr>
            <p:ph idx="1"/>
          </p:nvPr>
        </p:nvSpPr>
        <p:spPr/>
        <p:txBody>
          <a:bodyPr/>
          <a:lstStyle/>
          <a:p>
            <a:pPr>
              <a:lnSpc>
                <a:spcPct val="100000"/>
              </a:lnSpc>
            </a:pPr>
            <a:r>
              <a:rPr lang="cs-CZ" sz="1800" dirty="0"/>
              <a:t>§ 26 TŘ  - je příslušný ten soud, v jehož obvodu je činný státní zástupce, který podal příslušný návrh</a:t>
            </a:r>
          </a:p>
          <a:p>
            <a:pPr>
              <a:lnSpc>
                <a:spcPct val="100000"/>
              </a:lnSpc>
            </a:pPr>
            <a:endParaRPr lang="cs-CZ" sz="1800" dirty="0"/>
          </a:p>
          <a:p>
            <a:pPr>
              <a:lnSpc>
                <a:spcPct val="100000"/>
              </a:lnSpc>
            </a:pPr>
            <a:r>
              <a:rPr lang="cs-CZ" sz="1800" dirty="0"/>
              <a:t>§ 146a TŘ - rozhodnutí o stížnosti proti zajištění osoba a majetku a uložení pořádkové pokuty – příslušný ten soud, v jehož obvodu je činný státní zástupce, který příslušný návrh podal </a:t>
            </a:r>
          </a:p>
          <a:p>
            <a:pPr marL="72000" indent="0" algn="just">
              <a:lnSpc>
                <a:spcPct val="100000"/>
              </a:lnSpc>
              <a:buNone/>
            </a:pPr>
            <a:endParaRPr lang="cs-CZ" sz="1800" dirty="0"/>
          </a:p>
          <a:p>
            <a:pPr algn="just">
              <a:lnSpc>
                <a:spcPct val="100000"/>
              </a:lnSpc>
            </a:pPr>
            <a:r>
              <a:rPr lang="cs-CZ" sz="1800" dirty="0"/>
              <a:t>pozdější zpřesnění skutkových zjištění poté, co již byla místní příslušnost soudu pro rozhodování o některých úkonech přípravného řízení založena na základě v té době známých skutečností, objasněných s náležitou péčí, neodůvodňuje přenesení místní příslušnosti na jiný soud, i kdyby tato skutková zjištění naznačovala, že měl od počátku být místně příslušný jiný soud </a:t>
            </a:r>
          </a:p>
          <a:p>
            <a:pPr marL="72000" indent="0" algn="just">
              <a:lnSpc>
                <a:spcPct val="100000"/>
              </a:lnSpc>
              <a:buNone/>
            </a:pPr>
            <a:endParaRPr lang="cs-CZ" sz="1800" dirty="0"/>
          </a:p>
          <a:p>
            <a:pPr algn="just">
              <a:lnSpc>
                <a:spcPct val="100000"/>
              </a:lnSpc>
            </a:pPr>
            <a:r>
              <a:rPr lang="cs-CZ" sz="1800" dirty="0"/>
              <a:t>je-li prověřována rozsáhlá trestná činnost, do níž je zapojen větší počet osob, jako celek, je místní příslušnost soudu pro některá rozhodnutí v přípravném řízení založena ve vztahu ke všem tehdy podezřelým u soudu, který rozhodoval o návrhu na rozhodnutí ve vztahu k prvnímu z nich, i když se toto rozhodnutí bezprostředně ostatních podezřelých nedotýkalo (III. ÚS 1876/17)</a:t>
            </a:r>
          </a:p>
          <a:p>
            <a:endParaRPr lang="cs-CZ" dirty="0"/>
          </a:p>
        </p:txBody>
      </p:sp>
      <p:sp>
        <p:nvSpPr>
          <p:cNvPr id="4" name="Zástupný symbol pro číslo snímku 3"/>
          <p:cNvSpPr>
            <a:spLocks noGrp="1"/>
          </p:cNvSpPr>
          <p:nvPr>
            <p:ph type="sldNum" sz="quarter" idx="11"/>
          </p:nvPr>
        </p:nvSpPr>
        <p:spPr/>
        <p:txBody>
          <a:bodyPr/>
          <a:lstStyle/>
          <a:p>
            <a:pPr>
              <a:defRPr/>
            </a:pPr>
            <a:fld id="{3CE138B6-7FC8-49D7-A58E-FC72F69A2C50}" type="slidenum">
              <a:rPr lang="cs-CZ" smtClean="0"/>
              <a:pPr>
                <a:defRPr/>
              </a:pPr>
              <a:t>12</a:t>
            </a:fld>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endParaRPr lang="cs-CZ"/>
          </a:p>
        </p:txBody>
      </p:sp>
      <p:sp>
        <p:nvSpPr>
          <p:cNvPr id="18435" name="Zástupný symbol pro obsah 2"/>
          <p:cNvSpPr>
            <a:spLocks noGrp="1"/>
          </p:cNvSpPr>
          <p:nvPr>
            <p:ph idx="1"/>
          </p:nvPr>
        </p:nvSpPr>
        <p:spPr/>
        <p:txBody>
          <a:bodyPr/>
          <a:lstStyle/>
          <a:p>
            <a:pPr algn="just">
              <a:lnSpc>
                <a:spcPct val="100000"/>
              </a:lnSpc>
            </a:pPr>
            <a:r>
              <a:rPr lang="cs-CZ" sz="1800" dirty="0"/>
              <a:t>příslušnost pro společné řízení - vede se řízení o dvou nebo více trestných činech téhož obviněného nebo proti dvěma či více obviněným, případně kombinace obojího </a:t>
            </a:r>
          </a:p>
          <a:p>
            <a:pPr algn="just">
              <a:lnSpc>
                <a:spcPct val="100000"/>
              </a:lnSpc>
              <a:buFont typeface="Wingdings" pitchFamily="2" charset="2"/>
              <a:buNone/>
            </a:pPr>
            <a:endParaRPr lang="cs-CZ" sz="1800" dirty="0"/>
          </a:p>
          <a:p>
            <a:pPr lvl="1" algn="just"/>
            <a:r>
              <a:rPr lang="cs-CZ" sz="1600" dirty="0"/>
              <a:t>souvislost ve věci (objektivní) - trestné činy více osob mají vzájemný vztah - spolupachatelství, účastenství </a:t>
            </a:r>
          </a:p>
          <a:p>
            <a:pPr lvl="1" algn="just"/>
            <a:endParaRPr lang="cs-CZ" sz="1600" dirty="0"/>
          </a:p>
          <a:p>
            <a:pPr lvl="1" algn="just"/>
            <a:r>
              <a:rPr lang="cs-CZ" sz="1600" dirty="0"/>
              <a:t>souvislost v osobě (subjektivní) -  více činný souběh více trestných činů téhož pachatele </a:t>
            </a:r>
          </a:p>
          <a:p>
            <a:pPr lvl="1" algn="just">
              <a:buFont typeface="Wingdings" pitchFamily="2" charset="2"/>
              <a:buNone/>
            </a:pPr>
            <a:endParaRPr lang="cs-CZ" sz="1600" dirty="0"/>
          </a:p>
          <a:p>
            <a:pPr lvl="1" algn="just"/>
            <a:r>
              <a:rPr lang="cs-CZ" sz="1600" dirty="0"/>
              <a:t>pokud alespoň jeden z TČ spadá do působnosti  KS, rozhoduje KS, tj. společné řízení koná ten soud, který je příslušný konat řízení proti nejpřísnějšímu TČ  (výše horní hranice, možnost uložení dalších trestů)</a:t>
            </a:r>
          </a:p>
          <a:p>
            <a:pPr marL="324000" lvl="1" indent="0" algn="just">
              <a:buNone/>
            </a:pPr>
            <a:endParaRPr lang="cs-CZ" sz="1600" dirty="0"/>
          </a:p>
          <a:p>
            <a:pPr lvl="1" algn="just"/>
            <a:r>
              <a:rPr lang="cs-CZ" sz="1600" dirty="0"/>
              <a:t>vyloučení ze společného řízení - rychlost, složitost, zkoumání duševního stavu jednoho z obviněných</a:t>
            </a:r>
          </a:p>
          <a:p>
            <a:pPr marL="324000" lvl="1" indent="0" algn="just">
              <a:buNone/>
            </a:pPr>
            <a:endParaRPr lang="cs-CZ" sz="1600" dirty="0"/>
          </a:p>
          <a:p>
            <a:pPr lvl="1" algn="just"/>
            <a:r>
              <a:rPr lang="cs-CZ" sz="1600" dirty="0"/>
              <a:t>spojení ke společnému řízení </a:t>
            </a:r>
          </a:p>
          <a:p>
            <a:endParaRPr lang="cs-CZ" sz="1800" dirty="0"/>
          </a:p>
        </p:txBody>
      </p:sp>
      <p:sp>
        <p:nvSpPr>
          <p:cNvPr id="4" name="Zástupný symbol pro číslo snímku 3"/>
          <p:cNvSpPr>
            <a:spLocks noGrp="1"/>
          </p:cNvSpPr>
          <p:nvPr>
            <p:ph type="sldNum" sz="quarter" idx="11"/>
          </p:nvPr>
        </p:nvSpPr>
        <p:spPr/>
        <p:txBody>
          <a:bodyPr/>
          <a:lstStyle/>
          <a:p>
            <a:pPr>
              <a:defRPr/>
            </a:pPr>
            <a:fld id="{33F875CE-66EB-4C12-9F0E-DAAF4B391F4E}" type="slidenum">
              <a:rPr lang="cs-CZ" smtClean="0"/>
              <a:pPr>
                <a:defRPr/>
              </a:pPr>
              <a:t>13</a:t>
            </a:fld>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endParaRPr lang="cs-CZ"/>
          </a:p>
        </p:txBody>
      </p:sp>
      <p:sp>
        <p:nvSpPr>
          <p:cNvPr id="19459" name="Zástupný symbol pro obsah 2"/>
          <p:cNvSpPr>
            <a:spLocks noGrp="1"/>
          </p:cNvSpPr>
          <p:nvPr>
            <p:ph idx="1"/>
          </p:nvPr>
        </p:nvSpPr>
        <p:spPr/>
        <p:txBody>
          <a:bodyPr/>
          <a:lstStyle/>
          <a:p>
            <a:pPr algn="just"/>
            <a:endParaRPr lang="cs-CZ" sz="1800" dirty="0"/>
          </a:p>
          <a:p>
            <a:pPr algn="just">
              <a:lnSpc>
                <a:spcPct val="100000"/>
              </a:lnSpc>
            </a:pPr>
            <a:r>
              <a:rPr lang="cs-CZ" sz="1800" dirty="0"/>
              <a:t>příslušnost několika soudů - je-li dána příslušnost několika soudů, koná řízení z těchto soudů ten, u něhož podal státní zástupce obžalobu, návrh na potrestání, návrh na schválení dohody o vině a trestu nebo jemuž byla věc přikázána nadřízeným soudem</a:t>
            </a:r>
          </a:p>
          <a:p>
            <a:pPr algn="just">
              <a:lnSpc>
                <a:spcPct val="100000"/>
              </a:lnSpc>
              <a:buFont typeface="Wingdings" pitchFamily="2" charset="2"/>
              <a:buNone/>
            </a:pPr>
            <a:endParaRPr lang="cs-CZ" sz="1800" dirty="0"/>
          </a:p>
          <a:p>
            <a:pPr algn="just">
              <a:lnSpc>
                <a:spcPct val="100000"/>
              </a:lnSpc>
            </a:pPr>
            <a:r>
              <a:rPr lang="cs-CZ" sz="1800" dirty="0"/>
              <a:t>spory o příslušnost rozhoduje soud (státní zastupitelství), které je nejblíže nadřízené oběma  soudům (státním zastupitelstvím), která jsou ve sporu </a:t>
            </a:r>
          </a:p>
          <a:p>
            <a:pPr algn="just">
              <a:lnSpc>
                <a:spcPct val="100000"/>
              </a:lnSpc>
            </a:pPr>
            <a:endParaRPr lang="cs-CZ" sz="1800" dirty="0"/>
          </a:p>
          <a:p>
            <a:pPr algn="just">
              <a:lnSpc>
                <a:spcPct val="100000"/>
              </a:lnSpc>
            </a:pPr>
            <a:r>
              <a:rPr lang="cs-CZ" sz="1800" dirty="0"/>
              <a:t>odnětí a přikázání věci - průlom do místní příslušnosti (pouze) - hospodárnost, objektivita, který může učinit nadřízené státní zastupitelství vůči podřízenému  </a:t>
            </a:r>
          </a:p>
          <a:p>
            <a:pPr marL="72000" indent="0">
              <a:buNone/>
            </a:pPr>
            <a:endParaRPr lang="cs-CZ" dirty="0"/>
          </a:p>
        </p:txBody>
      </p:sp>
      <p:sp>
        <p:nvSpPr>
          <p:cNvPr id="4" name="Zástupný symbol pro číslo snímku 3"/>
          <p:cNvSpPr>
            <a:spLocks noGrp="1"/>
          </p:cNvSpPr>
          <p:nvPr>
            <p:ph type="sldNum" sz="quarter" idx="11"/>
          </p:nvPr>
        </p:nvSpPr>
        <p:spPr/>
        <p:txBody>
          <a:bodyPr/>
          <a:lstStyle/>
          <a:p>
            <a:pPr>
              <a:defRPr/>
            </a:pPr>
            <a:fld id="{66EB01E4-ADB0-4363-B664-3912C3AAB5EF}" type="slidenum">
              <a:rPr lang="cs-CZ" smtClean="0"/>
              <a:pPr>
                <a:defRPr/>
              </a:pPr>
              <a:t>14</a:t>
            </a:fld>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85C9859E-A651-49A6-87C8-FCC7CE18C30A}"/>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3" name="Nadpis 2">
            <a:extLst>
              <a:ext uri="{FF2B5EF4-FFF2-40B4-BE49-F238E27FC236}">
                <a16:creationId xmlns:a16="http://schemas.microsoft.com/office/drawing/2014/main" id="{7126CDEC-2C99-4BE5-BB02-7AAC2E43A68F}"/>
              </a:ext>
            </a:extLst>
          </p:cNvPr>
          <p:cNvSpPr>
            <a:spLocks noGrp="1"/>
          </p:cNvSpPr>
          <p:nvPr>
            <p:ph type="title"/>
          </p:nvPr>
        </p:nvSpPr>
        <p:spPr/>
        <p:txBody>
          <a:bodyPr/>
          <a:lstStyle/>
          <a:p>
            <a:pPr algn="ctr"/>
            <a:r>
              <a:rPr lang="cs-CZ" dirty="0"/>
              <a:t>Samosoudce versus senát </a:t>
            </a:r>
          </a:p>
        </p:txBody>
      </p:sp>
      <p:sp>
        <p:nvSpPr>
          <p:cNvPr id="4" name="Zástupný obsah 3">
            <a:extLst>
              <a:ext uri="{FF2B5EF4-FFF2-40B4-BE49-F238E27FC236}">
                <a16:creationId xmlns:a16="http://schemas.microsoft.com/office/drawing/2014/main" id="{B02A1616-7698-4365-A5FA-DAAFF49EC8AF}"/>
              </a:ext>
            </a:extLst>
          </p:cNvPr>
          <p:cNvSpPr>
            <a:spLocks noGrp="1"/>
          </p:cNvSpPr>
          <p:nvPr>
            <p:ph idx="1"/>
          </p:nvPr>
        </p:nvSpPr>
        <p:spPr/>
        <p:txBody>
          <a:bodyPr/>
          <a:lstStyle/>
          <a:p>
            <a:pPr>
              <a:lnSpc>
                <a:spcPct val="100000"/>
              </a:lnSpc>
            </a:pPr>
            <a:endParaRPr lang="cs-CZ" sz="1600" dirty="0"/>
          </a:p>
          <a:p>
            <a:pPr>
              <a:lnSpc>
                <a:spcPct val="100000"/>
              </a:lnSpc>
            </a:pPr>
            <a:r>
              <a:rPr lang="cs-CZ" sz="1600" dirty="0"/>
              <a:t>samosoudce  - § 314a TŘ</a:t>
            </a:r>
          </a:p>
          <a:p>
            <a:pPr>
              <a:lnSpc>
                <a:spcPct val="100000"/>
              </a:lnSpc>
            </a:pPr>
            <a:endParaRPr lang="cs-CZ" sz="1600" dirty="0"/>
          </a:p>
          <a:p>
            <a:pPr>
              <a:lnSpc>
                <a:spcPct val="100000"/>
              </a:lnSpc>
            </a:pPr>
            <a:r>
              <a:rPr lang="cs-CZ" sz="1600" dirty="0"/>
              <a:t>KS v první instanci  - soudce profesionál + dva přísedící (soudci z lidu)</a:t>
            </a:r>
          </a:p>
          <a:p>
            <a:pPr>
              <a:lnSpc>
                <a:spcPct val="100000"/>
              </a:lnSpc>
            </a:pPr>
            <a:endParaRPr lang="cs-CZ" sz="1600" dirty="0"/>
          </a:p>
          <a:p>
            <a:pPr>
              <a:lnSpc>
                <a:spcPct val="100000"/>
              </a:lnSpc>
            </a:pPr>
            <a:r>
              <a:rPr lang="cs-CZ" sz="1600" dirty="0"/>
              <a:t>KS jako odvolací soud – čistě profesionální senát </a:t>
            </a:r>
          </a:p>
          <a:p>
            <a:pPr>
              <a:lnSpc>
                <a:spcPct val="100000"/>
              </a:lnSpc>
            </a:pPr>
            <a:endParaRPr lang="cs-CZ" sz="1600" dirty="0"/>
          </a:p>
          <a:p>
            <a:pPr>
              <a:lnSpc>
                <a:spcPct val="100000"/>
              </a:lnSpc>
            </a:pPr>
            <a:r>
              <a:rPr lang="cs-CZ" sz="1600" dirty="0"/>
              <a:t>VS a NS – čistě profesionální senáty</a:t>
            </a:r>
          </a:p>
          <a:p>
            <a:pPr>
              <a:lnSpc>
                <a:spcPct val="100000"/>
              </a:lnSpc>
            </a:pPr>
            <a:endParaRPr lang="cs-CZ" sz="1600" dirty="0"/>
          </a:p>
          <a:p>
            <a:pPr>
              <a:lnSpc>
                <a:spcPct val="100000"/>
              </a:lnSpc>
            </a:pPr>
            <a:r>
              <a:rPr lang="cs-CZ" sz="1600" dirty="0"/>
              <a:t>ÚS – tak žádný přísedící není </a:t>
            </a:r>
          </a:p>
        </p:txBody>
      </p:sp>
    </p:spTree>
    <p:extLst>
      <p:ext uri="{BB962C8B-B14F-4D97-AF65-F5344CB8AC3E}">
        <p14:creationId xmlns:p14="http://schemas.microsoft.com/office/powerpoint/2010/main" val="1810361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pPr algn="ctr"/>
            <a:r>
              <a:rPr lang="cs-CZ" b="1"/>
              <a:t>Státní zastupitelství </a:t>
            </a:r>
          </a:p>
        </p:txBody>
      </p:sp>
      <p:sp>
        <p:nvSpPr>
          <p:cNvPr id="20483" name="Zástupný symbol pro obsah 2"/>
          <p:cNvSpPr>
            <a:spLocks noGrp="1"/>
          </p:cNvSpPr>
          <p:nvPr>
            <p:ph idx="1"/>
          </p:nvPr>
        </p:nvSpPr>
        <p:spPr/>
        <p:txBody>
          <a:bodyPr/>
          <a:lstStyle/>
          <a:p>
            <a:pPr algn="just">
              <a:lnSpc>
                <a:spcPct val="100000"/>
              </a:lnSpc>
            </a:pPr>
            <a:endParaRPr lang="cs-CZ" sz="1700" dirty="0"/>
          </a:p>
          <a:p>
            <a:pPr algn="just">
              <a:lnSpc>
                <a:spcPct val="100000"/>
              </a:lnSpc>
            </a:pPr>
            <a:r>
              <a:rPr lang="cs-CZ" sz="1700" dirty="0"/>
              <a:t>představuje státní úřad povolaný v trestním řízení k uskutečňování zásady legality</a:t>
            </a:r>
          </a:p>
          <a:p>
            <a:pPr algn="just">
              <a:lnSpc>
                <a:spcPct val="100000"/>
              </a:lnSpc>
              <a:buFont typeface="Wingdings" pitchFamily="2" charset="2"/>
              <a:buNone/>
            </a:pPr>
            <a:r>
              <a:rPr lang="cs-CZ" sz="1700" dirty="0"/>
              <a:t> </a:t>
            </a:r>
          </a:p>
          <a:p>
            <a:pPr algn="just">
              <a:lnSpc>
                <a:spcPct val="100000"/>
              </a:lnSpc>
            </a:pPr>
            <a:r>
              <a:rPr lang="cs-CZ" sz="1700" dirty="0"/>
              <a:t>čl. 80 Ústavy - státní zastupitelství zastupuje veřejnou žalobu v trestním řízení; vykonává i další úkoly, stanoví-li tak zákon</a:t>
            </a:r>
          </a:p>
          <a:p>
            <a:pPr algn="just">
              <a:lnSpc>
                <a:spcPct val="100000"/>
              </a:lnSpc>
              <a:buFont typeface="Wingdings" pitchFamily="2" charset="2"/>
              <a:buNone/>
            </a:pPr>
            <a:endParaRPr lang="cs-CZ" sz="1700" dirty="0"/>
          </a:p>
          <a:p>
            <a:pPr algn="just">
              <a:lnSpc>
                <a:spcPct val="100000"/>
              </a:lnSpc>
            </a:pPr>
            <a:r>
              <a:rPr lang="cs-CZ" sz="1700" dirty="0"/>
              <a:t>§ 1 zákona  o státním zastupitelství (SZ, 283/1993 Sb.) - státní zastupitelství je soustava  úřadů státu určených k jeho zastupování při ochraně veřejného zájmu ve věcech svěřených mu do působnosti </a:t>
            </a:r>
          </a:p>
          <a:p>
            <a:pPr algn="just">
              <a:lnSpc>
                <a:spcPct val="100000"/>
              </a:lnSpc>
            </a:pPr>
            <a:endParaRPr lang="cs-CZ" sz="1700" dirty="0"/>
          </a:p>
          <a:p>
            <a:pPr algn="just">
              <a:lnSpc>
                <a:spcPct val="100000"/>
              </a:lnSpc>
            </a:pPr>
            <a:r>
              <a:rPr lang="cs-CZ" sz="1700" dirty="0"/>
              <a:t>státní zastupitelství  je orgán moci výkonné, který jako takový respektuje ve sféře své působnosti politiku vlády, proto je začleněn do resortu ministerstva spravedlnosti  nebo</a:t>
            </a:r>
          </a:p>
          <a:p>
            <a:pPr algn="just">
              <a:lnSpc>
                <a:spcPct val="100000"/>
              </a:lnSpc>
              <a:buFont typeface="Wingdings" pitchFamily="2" charset="2"/>
              <a:buNone/>
            </a:pPr>
            <a:endParaRPr lang="cs-CZ" sz="1700" dirty="0"/>
          </a:p>
          <a:p>
            <a:pPr algn="just">
              <a:lnSpc>
                <a:spcPct val="100000"/>
              </a:lnSpc>
            </a:pPr>
            <a:r>
              <a:rPr lang="cs-CZ" sz="1700" dirty="0"/>
              <a:t>státní zastupitelství je možno chápat jako orgán </a:t>
            </a:r>
            <a:r>
              <a:rPr lang="cs-CZ" sz="1700" dirty="0" err="1"/>
              <a:t>sui</a:t>
            </a:r>
            <a:r>
              <a:rPr lang="cs-CZ" sz="1700" dirty="0"/>
              <a:t> generis směšující rysy moci  výkonné a soudní</a:t>
            </a:r>
          </a:p>
          <a:p>
            <a:pPr algn="just">
              <a:lnSpc>
                <a:spcPct val="100000"/>
              </a:lnSpc>
            </a:pPr>
            <a:endParaRPr lang="cs-CZ" sz="1800" dirty="0"/>
          </a:p>
          <a:p>
            <a:endParaRPr lang="cs-CZ" dirty="0"/>
          </a:p>
        </p:txBody>
      </p:sp>
      <p:sp>
        <p:nvSpPr>
          <p:cNvPr id="4" name="Zástupný symbol pro číslo snímku 3"/>
          <p:cNvSpPr>
            <a:spLocks noGrp="1"/>
          </p:cNvSpPr>
          <p:nvPr>
            <p:ph type="sldNum" sz="quarter" idx="11"/>
          </p:nvPr>
        </p:nvSpPr>
        <p:spPr/>
        <p:txBody>
          <a:bodyPr/>
          <a:lstStyle/>
          <a:p>
            <a:pPr>
              <a:defRPr/>
            </a:pPr>
            <a:fld id="{16846038-B251-42AB-A8FE-D008A4E222D7}" type="slidenum">
              <a:rPr lang="cs-CZ" smtClean="0"/>
              <a:pPr>
                <a:defRPr/>
              </a:pPr>
              <a:t>16</a:t>
            </a:fld>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340EA24D-96AE-4419-8DA8-CAD13B401449}"/>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3" name="Nadpis 2">
            <a:extLst>
              <a:ext uri="{FF2B5EF4-FFF2-40B4-BE49-F238E27FC236}">
                <a16:creationId xmlns:a16="http://schemas.microsoft.com/office/drawing/2014/main" id="{F5E21D04-7541-4257-9C78-13D612E3E005}"/>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FB01C71A-1DFB-4B07-806C-A12E8C630D8C}"/>
              </a:ext>
            </a:extLst>
          </p:cNvPr>
          <p:cNvSpPr>
            <a:spLocks noGrp="1"/>
          </p:cNvSpPr>
          <p:nvPr>
            <p:ph idx="1"/>
          </p:nvPr>
        </p:nvSpPr>
        <p:spPr/>
        <p:txBody>
          <a:bodyPr/>
          <a:lstStyle/>
          <a:p>
            <a:pPr>
              <a:lnSpc>
                <a:spcPct val="100000"/>
              </a:lnSpc>
            </a:pPr>
            <a:r>
              <a:rPr lang="cs-CZ" sz="1700" dirty="0">
                <a:cs typeface="Times New Roman" pitchFamily="18" charset="0"/>
              </a:rPr>
              <a:t>soustava státního zastupitelství</a:t>
            </a:r>
          </a:p>
          <a:p>
            <a:pPr lvl="1"/>
            <a:endParaRPr lang="cs-CZ" sz="1400" dirty="0">
              <a:cs typeface="Times New Roman" pitchFamily="18" charset="0"/>
            </a:endParaRPr>
          </a:p>
          <a:p>
            <a:pPr lvl="1"/>
            <a:r>
              <a:rPr lang="cs-CZ" sz="1400" dirty="0">
                <a:cs typeface="Times New Roman" pitchFamily="18" charset="0"/>
              </a:rPr>
              <a:t>nejvyšší státní zastupitelství (Brno)</a:t>
            </a:r>
          </a:p>
          <a:p>
            <a:pPr lvl="1"/>
            <a:endParaRPr lang="cs-CZ" sz="1400" dirty="0">
              <a:cs typeface="Times New Roman" pitchFamily="18" charset="0"/>
            </a:endParaRPr>
          </a:p>
          <a:p>
            <a:pPr lvl="1"/>
            <a:r>
              <a:rPr lang="cs-CZ" sz="1400" dirty="0">
                <a:cs typeface="Times New Roman" pitchFamily="18" charset="0"/>
              </a:rPr>
              <a:t>vrchní státní zastupitelství  (Praha, Olomouc) - pobočka  Brno, Ostrava </a:t>
            </a:r>
          </a:p>
          <a:p>
            <a:pPr lvl="1"/>
            <a:endParaRPr lang="cs-CZ" sz="1400" dirty="0">
              <a:cs typeface="Times New Roman" pitchFamily="18" charset="0"/>
            </a:endParaRPr>
          </a:p>
          <a:p>
            <a:pPr lvl="1" algn="just"/>
            <a:r>
              <a:rPr lang="cs-CZ" sz="1400" dirty="0">
                <a:cs typeface="Times New Roman" pitchFamily="18" charset="0"/>
              </a:rPr>
              <a:t>krajská státní zastupitelství (Praha, České Budějovice, Ústí nad Labem, Hradec Králové, Plzeň, Brno, Ostrava) + pobočky v nových krajích  </a:t>
            </a:r>
          </a:p>
          <a:p>
            <a:pPr lvl="1"/>
            <a:endParaRPr lang="cs-CZ" sz="1400" dirty="0">
              <a:cs typeface="Times New Roman" pitchFamily="18" charset="0"/>
            </a:endParaRPr>
          </a:p>
          <a:p>
            <a:pPr lvl="1"/>
            <a:r>
              <a:rPr lang="cs-CZ" sz="1400" dirty="0">
                <a:cs typeface="Times New Roman" pitchFamily="18" charset="0"/>
              </a:rPr>
              <a:t>okresní státní zastupitelství </a:t>
            </a:r>
          </a:p>
          <a:p>
            <a:pPr algn="just">
              <a:lnSpc>
                <a:spcPct val="100000"/>
              </a:lnSpc>
            </a:pPr>
            <a:endParaRPr lang="cs-CZ" sz="1600" dirty="0"/>
          </a:p>
          <a:p>
            <a:pPr algn="just">
              <a:lnSpc>
                <a:spcPct val="100000"/>
              </a:lnSpc>
            </a:pPr>
            <a:r>
              <a:rPr lang="cs-CZ" sz="1600" dirty="0"/>
              <a:t>tam, kde TŘ mluví o okresním státním zástupci, rozumí se tím i obvodní státní zástupce</a:t>
            </a:r>
          </a:p>
          <a:p>
            <a:pPr algn="just">
              <a:lnSpc>
                <a:spcPct val="100000"/>
              </a:lnSpc>
              <a:buFont typeface="Wingdings" pitchFamily="2" charset="2"/>
              <a:buNone/>
            </a:pPr>
            <a:endParaRPr lang="cs-CZ" sz="1600" dirty="0"/>
          </a:p>
          <a:p>
            <a:pPr algn="just">
              <a:lnSpc>
                <a:spcPct val="100000"/>
              </a:lnSpc>
            </a:pPr>
            <a:r>
              <a:rPr lang="cs-CZ" sz="1600" dirty="0"/>
              <a:t>tam, kde TŘ mluví o krajském státním zástupci, rozumí se tím i městský státní zástupce v Praze</a:t>
            </a:r>
          </a:p>
          <a:p>
            <a:endParaRPr lang="cs-CZ" sz="1700" dirty="0"/>
          </a:p>
          <a:p>
            <a:endParaRPr lang="cs-CZ" sz="1700" dirty="0"/>
          </a:p>
        </p:txBody>
      </p:sp>
    </p:spTree>
    <p:extLst>
      <p:ext uri="{BB962C8B-B14F-4D97-AF65-F5344CB8AC3E}">
        <p14:creationId xmlns:p14="http://schemas.microsoft.com/office/powerpoint/2010/main" val="1761900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D64DE460-8EE1-4F39-AB7F-05A23495CDE1}"/>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3" name="Nadpis 2">
            <a:extLst>
              <a:ext uri="{FF2B5EF4-FFF2-40B4-BE49-F238E27FC236}">
                <a16:creationId xmlns:a16="http://schemas.microsoft.com/office/drawing/2014/main" id="{9ED6F21D-F6B7-45F1-BF30-70883E7D8FBF}"/>
              </a:ext>
            </a:extLst>
          </p:cNvPr>
          <p:cNvSpPr>
            <a:spLocks noGrp="1"/>
          </p:cNvSpPr>
          <p:nvPr>
            <p:ph type="title"/>
          </p:nvPr>
        </p:nvSpPr>
        <p:spPr/>
        <p:txBody>
          <a:bodyPr/>
          <a:lstStyle/>
          <a:p>
            <a:pPr algn="ctr"/>
            <a:r>
              <a:rPr lang="cs-CZ" dirty="0"/>
              <a:t>Evropský veřejný žalobce </a:t>
            </a:r>
          </a:p>
        </p:txBody>
      </p:sp>
      <p:sp>
        <p:nvSpPr>
          <p:cNvPr id="4" name="Zástupný obsah 3">
            <a:extLst>
              <a:ext uri="{FF2B5EF4-FFF2-40B4-BE49-F238E27FC236}">
                <a16:creationId xmlns:a16="http://schemas.microsoft.com/office/drawing/2014/main" id="{1DA62581-A008-438D-97F4-53C7EFD8A81B}"/>
              </a:ext>
            </a:extLst>
          </p:cNvPr>
          <p:cNvSpPr>
            <a:spLocks noGrp="1"/>
          </p:cNvSpPr>
          <p:nvPr>
            <p:ph idx="1"/>
          </p:nvPr>
        </p:nvSpPr>
        <p:spPr/>
        <p:txBody>
          <a:bodyPr/>
          <a:lstStyle/>
          <a:p>
            <a:pPr algn="just">
              <a:lnSpc>
                <a:spcPct val="100000"/>
              </a:lnSpc>
            </a:pPr>
            <a:endParaRPr lang="cs-CZ" sz="1600" dirty="0">
              <a:latin typeface="+mj-lt"/>
            </a:endParaRPr>
          </a:p>
          <a:p>
            <a:pPr algn="just">
              <a:lnSpc>
                <a:spcPct val="100000"/>
              </a:lnSpc>
            </a:pPr>
            <a:r>
              <a:rPr lang="cs-CZ" sz="1600" dirty="0">
                <a:latin typeface="+mj-lt"/>
              </a:rPr>
              <a:t>§ 12/5 TŘ - </a:t>
            </a:r>
            <a:r>
              <a:rPr lang="cs-CZ" sz="1600" dirty="0">
                <a:latin typeface="+mj-lt"/>
                <a:cs typeface="Times New Roman" panose="02020603050405020304" pitchFamily="18" charset="0"/>
              </a:rPr>
              <a:t>státním zástupcem se rozumí i evropský pověřený žalobce, evropský žalobce a evropský nejvyšší žalobce v rozsahu jejich působnosti stanovené nařízením Rady (EU) 2017/1939, kterým se provádí posílená  spolupráce za účelem zřízení Úřadu evropského veřejného žalobce</a:t>
            </a:r>
          </a:p>
          <a:p>
            <a:pPr algn="just">
              <a:lnSpc>
                <a:spcPct val="100000"/>
              </a:lnSpc>
            </a:pPr>
            <a:endParaRPr lang="cs-CZ" sz="1600" dirty="0">
              <a:latin typeface="+mj-lt"/>
              <a:cs typeface="Times New Roman" panose="02020603050405020304" pitchFamily="18" charset="0"/>
            </a:endParaRPr>
          </a:p>
          <a:p>
            <a:pPr algn="just">
              <a:lnSpc>
                <a:spcPct val="100000"/>
              </a:lnSpc>
            </a:pPr>
            <a:r>
              <a:rPr lang="cs-CZ" sz="1600" dirty="0">
                <a:latin typeface="+mj-lt"/>
                <a:cs typeface="Times New Roman" panose="02020603050405020304" pitchFamily="18" charset="0"/>
              </a:rPr>
              <a:t>§ 34c zákona o SZ - </a:t>
            </a:r>
            <a:r>
              <a:rPr lang="cs-CZ" sz="1600" dirty="0">
                <a:latin typeface="+mj-lt"/>
              </a:rPr>
              <a:t>Státní zastupitelství, které bylo stanoveno jako místo výkonu funkce evropského pověřeného žalobce, se považuje za státní zastupitelství, u kterého je evropský pověřený žalobce činný</a:t>
            </a:r>
          </a:p>
          <a:p>
            <a:pPr algn="just">
              <a:lnSpc>
                <a:spcPct val="100000"/>
              </a:lnSpc>
            </a:pPr>
            <a:endParaRPr lang="cs-CZ" sz="1600" dirty="0">
              <a:latin typeface="+mj-lt"/>
            </a:endParaRPr>
          </a:p>
          <a:p>
            <a:pPr algn="just">
              <a:lnSpc>
                <a:spcPct val="100000"/>
              </a:lnSpc>
            </a:pPr>
            <a:r>
              <a:rPr lang="cs-CZ" sz="1600" dirty="0">
                <a:latin typeface="+mj-lt"/>
              </a:rPr>
              <a:t>- § 34d zákona o SZ – evropský nejvyšší žalobce, evropský žalobce a evropský pověřený žalobce mají v rozsahu, v jakém to nařízení o zřízení Úřadu evropského veřejného žalobce umožňuje, stejná oprávnění a povinnosti, jaké jsou stanoveny právními předpisy státnímu zástupci; tj. disponuje stejnými právy a povinnostmi, jako „český“ SZ v trestním řízení </a:t>
            </a:r>
          </a:p>
          <a:p>
            <a:pPr algn="just">
              <a:lnSpc>
                <a:spcPct val="100000"/>
              </a:lnSpc>
            </a:pPr>
            <a:endParaRPr lang="cs-CZ" sz="1600" dirty="0">
              <a:latin typeface="+mj-lt"/>
            </a:endParaRPr>
          </a:p>
          <a:p>
            <a:pPr algn="just">
              <a:lnSpc>
                <a:spcPct val="100000"/>
              </a:lnSpc>
            </a:pPr>
            <a:endParaRPr lang="cs-CZ" sz="1600" dirty="0">
              <a:latin typeface="+mj-lt"/>
            </a:endParaRPr>
          </a:p>
          <a:p>
            <a:pPr algn="just">
              <a:lnSpc>
                <a:spcPct val="100000"/>
              </a:lnSpc>
            </a:pPr>
            <a:r>
              <a:rPr lang="cs-CZ" sz="1600" dirty="0">
                <a:latin typeface="+mj-lt"/>
              </a:rPr>
              <a:t>§ 34g zákona o SZ - spory o příslušnost mezi státním zastupitelstvím</a:t>
            </a:r>
          </a:p>
          <a:p>
            <a:pPr algn="just">
              <a:lnSpc>
                <a:spcPct val="100000"/>
              </a:lnSpc>
            </a:pPr>
            <a:r>
              <a:rPr lang="cs-CZ" sz="1600" dirty="0">
                <a:latin typeface="+mj-lt"/>
              </a:rPr>
              <a:t>a Úřadem evropského veřejného žalobce v rozsahu, v jakém to nařízení o zřízení Úřadu evropského veřejného žalobce umožňuje, rozhoduje Nejvyšší státní zastupitelství</a:t>
            </a:r>
          </a:p>
          <a:p>
            <a:pPr algn="just">
              <a:lnSpc>
                <a:spcPct val="100000"/>
              </a:lnSpc>
            </a:pPr>
            <a:endParaRPr lang="cs-CZ" sz="1600" dirty="0">
              <a:latin typeface="+mj-lt"/>
              <a:cs typeface="Times New Roman" panose="02020603050405020304" pitchFamily="18" charset="0"/>
            </a:endParaRPr>
          </a:p>
          <a:p>
            <a:pPr algn="just">
              <a:lnSpc>
                <a:spcPct val="100000"/>
              </a:lnSpc>
            </a:pPr>
            <a:endParaRPr lang="cs-CZ" sz="1600" dirty="0">
              <a:latin typeface="+mj-lt"/>
              <a:cs typeface="Times New Roman" panose="02020603050405020304" pitchFamily="18" charset="0"/>
            </a:endParaRPr>
          </a:p>
        </p:txBody>
      </p:sp>
    </p:spTree>
    <p:extLst>
      <p:ext uri="{BB962C8B-B14F-4D97-AF65-F5344CB8AC3E}">
        <p14:creationId xmlns:p14="http://schemas.microsoft.com/office/powerpoint/2010/main" val="2607905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77B9D682-36DB-4B9E-B891-52F2D3B630C7}"/>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3" name="Nadpis 2">
            <a:extLst>
              <a:ext uri="{FF2B5EF4-FFF2-40B4-BE49-F238E27FC236}">
                <a16:creationId xmlns:a16="http://schemas.microsoft.com/office/drawing/2014/main" id="{D4EF564B-6EE7-4A47-A27E-54FA7E2C0CA6}"/>
              </a:ext>
            </a:extLst>
          </p:cNvPr>
          <p:cNvSpPr>
            <a:spLocks noGrp="1"/>
          </p:cNvSpPr>
          <p:nvPr>
            <p:ph type="title"/>
          </p:nvPr>
        </p:nvSpPr>
        <p:spPr/>
        <p:txBody>
          <a:bodyPr/>
          <a:lstStyle/>
          <a:p>
            <a:pPr algn="ctr"/>
            <a:r>
              <a:rPr lang="cs-CZ" dirty="0"/>
              <a:t>„</a:t>
            </a:r>
            <a:r>
              <a:rPr lang="cs-CZ" sz="3000" dirty="0"/>
              <a:t>Vnější“ dohled - § 12/d zákona o SZ </a:t>
            </a:r>
          </a:p>
        </p:txBody>
      </p:sp>
      <p:sp>
        <p:nvSpPr>
          <p:cNvPr id="4" name="Zástupný obsah 3">
            <a:extLst>
              <a:ext uri="{FF2B5EF4-FFF2-40B4-BE49-F238E27FC236}">
                <a16:creationId xmlns:a16="http://schemas.microsoft.com/office/drawing/2014/main" id="{DCDC1602-5318-430B-8AE5-E9630F7028DC}"/>
              </a:ext>
            </a:extLst>
          </p:cNvPr>
          <p:cNvSpPr>
            <a:spLocks noGrp="1"/>
          </p:cNvSpPr>
          <p:nvPr>
            <p:ph idx="1"/>
          </p:nvPr>
        </p:nvSpPr>
        <p:spPr/>
        <p:txBody>
          <a:bodyPr/>
          <a:lstStyle/>
          <a:p>
            <a:pPr algn="just">
              <a:lnSpc>
                <a:spcPct val="100000"/>
              </a:lnSpc>
            </a:pPr>
            <a:r>
              <a:rPr lang="cs-CZ" sz="1600" dirty="0"/>
              <a:t>pokyn obecné povahy nejvyššího státního zástupce ze dne 28. března 2017, o výkonu dohledu v soustavě státního zastupitelství </a:t>
            </a:r>
          </a:p>
          <a:p>
            <a:pPr algn="just">
              <a:lnSpc>
                <a:spcPct val="100000"/>
              </a:lnSpc>
            </a:pPr>
            <a:endParaRPr lang="cs-CZ" sz="1600" dirty="0"/>
          </a:p>
          <a:p>
            <a:pPr algn="just">
              <a:lnSpc>
                <a:spcPct val="100000"/>
              </a:lnSpc>
            </a:pPr>
            <a:r>
              <a:rPr lang="cs-CZ" sz="1600" dirty="0"/>
              <a:t>nejblíže vyšší státní zastupitelství je oprávněno vykonávat dohled nad postupem nejblíže nižších státních zastupitelství ve svém obvodu při vyřizování věcí v jejich příslušnosti a dávat jim k jejich postupu písemné pokyny; postup nejblíže nižších státních zastupitelství může sjednocovat i pokyny vztahujícími se na více věcí určitého druhu</a:t>
            </a:r>
          </a:p>
          <a:p>
            <a:pPr algn="just">
              <a:lnSpc>
                <a:spcPct val="100000"/>
              </a:lnSpc>
            </a:pPr>
            <a:endParaRPr lang="cs-CZ" sz="1600" dirty="0"/>
          </a:p>
          <a:p>
            <a:pPr algn="just">
              <a:lnSpc>
                <a:spcPct val="100000"/>
              </a:lnSpc>
            </a:pPr>
            <a:r>
              <a:rPr lang="cs-CZ" sz="1600" dirty="0"/>
              <a:t>nejblíže nižší státní zastupitelství je povinno řídit se písemnými pokyny, s výjimkou pokynu, který je v konkrétní věci v rozporu se zákonem; odmítne-li z tohoto důvodu nejblíže nižší státní zastupitelství pokyn splnit, sdělí neprodleně důvody odmítnutí písemně nejblíže vyššímu státnímu zastupitelství; pokud nejblíže vyšší státní zastupitelství na svém pokynu trvá a neuplatní jiný postup, věc nižšímu státnímu zastupitelství odejme a vyřídí ji samo</a:t>
            </a:r>
          </a:p>
          <a:p>
            <a:pPr algn="just">
              <a:lnSpc>
                <a:spcPct val="100000"/>
              </a:lnSpc>
            </a:pPr>
            <a:endParaRPr lang="cs-CZ" sz="1600" dirty="0"/>
          </a:p>
          <a:p>
            <a:pPr algn="just">
              <a:lnSpc>
                <a:spcPct val="100000"/>
              </a:lnSpc>
            </a:pPr>
            <a:r>
              <a:rPr lang="cs-CZ" sz="1600" dirty="0"/>
              <a:t>nejblíže vyšší státní zastupitelství může odejmout věc nejblíže nižšímu státnímu zastupitelství a vyřídit ji samo též tehdy, je-li nejblíže nižší státní zastupitelství nečinné nebo se v jeho postupu vyskytují nedůvodné průtahy</a:t>
            </a:r>
          </a:p>
          <a:p>
            <a:endParaRPr lang="cs-CZ" sz="1600" dirty="0"/>
          </a:p>
        </p:txBody>
      </p:sp>
    </p:spTree>
    <p:extLst>
      <p:ext uri="{BB962C8B-B14F-4D97-AF65-F5344CB8AC3E}">
        <p14:creationId xmlns:p14="http://schemas.microsoft.com/office/powerpoint/2010/main" val="245860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pPr algn="ctr" eaLnBrk="1" hangingPunct="1"/>
            <a:r>
              <a:rPr lang="cs-CZ" sz="3200" dirty="0"/>
              <a:t>Subjekt trestního řízení x procesní strana</a:t>
            </a:r>
          </a:p>
        </p:txBody>
      </p:sp>
      <p:sp>
        <p:nvSpPr>
          <p:cNvPr id="5123" name="Zástupný symbol pro obsah 2"/>
          <p:cNvSpPr>
            <a:spLocks noGrp="1"/>
          </p:cNvSpPr>
          <p:nvPr>
            <p:ph idx="1"/>
          </p:nvPr>
        </p:nvSpPr>
        <p:spPr/>
        <p:txBody>
          <a:bodyPr/>
          <a:lstStyle/>
          <a:p>
            <a:pPr algn="just">
              <a:buFont typeface="Wingdings" pitchFamily="2" charset="2"/>
              <a:buNone/>
            </a:pPr>
            <a:endParaRPr lang="cs-CZ" sz="1800" dirty="0"/>
          </a:p>
          <a:p>
            <a:pPr algn="just">
              <a:lnSpc>
                <a:spcPct val="100000"/>
              </a:lnSpc>
            </a:pPr>
            <a:r>
              <a:rPr lang="cs-CZ" sz="1700" dirty="0"/>
              <a:t>subjekt trestního řízení  - kdokoliv  mající v trestním řízení práva a povinnosti </a:t>
            </a:r>
          </a:p>
          <a:p>
            <a:pPr algn="just">
              <a:lnSpc>
                <a:spcPct val="100000"/>
              </a:lnSpc>
            </a:pPr>
            <a:endParaRPr lang="cs-CZ" sz="1700" dirty="0"/>
          </a:p>
          <a:p>
            <a:pPr algn="just">
              <a:lnSpc>
                <a:spcPct val="100000"/>
              </a:lnSpc>
            </a:pPr>
            <a:r>
              <a:rPr lang="cs-CZ" sz="1700" dirty="0"/>
              <a:t>procesní strana - ten, kdo má protistranu; obviněný x státní zástupce, poškozený x obviněný, není to obhájce, ten jedná jménem obviněného, ale jsou to zase např. osoby se samostatnými  obhajovacími právy x státní zástupce)</a:t>
            </a:r>
          </a:p>
          <a:p>
            <a:pPr algn="just">
              <a:lnSpc>
                <a:spcPct val="100000"/>
              </a:lnSpc>
              <a:buFont typeface="Wingdings" pitchFamily="2" charset="2"/>
              <a:buNone/>
            </a:pPr>
            <a:endParaRPr lang="cs-CZ" sz="1700" dirty="0"/>
          </a:p>
          <a:p>
            <a:pPr algn="just">
              <a:lnSpc>
                <a:spcPct val="100000"/>
              </a:lnSpc>
            </a:pPr>
            <a:r>
              <a:rPr lang="cs-CZ" sz="1700" dirty="0"/>
              <a:t>každá procesní strana je zároveň subjektem, ale ne každý subjekt je procesní stranou </a:t>
            </a:r>
          </a:p>
          <a:p>
            <a:pPr algn="just">
              <a:lnSpc>
                <a:spcPct val="100000"/>
              </a:lnSpc>
              <a:buFont typeface="Wingdings" pitchFamily="2" charset="2"/>
              <a:buNone/>
            </a:pPr>
            <a:r>
              <a:rPr lang="cs-CZ" sz="1700" b="1" dirty="0"/>
              <a:t> </a:t>
            </a:r>
            <a:endParaRPr lang="cs-CZ" sz="1700" dirty="0"/>
          </a:p>
          <a:p>
            <a:pPr algn="just">
              <a:lnSpc>
                <a:spcPct val="100000"/>
              </a:lnSpc>
            </a:pPr>
            <a:r>
              <a:rPr lang="cs-CZ" sz="1700" dirty="0"/>
              <a:t>§ 12/1 TŘ - orgány činnými v trestním řízení je soud,  státní zástupce a policejní orgán </a:t>
            </a:r>
          </a:p>
          <a:p>
            <a:pPr algn="just">
              <a:lnSpc>
                <a:spcPct val="100000"/>
              </a:lnSpc>
            </a:pPr>
            <a:endParaRPr lang="cs-CZ" sz="1700" dirty="0"/>
          </a:p>
          <a:p>
            <a:pPr lvl="1" algn="just"/>
            <a:r>
              <a:rPr lang="cs-CZ" sz="1700" dirty="0"/>
              <a:t>de lege </a:t>
            </a:r>
            <a:r>
              <a:rPr lang="cs-CZ" sz="1700" dirty="0" err="1"/>
              <a:t>ferenda</a:t>
            </a:r>
            <a:r>
              <a:rPr lang="cs-CZ" sz="1700" dirty="0"/>
              <a:t> policejní orgán a státní zástupce - soud jako nezávislý a nestranný orgán rozhodující spor dvou stran, obdobné je to např. na Slovensku </a:t>
            </a:r>
          </a:p>
          <a:p>
            <a:pPr eaLnBrk="1" hangingPunct="1">
              <a:buFont typeface="Wingdings" pitchFamily="2" charset="2"/>
              <a:buNone/>
            </a:pPr>
            <a:endParaRPr lang="cs-CZ" dirty="0"/>
          </a:p>
          <a:p>
            <a:pPr eaLnBrk="1" hangingPunct="1"/>
            <a:endParaRPr lang="cs-CZ" dirty="0"/>
          </a:p>
        </p:txBody>
      </p:sp>
      <p:sp>
        <p:nvSpPr>
          <p:cNvPr id="7" name="Zástupný symbol pro číslo snímku 6"/>
          <p:cNvSpPr>
            <a:spLocks noGrp="1"/>
          </p:cNvSpPr>
          <p:nvPr>
            <p:ph type="sldNum" sz="quarter" idx="11"/>
          </p:nvPr>
        </p:nvSpPr>
        <p:spPr/>
        <p:txBody>
          <a:bodyPr/>
          <a:lstStyle/>
          <a:p>
            <a:pPr>
              <a:defRPr/>
            </a:pPr>
            <a:fld id="{48174894-F88F-4FF5-8AB1-EB6D9F7F21C7}" type="slidenum">
              <a:rPr lang="cs-CZ" smtClean="0"/>
              <a:pPr>
                <a:defRPr/>
              </a:pPr>
              <a:t>2</a:t>
            </a:fld>
            <a:endParaRPr lang="cs-CZ"/>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19B57CC1-BDC9-4290-9927-CDEBEFF3A1BD}"/>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3" name="Nadpis 2">
            <a:extLst>
              <a:ext uri="{FF2B5EF4-FFF2-40B4-BE49-F238E27FC236}">
                <a16:creationId xmlns:a16="http://schemas.microsoft.com/office/drawing/2014/main" id="{B7D3F1E6-DC49-40B0-8792-10C73AFA8E61}"/>
              </a:ext>
            </a:extLst>
          </p:cNvPr>
          <p:cNvSpPr>
            <a:spLocks noGrp="1"/>
          </p:cNvSpPr>
          <p:nvPr>
            <p:ph type="title"/>
          </p:nvPr>
        </p:nvSpPr>
        <p:spPr/>
        <p:txBody>
          <a:bodyPr/>
          <a:lstStyle/>
          <a:p>
            <a:pPr algn="ctr"/>
            <a:r>
              <a:rPr lang="cs-CZ" dirty="0"/>
              <a:t>„</a:t>
            </a:r>
            <a:r>
              <a:rPr lang="cs-CZ" sz="3000" dirty="0"/>
              <a:t>Vnitřní“ dohled - § 12/3 zákona o SZ  </a:t>
            </a:r>
          </a:p>
        </p:txBody>
      </p:sp>
      <p:sp>
        <p:nvSpPr>
          <p:cNvPr id="4" name="Zástupný obsah 3">
            <a:extLst>
              <a:ext uri="{FF2B5EF4-FFF2-40B4-BE49-F238E27FC236}">
                <a16:creationId xmlns:a16="http://schemas.microsoft.com/office/drawing/2014/main" id="{0E698F69-B6D6-45A9-986B-1053AC8BA3E9}"/>
              </a:ext>
            </a:extLst>
          </p:cNvPr>
          <p:cNvSpPr>
            <a:spLocks noGrp="1"/>
          </p:cNvSpPr>
          <p:nvPr>
            <p:ph idx="1"/>
          </p:nvPr>
        </p:nvSpPr>
        <p:spPr/>
        <p:txBody>
          <a:bodyPr/>
          <a:lstStyle/>
          <a:p>
            <a:pPr algn="just">
              <a:lnSpc>
                <a:spcPct val="100000"/>
              </a:lnSpc>
            </a:pPr>
            <a:r>
              <a:rPr lang="cs-CZ" sz="1400" dirty="0">
                <a:latin typeface="+mj-lt"/>
              </a:rPr>
              <a:t>pokyn obecné povahy nejvyššího státního zástupce ze dne 28. března 2017, o výkonu dohledu v soustavě státního zastupitelství </a:t>
            </a:r>
          </a:p>
          <a:p>
            <a:pPr algn="just">
              <a:lnSpc>
                <a:spcPct val="100000"/>
              </a:lnSpc>
            </a:pPr>
            <a:endParaRPr lang="cs-CZ" sz="1400" b="0" i="0" dirty="0">
              <a:solidFill>
                <a:srgbClr val="242424"/>
              </a:solidFill>
              <a:effectLst/>
              <a:latin typeface="+mj-lt"/>
            </a:endParaRPr>
          </a:p>
          <a:p>
            <a:pPr algn="just">
              <a:lnSpc>
                <a:spcPct val="100000"/>
              </a:lnSpc>
            </a:pPr>
            <a:r>
              <a:rPr lang="cs-CZ" sz="1400" b="0" i="0" dirty="0">
                <a:solidFill>
                  <a:srgbClr val="242424"/>
                </a:solidFill>
                <a:effectLst/>
                <a:latin typeface="+mj-lt"/>
              </a:rPr>
              <a:t>vedoucí státní zástupce je oprávněn vykonávat dohled nad postupem státních zástupců a vyšších úředníků působících u státního zastupitelství, v jehož čele stojí, a dávat jim pokyny k postupu při vyřizování věcí v příslušnosti tohoto státního zastupitelství; postup státních zástupců a vyšších úředníků může sjednocovat i pokyny vztahujícími se na více věcí určitého druhu; výkonem těchto oprávnění či některých z nich může pověřit jiného státního zástupce</a:t>
            </a:r>
          </a:p>
          <a:p>
            <a:pPr algn="just">
              <a:lnSpc>
                <a:spcPct val="100000"/>
              </a:lnSpc>
            </a:pPr>
            <a:endParaRPr lang="cs-CZ" sz="1400" b="0" i="0" dirty="0">
              <a:solidFill>
                <a:srgbClr val="242424"/>
              </a:solidFill>
              <a:effectLst/>
              <a:latin typeface="+mj-lt"/>
            </a:endParaRPr>
          </a:p>
          <a:p>
            <a:pPr algn="just">
              <a:lnSpc>
                <a:spcPct val="100000"/>
              </a:lnSpc>
            </a:pPr>
            <a:r>
              <a:rPr lang="cs-CZ" sz="1400" b="0" i="0" dirty="0">
                <a:solidFill>
                  <a:srgbClr val="242424"/>
                </a:solidFill>
                <a:effectLst/>
                <a:latin typeface="+mj-lt"/>
              </a:rPr>
              <a:t>státní zástupci jsou povinni řídit se pokyny vedoucího státního zástupce nebo jím pověřeného státního zástupce, s výjimkou pokynu, který je v konkrétní věci v rozporu se zákonem;, pokud byl pokyn vydán ústně, státní zástupce, který pokyn vydal, jej na žádost státního zástupce, kterému je pokyn adresován, potvrdí písemně</a:t>
            </a:r>
          </a:p>
          <a:p>
            <a:pPr algn="just">
              <a:lnSpc>
                <a:spcPct val="100000"/>
              </a:lnSpc>
            </a:pPr>
            <a:endParaRPr lang="cs-CZ" sz="1400" b="0" i="0" dirty="0">
              <a:solidFill>
                <a:srgbClr val="242424"/>
              </a:solidFill>
              <a:effectLst/>
              <a:latin typeface="+mj-lt"/>
            </a:endParaRPr>
          </a:p>
          <a:p>
            <a:pPr algn="just">
              <a:lnSpc>
                <a:spcPct val="100000"/>
              </a:lnSpc>
            </a:pPr>
            <a:r>
              <a:rPr lang="cs-CZ" sz="1400" b="0" i="0" dirty="0">
                <a:solidFill>
                  <a:srgbClr val="242424"/>
                </a:solidFill>
                <a:effectLst/>
                <a:latin typeface="+mj-lt"/>
              </a:rPr>
              <a:t>odmítne-li státní zástupce pokyn splnit, sdělí neprodleně důvody odmítnutí písemně státnímu zástupci, který pokyn vydal; pokud ten na pokynu trvá, předloží věc neprodleně se svým stanoviskem vedoucímu státnímu zástupci; vedoucí státní zástupce je oprávněn pokyn zrušit, a pokud tak neučiní, vyřídí věc státní zástupce, který pokyn vydal; vydal-li pokyn vedoucí státní zástupce, vyřídí věc sám</a:t>
            </a:r>
          </a:p>
          <a:p>
            <a:pPr algn="just">
              <a:lnSpc>
                <a:spcPct val="100000"/>
              </a:lnSpc>
            </a:pPr>
            <a:endParaRPr lang="cs-CZ" sz="1400" b="0" i="0" dirty="0">
              <a:solidFill>
                <a:srgbClr val="242424"/>
              </a:solidFill>
              <a:effectLst/>
              <a:latin typeface="+mj-lt"/>
            </a:endParaRPr>
          </a:p>
          <a:p>
            <a:pPr algn="just">
              <a:lnSpc>
                <a:spcPct val="100000"/>
              </a:lnSpc>
            </a:pPr>
            <a:r>
              <a:rPr lang="cs-CZ" sz="1400" b="0" i="0" dirty="0">
                <a:solidFill>
                  <a:srgbClr val="242424"/>
                </a:solidFill>
                <a:effectLst/>
                <a:latin typeface="+mj-lt"/>
              </a:rPr>
              <a:t>v jednání před soudem není státní zástupce vázán pokynem vedoucího státního zástupce nebo jím pověřeného státního zástupce v případě, že v průběhu jednání dojde ke změně důkazní situace</a:t>
            </a:r>
          </a:p>
          <a:p>
            <a:endParaRPr lang="cs-CZ" sz="1600" dirty="0"/>
          </a:p>
        </p:txBody>
      </p:sp>
    </p:spTree>
    <p:extLst>
      <p:ext uri="{BB962C8B-B14F-4D97-AF65-F5344CB8AC3E}">
        <p14:creationId xmlns:p14="http://schemas.microsoft.com/office/powerpoint/2010/main" val="4264390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3256EEF2-4D65-4EFA-A6BC-B0FBB5C30BC8}"/>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3" name="Nadpis 2">
            <a:extLst>
              <a:ext uri="{FF2B5EF4-FFF2-40B4-BE49-F238E27FC236}">
                <a16:creationId xmlns:a16="http://schemas.microsoft.com/office/drawing/2014/main" id="{B03141A0-6253-4C0F-ABD8-BD7637CD5A6F}"/>
              </a:ext>
            </a:extLst>
          </p:cNvPr>
          <p:cNvSpPr>
            <a:spLocks noGrp="1"/>
          </p:cNvSpPr>
          <p:nvPr>
            <p:ph type="title"/>
          </p:nvPr>
        </p:nvSpPr>
        <p:spPr/>
        <p:txBody>
          <a:bodyPr/>
          <a:lstStyle/>
          <a:p>
            <a:pPr algn="ctr"/>
            <a:r>
              <a:rPr lang="cs-CZ" sz="3200" dirty="0"/>
              <a:t>Úloha státního zástupce v trestním řízení</a:t>
            </a:r>
          </a:p>
        </p:txBody>
      </p:sp>
      <p:sp>
        <p:nvSpPr>
          <p:cNvPr id="4" name="Zástupný obsah 3">
            <a:extLst>
              <a:ext uri="{FF2B5EF4-FFF2-40B4-BE49-F238E27FC236}">
                <a16:creationId xmlns:a16="http://schemas.microsoft.com/office/drawing/2014/main" id="{E81041D0-F8A6-4060-82BC-4A6DADEEC2F7}"/>
              </a:ext>
            </a:extLst>
          </p:cNvPr>
          <p:cNvSpPr>
            <a:spLocks noGrp="1"/>
          </p:cNvSpPr>
          <p:nvPr>
            <p:ph idx="1"/>
          </p:nvPr>
        </p:nvSpPr>
        <p:spPr/>
        <p:txBody>
          <a:bodyPr/>
          <a:lstStyle/>
          <a:p>
            <a:r>
              <a:rPr lang="cs-CZ" sz="1800" dirty="0"/>
              <a:t>přípravném řízení</a:t>
            </a:r>
          </a:p>
          <a:p>
            <a:pPr marL="800100" lvl="1" indent="-342900" algn="just">
              <a:lnSpc>
                <a:spcPct val="90000"/>
              </a:lnSpc>
              <a:defRPr/>
            </a:pPr>
            <a:endParaRPr lang="cs-CZ" sz="1400" dirty="0"/>
          </a:p>
          <a:p>
            <a:pPr marL="800100" lvl="1" indent="-342900" algn="just">
              <a:lnSpc>
                <a:spcPct val="90000"/>
              </a:lnSpc>
              <a:defRPr/>
            </a:pPr>
            <a:r>
              <a:rPr lang="cs-CZ" sz="1400" dirty="0"/>
              <a:t>orgán činný v trestním řízení</a:t>
            </a:r>
          </a:p>
          <a:p>
            <a:pPr marL="800100" lvl="1" indent="-342900" algn="just">
              <a:lnSpc>
                <a:spcPct val="90000"/>
              </a:lnSpc>
              <a:defRPr/>
            </a:pPr>
            <a:r>
              <a:rPr lang="cs-CZ" sz="1400" dirty="0"/>
              <a:t>povinnost stíhat všechny trestné činy, o nichž se dozví</a:t>
            </a:r>
          </a:p>
          <a:p>
            <a:pPr marL="800100" lvl="1" indent="-342900" algn="just">
              <a:lnSpc>
                <a:spcPct val="90000"/>
              </a:lnSpc>
              <a:defRPr/>
            </a:pPr>
            <a:endParaRPr lang="cs-CZ" sz="1400" dirty="0"/>
          </a:p>
          <a:p>
            <a:pPr marL="800100" lvl="1" indent="-342900" algn="just">
              <a:lnSpc>
                <a:spcPct val="90000"/>
              </a:lnSpc>
              <a:defRPr/>
            </a:pPr>
            <a:r>
              <a:rPr lang="cs-CZ" sz="1400" dirty="0"/>
              <a:t>odpovídá za zákonnost průběhu přípravného řízení</a:t>
            </a:r>
          </a:p>
          <a:p>
            <a:pPr marL="800100" lvl="1" indent="-342900" algn="just">
              <a:lnSpc>
                <a:spcPct val="90000"/>
              </a:lnSpc>
              <a:defRPr/>
            </a:pPr>
            <a:r>
              <a:rPr lang="cs-CZ" sz="1400" dirty="0"/>
              <a:t>dozor státního zástupce v přípravném řízení (dohled státního zástupce)</a:t>
            </a:r>
          </a:p>
          <a:p>
            <a:pPr marL="800100" lvl="1" indent="-342900" algn="just">
              <a:lnSpc>
                <a:spcPct val="90000"/>
              </a:lnSpc>
              <a:defRPr/>
            </a:pPr>
            <a:endParaRPr lang="cs-CZ" sz="1400" dirty="0"/>
          </a:p>
          <a:p>
            <a:pPr marL="800100" lvl="1" indent="-342900" algn="just">
              <a:lnSpc>
                <a:spcPct val="90000"/>
              </a:lnSpc>
              <a:defRPr/>
            </a:pPr>
            <a:r>
              <a:rPr lang="cs-CZ" sz="1400" dirty="0"/>
              <a:t>výlučná oprávnění státního zástupce (návrhy, vyšetřování atd.)</a:t>
            </a:r>
          </a:p>
          <a:p>
            <a:pPr marL="800100" lvl="1" indent="-342900" algn="just">
              <a:lnSpc>
                <a:spcPct val="90000"/>
              </a:lnSpc>
              <a:defRPr/>
            </a:pPr>
            <a:r>
              <a:rPr lang="cs-CZ" sz="1400" dirty="0"/>
              <a:t>vypracovává a podává obžalobu</a:t>
            </a:r>
          </a:p>
          <a:p>
            <a:pPr marL="800100" lvl="1" indent="-342900" algn="just">
              <a:lnSpc>
                <a:spcPct val="90000"/>
              </a:lnSpc>
              <a:buNone/>
              <a:defRPr/>
            </a:pPr>
            <a:endParaRPr lang="cs-CZ" sz="1800" dirty="0"/>
          </a:p>
          <a:p>
            <a:r>
              <a:rPr lang="cs-CZ" sz="1800" dirty="0"/>
              <a:t>řízení před soudem</a:t>
            </a:r>
          </a:p>
          <a:p>
            <a:pPr marL="72000" indent="0">
              <a:buNone/>
            </a:pPr>
            <a:endParaRPr lang="cs-CZ" sz="1800" dirty="0"/>
          </a:p>
          <a:p>
            <a:pPr marL="800100" lvl="1" indent="-342900" algn="just">
              <a:lnSpc>
                <a:spcPct val="90000"/>
              </a:lnSpc>
              <a:defRPr/>
            </a:pPr>
            <a:r>
              <a:rPr lang="cs-CZ" sz="1400" dirty="0"/>
              <a:t>postavení strany (na rozdíl od přípravného řízení)</a:t>
            </a:r>
          </a:p>
          <a:p>
            <a:pPr marL="800100" lvl="1" indent="-342900" algn="just">
              <a:lnSpc>
                <a:spcPct val="90000"/>
              </a:lnSpc>
              <a:defRPr/>
            </a:pPr>
            <a:r>
              <a:rPr lang="cs-CZ" sz="1400" dirty="0"/>
              <a:t>povinnost účastnit se hlavního líčení</a:t>
            </a:r>
          </a:p>
          <a:p>
            <a:endParaRPr lang="cs-CZ" sz="1700" dirty="0"/>
          </a:p>
        </p:txBody>
      </p:sp>
    </p:spTree>
    <p:extLst>
      <p:ext uri="{BB962C8B-B14F-4D97-AF65-F5344CB8AC3E}">
        <p14:creationId xmlns:p14="http://schemas.microsoft.com/office/powerpoint/2010/main" val="3008954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a:lstStyle/>
          <a:p>
            <a:pPr algn="ctr"/>
            <a:r>
              <a:rPr lang="cs-CZ" b="1"/>
              <a:t>Další úkoly státního zástupce </a:t>
            </a:r>
            <a:br>
              <a:rPr lang="cs-CZ"/>
            </a:br>
            <a:endParaRPr lang="cs-CZ"/>
          </a:p>
        </p:txBody>
      </p:sp>
      <p:sp>
        <p:nvSpPr>
          <p:cNvPr id="25603" name="Zástupný symbol pro obsah 2"/>
          <p:cNvSpPr>
            <a:spLocks noGrp="1"/>
          </p:cNvSpPr>
          <p:nvPr>
            <p:ph idx="1"/>
          </p:nvPr>
        </p:nvSpPr>
        <p:spPr/>
        <p:txBody>
          <a:bodyPr/>
          <a:lstStyle/>
          <a:p>
            <a:pPr>
              <a:buFont typeface="Wingdings" pitchFamily="2" charset="2"/>
              <a:buNone/>
            </a:pPr>
            <a:endParaRPr lang="cs-CZ" sz="1800" dirty="0"/>
          </a:p>
          <a:p>
            <a:pPr algn="just">
              <a:lnSpc>
                <a:spcPct val="100000"/>
              </a:lnSpc>
            </a:pPr>
            <a:r>
              <a:rPr lang="cs-CZ" sz="1800" dirty="0"/>
              <a:t>vykonává dozor nad dodržováním právních předpisů v místech, kde je omezována osobní svoboda - faktická realizace čl. 8, 10 LZPS - nikdo nesmí být zbaven osobní svobody v rozporu se zákonem a každý má právo na zachovávání osobní cti a důstojnosti</a:t>
            </a:r>
          </a:p>
          <a:p>
            <a:pPr algn="just">
              <a:lnSpc>
                <a:spcPct val="100000"/>
              </a:lnSpc>
              <a:buFont typeface="Wingdings" pitchFamily="2" charset="2"/>
              <a:buNone/>
            </a:pPr>
            <a:endParaRPr lang="cs-CZ" sz="1800" dirty="0"/>
          </a:p>
          <a:p>
            <a:pPr algn="just">
              <a:lnSpc>
                <a:spcPct val="100000"/>
              </a:lnSpc>
            </a:pPr>
            <a:r>
              <a:rPr lang="cs-CZ" sz="1800" dirty="0"/>
              <a:t>§ 29 zákona o výkonu vazby (293/1993 Sb.) a § 78 zákona o VTOS (169/1999 Sb.)</a:t>
            </a:r>
          </a:p>
          <a:p>
            <a:pPr lvl="1" algn="just"/>
            <a:endParaRPr lang="cs-CZ" sz="1600" dirty="0"/>
          </a:p>
          <a:p>
            <a:pPr lvl="1" algn="just"/>
            <a:r>
              <a:rPr lang="cs-CZ" sz="1600" dirty="0"/>
              <a:t>kontrola dodržování právních předpisů </a:t>
            </a:r>
          </a:p>
          <a:p>
            <a:pPr lvl="1" algn="just"/>
            <a:r>
              <a:rPr lang="cs-CZ" sz="1600" dirty="0"/>
              <a:t>oprávnění vstupovat v jakoukoli dobu do těchto zařízení</a:t>
            </a:r>
          </a:p>
          <a:p>
            <a:pPr lvl="1" algn="just"/>
            <a:r>
              <a:rPr lang="cs-CZ" sz="1600" dirty="0"/>
              <a:t>vyžadovat dokumentaci o osobách, nahlížet do ní, hovořit s nimi  </a:t>
            </a:r>
          </a:p>
          <a:p>
            <a:pPr lvl="1" algn="just"/>
            <a:r>
              <a:rPr lang="cs-CZ" sz="1600" dirty="0"/>
              <a:t>ukládat příslušným orgánům provedení konkrétního opatření pro odstranění zjištěných nedostatků </a:t>
            </a:r>
          </a:p>
          <a:p>
            <a:endParaRPr lang="cs-CZ" dirty="0"/>
          </a:p>
        </p:txBody>
      </p:sp>
      <p:sp>
        <p:nvSpPr>
          <p:cNvPr id="4" name="Zástupný symbol pro číslo snímku 3"/>
          <p:cNvSpPr>
            <a:spLocks noGrp="1"/>
          </p:cNvSpPr>
          <p:nvPr>
            <p:ph type="sldNum" sz="quarter" idx="11"/>
          </p:nvPr>
        </p:nvSpPr>
        <p:spPr/>
        <p:txBody>
          <a:bodyPr/>
          <a:lstStyle/>
          <a:p>
            <a:pPr>
              <a:defRPr/>
            </a:pPr>
            <a:fld id="{1532972B-679B-44A1-915E-C1E82CF742BF}" type="slidenum">
              <a:rPr lang="cs-CZ" smtClean="0"/>
              <a:pPr>
                <a:defRPr/>
              </a:pPr>
              <a:t>22</a:t>
            </a:fld>
            <a:endParaRPr lang="cs-CZ"/>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Nadpis 1"/>
          <p:cNvSpPr>
            <a:spLocks noGrp="1"/>
          </p:cNvSpPr>
          <p:nvPr>
            <p:ph type="title"/>
          </p:nvPr>
        </p:nvSpPr>
        <p:spPr/>
        <p:txBody>
          <a:bodyPr/>
          <a:lstStyle/>
          <a:p>
            <a:endParaRPr lang="cs-CZ"/>
          </a:p>
        </p:txBody>
      </p:sp>
      <p:sp>
        <p:nvSpPr>
          <p:cNvPr id="26627" name="Zástupný symbol pro obsah 2"/>
          <p:cNvSpPr>
            <a:spLocks noGrp="1"/>
          </p:cNvSpPr>
          <p:nvPr>
            <p:ph idx="1"/>
          </p:nvPr>
        </p:nvSpPr>
        <p:spPr/>
        <p:txBody>
          <a:bodyPr/>
          <a:lstStyle/>
          <a:p>
            <a:pPr>
              <a:lnSpc>
                <a:spcPct val="100000"/>
              </a:lnSpc>
            </a:pPr>
            <a:r>
              <a:rPr lang="cs-CZ" sz="1700" dirty="0"/>
              <a:t>plní úkoly v rámci tzv. netrestního úseku  - pokud existuje veřejný zájem  </a:t>
            </a:r>
          </a:p>
          <a:p>
            <a:pPr>
              <a:lnSpc>
                <a:spcPct val="100000"/>
              </a:lnSpc>
              <a:buFont typeface="Wingdings" pitchFamily="2" charset="2"/>
              <a:buNone/>
            </a:pPr>
            <a:endParaRPr lang="cs-CZ" sz="1800" dirty="0"/>
          </a:p>
          <a:p>
            <a:pPr>
              <a:lnSpc>
                <a:spcPct val="100000"/>
              </a:lnSpc>
            </a:pPr>
            <a:r>
              <a:rPr lang="cs-CZ" sz="1700" dirty="0"/>
              <a:t>§ 35 OSŘ (99/1963 Sb.) - např. </a:t>
            </a:r>
          </a:p>
          <a:p>
            <a:pPr>
              <a:lnSpc>
                <a:spcPct val="100000"/>
              </a:lnSpc>
            </a:pPr>
            <a:endParaRPr lang="cs-CZ" sz="1700" dirty="0"/>
          </a:p>
          <a:p>
            <a:pPr>
              <a:lnSpc>
                <a:spcPct val="100000"/>
              </a:lnSpc>
            </a:pPr>
            <a:r>
              <a:rPr lang="cs-CZ" sz="1700" dirty="0"/>
              <a:t>§ 8 odst. 1 písm. b - e, g) z. ř. s. (292/2013 Sb.), může vstoupit do řízení, resp. podat návrh na zahájení řízení </a:t>
            </a:r>
          </a:p>
          <a:p>
            <a:pPr lvl="1" algn="just"/>
            <a:endParaRPr lang="cs-CZ" sz="1400" dirty="0"/>
          </a:p>
          <a:p>
            <a:pPr lvl="1" algn="just"/>
            <a:r>
              <a:rPr lang="cs-CZ" sz="1400" dirty="0"/>
              <a:t>ve věcech péče soudu o nezletilé, jde-li o uložení zvláštního opatření při výchově dítěte, o ústavní výchovu, o určení data narození nebo jde-li o pozastavení, omezení nebo zbavení rodičovské odpovědnosti nebo jejího výkonu</a:t>
            </a:r>
          </a:p>
          <a:p>
            <a:pPr lvl="1"/>
            <a:endParaRPr lang="cs-CZ" sz="1400" dirty="0"/>
          </a:p>
          <a:p>
            <a:pPr lvl="1"/>
            <a:r>
              <a:rPr lang="cs-CZ" sz="1400" dirty="0"/>
              <a:t>ve věci ochrany proti domácímu násilí</a:t>
            </a:r>
          </a:p>
          <a:p>
            <a:pPr lvl="1"/>
            <a:endParaRPr lang="cs-CZ" sz="1400" dirty="0"/>
          </a:p>
          <a:p>
            <a:pPr lvl="1"/>
            <a:r>
              <a:rPr lang="cs-CZ" sz="1400" dirty="0"/>
              <a:t>o svéprávnosti</a:t>
            </a:r>
          </a:p>
          <a:p>
            <a:pPr lvl="1"/>
            <a:endParaRPr lang="cs-CZ" sz="1400" dirty="0"/>
          </a:p>
          <a:p>
            <a:pPr lvl="1"/>
            <a:r>
              <a:rPr lang="cs-CZ" sz="1400" dirty="0"/>
              <a:t>o prohlášení za mrtvého</a:t>
            </a:r>
          </a:p>
          <a:p>
            <a:pPr lvl="1"/>
            <a:endParaRPr lang="cs-CZ" sz="1400" dirty="0"/>
          </a:p>
          <a:p>
            <a:pPr lvl="1"/>
            <a:r>
              <a:rPr lang="cs-CZ" sz="1400" dirty="0"/>
              <a:t>ve věcech vyslovení přípustnosti převzetí nebo držení v ústavu zdravotnické péče  nebo vyslovení nepřípustnosti držení v zařízení sociálních služeb</a:t>
            </a:r>
          </a:p>
          <a:p>
            <a:pPr lvl="1" algn="just">
              <a:buFont typeface="Wingdings" pitchFamily="2" charset="2"/>
              <a:buNone/>
            </a:pPr>
            <a:endParaRPr lang="cs-CZ" sz="1600" dirty="0"/>
          </a:p>
          <a:p>
            <a:pPr marL="0" indent="0">
              <a:buNone/>
            </a:pPr>
            <a:endParaRPr lang="cs-CZ" dirty="0"/>
          </a:p>
        </p:txBody>
      </p:sp>
      <p:sp>
        <p:nvSpPr>
          <p:cNvPr id="4" name="Zástupný symbol pro číslo snímku 3"/>
          <p:cNvSpPr>
            <a:spLocks noGrp="1"/>
          </p:cNvSpPr>
          <p:nvPr>
            <p:ph type="sldNum" sz="quarter" idx="11"/>
          </p:nvPr>
        </p:nvSpPr>
        <p:spPr/>
        <p:txBody>
          <a:bodyPr/>
          <a:lstStyle/>
          <a:p>
            <a:pPr>
              <a:defRPr/>
            </a:pPr>
            <a:fld id="{9A319924-8BCB-454C-8B29-1DAE204DA0CA}" type="slidenum">
              <a:rPr lang="cs-CZ" smtClean="0"/>
              <a:pPr>
                <a:defRPr/>
              </a:pPr>
              <a:t>23</a:t>
            </a:fld>
            <a:endParaRPr lang="cs-CZ"/>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99C1FC-B852-446B-B01E-CBB75E2DABEB}"/>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3142681B-85B3-4986-909D-9C008E221BCB}"/>
              </a:ext>
            </a:extLst>
          </p:cNvPr>
          <p:cNvSpPr>
            <a:spLocks noGrp="1"/>
          </p:cNvSpPr>
          <p:nvPr>
            <p:ph idx="1"/>
          </p:nvPr>
        </p:nvSpPr>
        <p:spPr/>
        <p:txBody>
          <a:bodyPr/>
          <a:lstStyle/>
          <a:p>
            <a:pPr algn="just"/>
            <a:endParaRPr lang="cs-CZ" sz="1700" dirty="0"/>
          </a:p>
          <a:p>
            <a:pPr algn="just">
              <a:lnSpc>
                <a:spcPct val="100000"/>
              </a:lnSpc>
            </a:pPr>
            <a:r>
              <a:rPr lang="cs-CZ" sz="1700" dirty="0"/>
              <a:t>§ 42 zákona o SZ </a:t>
            </a:r>
          </a:p>
          <a:p>
            <a:pPr marL="72000" indent="0" algn="just">
              <a:lnSpc>
                <a:spcPct val="100000"/>
              </a:lnSpc>
              <a:buNone/>
            </a:pPr>
            <a:endParaRPr lang="cs-CZ" sz="1700" dirty="0"/>
          </a:p>
          <a:p>
            <a:pPr lvl="1" algn="just"/>
            <a:r>
              <a:rPr lang="cs-CZ" sz="1500" dirty="0"/>
              <a:t>neplatnost smlouvy o převodu vlastnictví z důvodu nerespektování smluvní volnosti účastníků </a:t>
            </a:r>
          </a:p>
          <a:p>
            <a:pPr>
              <a:lnSpc>
                <a:spcPct val="100000"/>
              </a:lnSpc>
            </a:pPr>
            <a:endParaRPr lang="cs-CZ" sz="1800" dirty="0"/>
          </a:p>
          <a:p>
            <a:pPr>
              <a:lnSpc>
                <a:spcPct val="100000"/>
              </a:lnSpc>
            </a:pPr>
            <a:r>
              <a:rPr lang="cs-CZ" sz="1700" dirty="0"/>
              <a:t>§ 21, § 29 zákona o kolektivním vyjednávání (2/1991 Sb.) </a:t>
            </a:r>
          </a:p>
          <a:p>
            <a:pPr marL="72000" indent="0">
              <a:lnSpc>
                <a:spcPct val="100000"/>
              </a:lnSpc>
              <a:buNone/>
            </a:pPr>
            <a:endParaRPr lang="cs-CZ" sz="1700" dirty="0"/>
          </a:p>
          <a:p>
            <a:pPr lvl="1"/>
            <a:r>
              <a:rPr lang="cs-CZ" sz="1500" dirty="0"/>
              <a:t>návrh na určení nezákonnosti stávky, resp. výluky</a:t>
            </a:r>
          </a:p>
          <a:p>
            <a:pPr>
              <a:lnSpc>
                <a:spcPct val="100000"/>
              </a:lnSpc>
            </a:pPr>
            <a:endParaRPr lang="cs-CZ" sz="1800" dirty="0"/>
          </a:p>
          <a:p>
            <a:pPr>
              <a:lnSpc>
                <a:spcPct val="100000"/>
              </a:lnSpc>
            </a:pPr>
            <a:r>
              <a:rPr lang="cs-CZ" sz="1700" dirty="0"/>
              <a:t>§ 93 z. o k. (90/2012 Sb.)</a:t>
            </a:r>
          </a:p>
          <a:p>
            <a:pPr>
              <a:lnSpc>
                <a:spcPct val="100000"/>
              </a:lnSpc>
            </a:pPr>
            <a:endParaRPr lang="cs-CZ" sz="1700" dirty="0"/>
          </a:p>
          <a:p>
            <a:pPr lvl="1"/>
            <a:r>
              <a:rPr lang="cs-CZ" sz="1500" dirty="0"/>
              <a:t>návrh na zrušení obchodní korporace nebo nařízení její  likvidace</a:t>
            </a:r>
          </a:p>
          <a:p>
            <a:endParaRPr lang="cs-CZ" sz="1800" dirty="0"/>
          </a:p>
        </p:txBody>
      </p:sp>
      <p:sp>
        <p:nvSpPr>
          <p:cNvPr id="5" name="Zástupný symbol pro číslo snímku 4">
            <a:extLst>
              <a:ext uri="{FF2B5EF4-FFF2-40B4-BE49-F238E27FC236}">
                <a16:creationId xmlns:a16="http://schemas.microsoft.com/office/drawing/2014/main" id="{4E0CEC4B-3F60-45CB-9635-22FAF8A2640B}"/>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Tree>
    <p:extLst>
      <p:ext uri="{BB962C8B-B14F-4D97-AF65-F5344CB8AC3E}">
        <p14:creationId xmlns:p14="http://schemas.microsoft.com/office/powerpoint/2010/main" val="3846887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endParaRPr lang="cs-CZ"/>
          </a:p>
        </p:txBody>
      </p:sp>
      <p:sp>
        <p:nvSpPr>
          <p:cNvPr id="27651" name="Zástupný symbol pro obsah 2"/>
          <p:cNvSpPr>
            <a:spLocks noGrp="1"/>
          </p:cNvSpPr>
          <p:nvPr>
            <p:ph idx="1"/>
          </p:nvPr>
        </p:nvSpPr>
        <p:spPr/>
        <p:txBody>
          <a:bodyPr/>
          <a:lstStyle/>
          <a:p>
            <a:pPr marL="72000" indent="0" algn="just">
              <a:buNone/>
            </a:pPr>
            <a:endParaRPr lang="cs-CZ" sz="1800" dirty="0"/>
          </a:p>
          <a:p>
            <a:pPr algn="just">
              <a:lnSpc>
                <a:spcPct val="100000"/>
              </a:lnSpc>
            </a:pPr>
            <a:r>
              <a:rPr lang="cs-CZ" sz="1800" dirty="0"/>
              <a:t>§ 7 zákona o SZ - sídla a obvody územní působnosti jsou shodná se sídly a obvody soudů, tj. věcná a místní příslušnost s nimi koresponduje</a:t>
            </a:r>
          </a:p>
          <a:p>
            <a:pPr algn="just">
              <a:lnSpc>
                <a:spcPct val="100000"/>
              </a:lnSpc>
            </a:pPr>
            <a:endParaRPr lang="cs-CZ" sz="1800" dirty="0"/>
          </a:p>
          <a:p>
            <a:pPr algn="just">
              <a:lnSpc>
                <a:spcPct val="100000"/>
              </a:lnSpc>
            </a:pPr>
            <a:r>
              <a:rPr lang="cs-CZ" sz="1800" dirty="0"/>
              <a:t>vyhláška o jednacím řádu SZ (23/1994 Sb.) zřizuje v rámci VSZ odbory závažné hospodářské a finanční kriminality </a:t>
            </a:r>
          </a:p>
          <a:p>
            <a:pPr algn="just">
              <a:lnSpc>
                <a:spcPct val="100000"/>
              </a:lnSpc>
              <a:buFont typeface="Wingdings" pitchFamily="2" charset="2"/>
              <a:buNone/>
            </a:pPr>
            <a:endParaRPr lang="cs-CZ" sz="1800" dirty="0"/>
          </a:p>
          <a:p>
            <a:pPr lvl="1" algn="just"/>
            <a:r>
              <a:rPr lang="cs-CZ" sz="1600" dirty="0"/>
              <a:t>TČ např. spáchané při činnosti banky, investiční společnosti, stavební spořitelny, penzijního fondu, pojišťovny, obchodníka s cennými papíry,  jimiž byly dotčeny ekonomické a finanční zájmy EU nebo škoda na majetku státu; škoda musí být vždy nejméně  150 mil. Kč   </a:t>
            </a:r>
          </a:p>
          <a:p>
            <a:pPr lvl="1" algn="just"/>
            <a:endParaRPr lang="cs-CZ" sz="1600" dirty="0"/>
          </a:p>
          <a:p>
            <a:pPr lvl="1" algn="just"/>
            <a:r>
              <a:rPr lang="cs-CZ" sz="1600" dirty="0"/>
              <a:t>výkon dozoru v přípravném řízení realizuje VSZ, které podává žalobu u KS </a:t>
            </a:r>
          </a:p>
          <a:p>
            <a:pPr lvl="1" algn="just"/>
            <a:endParaRPr lang="cs-CZ" sz="1600" dirty="0"/>
          </a:p>
          <a:p>
            <a:pPr marL="0" indent="0">
              <a:buNone/>
            </a:pPr>
            <a:endParaRPr lang="cs-CZ" sz="1600" dirty="0"/>
          </a:p>
          <a:p>
            <a:endParaRPr lang="cs-CZ" dirty="0"/>
          </a:p>
        </p:txBody>
      </p:sp>
      <p:sp>
        <p:nvSpPr>
          <p:cNvPr id="4" name="Zástupný symbol pro číslo snímku 3"/>
          <p:cNvSpPr>
            <a:spLocks noGrp="1"/>
          </p:cNvSpPr>
          <p:nvPr>
            <p:ph type="sldNum" sz="quarter" idx="11"/>
          </p:nvPr>
        </p:nvSpPr>
        <p:spPr/>
        <p:txBody>
          <a:bodyPr/>
          <a:lstStyle/>
          <a:p>
            <a:pPr>
              <a:defRPr/>
            </a:pPr>
            <a:fld id="{DAD17D19-8F6E-4393-A694-C86E44C35329}" type="slidenum">
              <a:rPr lang="cs-CZ" smtClean="0"/>
              <a:pPr>
                <a:defRPr/>
              </a:pPr>
              <a:t>25</a:t>
            </a:fld>
            <a:endParaRPr lang="cs-CZ"/>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056F965C-174C-4BA9-968F-0B149751FC25}"/>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3" name="Nadpis 2">
            <a:extLst>
              <a:ext uri="{FF2B5EF4-FFF2-40B4-BE49-F238E27FC236}">
                <a16:creationId xmlns:a16="http://schemas.microsoft.com/office/drawing/2014/main" id="{A703BCE3-310F-4BCF-B6FB-0B3D64F02FEA}"/>
              </a:ext>
            </a:extLst>
          </p:cNvPr>
          <p:cNvSpPr>
            <a:spLocks noGrp="1"/>
          </p:cNvSpPr>
          <p:nvPr>
            <p:ph type="title"/>
          </p:nvPr>
        </p:nvSpPr>
        <p:spPr/>
        <p:txBody>
          <a:bodyPr/>
          <a:lstStyle/>
          <a:p>
            <a:pPr algn="ctr"/>
            <a:r>
              <a:rPr lang="cs-CZ" dirty="0"/>
              <a:t>Státní zastupitelství a zásada legality </a:t>
            </a:r>
          </a:p>
        </p:txBody>
      </p:sp>
      <p:sp>
        <p:nvSpPr>
          <p:cNvPr id="4" name="Zástupný obsah 3">
            <a:extLst>
              <a:ext uri="{FF2B5EF4-FFF2-40B4-BE49-F238E27FC236}">
                <a16:creationId xmlns:a16="http://schemas.microsoft.com/office/drawing/2014/main" id="{2DE33E9C-8D55-4881-9FB8-930A60A3DA56}"/>
              </a:ext>
            </a:extLst>
          </p:cNvPr>
          <p:cNvSpPr>
            <a:spLocks noGrp="1"/>
          </p:cNvSpPr>
          <p:nvPr>
            <p:ph idx="1"/>
          </p:nvPr>
        </p:nvSpPr>
        <p:spPr/>
        <p:txBody>
          <a:bodyPr/>
          <a:lstStyle/>
          <a:p>
            <a:pPr algn="just">
              <a:lnSpc>
                <a:spcPct val="100000"/>
              </a:lnSpc>
            </a:pPr>
            <a:r>
              <a:rPr lang="cs-CZ" altLang="cs-CZ" sz="1700" dirty="0"/>
              <a:t>státní zástupce má povinnost stíhat všechny trestné činy o kterých se dozví, pokud zákon, přímo použitelný předpis Evropské unie nebo vyhlášená mezinárodní smlouva, kterou je Česká republika vázána, nestanoví jinak  - srovnej právo na spravedlivý proces, zásadu legality </a:t>
            </a:r>
          </a:p>
          <a:p>
            <a:pPr>
              <a:lnSpc>
                <a:spcPct val="100000"/>
              </a:lnSpc>
              <a:buFont typeface="Wingdings" panose="05000000000000000000" pitchFamily="2" charset="2"/>
              <a:buNone/>
            </a:pPr>
            <a:endParaRPr lang="cs-CZ" altLang="cs-CZ" sz="1700" dirty="0"/>
          </a:p>
          <a:p>
            <a:pPr algn="just">
              <a:lnSpc>
                <a:spcPct val="100000"/>
              </a:lnSpc>
            </a:pPr>
            <a:r>
              <a:rPr lang="cs-CZ" altLang="cs-CZ" sz="1700" dirty="0"/>
              <a:t>oportunita – státní zástupce nemá povinnost stíhat všechny trestné činy o kterých se dozví </a:t>
            </a:r>
          </a:p>
          <a:p>
            <a:pPr algn="just">
              <a:lnSpc>
                <a:spcPct val="100000"/>
              </a:lnSpc>
              <a:buFont typeface="Wingdings" panose="05000000000000000000" pitchFamily="2" charset="2"/>
              <a:buNone/>
            </a:pPr>
            <a:endParaRPr lang="cs-CZ" altLang="cs-CZ" sz="1700" dirty="0"/>
          </a:p>
          <a:p>
            <a:pPr lvl="1" algn="just"/>
            <a:r>
              <a:rPr lang="cs-CZ" altLang="cs-CZ" sz="1500" dirty="0"/>
              <a:t>není zásadou českého trestního řízení – viz úvahy de lege </a:t>
            </a:r>
            <a:r>
              <a:rPr lang="cs-CZ" altLang="cs-CZ" sz="1500" dirty="0" err="1"/>
              <a:t>ferenda</a:t>
            </a:r>
            <a:endParaRPr lang="cs-CZ" altLang="cs-CZ" sz="1500" dirty="0"/>
          </a:p>
          <a:p>
            <a:pPr algn="just">
              <a:lnSpc>
                <a:spcPct val="100000"/>
              </a:lnSpc>
            </a:pPr>
            <a:endParaRPr lang="cs-CZ" altLang="cs-CZ" sz="1700" dirty="0"/>
          </a:p>
          <a:p>
            <a:pPr algn="just">
              <a:lnSpc>
                <a:spcPct val="100000"/>
              </a:lnSpc>
            </a:pPr>
            <a:r>
              <a:rPr lang="cs-CZ" altLang="cs-CZ" sz="1700" dirty="0"/>
              <a:t>souhlas poškozeného  - § 163, § 163a </a:t>
            </a:r>
            <a:r>
              <a:rPr lang="cs-CZ" altLang="cs-CZ" sz="1700" dirty="0" err="1"/>
              <a:t>TrŘ</a:t>
            </a:r>
            <a:r>
              <a:rPr lang="cs-CZ" altLang="cs-CZ" sz="1700" dirty="0"/>
              <a:t> </a:t>
            </a:r>
          </a:p>
          <a:p>
            <a:pPr lvl="1" algn="just"/>
            <a:r>
              <a:rPr lang="cs-CZ" altLang="cs-CZ" sz="1500" dirty="0"/>
              <a:t>u taxativně vyjmenovaných trestných činů v případě, že pachatel je ve vztahu k poškozenému  manželem, partnerem nebo druhem</a:t>
            </a:r>
          </a:p>
          <a:p>
            <a:pPr lvl="1" algn="just"/>
            <a:r>
              <a:rPr lang="cs-CZ" altLang="cs-CZ" sz="1500" dirty="0"/>
              <a:t>souhlasu není třeba v případě  smrti, poškozený je mladší 15 let, souhlas byl vzat v tísni</a:t>
            </a:r>
          </a:p>
          <a:p>
            <a:pPr lvl="1" algn="just">
              <a:buFont typeface="Wingdings" panose="05000000000000000000" pitchFamily="2" charset="2"/>
              <a:buNone/>
            </a:pPr>
            <a:endParaRPr lang="cs-CZ" altLang="cs-CZ" sz="1600" dirty="0"/>
          </a:p>
          <a:p>
            <a:pPr algn="just">
              <a:lnSpc>
                <a:spcPct val="100000"/>
              </a:lnSpc>
            </a:pPr>
            <a:r>
              <a:rPr lang="cs-CZ" altLang="cs-CZ" sz="1700" dirty="0"/>
              <a:t>nepřípustnost trestního stíhání - § 11 </a:t>
            </a:r>
            <a:r>
              <a:rPr lang="cs-CZ" altLang="cs-CZ" sz="1700" dirty="0" err="1"/>
              <a:t>TrŘ</a:t>
            </a:r>
            <a:r>
              <a:rPr lang="cs-CZ" altLang="cs-CZ" sz="1700" dirty="0"/>
              <a:t> - milost, amnestie, věk, příčetnost, promlčení, smrt  </a:t>
            </a:r>
          </a:p>
          <a:p>
            <a:pPr algn="just">
              <a:lnSpc>
                <a:spcPct val="100000"/>
              </a:lnSpc>
            </a:pPr>
            <a:endParaRPr lang="cs-CZ" altLang="cs-CZ" sz="1700" dirty="0"/>
          </a:p>
          <a:p>
            <a:pPr algn="just">
              <a:lnSpc>
                <a:spcPct val="100000"/>
              </a:lnSpc>
            </a:pPr>
            <a:r>
              <a:rPr lang="cs-CZ" altLang="cs-CZ" sz="1700" dirty="0"/>
              <a:t>exempce (viz úvodní přednáška)</a:t>
            </a:r>
          </a:p>
          <a:p>
            <a:pPr marL="72000" indent="0" algn="just">
              <a:lnSpc>
                <a:spcPct val="100000"/>
              </a:lnSpc>
              <a:buNone/>
            </a:pPr>
            <a:endParaRPr lang="cs-CZ" altLang="cs-CZ" sz="1700" dirty="0"/>
          </a:p>
          <a:p>
            <a:pPr marL="72000" indent="0">
              <a:buNone/>
            </a:pPr>
            <a:endParaRPr lang="cs-CZ" dirty="0"/>
          </a:p>
        </p:txBody>
      </p:sp>
    </p:spTree>
    <p:extLst>
      <p:ext uri="{BB962C8B-B14F-4D97-AF65-F5344CB8AC3E}">
        <p14:creationId xmlns:p14="http://schemas.microsoft.com/office/powerpoint/2010/main" val="13079908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p:txBody>
          <a:bodyPr/>
          <a:lstStyle/>
          <a:p>
            <a:endParaRPr lang="cs-CZ"/>
          </a:p>
        </p:txBody>
      </p:sp>
      <p:sp>
        <p:nvSpPr>
          <p:cNvPr id="23555" name="Zástupný symbol pro obsah 2"/>
          <p:cNvSpPr>
            <a:spLocks noGrp="1"/>
          </p:cNvSpPr>
          <p:nvPr>
            <p:ph idx="1"/>
          </p:nvPr>
        </p:nvSpPr>
        <p:spPr/>
        <p:txBody>
          <a:bodyPr/>
          <a:lstStyle/>
          <a:p>
            <a:pPr marL="342900" lvl="1" indent="-342900"/>
            <a:r>
              <a:rPr lang="cs-CZ" sz="1500" dirty="0"/>
              <a:t>exempce  poslanců, senátorů </a:t>
            </a:r>
          </a:p>
          <a:p>
            <a:pPr marL="342900" lvl="1" indent="-342900"/>
            <a:endParaRPr lang="cs-CZ" sz="1500" dirty="0"/>
          </a:p>
          <a:p>
            <a:pPr marL="342900" lvl="1" indent="-342900" algn="just"/>
            <a:r>
              <a:rPr lang="cs-CZ" sz="1500" dirty="0"/>
              <a:t>hmotněprávní - beztrestnost (</a:t>
            </a:r>
            <a:r>
              <a:rPr lang="cs-CZ" sz="1500" dirty="0" err="1"/>
              <a:t>indemita</a:t>
            </a:r>
            <a:r>
              <a:rPr lang="cs-CZ" sz="1500" dirty="0"/>
              <a:t>) - čl. 27/1,2 Ústavy – poslance ani senátora  nelze postihnout pro hlasování (úplná) a projevy učiněné v PS či Senátu  nebo v jiných orgánech (částečná, lze disciplinárně postihnout)</a:t>
            </a:r>
          </a:p>
          <a:p>
            <a:pPr marL="342900" lvl="1" indent="-342900" algn="just"/>
            <a:endParaRPr lang="cs-CZ" sz="1500" dirty="0"/>
          </a:p>
          <a:p>
            <a:pPr marL="342900" lvl="1" indent="-342900" algn="just"/>
            <a:r>
              <a:rPr lang="cs-CZ" sz="1500" dirty="0"/>
              <a:t>procesněprávní - nestíhatelnost -  lze je stíhat jen se souhlasem komory; soudce Ústavního soudu nelze trestně stíhat bez souhlasu Senátu  (z. č. 98/2013 Sb.) </a:t>
            </a:r>
          </a:p>
          <a:p>
            <a:pPr marL="342900" lvl="1" indent="-342900" algn="just"/>
            <a:endParaRPr lang="cs-CZ" sz="1500" dirty="0"/>
          </a:p>
          <a:p>
            <a:pPr marL="742950" lvl="2" indent="-342900" algn="just">
              <a:buFont typeface="Arial" panose="020B0604020202020204" pitchFamily="34" charset="0"/>
              <a:buChar char="•"/>
            </a:pPr>
            <a:r>
              <a:rPr lang="cs-CZ" sz="1400" dirty="0"/>
              <a:t>odepře-li komora souhlas, je trestní stíhání po dobu trvání mandátu vyloučeno</a:t>
            </a:r>
          </a:p>
          <a:p>
            <a:pPr marL="742950" lvl="2" indent="-342900" algn="just">
              <a:buFont typeface="Arial" panose="020B0604020202020204" pitchFamily="34" charset="0"/>
              <a:buChar char="•"/>
            </a:pPr>
            <a:endParaRPr lang="cs-CZ" sz="1400" dirty="0"/>
          </a:p>
          <a:p>
            <a:pPr marL="742950" lvl="2" indent="-342900" algn="just">
              <a:buFont typeface="Arial" panose="020B0604020202020204" pitchFamily="34" charset="0"/>
              <a:buChar char="•"/>
            </a:pPr>
            <a:r>
              <a:rPr lang="cs-CZ" sz="1400" dirty="0"/>
              <a:t>odepřel-li Senát souhlas, je  trestní stíhání po dobu trvání mandátu vyloučeno</a:t>
            </a:r>
          </a:p>
          <a:p>
            <a:pPr marL="742950" lvl="2" indent="-342900" algn="just"/>
            <a:endParaRPr lang="cs-CZ" dirty="0"/>
          </a:p>
        </p:txBody>
      </p:sp>
      <p:sp>
        <p:nvSpPr>
          <p:cNvPr id="4" name="Zástupný symbol pro číslo snímku 3"/>
          <p:cNvSpPr>
            <a:spLocks noGrp="1"/>
          </p:cNvSpPr>
          <p:nvPr>
            <p:ph type="sldNum" sz="quarter" idx="11"/>
          </p:nvPr>
        </p:nvSpPr>
        <p:spPr/>
        <p:txBody>
          <a:bodyPr/>
          <a:lstStyle/>
          <a:p>
            <a:pPr>
              <a:defRPr/>
            </a:pPr>
            <a:fld id="{99BA57DA-DE6A-4F9D-87B2-FC639F0632AB}" type="slidenum">
              <a:rPr lang="cs-CZ" smtClean="0"/>
              <a:pPr>
                <a:defRPr/>
              </a:pPr>
              <a:t>27</a:t>
            </a:fld>
            <a:endParaRPr lang="cs-CZ"/>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CE087780-7C67-46CF-981B-94AFDE6FF16D}"/>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3" name="Nadpis 2">
            <a:extLst>
              <a:ext uri="{FF2B5EF4-FFF2-40B4-BE49-F238E27FC236}">
                <a16:creationId xmlns:a16="http://schemas.microsoft.com/office/drawing/2014/main" id="{4E6F9CC5-987C-4214-9CB5-35C13A8438C2}"/>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6FB81F1F-5B54-4B73-947B-FEF3582D750E}"/>
              </a:ext>
            </a:extLst>
          </p:cNvPr>
          <p:cNvSpPr>
            <a:spLocks noGrp="1"/>
          </p:cNvSpPr>
          <p:nvPr>
            <p:ph idx="1"/>
          </p:nvPr>
        </p:nvSpPr>
        <p:spPr/>
        <p:txBody>
          <a:bodyPr/>
          <a:lstStyle/>
          <a:p>
            <a:pPr marL="342900" lvl="1" indent="-342900" algn="just"/>
            <a:r>
              <a:rPr lang="cs-CZ" sz="1600" dirty="0"/>
              <a:t>prezident České republiky </a:t>
            </a:r>
          </a:p>
          <a:p>
            <a:pPr marL="342900" lvl="1" indent="-342900" algn="just"/>
            <a:endParaRPr lang="cs-CZ" sz="1600" dirty="0"/>
          </a:p>
          <a:p>
            <a:pPr marL="342900" lvl="1" indent="-342900" algn="just"/>
            <a:r>
              <a:rPr lang="cs-CZ" sz="1600" dirty="0"/>
              <a:t>hmotněprávní  - nestíhatelnost – čl. 65 Ústavy  - prezidenta republiky nelze zadržet, trestně stíhat ani stíhat pro přestupek nebo jiný správní delikt</a:t>
            </a:r>
          </a:p>
          <a:p>
            <a:pPr marL="742950" lvl="2" indent="-342900" algn="just">
              <a:buFont typeface="Arial" panose="020B0604020202020204" pitchFamily="34" charset="0"/>
              <a:buChar char="•"/>
            </a:pPr>
            <a:endParaRPr lang="cs-CZ" sz="1400" dirty="0"/>
          </a:p>
          <a:p>
            <a:pPr marL="742950" lvl="2" indent="-342900" algn="just">
              <a:buFont typeface="Arial" panose="020B0604020202020204" pitchFamily="34" charset="0"/>
              <a:buChar char="•"/>
            </a:pPr>
            <a:r>
              <a:rPr lang="cs-CZ" sz="1300" dirty="0"/>
              <a:t>prezident republiky může být stíhán pro velezradu nebo hrubé porušení Ústavy nebo jiné součásti ústavního pořádku, a to před Ústavním soudem na základě žaloby Senátu; trestem může být ztráta prezidentského úřadu a způsobilosti jej znovu nabýt</a:t>
            </a:r>
          </a:p>
          <a:p>
            <a:pPr marL="742950" lvl="2" indent="-342900" algn="just">
              <a:buFont typeface="Arial" panose="020B0604020202020204" pitchFamily="34" charset="0"/>
              <a:buChar char="•"/>
            </a:pPr>
            <a:r>
              <a:rPr lang="cs-CZ" sz="1300" dirty="0"/>
              <a:t>velezradou se rozumí - jednání prezidenta republiky směřující proti svrchovanosti a celistvosti republiky, jakož i proti jejímu demokratickému řádu</a:t>
            </a:r>
          </a:p>
          <a:p>
            <a:pPr marL="742950" lvl="2" indent="-342900" algn="just">
              <a:buFont typeface="Arial" panose="020B0604020202020204" pitchFamily="34" charset="0"/>
              <a:buChar char="•"/>
            </a:pPr>
            <a:r>
              <a:rPr lang="cs-CZ" sz="1300" dirty="0"/>
              <a:t>prezident republiky není z výkonu své funkce odpovědný</a:t>
            </a:r>
          </a:p>
          <a:p>
            <a:pPr marL="742950" lvl="2" indent="-342900" algn="just">
              <a:buFont typeface="Arial" panose="020B0604020202020204" pitchFamily="34" charset="0"/>
              <a:buChar char="•"/>
            </a:pPr>
            <a:r>
              <a:rPr lang="cs-CZ" sz="1300" dirty="0"/>
              <a:t>Václav Klaus 2013 (nepodepsal doplněk lisabonské smlouvy o novém záchranném fondu eurozóny, otálel s podpisem dodatku k Evropské sociální chartě, téměř rok nejmenoval žádného ústavního soudce, pět let navzdory soudnímu verdiktu nerozhodl o jmenování Petra Langera soudcem)</a:t>
            </a:r>
          </a:p>
          <a:p>
            <a:pPr marL="742950" lvl="2" indent="-342900" algn="just">
              <a:buFont typeface="Arial" panose="020B0604020202020204" pitchFamily="34" charset="0"/>
              <a:buChar char="•"/>
            </a:pPr>
            <a:r>
              <a:rPr lang="cs-CZ" sz="1300" dirty="0"/>
              <a:t>Miloš Zeman 2019 (zaúkolování BIS hledáním důkazů, že se v ČR vyráběl </a:t>
            </a:r>
            <a:r>
              <a:rPr lang="cs-CZ" sz="1300" dirty="0" err="1"/>
              <a:t>novičok</a:t>
            </a:r>
            <a:r>
              <a:rPr lang="cs-CZ" sz="1300" dirty="0"/>
              <a:t>, vyžádání informací o činnosti ruských agentů  v ČR od BIS); 2021 (neschopnost zastávat úřad)</a:t>
            </a:r>
          </a:p>
          <a:p>
            <a:pPr algn="just">
              <a:lnSpc>
                <a:spcPct val="100000"/>
              </a:lnSpc>
            </a:pPr>
            <a:endParaRPr lang="cs-CZ" sz="1600" dirty="0"/>
          </a:p>
          <a:p>
            <a:pPr algn="just">
              <a:lnSpc>
                <a:spcPct val="100000"/>
              </a:lnSpc>
            </a:pPr>
            <a:r>
              <a:rPr lang="cs-CZ" sz="1600" dirty="0"/>
              <a:t>procesněprávní -  spáchání činu před nástupem do funkce, pod dobu funkce trestní stíhání vyloučeno, po skončení mandátu možné je</a:t>
            </a:r>
          </a:p>
        </p:txBody>
      </p:sp>
    </p:spTree>
    <p:extLst>
      <p:ext uri="{BB962C8B-B14F-4D97-AF65-F5344CB8AC3E}">
        <p14:creationId xmlns:p14="http://schemas.microsoft.com/office/powerpoint/2010/main" val="13883729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64793E24-F5C1-477C-A955-FA45D2C22D43}"/>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3" name="Nadpis 2">
            <a:extLst>
              <a:ext uri="{FF2B5EF4-FFF2-40B4-BE49-F238E27FC236}">
                <a16:creationId xmlns:a16="http://schemas.microsoft.com/office/drawing/2014/main" id="{2587709E-F3CC-44DF-8559-13FC4EC685D1}"/>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C37900AD-3065-4792-8799-97E7480E6651}"/>
              </a:ext>
            </a:extLst>
          </p:cNvPr>
          <p:cNvSpPr>
            <a:spLocks noGrp="1"/>
          </p:cNvSpPr>
          <p:nvPr>
            <p:ph idx="1"/>
          </p:nvPr>
        </p:nvSpPr>
        <p:spPr/>
        <p:txBody>
          <a:bodyPr/>
          <a:lstStyle/>
          <a:p>
            <a:pPr marL="742950" lvl="2" indent="-342900" algn="just"/>
            <a:endParaRPr lang="cs-CZ" sz="1600" dirty="0"/>
          </a:p>
          <a:p>
            <a:pPr algn="just">
              <a:lnSpc>
                <a:spcPct val="100000"/>
              </a:lnSpc>
            </a:pPr>
            <a:r>
              <a:rPr lang="cs-CZ" sz="1400" dirty="0"/>
              <a:t>osoby  požívající  diplomatických výsad a imunit podle mezinárodního práva - </a:t>
            </a:r>
            <a:r>
              <a:rPr lang="cs-CZ" sz="1400" u="none" strike="noStrike" dirty="0">
                <a:solidFill>
                  <a:srgbClr val="000000"/>
                </a:solidFill>
                <a:effectLst/>
              </a:rPr>
              <a:t>hlavy cizích států, předsedové cizích vlád, členové armádních sborů cizích států, pokud jsou na našem území se souhlasem naší vlády, diplomatičtí hodnostáři (velvyslanci, vyslanci tajemníci, atašé atd.), soudci mezinárodního soudního dvora, členové některých orgánů Evropské Unie a další</a:t>
            </a:r>
          </a:p>
          <a:p>
            <a:pPr algn="just">
              <a:lnSpc>
                <a:spcPct val="100000"/>
              </a:lnSpc>
            </a:pPr>
            <a:endParaRPr lang="cs-CZ" sz="1400" dirty="0">
              <a:solidFill>
                <a:srgbClr val="000000"/>
              </a:solidFill>
            </a:endParaRPr>
          </a:p>
          <a:p>
            <a:pPr algn="just">
              <a:lnSpc>
                <a:spcPct val="100000"/>
              </a:lnSpc>
            </a:pPr>
            <a:r>
              <a:rPr lang="cs-CZ" sz="1400" dirty="0">
                <a:solidFill>
                  <a:srgbClr val="000000"/>
                </a:solidFill>
              </a:rPr>
              <a:t>osoby vydané k trestnímu stíhání jiným státem - p</a:t>
            </a:r>
            <a:r>
              <a:rPr lang="cs-CZ" sz="1400" u="none" strike="noStrike" dirty="0">
                <a:solidFill>
                  <a:srgbClr val="000000"/>
                </a:solidFill>
                <a:effectLst/>
              </a:rPr>
              <a:t>okud je k trestnímu stíhání do České republiky vydána osoba jiným státem, lze tuto osobu stíhat jen pro trestný čin, pro který byla do České republiky vydána (tzv. zásada speciality); v případě rozšíření trestního stíhání obviněného, lze tak podle mezinárodního práva udělat je se souhlasem vydávajícího státu</a:t>
            </a:r>
            <a:endParaRPr lang="cs-CZ" sz="1400" dirty="0"/>
          </a:p>
          <a:p>
            <a:pPr marL="72000" indent="0">
              <a:buNone/>
            </a:pPr>
            <a:endParaRPr lang="cs-CZ" sz="1400" dirty="0"/>
          </a:p>
          <a:p>
            <a:pPr algn="just">
              <a:lnSpc>
                <a:spcPct val="100000"/>
              </a:lnSpc>
            </a:pPr>
            <a:r>
              <a:rPr lang="cs-CZ" sz="1400" dirty="0"/>
              <a:t>soudce obecných soudů lze trestně stíhat nebo vzít do vazby pro činy spáchané při výkonu funkce nebo v souvislosti s výkonem  jen se souhlasem prezidenta (§ 76 zákona č. 6/2002 Sb., o soudech a soudcích)</a:t>
            </a:r>
          </a:p>
          <a:p>
            <a:pPr algn="just">
              <a:lnSpc>
                <a:spcPct val="100000"/>
              </a:lnSpc>
            </a:pPr>
            <a:endParaRPr lang="cs-CZ" sz="1400" dirty="0"/>
          </a:p>
          <a:p>
            <a:pPr algn="just">
              <a:lnSpc>
                <a:spcPct val="100000"/>
              </a:lnSpc>
            </a:pPr>
            <a:r>
              <a:rPr lang="cs-CZ" sz="1400" dirty="0"/>
              <a:t>toto omezení se netýká laických přísedících (tzv. soudci z lidu)</a:t>
            </a:r>
          </a:p>
          <a:p>
            <a:pPr marL="72000" indent="0" algn="just">
              <a:lnSpc>
                <a:spcPct val="100000"/>
              </a:lnSpc>
              <a:buNone/>
            </a:pPr>
            <a:endParaRPr lang="cs-CZ" sz="1400" dirty="0"/>
          </a:p>
          <a:p>
            <a:pPr algn="just">
              <a:lnSpc>
                <a:spcPct val="100000"/>
              </a:lnSpc>
            </a:pPr>
            <a:r>
              <a:rPr lang="cs-CZ" sz="1400" dirty="0"/>
              <a:t>veřejný ochránce práv -  trestní stíhání jen se souhlasem Poslanecké sněmovny, odepře-li souhlas, je po dobu výkonu funkce vyloučeno (§ 7 zákona č. 349/1999Sb., o veřejném ochránci práv)</a:t>
            </a:r>
          </a:p>
          <a:p>
            <a:pPr algn="just">
              <a:lnSpc>
                <a:spcPct val="100000"/>
              </a:lnSpc>
            </a:pPr>
            <a:endParaRPr lang="cs-CZ" sz="1500" dirty="0"/>
          </a:p>
          <a:p>
            <a:endParaRPr lang="cs-CZ" dirty="0"/>
          </a:p>
        </p:txBody>
      </p:sp>
    </p:spTree>
    <p:extLst>
      <p:ext uri="{BB962C8B-B14F-4D97-AF65-F5344CB8AC3E}">
        <p14:creationId xmlns:p14="http://schemas.microsoft.com/office/powerpoint/2010/main" val="1898881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2AAABA20-BBF3-4110-9F94-45972471E3D3}"/>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3" name="Nadpis 2">
            <a:extLst>
              <a:ext uri="{FF2B5EF4-FFF2-40B4-BE49-F238E27FC236}">
                <a16:creationId xmlns:a16="http://schemas.microsoft.com/office/drawing/2014/main" id="{63BBB685-B519-4192-A700-2C0E755D3C56}"/>
              </a:ext>
            </a:extLst>
          </p:cNvPr>
          <p:cNvSpPr>
            <a:spLocks noGrp="1"/>
          </p:cNvSpPr>
          <p:nvPr>
            <p:ph type="title"/>
          </p:nvPr>
        </p:nvSpPr>
        <p:spPr/>
        <p:txBody>
          <a:bodyPr/>
          <a:lstStyle/>
          <a:p>
            <a:pPr algn="ctr"/>
            <a:r>
              <a:rPr lang="cs-CZ" dirty="0"/>
              <a:t>Soud </a:t>
            </a:r>
          </a:p>
        </p:txBody>
      </p:sp>
      <p:sp>
        <p:nvSpPr>
          <p:cNvPr id="4" name="Zástupný obsah 3">
            <a:extLst>
              <a:ext uri="{FF2B5EF4-FFF2-40B4-BE49-F238E27FC236}">
                <a16:creationId xmlns:a16="http://schemas.microsoft.com/office/drawing/2014/main" id="{10B41CBA-E130-4232-905A-49E6718C1904}"/>
              </a:ext>
            </a:extLst>
          </p:cNvPr>
          <p:cNvSpPr>
            <a:spLocks noGrp="1"/>
          </p:cNvSpPr>
          <p:nvPr>
            <p:ph idx="1"/>
          </p:nvPr>
        </p:nvSpPr>
        <p:spPr/>
        <p:txBody>
          <a:bodyPr/>
          <a:lstStyle/>
          <a:p>
            <a:pPr algn="just">
              <a:lnSpc>
                <a:spcPct val="100000"/>
              </a:lnSpc>
            </a:pPr>
            <a:r>
              <a:rPr lang="cs-CZ" sz="1700" dirty="0"/>
              <a:t>čl. 6 Evropské úmluvy o ochraně základních práv a svobod  -  právo na spravedlivý proces </a:t>
            </a:r>
          </a:p>
          <a:p>
            <a:pPr algn="just">
              <a:lnSpc>
                <a:spcPct val="100000"/>
              </a:lnSpc>
            </a:pPr>
            <a:endParaRPr lang="cs-CZ" sz="1700" dirty="0"/>
          </a:p>
          <a:p>
            <a:pPr algn="just">
              <a:lnSpc>
                <a:spcPct val="100000"/>
              </a:lnSpc>
            </a:pPr>
            <a:r>
              <a:rPr lang="cs-CZ" sz="1700" dirty="0"/>
              <a:t>každý má právo, aby jeho věc byla projednána veřejně, spravedlivě a v přiměřené době nezávislým a nestranným soudem zřízeným zákonem, který rozhodne o oprávněnosti jakéhokoli trestního obvinění  (tj. trestný čin, přestupek, či správní delikt) proti němu</a:t>
            </a:r>
          </a:p>
          <a:p>
            <a:pPr algn="just">
              <a:lnSpc>
                <a:spcPct val="100000"/>
              </a:lnSpc>
            </a:pPr>
            <a:endParaRPr lang="cs-CZ" sz="1700" dirty="0"/>
          </a:p>
          <a:p>
            <a:pPr algn="just">
              <a:lnSpc>
                <a:spcPct val="100000"/>
              </a:lnSpc>
            </a:pPr>
            <a:r>
              <a:rPr lang="cs-CZ" sz="1700" dirty="0"/>
              <a:t>spravedlivým (řádným/férovým) je ten proces, který je veřejný, spravedlivý a  rozhodnutý v přiměřené době nezávislým a nestranným soudem </a:t>
            </a:r>
          </a:p>
          <a:p>
            <a:pPr algn="just">
              <a:lnSpc>
                <a:spcPct val="100000"/>
              </a:lnSpc>
            </a:pPr>
            <a:endParaRPr lang="cs-CZ" sz="1700" dirty="0"/>
          </a:p>
          <a:p>
            <a:pPr algn="just">
              <a:lnSpc>
                <a:spcPct val="100000"/>
              </a:lnSpc>
            </a:pPr>
            <a:r>
              <a:rPr lang="cs-CZ" sz="1700" dirty="0"/>
              <a:t>čl. 36/1 LZPS - každý se může domáhat stanoveným postupem svého práva u nezávislého a nestranného soudu 	</a:t>
            </a:r>
          </a:p>
          <a:p>
            <a:pPr algn="just">
              <a:lnSpc>
                <a:spcPct val="100000"/>
              </a:lnSpc>
              <a:buFont typeface="Wingdings" pitchFamily="2" charset="2"/>
              <a:buNone/>
            </a:pPr>
            <a:endParaRPr lang="cs-CZ" sz="1700" dirty="0"/>
          </a:p>
          <a:p>
            <a:pPr algn="just">
              <a:lnSpc>
                <a:spcPct val="100000"/>
              </a:lnSpc>
            </a:pPr>
            <a:r>
              <a:rPr lang="cs-CZ" sz="1700" dirty="0"/>
              <a:t>čl. 38/1 LZPS - nikdo nesmí být odňat svému zákonnému soudci; příslušnost soudu i soudce stanoví zákon</a:t>
            </a:r>
          </a:p>
          <a:p>
            <a:pPr algn="just">
              <a:lnSpc>
                <a:spcPct val="100000"/>
              </a:lnSpc>
              <a:buFont typeface="Wingdings" pitchFamily="2" charset="2"/>
              <a:buNone/>
            </a:pPr>
            <a:endParaRPr lang="cs-CZ" sz="1700" dirty="0"/>
          </a:p>
          <a:p>
            <a:pPr marL="72000" indent="0" algn="just">
              <a:lnSpc>
                <a:spcPct val="100000"/>
              </a:lnSpc>
              <a:buNone/>
            </a:pPr>
            <a:endParaRPr lang="cs-CZ" sz="1700" dirty="0"/>
          </a:p>
          <a:p>
            <a:endParaRPr lang="cs-CZ" sz="1800" dirty="0"/>
          </a:p>
        </p:txBody>
      </p:sp>
    </p:spTree>
    <p:extLst>
      <p:ext uri="{BB962C8B-B14F-4D97-AF65-F5344CB8AC3E}">
        <p14:creationId xmlns:p14="http://schemas.microsoft.com/office/powerpoint/2010/main" val="24887589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pPr algn="ctr"/>
            <a:r>
              <a:rPr lang="cs-CZ" b="1"/>
              <a:t>Policejní orgán </a:t>
            </a:r>
          </a:p>
        </p:txBody>
      </p:sp>
      <p:sp>
        <p:nvSpPr>
          <p:cNvPr id="3" name="Zástupný symbol pro obsah 2"/>
          <p:cNvSpPr>
            <a:spLocks noGrp="1"/>
          </p:cNvSpPr>
          <p:nvPr>
            <p:ph idx="1"/>
          </p:nvPr>
        </p:nvSpPr>
        <p:spPr/>
        <p:txBody>
          <a:bodyPr/>
          <a:lstStyle/>
          <a:p>
            <a:pPr marL="72000" indent="0" algn="just">
              <a:buNone/>
              <a:defRPr/>
            </a:pPr>
            <a:endParaRPr lang="cs-CZ" sz="1800" dirty="0"/>
          </a:p>
          <a:p>
            <a:pPr algn="just">
              <a:lnSpc>
                <a:spcPct val="100000"/>
              </a:lnSpc>
              <a:defRPr/>
            </a:pPr>
            <a:r>
              <a:rPr lang="cs-CZ" sz="1800" dirty="0"/>
              <a:t>je vymezen v § 12 odst. 2 TŘ  - útvary nebo pověřené orgány </a:t>
            </a:r>
          </a:p>
          <a:p>
            <a:pPr lvl="1" algn="just">
              <a:defRPr/>
            </a:pPr>
            <a:endParaRPr lang="cs-CZ" sz="1600" dirty="0">
              <a:ea typeface="+mn-ea"/>
              <a:cs typeface="+mn-cs"/>
            </a:endParaRPr>
          </a:p>
          <a:p>
            <a:pPr lvl="1" algn="just">
              <a:defRPr/>
            </a:pPr>
            <a:r>
              <a:rPr lang="cs-CZ" sz="1600" dirty="0">
                <a:ea typeface="+mn-ea"/>
                <a:cs typeface="+mn-cs"/>
              </a:rPr>
              <a:t>primárně P ČR + GIBS, VP, VS, BIS, UZIS, VZ</a:t>
            </a:r>
          </a:p>
          <a:p>
            <a:pPr lvl="1" algn="just">
              <a:buFont typeface="Wingdings" pitchFamily="2" charset="2"/>
              <a:buNone/>
              <a:defRPr/>
            </a:pPr>
            <a:endParaRPr lang="cs-CZ" sz="1600" dirty="0">
              <a:ea typeface="+mn-ea"/>
              <a:cs typeface="+mn-cs"/>
            </a:endParaRPr>
          </a:p>
          <a:p>
            <a:pPr algn="just">
              <a:lnSpc>
                <a:spcPct val="100000"/>
              </a:lnSpc>
              <a:defRPr/>
            </a:pPr>
            <a:r>
              <a:rPr lang="cs-CZ" sz="1800" dirty="0"/>
              <a:t>policejní orgán je oprávněn konat obecně prověřování</a:t>
            </a:r>
          </a:p>
          <a:p>
            <a:pPr lvl="1" algn="just">
              <a:defRPr/>
            </a:pPr>
            <a:endParaRPr lang="cs-CZ" sz="1600" dirty="0">
              <a:ea typeface="+mn-ea"/>
              <a:cs typeface="+mn-cs"/>
            </a:endParaRPr>
          </a:p>
          <a:p>
            <a:pPr lvl="1" algn="just">
              <a:defRPr/>
            </a:pPr>
            <a:r>
              <a:rPr lang="cs-CZ" sz="1600" dirty="0">
                <a:ea typeface="+mn-ea"/>
                <a:cs typeface="+mn-cs"/>
              </a:rPr>
              <a:t>konkrétní útvary a pověřené orgány jsou stanoveny konkrétními právními předpisy upravujícími činnost subjektů v postavení policejního orgánu, resp.  interními akty řízení  - ty nejsou veřejně přístupné, je to ideální stav? </a:t>
            </a:r>
          </a:p>
          <a:p>
            <a:pPr algn="just">
              <a:defRPr/>
            </a:pPr>
            <a:endParaRPr lang="cs-CZ" sz="1800" dirty="0"/>
          </a:p>
          <a:p>
            <a:pPr algn="just">
              <a:defRPr/>
            </a:pPr>
            <a:endParaRPr lang="cs-CZ" dirty="0"/>
          </a:p>
        </p:txBody>
      </p:sp>
      <p:sp>
        <p:nvSpPr>
          <p:cNvPr id="4" name="Zástupný symbol pro číslo snímku 3"/>
          <p:cNvSpPr>
            <a:spLocks noGrp="1"/>
          </p:cNvSpPr>
          <p:nvPr>
            <p:ph type="sldNum" sz="quarter" idx="11"/>
          </p:nvPr>
        </p:nvSpPr>
        <p:spPr/>
        <p:txBody>
          <a:bodyPr/>
          <a:lstStyle/>
          <a:p>
            <a:pPr>
              <a:defRPr/>
            </a:pPr>
            <a:fld id="{C3A0F2C8-9D2F-4F38-AF7F-CA7FE9CD624F}" type="slidenum">
              <a:rPr lang="cs-CZ" smtClean="0"/>
              <a:pPr>
                <a:defRPr/>
              </a:pPr>
              <a:t>30</a:t>
            </a:fld>
            <a:endParaRPr lang="cs-CZ"/>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endParaRPr lang="cs-CZ"/>
          </a:p>
        </p:txBody>
      </p:sp>
      <p:sp>
        <p:nvSpPr>
          <p:cNvPr id="29699" name="Zástupný symbol pro obsah 2"/>
          <p:cNvSpPr>
            <a:spLocks noGrp="1"/>
          </p:cNvSpPr>
          <p:nvPr>
            <p:ph idx="1"/>
          </p:nvPr>
        </p:nvSpPr>
        <p:spPr/>
        <p:txBody>
          <a:bodyPr/>
          <a:lstStyle/>
          <a:p>
            <a:pPr algn="just"/>
            <a:endParaRPr lang="cs-CZ" sz="1800" dirty="0"/>
          </a:p>
          <a:p>
            <a:pPr algn="just">
              <a:lnSpc>
                <a:spcPct val="100000"/>
              </a:lnSpc>
            </a:pPr>
            <a:r>
              <a:rPr lang="cs-CZ" sz="1800" dirty="0"/>
              <a:t>§ 161/2 TŘ - není-li uvedeno jinak, vyšetřování konají útvary P ČR </a:t>
            </a:r>
          </a:p>
          <a:p>
            <a:pPr algn="just">
              <a:lnSpc>
                <a:spcPct val="100000"/>
              </a:lnSpc>
              <a:buFont typeface="Wingdings" pitchFamily="2" charset="2"/>
              <a:buNone/>
            </a:pPr>
            <a:endParaRPr lang="cs-CZ" sz="1800" dirty="0"/>
          </a:p>
          <a:p>
            <a:pPr lvl="1" algn="just"/>
            <a:r>
              <a:rPr lang="cs-CZ" sz="1600" dirty="0"/>
              <a:t>GIBS - TČ spáchané  příslušníky P ČR, VS a celníky + zaměstnanci těchto subjektů v souvislosti  s plněním jejich pracovních úkolů </a:t>
            </a:r>
          </a:p>
          <a:p>
            <a:pPr lvl="1" algn="just">
              <a:buFont typeface="Wingdings" pitchFamily="2" charset="2"/>
              <a:buNone/>
            </a:pPr>
            <a:endParaRPr lang="cs-CZ" sz="1600" dirty="0"/>
          </a:p>
          <a:p>
            <a:pPr lvl="1" algn="just"/>
            <a:r>
              <a:rPr lang="cs-CZ" sz="1600" dirty="0"/>
              <a:t>státní zástupce  - TČ spáchané příslušníky GIBS, BIS, UZIS, VP, VZ; SZ zde má postavení (práva a povinnosti) policejního orgánu </a:t>
            </a:r>
          </a:p>
          <a:p>
            <a:pPr lvl="1" algn="just">
              <a:buFont typeface="Wingdings" pitchFamily="2" charset="2"/>
              <a:buNone/>
            </a:pPr>
            <a:endParaRPr lang="cs-CZ" sz="1600" dirty="0"/>
          </a:p>
          <a:p>
            <a:pPr lvl="1" algn="just"/>
            <a:r>
              <a:rPr lang="cs-CZ" sz="1600" dirty="0"/>
              <a:t>kapitán lodi při dálkových plavbách  - TČ spáchané  na této lodi; mrtvé ustanovení </a:t>
            </a:r>
          </a:p>
          <a:p>
            <a:pPr lvl="2" algn="just">
              <a:lnSpc>
                <a:spcPct val="100000"/>
              </a:lnSpc>
              <a:buFont typeface="Wingdings" pitchFamily="2" charset="2"/>
              <a:buNone/>
            </a:pPr>
            <a:endParaRPr lang="cs-CZ" sz="1400" dirty="0"/>
          </a:p>
          <a:p>
            <a:pPr lvl="1" algn="just"/>
            <a:r>
              <a:rPr lang="cs-CZ" sz="1600" dirty="0"/>
              <a:t>vojenská policie - TČ příslušníků ozbrojených sil spáchané při plnění úkolů v zahraničí; velmi aktuální díky narůstajícímu počtu zahraničních misí AČR  </a:t>
            </a:r>
          </a:p>
          <a:p>
            <a:pPr algn="just"/>
            <a:endParaRPr lang="cs-CZ" sz="1800" dirty="0"/>
          </a:p>
          <a:p>
            <a:endParaRPr lang="cs-CZ" dirty="0"/>
          </a:p>
          <a:p>
            <a:endParaRPr lang="cs-CZ" dirty="0"/>
          </a:p>
        </p:txBody>
      </p:sp>
      <p:sp>
        <p:nvSpPr>
          <p:cNvPr id="4" name="Zástupný symbol pro číslo snímku 3"/>
          <p:cNvSpPr>
            <a:spLocks noGrp="1"/>
          </p:cNvSpPr>
          <p:nvPr>
            <p:ph type="sldNum" sz="quarter" idx="11"/>
          </p:nvPr>
        </p:nvSpPr>
        <p:spPr/>
        <p:txBody>
          <a:bodyPr/>
          <a:lstStyle/>
          <a:p>
            <a:pPr>
              <a:defRPr/>
            </a:pPr>
            <a:fld id="{A9097521-00D7-425E-9957-2320C7F88138}" type="slidenum">
              <a:rPr lang="cs-CZ" smtClean="0"/>
              <a:pPr>
                <a:defRPr/>
              </a:pPr>
              <a:t>31</a:t>
            </a:fld>
            <a:endParaRPr lang="cs-CZ"/>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C2E93D7C-1484-4D85-9172-91052945A969}"/>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3" name="Nadpis 2">
            <a:extLst>
              <a:ext uri="{FF2B5EF4-FFF2-40B4-BE49-F238E27FC236}">
                <a16:creationId xmlns:a16="http://schemas.microsoft.com/office/drawing/2014/main" id="{E8C7A881-6A8D-4277-B20A-DA96FB0FEA2D}"/>
              </a:ext>
            </a:extLst>
          </p:cNvPr>
          <p:cNvSpPr>
            <a:spLocks noGrp="1"/>
          </p:cNvSpPr>
          <p:nvPr>
            <p:ph type="title"/>
          </p:nvPr>
        </p:nvSpPr>
        <p:spPr/>
        <p:txBody>
          <a:bodyPr/>
          <a:lstStyle/>
          <a:p>
            <a:pPr algn="ctr"/>
            <a:r>
              <a:rPr lang="cs-CZ" dirty="0"/>
              <a:t>Úkoly policejního orgánu </a:t>
            </a:r>
          </a:p>
        </p:txBody>
      </p:sp>
      <p:sp>
        <p:nvSpPr>
          <p:cNvPr id="4" name="Zástupný obsah 3">
            <a:extLst>
              <a:ext uri="{FF2B5EF4-FFF2-40B4-BE49-F238E27FC236}">
                <a16:creationId xmlns:a16="http://schemas.microsoft.com/office/drawing/2014/main" id="{BC8197B5-7BA4-4262-AD8C-6EEC7839601F}"/>
              </a:ext>
            </a:extLst>
          </p:cNvPr>
          <p:cNvSpPr>
            <a:spLocks noGrp="1"/>
          </p:cNvSpPr>
          <p:nvPr>
            <p:ph idx="1"/>
          </p:nvPr>
        </p:nvSpPr>
        <p:spPr/>
        <p:txBody>
          <a:bodyPr/>
          <a:lstStyle/>
          <a:p>
            <a:pPr algn="just">
              <a:lnSpc>
                <a:spcPct val="100000"/>
              </a:lnSpc>
            </a:pPr>
            <a:endParaRPr lang="cs-CZ" sz="1700" dirty="0"/>
          </a:p>
          <a:p>
            <a:pPr algn="just">
              <a:lnSpc>
                <a:spcPct val="100000"/>
              </a:lnSpc>
            </a:pPr>
            <a:r>
              <a:rPr lang="cs-CZ" sz="1700" dirty="0"/>
              <a:t>role policejních orgánů v trestním řízení je vzhledem k jejich zvláštním kvalifikačním a technickým předpokladům mimořádně významná zejména při vyhledávání a zajišťování informací, sloužících jako podklad pro meritorní rozhodnutí v trestním řízení </a:t>
            </a:r>
          </a:p>
          <a:p>
            <a:pPr algn="just">
              <a:lnSpc>
                <a:spcPct val="100000"/>
              </a:lnSpc>
            </a:pPr>
            <a:endParaRPr lang="cs-CZ" sz="1700" dirty="0"/>
          </a:p>
          <a:p>
            <a:pPr>
              <a:lnSpc>
                <a:spcPct val="100000"/>
              </a:lnSpc>
            </a:pPr>
            <a:r>
              <a:rPr lang="cs-CZ" sz="1700" dirty="0"/>
              <a:t>soud a státní zástupce by bez jejich pomoci nemohli splnit úkoly trestního řízení, jelikož nedisponují vlastním personálem, který by pro něj jednotlivé úkoly mohl plnit, nemají přístup do policejních databází atd. </a:t>
            </a:r>
          </a:p>
          <a:p>
            <a:endParaRPr lang="cs-CZ" dirty="0"/>
          </a:p>
        </p:txBody>
      </p:sp>
    </p:spTree>
    <p:extLst>
      <p:ext uri="{BB962C8B-B14F-4D97-AF65-F5344CB8AC3E}">
        <p14:creationId xmlns:p14="http://schemas.microsoft.com/office/powerpoint/2010/main" val="24178177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88F4F133-A7C9-470E-941D-4FBAD70EDBB7}"/>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3" name="Nadpis 2">
            <a:extLst>
              <a:ext uri="{FF2B5EF4-FFF2-40B4-BE49-F238E27FC236}">
                <a16:creationId xmlns:a16="http://schemas.microsoft.com/office/drawing/2014/main" id="{FD1CEAB2-E4F7-400D-BED9-B848A65611CB}"/>
              </a:ext>
            </a:extLst>
          </p:cNvPr>
          <p:cNvSpPr>
            <a:spLocks noGrp="1"/>
          </p:cNvSpPr>
          <p:nvPr>
            <p:ph type="title"/>
          </p:nvPr>
        </p:nvSpPr>
        <p:spPr/>
        <p:txBody>
          <a:bodyPr/>
          <a:lstStyle/>
          <a:p>
            <a:pPr algn="ctr"/>
            <a:r>
              <a:rPr lang="cs-CZ" dirty="0"/>
              <a:t>Policejní orgán a zásada oficiality </a:t>
            </a:r>
          </a:p>
        </p:txBody>
      </p:sp>
      <p:sp>
        <p:nvSpPr>
          <p:cNvPr id="4" name="Zástupný obsah 3">
            <a:extLst>
              <a:ext uri="{FF2B5EF4-FFF2-40B4-BE49-F238E27FC236}">
                <a16:creationId xmlns:a16="http://schemas.microsoft.com/office/drawing/2014/main" id="{67F05478-9A2D-44AC-A86D-DCB3A087417C}"/>
              </a:ext>
            </a:extLst>
          </p:cNvPr>
          <p:cNvSpPr>
            <a:spLocks noGrp="1"/>
          </p:cNvSpPr>
          <p:nvPr>
            <p:ph idx="1"/>
          </p:nvPr>
        </p:nvSpPr>
        <p:spPr/>
        <p:txBody>
          <a:bodyPr/>
          <a:lstStyle/>
          <a:p>
            <a:pPr algn="just">
              <a:lnSpc>
                <a:spcPct val="100000"/>
              </a:lnSpc>
            </a:pPr>
            <a:endParaRPr lang="cs-CZ" sz="1700" dirty="0"/>
          </a:p>
          <a:p>
            <a:pPr algn="just">
              <a:lnSpc>
                <a:spcPct val="100000"/>
              </a:lnSpc>
            </a:pPr>
            <a:r>
              <a:rPr lang="cs-CZ" sz="1700" dirty="0"/>
              <a:t>konat řízení a provádět jednotlivé úkony, ke kterým je podle zákona oprávněn a které mu byly svěřeny, je povinen z úřední povinnosti (ex officio), z vlastní iniciativy, bez vyčkávání vnějších podnětů k jejich provedení, s plným šetřením garantovaných práv a svobod osob </a:t>
            </a:r>
          </a:p>
          <a:p>
            <a:pPr algn="just">
              <a:lnSpc>
                <a:spcPct val="100000"/>
              </a:lnSpc>
            </a:pPr>
            <a:endParaRPr lang="cs-CZ" sz="1700" dirty="0"/>
          </a:p>
          <a:p>
            <a:pPr algn="just">
              <a:lnSpc>
                <a:spcPct val="100000"/>
              </a:lnSpc>
            </a:pPr>
            <a:r>
              <a:rPr lang="cs-CZ" sz="1700" dirty="0"/>
              <a:t>v tomto směru je povinen organizovat svou činnost tak, aby účinně přispíval ke včasnosti a důvodnosti trestního stíhání </a:t>
            </a:r>
          </a:p>
          <a:p>
            <a:pPr algn="just">
              <a:lnSpc>
                <a:spcPct val="100000"/>
              </a:lnSpc>
            </a:pPr>
            <a:endParaRPr lang="cs-CZ" sz="1700" dirty="0"/>
          </a:p>
          <a:p>
            <a:pPr algn="just">
              <a:lnSpc>
                <a:spcPct val="100000"/>
              </a:lnSpc>
            </a:pPr>
            <a:r>
              <a:rPr lang="cs-CZ" sz="1700" dirty="0"/>
              <a:t>zásadě oficiality podléhá provádění všech úkonů, které je policejní orgán oprávněn provést</a:t>
            </a:r>
          </a:p>
          <a:p>
            <a:pPr algn="just">
              <a:lnSpc>
                <a:spcPct val="100000"/>
              </a:lnSpc>
            </a:pPr>
            <a:endParaRPr lang="cs-CZ" sz="1700" dirty="0"/>
          </a:p>
          <a:p>
            <a:pPr algn="just">
              <a:lnSpc>
                <a:spcPct val="100000"/>
              </a:lnSpc>
            </a:pPr>
            <a:r>
              <a:rPr lang="cs-CZ" sz="1700" dirty="0"/>
              <a:t>policejní orgán má ve vyšetřování výslovně uvedenou a zdůrazněnou povinnost postupovat z vlastní iniciativy s cílem, aby byly co nejrychleji objasněny všechny základní skutečnosti důležité pro posouzení případu, včetně osoby pachatele a následku (§ 164/1) </a:t>
            </a:r>
          </a:p>
          <a:p>
            <a:pPr algn="just">
              <a:lnSpc>
                <a:spcPct val="100000"/>
              </a:lnSpc>
            </a:pPr>
            <a:endParaRPr lang="cs-CZ" dirty="0"/>
          </a:p>
        </p:txBody>
      </p:sp>
    </p:spTree>
    <p:extLst>
      <p:ext uri="{BB962C8B-B14F-4D97-AF65-F5344CB8AC3E}">
        <p14:creationId xmlns:p14="http://schemas.microsoft.com/office/powerpoint/2010/main" val="18647611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980BFDD2-CD5A-4467-BBEE-F5BB469E950B}"/>
              </a:ext>
            </a:extLst>
          </p:cNvPr>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3" name="Nadpis 2">
            <a:extLst>
              <a:ext uri="{FF2B5EF4-FFF2-40B4-BE49-F238E27FC236}">
                <a16:creationId xmlns:a16="http://schemas.microsoft.com/office/drawing/2014/main" id="{99299564-DAAA-4730-B6B2-3B213B1D506B}"/>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5C8ED1B9-0B45-4481-B415-90B69330A882}"/>
              </a:ext>
            </a:extLst>
          </p:cNvPr>
          <p:cNvSpPr>
            <a:spLocks noGrp="1"/>
          </p:cNvSpPr>
          <p:nvPr>
            <p:ph idx="1"/>
          </p:nvPr>
        </p:nvSpPr>
        <p:spPr/>
        <p:txBody>
          <a:bodyPr/>
          <a:lstStyle/>
          <a:p>
            <a:pPr marL="72000" indent="0" algn="just">
              <a:lnSpc>
                <a:spcPct val="100000"/>
              </a:lnSpc>
              <a:buNone/>
            </a:pPr>
            <a:endParaRPr lang="cs-CZ" sz="1700" dirty="0"/>
          </a:p>
          <a:p>
            <a:pPr algn="just">
              <a:lnSpc>
                <a:spcPct val="100000"/>
              </a:lnSpc>
            </a:pPr>
            <a:r>
              <a:rPr lang="cs-CZ" sz="1700" dirty="0"/>
              <a:t>v některých případech je provedení úkonů závislé na </a:t>
            </a:r>
          </a:p>
          <a:p>
            <a:pPr marL="72000" indent="0" algn="just">
              <a:lnSpc>
                <a:spcPct val="100000"/>
              </a:lnSpc>
              <a:buNone/>
            </a:pPr>
            <a:endParaRPr lang="cs-CZ" sz="1700" dirty="0"/>
          </a:p>
          <a:p>
            <a:pPr lvl="1" algn="just"/>
            <a:r>
              <a:rPr lang="cs-CZ" sz="1500" dirty="0"/>
              <a:t>předchozím nařízení (např. § 87b) </a:t>
            </a:r>
          </a:p>
          <a:p>
            <a:pPr lvl="1" algn="just"/>
            <a:r>
              <a:rPr lang="cs-CZ" sz="1500" dirty="0"/>
              <a:t>předchozím souhlasu (např. § 79) nebo písemném povolení (např. § 158c) státního zástupce  </a:t>
            </a:r>
          </a:p>
          <a:p>
            <a:pPr lvl="1" algn="just"/>
            <a:r>
              <a:rPr lang="cs-CZ" sz="1500" dirty="0"/>
              <a:t>rozhodnutí (např. § 88/1), souhlasu (např. § 87/1) nebo předchozím povolení (např. § 158d/3) soudce</a:t>
            </a:r>
          </a:p>
          <a:p>
            <a:pPr algn="just">
              <a:lnSpc>
                <a:spcPct val="100000"/>
              </a:lnSpc>
            </a:pPr>
            <a:endParaRPr lang="cs-CZ" sz="1700" dirty="0"/>
          </a:p>
          <a:p>
            <a:pPr algn="just">
              <a:lnSpc>
                <a:spcPct val="100000"/>
              </a:lnSpc>
            </a:pPr>
            <a:r>
              <a:rPr lang="cs-CZ" sz="1700" dirty="0"/>
              <a:t>průlomem do zásady oficiality je ustanovení § 159b o dočasném odložení trestního stíhání, které může na nezbytně nutnou dobu, nejdéle však o dva měsíce, za podmínek uvedených v prvním odstavci tohoto ustanovení učinit policejní orgán se souhlasem státního zástupce </a:t>
            </a:r>
          </a:p>
          <a:p>
            <a:pPr algn="just">
              <a:lnSpc>
                <a:spcPct val="100000"/>
              </a:lnSpc>
            </a:pPr>
            <a:endParaRPr lang="cs-CZ" sz="1700" dirty="0"/>
          </a:p>
          <a:p>
            <a:pPr lvl="1" algn="just"/>
            <a:r>
              <a:rPr lang="cs-CZ" sz="1500" dirty="0"/>
              <a:t>objasnění trestné činnosti ve prospěch organizované zločinecké skupiny, jiného úmyslného trestného činu anebo zjištění jejich pachatelů  </a:t>
            </a:r>
          </a:p>
        </p:txBody>
      </p:sp>
    </p:spTree>
    <p:extLst>
      <p:ext uri="{BB962C8B-B14F-4D97-AF65-F5344CB8AC3E}">
        <p14:creationId xmlns:p14="http://schemas.microsoft.com/office/powerpoint/2010/main" val="30620258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a:lstStyle/>
          <a:p>
            <a:pPr algn="ctr"/>
            <a:r>
              <a:rPr lang="cs-CZ" sz="2800"/>
              <a:t>Vyloučení orgánů činných v trestním řízení – tzv. podjatost </a:t>
            </a:r>
          </a:p>
        </p:txBody>
      </p:sp>
      <p:sp>
        <p:nvSpPr>
          <p:cNvPr id="33795" name="Zástupný symbol pro obsah 2"/>
          <p:cNvSpPr>
            <a:spLocks noGrp="1"/>
          </p:cNvSpPr>
          <p:nvPr>
            <p:ph idx="1"/>
          </p:nvPr>
        </p:nvSpPr>
        <p:spPr/>
        <p:txBody>
          <a:bodyPr/>
          <a:lstStyle/>
          <a:p>
            <a:pPr algn="just">
              <a:lnSpc>
                <a:spcPct val="100000"/>
              </a:lnSpc>
            </a:pPr>
            <a:r>
              <a:rPr lang="cs-CZ" sz="1700" dirty="0"/>
              <a:t>soudce nebo přísedící, státní zástupce, policejní orgán nebo osoba v něm služebně činná, u něhož lze mít pochybnosti (objektivní a nikoliv subjektivní), že pro poměr </a:t>
            </a:r>
          </a:p>
          <a:p>
            <a:pPr algn="just">
              <a:lnSpc>
                <a:spcPct val="100000"/>
              </a:lnSpc>
            </a:pPr>
            <a:endParaRPr lang="cs-CZ" sz="1800" dirty="0"/>
          </a:p>
          <a:p>
            <a:pPr lvl="1" algn="just"/>
            <a:r>
              <a:rPr lang="cs-CZ" sz="1500" dirty="0"/>
              <a:t>k projednávané věci (pochybnosti o objektivitě – orgán sám/osoba mu blízká jsou v postavení poškozeného, svědka, vyjádření pro media hodnotící např.  předchozí soudní rozhodnutí, orgán byl v minulosti např. obhájcem obviněného)</a:t>
            </a:r>
          </a:p>
          <a:p>
            <a:pPr lvl="1" algn="just"/>
            <a:endParaRPr lang="cs-CZ" sz="1500" dirty="0"/>
          </a:p>
          <a:p>
            <a:pPr lvl="1" algn="just"/>
            <a:r>
              <a:rPr lang="cs-CZ" sz="1500" dirty="0"/>
              <a:t>k osobám, jichž se úkon přímo dotýká (příbuzenský poměr, osobně přátelský/nepřátelský)  </a:t>
            </a:r>
          </a:p>
          <a:p>
            <a:pPr lvl="1" algn="just"/>
            <a:endParaRPr lang="cs-CZ" sz="1500" dirty="0"/>
          </a:p>
          <a:p>
            <a:pPr lvl="1" algn="just"/>
            <a:r>
              <a:rPr lang="cs-CZ" sz="1500" dirty="0"/>
              <a:t>k jejich obhájcům, zákonným zástupcům a zmocněncům </a:t>
            </a:r>
          </a:p>
          <a:p>
            <a:pPr lvl="1" algn="just"/>
            <a:endParaRPr lang="cs-CZ" sz="1500" dirty="0"/>
          </a:p>
          <a:p>
            <a:pPr lvl="1" algn="just"/>
            <a:r>
              <a:rPr lang="cs-CZ" sz="1500" dirty="0"/>
              <a:t>k jinému orgánu činnému v trestním řízení </a:t>
            </a:r>
          </a:p>
          <a:p>
            <a:pPr algn="just">
              <a:lnSpc>
                <a:spcPct val="100000"/>
              </a:lnSpc>
            </a:pPr>
            <a:endParaRPr lang="cs-CZ" sz="1800" dirty="0"/>
          </a:p>
          <a:p>
            <a:pPr algn="just">
              <a:lnSpc>
                <a:spcPct val="100000"/>
              </a:lnSpc>
            </a:pPr>
            <a:r>
              <a:rPr lang="cs-CZ" sz="1700" dirty="0"/>
              <a:t>nemůže nestranně rozhodovat  - např. </a:t>
            </a:r>
            <a:r>
              <a:rPr lang="cs-CZ" sz="1600" dirty="0"/>
              <a:t>pokud předseda senátu při rozhodování v trestní věci stěžovatele vyjádřil názor, že stěžovatel se vůči němu dopustil zločinu křivého obvinění, aniž by byl stěžovatel pro tento trestný čin pravomocně odsouzen, nerespektoval presumpci neviny a takové prohlášení zakládá silné podezření, že uvažování tohoto soudce je zatíženo předsudkem a není nezaujatý, a tudíž nebude nestranným soudcem</a:t>
            </a:r>
          </a:p>
          <a:p>
            <a:pPr algn="just">
              <a:lnSpc>
                <a:spcPct val="100000"/>
              </a:lnSpc>
            </a:pPr>
            <a:endParaRPr lang="cs-CZ" sz="1700" dirty="0"/>
          </a:p>
          <a:p>
            <a:pPr algn="just">
              <a:lnSpc>
                <a:spcPct val="100000"/>
              </a:lnSpc>
            </a:pPr>
            <a:r>
              <a:rPr lang="cs-CZ" sz="1600" dirty="0"/>
              <a:t>úkony, které byly učiněny vyloučenými osobami, nemohou být podkladem pro rozhodnutí v trestním řízení</a:t>
            </a:r>
          </a:p>
          <a:p>
            <a:pPr marL="72000" indent="0" algn="just">
              <a:lnSpc>
                <a:spcPct val="100000"/>
              </a:lnSpc>
              <a:buNone/>
            </a:pPr>
            <a:endParaRPr lang="cs-CZ" sz="1700" dirty="0"/>
          </a:p>
          <a:p>
            <a:pPr algn="just">
              <a:lnSpc>
                <a:spcPct val="100000"/>
              </a:lnSpc>
            </a:pPr>
            <a:endParaRPr lang="cs-CZ" sz="1700" dirty="0"/>
          </a:p>
        </p:txBody>
      </p:sp>
      <p:sp>
        <p:nvSpPr>
          <p:cNvPr id="4" name="Zástupný symbol pro číslo snímku 3"/>
          <p:cNvSpPr>
            <a:spLocks noGrp="1"/>
          </p:cNvSpPr>
          <p:nvPr>
            <p:ph type="sldNum" sz="quarter" idx="11"/>
          </p:nvPr>
        </p:nvSpPr>
        <p:spPr/>
        <p:txBody>
          <a:bodyPr/>
          <a:lstStyle/>
          <a:p>
            <a:pPr>
              <a:defRPr/>
            </a:pPr>
            <a:fld id="{9443FFCA-C3CC-4B5C-9DF9-EF8308DFF635}" type="slidenum">
              <a:rPr lang="cs-CZ" smtClean="0"/>
              <a:pPr>
                <a:defRPr/>
              </a:pPr>
              <a:t>35</a:t>
            </a:fld>
            <a:endParaRPr lang="cs-CZ"/>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p:cNvSpPr>
            <a:spLocks noGrp="1"/>
          </p:cNvSpPr>
          <p:nvPr>
            <p:ph type="title"/>
          </p:nvPr>
        </p:nvSpPr>
        <p:spPr/>
        <p:txBody>
          <a:bodyPr/>
          <a:lstStyle/>
          <a:p>
            <a:endParaRPr lang="cs-CZ"/>
          </a:p>
        </p:txBody>
      </p:sp>
      <p:sp>
        <p:nvSpPr>
          <p:cNvPr id="34819" name="Zástupný symbol pro obsah 2"/>
          <p:cNvSpPr>
            <a:spLocks noGrp="1"/>
          </p:cNvSpPr>
          <p:nvPr>
            <p:ph idx="1"/>
          </p:nvPr>
        </p:nvSpPr>
        <p:spPr/>
        <p:txBody>
          <a:bodyPr/>
          <a:lstStyle/>
          <a:p>
            <a:endParaRPr lang="cs-CZ" sz="1800" dirty="0"/>
          </a:p>
          <a:p>
            <a:pPr>
              <a:lnSpc>
                <a:spcPct val="100000"/>
              </a:lnSpc>
            </a:pPr>
            <a:r>
              <a:rPr lang="cs-CZ" sz="1800" dirty="0"/>
              <a:t>důvodem pro podjatost není </a:t>
            </a:r>
          </a:p>
          <a:p>
            <a:pPr>
              <a:lnSpc>
                <a:spcPct val="100000"/>
              </a:lnSpc>
            </a:pPr>
            <a:endParaRPr lang="cs-CZ" sz="1800" dirty="0"/>
          </a:p>
          <a:p>
            <a:pPr lvl="1"/>
            <a:r>
              <a:rPr lang="cs-CZ" sz="1600" dirty="0"/>
              <a:t>pouhý subjektivní pocit o nemožnosti rozhodnout nestranně </a:t>
            </a:r>
          </a:p>
          <a:p>
            <a:pPr lvl="1"/>
            <a:endParaRPr lang="cs-CZ" sz="1600" dirty="0"/>
          </a:p>
          <a:p>
            <a:pPr lvl="1"/>
            <a:r>
              <a:rPr lang="cs-CZ" sz="1600" dirty="0"/>
              <a:t>odlišný právní názor</a:t>
            </a:r>
          </a:p>
          <a:p>
            <a:pPr>
              <a:lnSpc>
                <a:spcPct val="100000"/>
              </a:lnSpc>
            </a:pPr>
            <a:endParaRPr lang="cs-CZ" sz="1800" dirty="0"/>
          </a:p>
          <a:p>
            <a:pPr lvl="1"/>
            <a:r>
              <a:rPr lang="cs-CZ" sz="1600" dirty="0"/>
              <a:t>úroveň odborné způsobilosti </a:t>
            </a:r>
          </a:p>
          <a:p>
            <a:pPr>
              <a:lnSpc>
                <a:spcPct val="100000"/>
              </a:lnSpc>
            </a:pPr>
            <a:endParaRPr lang="cs-CZ" sz="1800" dirty="0"/>
          </a:p>
          <a:p>
            <a:pPr lvl="1"/>
            <a:r>
              <a:rPr lang="cs-CZ" sz="1600" dirty="0"/>
              <a:t>spolužák ze studií na právnické fakultě</a:t>
            </a:r>
          </a:p>
          <a:p>
            <a:pPr>
              <a:lnSpc>
                <a:spcPct val="100000"/>
              </a:lnSpc>
            </a:pPr>
            <a:endParaRPr lang="cs-CZ" sz="1800" dirty="0"/>
          </a:p>
          <a:p>
            <a:pPr lvl="1"/>
            <a:r>
              <a:rPr lang="cs-CZ" sz="1600" dirty="0"/>
              <a:t>kolegiální/čistě profesionální vztahy </a:t>
            </a:r>
          </a:p>
          <a:p>
            <a:endParaRPr lang="cs-CZ" sz="1800" dirty="0"/>
          </a:p>
        </p:txBody>
      </p:sp>
      <p:sp>
        <p:nvSpPr>
          <p:cNvPr id="4" name="Zástupný symbol pro číslo snímku 3"/>
          <p:cNvSpPr>
            <a:spLocks noGrp="1"/>
          </p:cNvSpPr>
          <p:nvPr>
            <p:ph type="sldNum" sz="quarter" idx="11"/>
          </p:nvPr>
        </p:nvSpPr>
        <p:spPr/>
        <p:txBody>
          <a:bodyPr/>
          <a:lstStyle/>
          <a:p>
            <a:pPr>
              <a:defRPr/>
            </a:pPr>
            <a:fld id="{18B3DDC2-B5B5-4641-862E-2277B8F9635A}" type="slidenum">
              <a:rPr lang="cs-CZ" smtClean="0"/>
              <a:pPr>
                <a:defRPr/>
              </a:pPr>
              <a:t>36</a:t>
            </a:fld>
            <a:endParaRPr lang="cs-CZ"/>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0A711064-7107-76E1-2253-24505DB08347}"/>
              </a:ext>
            </a:extLst>
          </p:cNvPr>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3" name="Nadpis 2">
            <a:extLst>
              <a:ext uri="{FF2B5EF4-FFF2-40B4-BE49-F238E27FC236}">
                <a16:creationId xmlns:a16="http://schemas.microsoft.com/office/drawing/2014/main" id="{FA04FCE6-6F1B-49F3-E5AF-BCF59B4663B0}"/>
              </a:ext>
            </a:extLst>
          </p:cNvPr>
          <p:cNvSpPr>
            <a:spLocks noGrp="1"/>
          </p:cNvSpPr>
          <p:nvPr>
            <p:ph type="title"/>
          </p:nvPr>
        </p:nvSpPr>
        <p:spPr/>
        <p:txBody>
          <a:bodyPr/>
          <a:lstStyle/>
          <a:p>
            <a:pPr algn="ctr"/>
            <a:r>
              <a:rPr lang="cs-CZ" sz="2800" b="1" dirty="0"/>
              <a:t>Vyloučení soudce z úkonů trestního řízení pro podjatost</a:t>
            </a:r>
            <a:br>
              <a:rPr lang="cs-CZ" b="1" dirty="0"/>
            </a:br>
            <a:endParaRPr lang="cs-CZ" dirty="0"/>
          </a:p>
        </p:txBody>
      </p:sp>
      <p:sp>
        <p:nvSpPr>
          <p:cNvPr id="4" name="Zástupný obsah 3">
            <a:extLst>
              <a:ext uri="{FF2B5EF4-FFF2-40B4-BE49-F238E27FC236}">
                <a16:creationId xmlns:a16="http://schemas.microsoft.com/office/drawing/2014/main" id="{4C1D70AE-AB40-F09F-F30D-795C21A35162}"/>
              </a:ext>
            </a:extLst>
          </p:cNvPr>
          <p:cNvSpPr>
            <a:spLocks noGrp="1"/>
          </p:cNvSpPr>
          <p:nvPr>
            <p:ph idx="1"/>
          </p:nvPr>
        </p:nvSpPr>
        <p:spPr/>
        <p:txBody>
          <a:bodyPr/>
          <a:lstStyle/>
          <a:p>
            <a:pPr>
              <a:lnSpc>
                <a:spcPct val="100000"/>
              </a:lnSpc>
            </a:pPr>
            <a:endParaRPr lang="cs-CZ" sz="1800" dirty="0"/>
          </a:p>
          <a:p>
            <a:pPr>
              <a:lnSpc>
                <a:spcPct val="100000"/>
              </a:lnSpc>
            </a:pPr>
            <a:r>
              <a:rPr lang="cs-CZ" sz="1800" dirty="0"/>
              <a:t>usnesení Nejvyššího soudu </a:t>
            </a:r>
            <a:r>
              <a:rPr lang="cs-CZ" sz="1800" dirty="0" err="1"/>
              <a:t>sp</a:t>
            </a:r>
            <a:r>
              <a:rPr lang="cs-CZ" sz="1800" dirty="0"/>
              <a:t>. zn. 11 </a:t>
            </a:r>
            <a:r>
              <a:rPr lang="cs-CZ" sz="1800" dirty="0" err="1"/>
              <a:t>Tvo</a:t>
            </a:r>
            <a:r>
              <a:rPr lang="cs-CZ" sz="1800" dirty="0"/>
              <a:t> 18/2020, ze dne 21. 10. 2020</a:t>
            </a:r>
          </a:p>
          <a:p>
            <a:pPr algn="just">
              <a:lnSpc>
                <a:spcPct val="100000"/>
              </a:lnSpc>
            </a:pPr>
            <a:endParaRPr lang="cs-CZ" sz="1800" dirty="0">
              <a:effectLst/>
            </a:endParaRPr>
          </a:p>
          <a:p>
            <a:pPr algn="just">
              <a:lnSpc>
                <a:spcPct val="100000"/>
              </a:lnSpc>
            </a:pPr>
            <a:r>
              <a:rPr lang="cs-CZ" sz="1800" dirty="0">
                <a:effectLst/>
              </a:rPr>
              <a:t>důvodem pro vyloučení soudce pak samy o sobě nejsou ani výhrady zaměřené proti vedení řízení ze strany soudce nebo vůči jeho nezávislé rozhodovací činnosti, tedy jeho případné (procesní či jiné) pochybení v rámci vedení trestního procesu či nesprávný názor na právní řešení věci </a:t>
            </a:r>
          </a:p>
          <a:p>
            <a:pPr algn="just">
              <a:lnSpc>
                <a:spcPct val="100000"/>
              </a:lnSpc>
            </a:pPr>
            <a:endParaRPr lang="cs-CZ" sz="1800" dirty="0"/>
          </a:p>
          <a:p>
            <a:pPr algn="just">
              <a:lnSpc>
                <a:spcPct val="100000"/>
              </a:lnSpc>
            </a:pPr>
            <a:r>
              <a:rPr lang="cs-CZ" sz="1800" dirty="0">
                <a:effectLst/>
              </a:rPr>
              <a:t>nápravu takových vad řízení či vlastního soudcovského rozhodování totiž primárně zajišťuje vícestupňové rozhodování soudů, nikoli institut vznesení námitky podjatosti ve smyslu § 30/1 TŘ</a:t>
            </a:r>
          </a:p>
          <a:p>
            <a:endParaRPr lang="cs-CZ" sz="1800" dirty="0"/>
          </a:p>
        </p:txBody>
      </p:sp>
    </p:spTree>
    <p:extLst>
      <p:ext uri="{BB962C8B-B14F-4D97-AF65-F5344CB8AC3E}">
        <p14:creationId xmlns:p14="http://schemas.microsoft.com/office/powerpoint/2010/main" val="42008075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Pomocné osoby orgánů činných v trestním řízení </a:t>
            </a:r>
          </a:p>
        </p:txBody>
      </p:sp>
      <p:sp>
        <p:nvSpPr>
          <p:cNvPr id="3" name="Zástupný symbol pro obsah 2"/>
          <p:cNvSpPr>
            <a:spLocks noGrp="1"/>
          </p:cNvSpPr>
          <p:nvPr>
            <p:ph idx="1"/>
          </p:nvPr>
        </p:nvSpPr>
        <p:spPr/>
        <p:txBody>
          <a:bodyPr/>
          <a:lstStyle/>
          <a:p>
            <a:pPr algn="just">
              <a:lnSpc>
                <a:spcPct val="100000"/>
              </a:lnSpc>
            </a:pPr>
            <a:endParaRPr lang="cs-CZ" sz="1600" dirty="0"/>
          </a:p>
          <a:p>
            <a:pPr algn="just">
              <a:lnSpc>
                <a:spcPct val="100000"/>
              </a:lnSpc>
            </a:pPr>
            <a:r>
              <a:rPr lang="cs-CZ" sz="1600" dirty="0"/>
              <a:t>zapisovatel - je osobou, která je přítomna  při úkonech orgánů činných v trestním řízení  proto, aby o těchto úkonech vyhotovila protokol  podle diktátu vyslýchajícího  </a:t>
            </a:r>
          </a:p>
          <a:p>
            <a:pPr marL="0" indent="0" algn="just">
              <a:lnSpc>
                <a:spcPct val="100000"/>
              </a:lnSpc>
              <a:buNone/>
            </a:pPr>
            <a:endParaRPr lang="cs-CZ" sz="1600" dirty="0"/>
          </a:p>
          <a:p>
            <a:pPr lvl="1" algn="just"/>
            <a:r>
              <a:rPr lang="cs-CZ" sz="1400" dirty="0"/>
              <a:t>úkonů trestního řízení by se měl účastnit pravidelně, nicméně protokol lze vyhotovit i bez jeho přítomnosti  </a:t>
            </a:r>
          </a:p>
          <a:p>
            <a:pPr lvl="1" algn="just"/>
            <a:r>
              <a:rPr lang="cs-CZ" sz="1400" dirty="0"/>
              <a:t>jeho přítomnost je povinná v rámci hlavního líčení, veřejného a neveřejného zasedání včetně hlasování a porady, která mu předchází </a:t>
            </a:r>
          </a:p>
          <a:p>
            <a:pPr lvl="1" algn="just"/>
            <a:r>
              <a:rPr lang="cs-CZ" sz="1400" dirty="0"/>
              <a:t>zapisovatel se v průběhu úkonu může střídat</a:t>
            </a:r>
          </a:p>
          <a:p>
            <a:pPr algn="just">
              <a:lnSpc>
                <a:spcPct val="100000"/>
              </a:lnSpc>
            </a:pPr>
            <a:endParaRPr lang="cs-CZ" sz="1600" dirty="0"/>
          </a:p>
          <a:p>
            <a:pPr algn="just">
              <a:lnSpc>
                <a:spcPct val="100000"/>
              </a:lnSpc>
            </a:pPr>
            <a:r>
              <a:rPr lang="cs-CZ" sz="1600" dirty="0"/>
              <a:t>protokolující úředník - zaměstnance soudu pořizující záznam soudního jednání (hlavního líčení, veřejného a neveřejného zasedání, vazebního zasedání) </a:t>
            </a:r>
          </a:p>
          <a:p>
            <a:pPr algn="just">
              <a:lnSpc>
                <a:spcPct val="100000"/>
              </a:lnSpc>
            </a:pPr>
            <a:endParaRPr lang="cs-CZ" sz="1600" dirty="0"/>
          </a:p>
          <a:p>
            <a:pPr lvl="1" algn="just"/>
            <a:r>
              <a:rPr lang="cs-CZ" sz="1600" dirty="0"/>
              <a:t>odpovídá zcela samostatně za správnost a úplnost </a:t>
            </a:r>
            <a:r>
              <a:rPr lang="cs-CZ" sz="1600" dirty="0" err="1"/>
              <a:t>protokolace</a:t>
            </a:r>
            <a:endParaRPr lang="cs-CZ" sz="1600"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Tree>
    <p:extLst>
      <p:ext uri="{BB962C8B-B14F-4D97-AF65-F5344CB8AC3E}">
        <p14:creationId xmlns:p14="http://schemas.microsoft.com/office/powerpoint/2010/main" val="40736849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lnSpc>
                <a:spcPct val="100000"/>
              </a:lnSpc>
            </a:pPr>
            <a:r>
              <a:rPr lang="cs-CZ" sz="1600" dirty="0"/>
              <a:t>probační úředník (zákon č. 257/2000 Sb.)</a:t>
            </a:r>
          </a:p>
          <a:p>
            <a:pPr lvl="1" algn="just"/>
            <a:endParaRPr lang="cs-CZ" sz="1400" dirty="0"/>
          </a:p>
          <a:p>
            <a:pPr lvl="1" algn="just"/>
            <a:r>
              <a:rPr lang="cs-CZ" sz="1400" dirty="0"/>
              <a:t>provádí jednotlivé úkony probace a mediace  jako je např. dohled nad obviněným při podmíněném propuštění </a:t>
            </a:r>
          </a:p>
          <a:p>
            <a:pPr>
              <a:lnSpc>
                <a:spcPct val="100000"/>
              </a:lnSpc>
            </a:pPr>
            <a:endParaRPr lang="cs-CZ" sz="1600" dirty="0"/>
          </a:p>
          <a:p>
            <a:pPr>
              <a:lnSpc>
                <a:spcPct val="100000"/>
              </a:lnSpc>
            </a:pPr>
            <a:r>
              <a:rPr lang="cs-CZ" sz="1600" dirty="0"/>
              <a:t>vyšší úředník soudu a státního zastupitelství (zákon č. 121/2008 Sb.) </a:t>
            </a:r>
          </a:p>
          <a:p>
            <a:pPr>
              <a:lnSpc>
                <a:spcPct val="100000"/>
              </a:lnSpc>
            </a:pPr>
            <a:endParaRPr lang="cs-CZ" sz="1600" dirty="0"/>
          </a:p>
          <a:p>
            <a:pPr lvl="1" algn="just"/>
            <a:r>
              <a:rPr lang="cs-CZ" sz="1400" dirty="0"/>
              <a:t>v rozsahu stanoveném zákonem vykonává úkony soudu, státního zastupitelství a státního zástupce</a:t>
            </a:r>
          </a:p>
          <a:p>
            <a:pPr lvl="1" algn="just"/>
            <a:endParaRPr lang="cs-CZ" sz="1400" dirty="0"/>
          </a:p>
          <a:p>
            <a:pPr lvl="1" algn="just"/>
            <a:r>
              <a:rPr lang="cs-CZ" sz="1400" dirty="0"/>
              <a:t>vyšší soudní úředník v trestním řízení může, nestanoví- </a:t>
            </a:r>
            <a:r>
              <a:rPr lang="cs-CZ" sz="1400" dirty="0" err="1"/>
              <a:t>li</a:t>
            </a:r>
            <a:r>
              <a:rPr lang="cs-CZ" sz="1400" dirty="0"/>
              <a:t> zvláštní zákon jinak, provádět veškeré úkony soudu prvního stupně s výjimkou např. rozhodování v hlavním líčení, veřejném a neveřejném zasedání nebo úkonů soudce v přípravném řízení </a:t>
            </a:r>
          </a:p>
          <a:p>
            <a:pPr lvl="1" algn="just"/>
            <a:endParaRPr lang="cs-CZ" sz="1400" dirty="0"/>
          </a:p>
          <a:p>
            <a:pPr lvl="1" algn="just"/>
            <a:r>
              <a:rPr lang="cs-CZ" sz="1400" dirty="0"/>
              <a:t>vyšší úředník státního zastupitelství může být dále pověřen vykonáváním těchto úkonů, při nichž se nerozhoduje o právech a povinnostech osob, jako např. účast při návštěvách obviněných ve vazbě nebo rozhodováním o svědečném, znalečném, </a:t>
            </a:r>
            <a:r>
              <a:rPr lang="cs-CZ" sz="1400" dirty="0" err="1"/>
              <a:t>tlumočném</a:t>
            </a:r>
            <a:r>
              <a:rPr lang="cs-CZ" sz="1400" dirty="0"/>
              <a:t> a náhradách</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Tree>
    <p:extLst>
      <p:ext uri="{BB962C8B-B14F-4D97-AF65-F5344CB8AC3E}">
        <p14:creationId xmlns:p14="http://schemas.microsoft.com/office/powerpoint/2010/main" val="2045555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a:spLocks noGrp="1"/>
          </p:cNvSpPr>
          <p:nvPr>
            <p:ph type="title"/>
          </p:nvPr>
        </p:nvSpPr>
        <p:spPr/>
        <p:txBody>
          <a:bodyPr/>
          <a:lstStyle/>
          <a:p>
            <a:endParaRPr lang="cs-CZ"/>
          </a:p>
        </p:txBody>
      </p:sp>
      <p:sp>
        <p:nvSpPr>
          <p:cNvPr id="7171" name="Zástupný symbol pro obsah 2"/>
          <p:cNvSpPr>
            <a:spLocks noGrp="1"/>
          </p:cNvSpPr>
          <p:nvPr>
            <p:ph idx="1"/>
          </p:nvPr>
        </p:nvSpPr>
        <p:spPr/>
        <p:txBody>
          <a:bodyPr/>
          <a:lstStyle/>
          <a:p>
            <a:pPr algn="just">
              <a:lnSpc>
                <a:spcPct val="100000"/>
              </a:lnSpc>
            </a:pPr>
            <a:r>
              <a:rPr lang="cs-CZ" sz="1800" dirty="0"/>
              <a:t>princip vázanosti soudce zákonem (čl. 95 Ústavy)</a:t>
            </a:r>
            <a:r>
              <a:rPr lang="cs-CZ" sz="2000" dirty="0"/>
              <a:t>	</a:t>
            </a:r>
          </a:p>
          <a:p>
            <a:pPr algn="just">
              <a:lnSpc>
                <a:spcPct val="100000"/>
              </a:lnSpc>
              <a:buFont typeface="Wingdings" pitchFamily="2" charset="2"/>
              <a:buNone/>
            </a:pPr>
            <a:endParaRPr lang="cs-CZ" sz="1700" dirty="0"/>
          </a:p>
          <a:p>
            <a:pPr lvl="1" algn="just"/>
            <a:r>
              <a:rPr lang="cs-CZ" sz="1600" dirty="0"/>
              <a:t>zásada volného hodnocení důkazů (§ 125 </a:t>
            </a:r>
            <a:r>
              <a:rPr lang="cs-CZ" sz="1600" dirty="0" err="1"/>
              <a:t>TrŘ</a:t>
            </a:r>
            <a:r>
              <a:rPr lang="cs-CZ" sz="1600" dirty="0"/>
              <a:t>)</a:t>
            </a:r>
          </a:p>
          <a:p>
            <a:pPr lvl="1" algn="just"/>
            <a:endParaRPr lang="cs-CZ" sz="1600" dirty="0"/>
          </a:p>
          <a:p>
            <a:pPr algn="just">
              <a:lnSpc>
                <a:spcPct val="100000"/>
              </a:lnSpc>
            </a:pPr>
            <a:r>
              <a:rPr lang="cs-CZ" sz="1800" dirty="0"/>
              <a:t>právo na zákonného soudce</a:t>
            </a:r>
          </a:p>
          <a:p>
            <a:pPr algn="just">
              <a:lnSpc>
                <a:spcPct val="100000"/>
              </a:lnSpc>
              <a:buFont typeface="Wingdings" pitchFamily="2" charset="2"/>
              <a:buNone/>
            </a:pPr>
            <a:endParaRPr lang="cs-CZ" sz="1700" dirty="0"/>
          </a:p>
          <a:p>
            <a:pPr lvl="1" algn="just"/>
            <a:r>
              <a:rPr lang="cs-CZ" sz="1600" dirty="0"/>
              <a:t>rozvrh práce soudu – obsahuje způsob, jakým jsou jednotlivé věci přidělovány konkrétním soudcům  a tím vylučuje možnost, že by po podání nového návrhu obžaloby někdo s tímto návrhem manipuloval podle něčích zájmů a přidělil ho soudci, který by v dané věci mohl být nějak zainteresován</a:t>
            </a:r>
          </a:p>
          <a:p>
            <a:pPr algn="just">
              <a:lnSpc>
                <a:spcPct val="100000"/>
              </a:lnSpc>
            </a:pPr>
            <a:endParaRPr lang="cs-CZ" sz="1800" dirty="0"/>
          </a:p>
          <a:p>
            <a:pPr algn="just">
              <a:lnSpc>
                <a:spcPct val="100000"/>
              </a:lnSpc>
            </a:pPr>
            <a:r>
              <a:rPr lang="cs-CZ" sz="1800" dirty="0"/>
              <a:t>právo na neměnitelnost senátu  - zásada bezprostřednosti </a:t>
            </a:r>
          </a:p>
          <a:p>
            <a:pPr algn="just">
              <a:lnSpc>
                <a:spcPct val="100000"/>
              </a:lnSpc>
            </a:pPr>
            <a:endParaRPr lang="cs-CZ" sz="1600" dirty="0"/>
          </a:p>
          <a:p>
            <a:pPr lvl="1"/>
            <a:r>
              <a:rPr lang="cs-CZ" sz="1600" dirty="0"/>
              <a:t>§ 202/1 </a:t>
            </a:r>
            <a:r>
              <a:rPr lang="cs-CZ" sz="1600" dirty="0" err="1"/>
              <a:t>TrŘ</a:t>
            </a:r>
            <a:r>
              <a:rPr lang="cs-CZ" sz="1600" dirty="0"/>
              <a:t> - hl. l. se koná za stálé přítomnosti všech členů senátu</a:t>
            </a:r>
          </a:p>
          <a:p>
            <a:pPr lvl="1" algn="just"/>
            <a:r>
              <a:rPr lang="cs-CZ" sz="1600" dirty="0"/>
              <a:t>§ 234/1 </a:t>
            </a:r>
            <a:r>
              <a:rPr lang="cs-CZ" sz="1600" dirty="0" err="1"/>
              <a:t>TrŘ</a:t>
            </a:r>
            <a:r>
              <a:rPr lang="cs-CZ" sz="1600" dirty="0"/>
              <a:t> - veřejné zasedání se koná za stálé přítomnosti všech členů senátu </a:t>
            </a:r>
          </a:p>
          <a:p>
            <a:pPr lvl="1" algn="just"/>
            <a:r>
              <a:rPr lang="cs-CZ" sz="1600" dirty="0"/>
              <a:t>§ 242 </a:t>
            </a:r>
            <a:r>
              <a:rPr lang="cs-CZ" sz="1600" dirty="0" err="1"/>
              <a:t>TrŘ</a:t>
            </a:r>
            <a:r>
              <a:rPr lang="cs-CZ" sz="1600" dirty="0"/>
              <a:t>– neveřejné zasedání se koná za stálé přítomnosti všech členů senátu</a:t>
            </a:r>
          </a:p>
          <a:p>
            <a:pPr lvl="1"/>
            <a:r>
              <a:rPr lang="cs-CZ" sz="1600" dirty="0"/>
              <a:t>§ 197 </a:t>
            </a:r>
            <a:r>
              <a:rPr lang="cs-CZ" sz="1600" dirty="0" err="1"/>
              <a:t>TrŘ</a:t>
            </a:r>
            <a:r>
              <a:rPr lang="cs-CZ" sz="1600" dirty="0"/>
              <a:t> náhradní soudce - účastní se hlavního líčení kromě členů senátu </a:t>
            </a:r>
          </a:p>
          <a:p>
            <a:endParaRPr lang="cs-CZ" sz="1800" dirty="0"/>
          </a:p>
        </p:txBody>
      </p:sp>
      <p:sp>
        <p:nvSpPr>
          <p:cNvPr id="4" name="Zástupný symbol pro číslo snímku 3"/>
          <p:cNvSpPr>
            <a:spLocks noGrp="1"/>
          </p:cNvSpPr>
          <p:nvPr>
            <p:ph type="sldNum" sz="quarter" idx="11"/>
          </p:nvPr>
        </p:nvSpPr>
        <p:spPr/>
        <p:txBody>
          <a:bodyPr/>
          <a:lstStyle/>
          <a:p>
            <a:pPr>
              <a:defRPr/>
            </a:pPr>
            <a:fld id="{F84C3215-30BA-4094-81A6-3DCF7D8BA4D5}" type="slidenum">
              <a:rPr lang="cs-CZ" smtClean="0"/>
              <a:pPr>
                <a:defRPr/>
              </a:pPr>
              <a:t>4</a:t>
            </a:fld>
            <a:endParaRPr lang="cs-CZ"/>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a:extLst>
              <a:ext uri="{FF2B5EF4-FFF2-40B4-BE49-F238E27FC236}">
                <a16:creationId xmlns:a16="http://schemas.microsoft.com/office/drawing/2014/main" id="{D8FCD21D-019F-493F-85A8-27E5B175C1D6}"/>
              </a:ext>
            </a:extLst>
          </p:cNvPr>
          <p:cNvSpPr>
            <a:spLocks noGrp="1" noChangeArrowheads="1"/>
          </p:cNvSpPr>
          <p:nvPr>
            <p:ph type="title"/>
          </p:nvPr>
        </p:nvSpPr>
        <p:spPr/>
        <p:txBody>
          <a:bodyPr/>
          <a:lstStyle/>
          <a:p>
            <a:pPr algn="ctr"/>
            <a:r>
              <a:rPr lang="cs-CZ" altLang="cs-CZ" b="1" dirty="0"/>
              <a:t>Osoba, proti které se trestní řízení vede</a:t>
            </a:r>
          </a:p>
        </p:txBody>
      </p:sp>
      <p:sp>
        <p:nvSpPr>
          <p:cNvPr id="14339" name="Zástupný symbol pro obsah 2">
            <a:extLst>
              <a:ext uri="{FF2B5EF4-FFF2-40B4-BE49-F238E27FC236}">
                <a16:creationId xmlns:a16="http://schemas.microsoft.com/office/drawing/2014/main" id="{8067BDBE-6D6D-41CE-950D-256954D3A813}"/>
              </a:ext>
            </a:extLst>
          </p:cNvPr>
          <p:cNvSpPr>
            <a:spLocks noGrp="1" noChangeArrowheads="1"/>
          </p:cNvSpPr>
          <p:nvPr>
            <p:ph idx="1"/>
          </p:nvPr>
        </p:nvSpPr>
        <p:spPr/>
        <p:txBody>
          <a:bodyPr/>
          <a:lstStyle/>
          <a:p>
            <a:pPr marL="72000" indent="0" algn="just">
              <a:buNone/>
            </a:pPr>
            <a:endParaRPr lang="cs-CZ" altLang="cs-CZ" sz="1800" dirty="0"/>
          </a:p>
          <a:p>
            <a:pPr algn="just">
              <a:lnSpc>
                <a:spcPct val="100000"/>
              </a:lnSpc>
            </a:pPr>
            <a:r>
              <a:rPr lang="cs-CZ" altLang="cs-CZ" sz="1800" dirty="0"/>
              <a:t>v jednotlivých stadiích trestního řízení je tato osoba různě označována </a:t>
            </a:r>
          </a:p>
          <a:p>
            <a:pPr algn="just">
              <a:lnSpc>
                <a:spcPct val="100000"/>
              </a:lnSpc>
              <a:buFont typeface="Wingdings" panose="05000000000000000000" pitchFamily="2" charset="2"/>
              <a:buNone/>
            </a:pPr>
            <a:endParaRPr lang="cs-CZ" altLang="cs-CZ" sz="1800" dirty="0"/>
          </a:p>
          <a:p>
            <a:pPr algn="just">
              <a:lnSpc>
                <a:spcPct val="100000"/>
              </a:lnSpc>
            </a:pPr>
            <a:r>
              <a:rPr lang="cs-CZ" altLang="cs-CZ" sz="1800" dirty="0"/>
              <a:t>způsobilost být touto osobou není nijak blíže upravena, může jí být tedy i osoba omezená na svéprávnosti </a:t>
            </a:r>
          </a:p>
          <a:p>
            <a:pPr algn="just">
              <a:lnSpc>
                <a:spcPct val="100000"/>
              </a:lnSpc>
              <a:buFont typeface="Wingdings" panose="05000000000000000000" pitchFamily="2" charset="2"/>
              <a:buNone/>
            </a:pPr>
            <a:r>
              <a:rPr lang="cs-CZ" altLang="cs-CZ" sz="1800" dirty="0"/>
              <a:t> </a:t>
            </a:r>
          </a:p>
          <a:p>
            <a:pPr algn="just">
              <a:lnSpc>
                <a:spcPct val="100000"/>
              </a:lnSpc>
            </a:pPr>
            <a:r>
              <a:rPr lang="cs-CZ" altLang="cs-CZ" sz="1800" dirty="0"/>
              <a:t>tato osoba je procesní stranou, důkazním prostředkem a to zejména svou výpovědí (nelze automaticky považovat za nevěrohodnou), předmětem výkonu rozhodnuti </a:t>
            </a:r>
          </a:p>
          <a:p>
            <a:pPr>
              <a:lnSpc>
                <a:spcPct val="100000"/>
              </a:lnSpc>
            </a:pPr>
            <a:endParaRPr lang="cs-CZ" sz="1800" dirty="0">
              <a:latin typeface="+mj-lt"/>
              <a:cs typeface="Times New Roman" panose="02020603050405020304" pitchFamily="18" charset="0"/>
            </a:endParaRPr>
          </a:p>
          <a:p>
            <a:pPr>
              <a:lnSpc>
                <a:spcPct val="100000"/>
              </a:lnSpc>
            </a:pPr>
            <a:r>
              <a:rPr lang="cs-CZ" sz="1800" dirty="0">
                <a:latin typeface="+mj-lt"/>
                <a:cs typeface="Times New Roman" panose="02020603050405020304" pitchFamily="18" charset="0"/>
              </a:rPr>
              <a:t>podezřelý, obviněný, obžalovaný, odsouzený + § 12 odst. 7 </a:t>
            </a:r>
            <a:r>
              <a:rPr lang="cs-CZ" sz="1800" dirty="0" err="1">
                <a:latin typeface="+mj-lt"/>
                <a:cs typeface="Times New Roman" panose="02020603050405020304" pitchFamily="18" charset="0"/>
              </a:rPr>
              <a:t>TrŘ</a:t>
            </a:r>
            <a:r>
              <a:rPr lang="cs-CZ" sz="1800" dirty="0">
                <a:latin typeface="+mj-lt"/>
                <a:cs typeface="Times New Roman" panose="02020603050405020304" pitchFamily="18" charset="0"/>
              </a:rPr>
              <a:t> </a:t>
            </a:r>
          </a:p>
          <a:p>
            <a:endParaRPr lang="cs-CZ" altLang="cs-CZ" dirty="0"/>
          </a:p>
        </p:txBody>
      </p:sp>
      <p:sp>
        <p:nvSpPr>
          <p:cNvPr id="14340" name="Zástupný symbol pro číslo snímku 3">
            <a:extLst>
              <a:ext uri="{FF2B5EF4-FFF2-40B4-BE49-F238E27FC236}">
                <a16:creationId xmlns:a16="http://schemas.microsoft.com/office/drawing/2014/main" id="{6EBB22B6-4185-4583-BE76-B4DEF2C5EB93}"/>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D5D257A1-3490-45A4-A2C2-A8F4E634ACF4}" type="slidenum">
              <a:rPr lang="cs-CZ" altLang="cs-CZ" sz="1200"/>
              <a:pPr>
                <a:spcBef>
                  <a:spcPct val="0"/>
                </a:spcBef>
                <a:buClrTx/>
                <a:buFontTx/>
                <a:buNone/>
              </a:pPr>
              <a:t>40</a:t>
            </a:fld>
            <a:endParaRPr lang="cs-CZ" altLang="cs-CZ" sz="12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a:extLst>
              <a:ext uri="{FF2B5EF4-FFF2-40B4-BE49-F238E27FC236}">
                <a16:creationId xmlns:a16="http://schemas.microsoft.com/office/drawing/2014/main" id="{AD2534E1-41FF-4357-A6F0-283D1224DD84}"/>
              </a:ext>
            </a:extLst>
          </p:cNvPr>
          <p:cNvSpPr>
            <a:spLocks noGrp="1" noChangeArrowheads="1"/>
          </p:cNvSpPr>
          <p:nvPr>
            <p:ph type="title"/>
          </p:nvPr>
        </p:nvSpPr>
        <p:spPr/>
        <p:txBody>
          <a:bodyPr/>
          <a:lstStyle/>
          <a:p>
            <a:pPr algn="ctr"/>
            <a:r>
              <a:rPr lang="cs-CZ" altLang="cs-CZ" b="1"/>
              <a:t>Podezřelý </a:t>
            </a:r>
          </a:p>
        </p:txBody>
      </p:sp>
      <p:sp>
        <p:nvSpPr>
          <p:cNvPr id="15363" name="Zástupný symbol pro obsah 2">
            <a:extLst>
              <a:ext uri="{FF2B5EF4-FFF2-40B4-BE49-F238E27FC236}">
                <a16:creationId xmlns:a16="http://schemas.microsoft.com/office/drawing/2014/main" id="{06B48D83-DC1E-477E-973A-7C2250857E76}"/>
              </a:ext>
            </a:extLst>
          </p:cNvPr>
          <p:cNvSpPr>
            <a:spLocks noGrp="1" noChangeArrowheads="1"/>
          </p:cNvSpPr>
          <p:nvPr>
            <p:ph idx="1"/>
          </p:nvPr>
        </p:nvSpPr>
        <p:spPr/>
        <p:txBody>
          <a:bodyPr/>
          <a:lstStyle/>
          <a:p>
            <a:pPr algn="just">
              <a:lnSpc>
                <a:spcPct val="100000"/>
              </a:lnSpc>
            </a:pPr>
            <a:r>
              <a:rPr lang="cs-CZ" altLang="cs-CZ" sz="1700" dirty="0"/>
              <a:t>de lege lata zákon používá tento termín pouze ve dvou případech </a:t>
            </a:r>
          </a:p>
          <a:p>
            <a:pPr algn="just">
              <a:lnSpc>
                <a:spcPct val="100000"/>
              </a:lnSpc>
              <a:buFont typeface="Wingdings" panose="05000000000000000000" pitchFamily="2" charset="2"/>
              <a:buNone/>
            </a:pPr>
            <a:endParaRPr lang="cs-CZ" altLang="cs-CZ" sz="1700" dirty="0"/>
          </a:p>
          <a:p>
            <a:pPr algn="just">
              <a:lnSpc>
                <a:spcPct val="100000"/>
              </a:lnSpc>
            </a:pPr>
            <a:r>
              <a:rPr lang="cs-CZ" altLang="cs-CZ" sz="1700" dirty="0"/>
              <a:t>§ 76 TŘ - osoba podezřelá ze spáchání trestného činu - je-li dán u této osoby důvod vazby, lze ji naléhavých případech zadržet, i když nebylo zahájeno její trestní stíhání (policejní orgán) X osoba přistižená při spáchání trestného činu nebo bezprostředně poté (kdokoli – tzv. svépomoc)</a:t>
            </a:r>
          </a:p>
          <a:p>
            <a:pPr algn="just">
              <a:lnSpc>
                <a:spcPct val="100000"/>
              </a:lnSpc>
              <a:buFont typeface="Wingdings" panose="05000000000000000000" pitchFamily="2" charset="2"/>
              <a:buNone/>
            </a:pPr>
            <a:endParaRPr lang="cs-CZ" altLang="cs-CZ" sz="1800" dirty="0"/>
          </a:p>
          <a:p>
            <a:pPr lvl="1" algn="just"/>
            <a:r>
              <a:rPr lang="cs-CZ" altLang="cs-CZ" sz="1600" dirty="0"/>
              <a:t>právo zvolit si obhájce, hovořit s ním bez přítomnosti třetí osoby a radit se s ním již v průběhu zadržení, právo požádat, aby obhájce byl přítomen jejímu výslechu  </a:t>
            </a:r>
          </a:p>
          <a:p>
            <a:pPr algn="just">
              <a:lnSpc>
                <a:spcPct val="100000"/>
              </a:lnSpc>
            </a:pPr>
            <a:endParaRPr lang="cs-CZ" altLang="cs-CZ" sz="1700" dirty="0"/>
          </a:p>
          <a:p>
            <a:pPr algn="just">
              <a:lnSpc>
                <a:spcPct val="100000"/>
              </a:lnSpc>
            </a:pPr>
            <a:r>
              <a:rPr lang="cs-CZ" altLang="cs-CZ" sz="1700" dirty="0"/>
              <a:t>§ 179a TŘ – podezřelý ve zkráceném přípravném řízení – trestné činy s horní hranicí do pěti let, kde podezřelý byl přichycen při činu nebo bezprostředně poté nebo v rámci prověřování byly zjištěny skutečnosti opravňující zahájit trestní stíhání konkrétní osoby a  lze očekávat, že podezřelého bude možno ve lhůtě 14. dnů možno postavit před soud </a:t>
            </a:r>
          </a:p>
          <a:p>
            <a:pPr algn="just">
              <a:lnSpc>
                <a:spcPct val="100000"/>
              </a:lnSpc>
              <a:buFont typeface="Wingdings" panose="05000000000000000000" pitchFamily="2" charset="2"/>
              <a:buNone/>
            </a:pPr>
            <a:endParaRPr lang="cs-CZ" altLang="cs-CZ" sz="1700" dirty="0"/>
          </a:p>
          <a:p>
            <a:pPr lvl="1" algn="just"/>
            <a:r>
              <a:rPr lang="cs-CZ" altLang="cs-CZ" sz="1400" dirty="0"/>
              <a:t>má stejná práva jako obviněný dle § 33/1 TŘ, právo zvolit si obhájce, hovořit s ním bez přítomnosti třetí osoby a radit se s ním již v průběhu zadržení, pokud bude předán návrh soudu na potrestání v rámci zjednodušeného řízení, musí mít obhájce</a:t>
            </a:r>
          </a:p>
          <a:p>
            <a:pPr marL="72000" indent="0" algn="just">
              <a:lnSpc>
                <a:spcPct val="100000"/>
              </a:lnSpc>
              <a:buNone/>
            </a:pPr>
            <a:endParaRPr lang="cs-CZ" altLang="cs-CZ" sz="1800" dirty="0"/>
          </a:p>
        </p:txBody>
      </p:sp>
      <p:sp>
        <p:nvSpPr>
          <p:cNvPr id="15364" name="Zástupný symbol pro číslo snímku 3">
            <a:extLst>
              <a:ext uri="{FF2B5EF4-FFF2-40B4-BE49-F238E27FC236}">
                <a16:creationId xmlns:a16="http://schemas.microsoft.com/office/drawing/2014/main" id="{DC07CE11-0891-41E6-A9F6-2F38CEEB7A59}"/>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DA6378AF-BB79-47D6-921F-2C8198C591A3}" type="slidenum">
              <a:rPr lang="cs-CZ" altLang="cs-CZ" sz="1200"/>
              <a:pPr>
                <a:spcBef>
                  <a:spcPct val="0"/>
                </a:spcBef>
                <a:buClrTx/>
                <a:buFontTx/>
                <a:buNone/>
              </a:pPr>
              <a:t>41</a:t>
            </a:fld>
            <a:endParaRPr lang="cs-CZ" altLang="cs-CZ" sz="12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64C97BEE-F9A1-4C88-8B65-2B9A26868474}"/>
              </a:ext>
            </a:extLst>
          </p:cNvPr>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3" name="Nadpis 2">
            <a:extLst>
              <a:ext uri="{FF2B5EF4-FFF2-40B4-BE49-F238E27FC236}">
                <a16:creationId xmlns:a16="http://schemas.microsoft.com/office/drawing/2014/main" id="{8807C488-5400-436B-87CA-22C34084522E}"/>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B2AEA80A-A1CF-4B92-9339-5841487E8F2B}"/>
              </a:ext>
            </a:extLst>
          </p:cNvPr>
          <p:cNvSpPr>
            <a:spLocks noGrp="1"/>
          </p:cNvSpPr>
          <p:nvPr>
            <p:ph idx="1"/>
          </p:nvPr>
        </p:nvSpPr>
        <p:spPr/>
        <p:txBody>
          <a:bodyPr/>
          <a:lstStyle/>
          <a:p>
            <a:pPr>
              <a:lnSpc>
                <a:spcPct val="100000"/>
              </a:lnSpc>
              <a:defRPr/>
            </a:pPr>
            <a:r>
              <a:rPr lang="cs-CZ" sz="1800" dirty="0"/>
              <a:t>v kolokviálním (slangovém) významu</a:t>
            </a:r>
          </a:p>
          <a:p>
            <a:pPr lvl="1">
              <a:defRPr/>
            </a:pPr>
            <a:endParaRPr lang="cs-CZ" sz="1800" dirty="0"/>
          </a:p>
          <a:p>
            <a:pPr lvl="1">
              <a:defRPr/>
            </a:pPr>
            <a:r>
              <a:rPr lang="cs-CZ" sz="1800" dirty="0"/>
              <a:t>osoba, kterou OČTŘ podezírají ze spáchání trestného činu a ještě vůči ní nezahájily trestní stíhání (§ 32 TŘ)</a:t>
            </a:r>
          </a:p>
          <a:p>
            <a:pPr lvl="1">
              <a:defRPr/>
            </a:pPr>
            <a:endParaRPr lang="cs-CZ" sz="1800" dirty="0"/>
          </a:p>
          <a:p>
            <a:pPr lvl="1">
              <a:defRPr/>
            </a:pPr>
            <a:r>
              <a:rPr lang="cs-CZ" sz="1800" dirty="0"/>
              <a:t>může jich být i více (různé vyšetřovací verze)</a:t>
            </a:r>
          </a:p>
          <a:p>
            <a:pPr marL="72000" indent="0">
              <a:buNone/>
            </a:pPr>
            <a:endParaRPr lang="cs-CZ" dirty="0"/>
          </a:p>
        </p:txBody>
      </p:sp>
    </p:spTree>
    <p:extLst>
      <p:ext uri="{BB962C8B-B14F-4D97-AF65-F5344CB8AC3E}">
        <p14:creationId xmlns:p14="http://schemas.microsoft.com/office/powerpoint/2010/main" val="13663220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a:extLst>
              <a:ext uri="{FF2B5EF4-FFF2-40B4-BE49-F238E27FC236}">
                <a16:creationId xmlns:a16="http://schemas.microsoft.com/office/drawing/2014/main" id="{3FA6DF7D-DFBB-43DF-9ADC-BD2B0B796765}"/>
              </a:ext>
            </a:extLst>
          </p:cNvPr>
          <p:cNvSpPr>
            <a:spLocks noGrp="1" noChangeArrowheads="1"/>
          </p:cNvSpPr>
          <p:nvPr>
            <p:ph type="title"/>
          </p:nvPr>
        </p:nvSpPr>
        <p:spPr/>
        <p:txBody>
          <a:bodyPr/>
          <a:lstStyle/>
          <a:p>
            <a:pPr algn="ctr"/>
            <a:r>
              <a:rPr lang="cs-CZ" altLang="cs-CZ" b="1"/>
              <a:t>Obviněný </a:t>
            </a:r>
          </a:p>
        </p:txBody>
      </p:sp>
      <p:sp>
        <p:nvSpPr>
          <p:cNvPr id="3" name="Zástupný symbol pro obsah 2">
            <a:extLst>
              <a:ext uri="{FF2B5EF4-FFF2-40B4-BE49-F238E27FC236}">
                <a16:creationId xmlns:a16="http://schemas.microsoft.com/office/drawing/2014/main" id="{09BF097F-0291-4E41-B815-F9C080DC9D23}"/>
              </a:ext>
            </a:extLst>
          </p:cNvPr>
          <p:cNvSpPr>
            <a:spLocks noGrp="1"/>
          </p:cNvSpPr>
          <p:nvPr>
            <p:ph idx="1"/>
          </p:nvPr>
        </p:nvSpPr>
        <p:spPr/>
        <p:txBody>
          <a:bodyPr/>
          <a:lstStyle/>
          <a:p>
            <a:pPr algn="just">
              <a:lnSpc>
                <a:spcPct val="100000"/>
              </a:lnSpc>
              <a:defRPr/>
            </a:pPr>
            <a:endParaRPr lang="cs-CZ" sz="1800" dirty="0"/>
          </a:p>
          <a:p>
            <a:pPr algn="just">
              <a:lnSpc>
                <a:spcPct val="100000"/>
              </a:lnSpc>
              <a:defRPr/>
            </a:pPr>
            <a:r>
              <a:rPr lang="cs-CZ" sz="1800" dirty="0"/>
              <a:t>ten, proti komu bylo zahájeno trestní stíhání (§ 32 </a:t>
            </a:r>
            <a:r>
              <a:rPr lang="cs-CZ" sz="1800" dirty="0" err="1"/>
              <a:t>TrŘ</a:t>
            </a:r>
            <a:r>
              <a:rPr lang="cs-CZ" sz="1800" dirty="0"/>
              <a:t> + 160 </a:t>
            </a:r>
            <a:r>
              <a:rPr lang="cs-CZ" sz="1800" dirty="0" err="1"/>
              <a:t>TrŘ</a:t>
            </a:r>
            <a:r>
              <a:rPr lang="cs-CZ" sz="1800" dirty="0"/>
              <a:t>)</a:t>
            </a:r>
          </a:p>
          <a:p>
            <a:pPr algn="just">
              <a:lnSpc>
                <a:spcPct val="100000"/>
              </a:lnSpc>
              <a:defRPr/>
            </a:pPr>
            <a:endParaRPr lang="cs-CZ" sz="1800" dirty="0"/>
          </a:p>
          <a:p>
            <a:pPr algn="just">
              <a:lnSpc>
                <a:spcPct val="100000"/>
              </a:lnSpc>
              <a:defRPr/>
            </a:pPr>
            <a:r>
              <a:rPr lang="cs-CZ" sz="1800" dirty="0"/>
              <a:t>poté, co je jí doručeno usnesení o zahájení trestního stíhání </a:t>
            </a:r>
          </a:p>
          <a:p>
            <a:pPr marL="72000" indent="0" algn="just">
              <a:lnSpc>
                <a:spcPct val="100000"/>
              </a:lnSpc>
              <a:buNone/>
              <a:defRPr/>
            </a:pPr>
            <a:endParaRPr lang="cs-CZ" sz="1800" dirty="0"/>
          </a:p>
          <a:p>
            <a:pPr lvl="1" algn="just">
              <a:defRPr/>
            </a:pPr>
            <a:r>
              <a:rPr lang="cs-CZ" sz="1600" dirty="0"/>
              <a:t>není fikce doručení  dle § 64/2 TŘ – jak můžu uplatňovat svoje práva a povinnosti, pokud bych usnesení o zahájení trestního stíhání nepřevzal a tudíž bych o něm nevěděl</a:t>
            </a:r>
          </a:p>
          <a:p>
            <a:pPr lvl="1" algn="just">
              <a:buFont typeface="Wingdings" panose="05000000000000000000" pitchFamily="2" charset="2"/>
              <a:buNone/>
              <a:defRPr/>
            </a:pPr>
            <a:endParaRPr lang="cs-CZ" sz="1600" dirty="0">
              <a:ea typeface="+mn-ea"/>
              <a:cs typeface="+mn-cs"/>
            </a:endParaRPr>
          </a:p>
          <a:p>
            <a:pPr marL="252000" lvl="1">
              <a:defRPr/>
            </a:pPr>
            <a:r>
              <a:rPr lang="cs-CZ" sz="1800" dirty="0"/>
              <a:t>spoluobvinění</a:t>
            </a:r>
          </a:p>
          <a:p>
            <a:pPr marL="72000" lvl="1" indent="0">
              <a:buNone/>
              <a:defRPr/>
            </a:pPr>
            <a:endParaRPr lang="cs-CZ" sz="1800" dirty="0"/>
          </a:p>
          <a:p>
            <a:pPr lvl="1">
              <a:defRPr/>
            </a:pPr>
            <a:r>
              <a:rPr lang="cs-CZ" sz="1600" dirty="0"/>
              <a:t>netvoří procesní společenství</a:t>
            </a:r>
          </a:p>
          <a:p>
            <a:pPr lvl="1">
              <a:defRPr/>
            </a:pPr>
            <a:endParaRPr lang="cs-CZ" sz="1600" dirty="0"/>
          </a:p>
          <a:p>
            <a:pPr lvl="1">
              <a:defRPr/>
            </a:pPr>
            <a:r>
              <a:rPr lang="cs-CZ" sz="1600" dirty="0"/>
              <a:t>každý má práva a povinnosti, jako kdyby byl stíhán samostatně</a:t>
            </a:r>
          </a:p>
          <a:p>
            <a:pPr algn="just">
              <a:lnSpc>
                <a:spcPct val="100000"/>
              </a:lnSpc>
              <a:defRPr/>
            </a:pPr>
            <a:endParaRPr lang="cs-CZ" sz="1800" dirty="0"/>
          </a:p>
          <a:p>
            <a:pPr>
              <a:defRPr/>
            </a:pPr>
            <a:endParaRPr lang="cs-CZ" dirty="0"/>
          </a:p>
        </p:txBody>
      </p:sp>
      <p:sp>
        <p:nvSpPr>
          <p:cNvPr id="17412" name="Zástupný symbol pro číslo snímku 3">
            <a:extLst>
              <a:ext uri="{FF2B5EF4-FFF2-40B4-BE49-F238E27FC236}">
                <a16:creationId xmlns:a16="http://schemas.microsoft.com/office/drawing/2014/main" id="{082A828C-C2FF-4427-A20E-6DDD99A7C594}"/>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2CC62F69-2BEA-41D2-A671-B0D9D6954E57}" type="slidenum">
              <a:rPr lang="cs-CZ" altLang="cs-CZ" sz="1200"/>
              <a:pPr>
                <a:spcBef>
                  <a:spcPct val="0"/>
                </a:spcBef>
                <a:buClrTx/>
                <a:buFontTx/>
                <a:buNone/>
              </a:pPr>
              <a:t>43</a:t>
            </a:fld>
            <a:endParaRPr lang="cs-CZ" altLang="cs-CZ" sz="12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DCE5418C-EA25-467D-B63A-82ED49319276}"/>
              </a:ext>
            </a:extLst>
          </p:cNvPr>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3" name="Nadpis 2">
            <a:extLst>
              <a:ext uri="{FF2B5EF4-FFF2-40B4-BE49-F238E27FC236}">
                <a16:creationId xmlns:a16="http://schemas.microsoft.com/office/drawing/2014/main" id="{FF51B6CC-DC27-4666-9253-4AA05EA77670}"/>
              </a:ext>
            </a:extLst>
          </p:cNvPr>
          <p:cNvSpPr>
            <a:spLocks noGrp="1"/>
          </p:cNvSpPr>
          <p:nvPr>
            <p:ph type="title"/>
          </p:nvPr>
        </p:nvSpPr>
        <p:spPr/>
        <p:txBody>
          <a:bodyPr/>
          <a:lstStyle/>
          <a:p>
            <a:pPr algn="ctr"/>
            <a:r>
              <a:rPr lang="cs-CZ" dirty="0"/>
              <a:t>Spolupracující obviněný - § 178a </a:t>
            </a:r>
            <a:r>
              <a:rPr lang="cs-CZ" dirty="0" err="1"/>
              <a:t>TrŘ</a:t>
            </a:r>
            <a:r>
              <a:rPr lang="cs-CZ" dirty="0"/>
              <a:t> </a:t>
            </a:r>
          </a:p>
        </p:txBody>
      </p:sp>
      <p:sp>
        <p:nvSpPr>
          <p:cNvPr id="4" name="Zástupný obsah 3">
            <a:extLst>
              <a:ext uri="{FF2B5EF4-FFF2-40B4-BE49-F238E27FC236}">
                <a16:creationId xmlns:a16="http://schemas.microsoft.com/office/drawing/2014/main" id="{C7A0DB20-07B7-4307-B552-4A370A3F11D0}"/>
              </a:ext>
            </a:extLst>
          </p:cNvPr>
          <p:cNvSpPr>
            <a:spLocks noGrp="1"/>
          </p:cNvSpPr>
          <p:nvPr>
            <p:ph idx="1"/>
          </p:nvPr>
        </p:nvSpPr>
        <p:spPr/>
        <p:txBody>
          <a:bodyPr/>
          <a:lstStyle/>
          <a:p>
            <a:pPr algn="just">
              <a:lnSpc>
                <a:spcPct val="100000"/>
              </a:lnSpc>
              <a:defRPr/>
            </a:pPr>
            <a:r>
              <a:rPr lang="cs-CZ" sz="1700" dirty="0"/>
              <a:t>řízení o zločinu</a:t>
            </a:r>
          </a:p>
          <a:p>
            <a:pPr algn="just">
              <a:lnSpc>
                <a:spcPct val="100000"/>
              </a:lnSpc>
              <a:defRPr/>
            </a:pPr>
            <a:endParaRPr lang="cs-CZ" sz="1700" dirty="0"/>
          </a:p>
          <a:p>
            <a:pPr algn="just">
              <a:lnSpc>
                <a:spcPct val="100000"/>
              </a:lnSpc>
              <a:defRPr/>
            </a:pPr>
            <a:r>
              <a:rPr lang="cs-CZ" sz="1700" dirty="0"/>
              <a:t>oznámení skutečností, způsobilých významně přispět k  objasnění trestné činnosti v souvislosti s organizovanou zločineckou skupinou</a:t>
            </a:r>
          </a:p>
          <a:p>
            <a:pPr algn="just">
              <a:lnSpc>
                <a:spcPct val="100000"/>
              </a:lnSpc>
              <a:defRPr/>
            </a:pPr>
            <a:endParaRPr lang="cs-CZ" sz="1700" dirty="0"/>
          </a:p>
          <a:p>
            <a:pPr algn="just">
              <a:lnSpc>
                <a:spcPct val="100000"/>
              </a:lnSpc>
              <a:defRPr/>
            </a:pPr>
            <a:r>
              <a:rPr lang="cs-CZ" sz="1700" dirty="0"/>
              <a:t>pravdivá výpověď v přípravném řízení i před soudem</a:t>
            </a:r>
          </a:p>
          <a:p>
            <a:pPr algn="just">
              <a:lnSpc>
                <a:spcPct val="100000"/>
              </a:lnSpc>
              <a:defRPr/>
            </a:pPr>
            <a:endParaRPr lang="cs-CZ" sz="1700" dirty="0"/>
          </a:p>
          <a:p>
            <a:pPr algn="just">
              <a:lnSpc>
                <a:spcPct val="100000"/>
              </a:lnSpc>
              <a:defRPr/>
            </a:pPr>
            <a:r>
              <a:rPr lang="cs-CZ" sz="1700" dirty="0"/>
              <a:t>plné doznání k činu</a:t>
            </a:r>
          </a:p>
          <a:p>
            <a:pPr algn="just">
              <a:lnSpc>
                <a:spcPct val="100000"/>
              </a:lnSpc>
              <a:defRPr/>
            </a:pPr>
            <a:endParaRPr lang="cs-CZ" sz="1700" dirty="0"/>
          </a:p>
          <a:p>
            <a:pPr algn="just">
              <a:lnSpc>
                <a:spcPct val="100000"/>
              </a:lnSpc>
              <a:defRPr/>
            </a:pPr>
            <a:r>
              <a:rPr lang="cs-CZ" sz="1700" dirty="0"/>
              <a:t>souhlas s označením</a:t>
            </a:r>
          </a:p>
          <a:p>
            <a:pPr algn="just">
              <a:lnSpc>
                <a:spcPct val="100000"/>
              </a:lnSpc>
              <a:defRPr/>
            </a:pPr>
            <a:endParaRPr lang="cs-CZ" sz="1700" dirty="0"/>
          </a:p>
          <a:p>
            <a:pPr algn="just">
              <a:lnSpc>
                <a:spcPct val="100000"/>
              </a:lnSpc>
              <a:defRPr/>
            </a:pPr>
            <a:r>
              <a:rPr lang="cs-CZ" sz="1700" dirty="0"/>
              <a:t>diskrece státního zástupce – </a:t>
            </a:r>
            <a:r>
              <a:rPr lang="cs-CZ" sz="1700" dirty="0" err="1"/>
              <a:t>nenárokovost</a:t>
            </a:r>
            <a:endParaRPr lang="cs-CZ" sz="1700" dirty="0"/>
          </a:p>
          <a:p>
            <a:pPr algn="just">
              <a:lnSpc>
                <a:spcPct val="100000"/>
              </a:lnSpc>
              <a:defRPr/>
            </a:pPr>
            <a:endParaRPr lang="cs-CZ" sz="1700" dirty="0"/>
          </a:p>
          <a:p>
            <a:pPr algn="just">
              <a:lnSpc>
                <a:spcPct val="100000"/>
              </a:lnSpc>
              <a:defRPr/>
            </a:pPr>
            <a:r>
              <a:rPr lang="cs-CZ" sz="1700" dirty="0"/>
              <a:t>poučení, předchozí výslech</a:t>
            </a:r>
          </a:p>
          <a:p>
            <a:pPr marL="72000" indent="0">
              <a:buNone/>
            </a:pPr>
            <a:endParaRPr lang="cs-CZ" dirty="0"/>
          </a:p>
        </p:txBody>
      </p:sp>
    </p:spTree>
    <p:extLst>
      <p:ext uri="{BB962C8B-B14F-4D97-AF65-F5344CB8AC3E}">
        <p14:creationId xmlns:p14="http://schemas.microsoft.com/office/powerpoint/2010/main" val="6312129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4C6BD00-9D52-4482-AECB-BB105EE81D95}"/>
              </a:ext>
            </a:extLst>
          </p:cNvPr>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
        <p:nvSpPr>
          <p:cNvPr id="3" name="Nadpis 2">
            <a:extLst>
              <a:ext uri="{FF2B5EF4-FFF2-40B4-BE49-F238E27FC236}">
                <a16:creationId xmlns:a16="http://schemas.microsoft.com/office/drawing/2014/main" id="{94C293EC-C43D-4216-955E-93370A5942DA}"/>
              </a:ext>
            </a:extLst>
          </p:cNvPr>
          <p:cNvSpPr>
            <a:spLocks noGrp="1"/>
          </p:cNvSpPr>
          <p:nvPr>
            <p:ph type="title"/>
          </p:nvPr>
        </p:nvSpPr>
        <p:spPr/>
        <p:txBody>
          <a:bodyPr/>
          <a:lstStyle/>
          <a:p>
            <a:pPr algn="ctr"/>
            <a:r>
              <a:rPr lang="cs-CZ" sz="3600" dirty="0"/>
              <a:t>Následky – upuštění od potrestání (§ 46 odst. 2 </a:t>
            </a:r>
            <a:r>
              <a:rPr lang="cs-CZ" sz="3600" dirty="0" err="1"/>
              <a:t>TrZ</a:t>
            </a:r>
            <a:r>
              <a:rPr lang="cs-CZ" sz="3600" dirty="0"/>
              <a:t>)</a:t>
            </a:r>
          </a:p>
        </p:txBody>
      </p:sp>
      <p:sp>
        <p:nvSpPr>
          <p:cNvPr id="4" name="Zástupný obsah 3">
            <a:extLst>
              <a:ext uri="{FF2B5EF4-FFF2-40B4-BE49-F238E27FC236}">
                <a16:creationId xmlns:a16="http://schemas.microsoft.com/office/drawing/2014/main" id="{E0009689-9B89-462C-8028-AFD6B0DB3FF2}"/>
              </a:ext>
            </a:extLst>
          </p:cNvPr>
          <p:cNvSpPr>
            <a:spLocks noGrp="1"/>
          </p:cNvSpPr>
          <p:nvPr>
            <p:ph idx="1"/>
          </p:nvPr>
        </p:nvSpPr>
        <p:spPr/>
        <p:txBody>
          <a:bodyPr/>
          <a:lstStyle/>
          <a:p>
            <a:pPr>
              <a:lnSpc>
                <a:spcPct val="100000"/>
              </a:lnSpc>
              <a:defRPr/>
            </a:pPr>
            <a:endParaRPr lang="cs-CZ" sz="1800" dirty="0"/>
          </a:p>
          <a:p>
            <a:pPr>
              <a:lnSpc>
                <a:spcPct val="100000"/>
              </a:lnSpc>
              <a:defRPr/>
            </a:pPr>
            <a:r>
              <a:rPr lang="cs-CZ" sz="1800" dirty="0"/>
              <a:t>vyloučeno</a:t>
            </a:r>
          </a:p>
          <a:p>
            <a:pPr>
              <a:lnSpc>
                <a:spcPct val="100000"/>
              </a:lnSpc>
              <a:defRPr/>
            </a:pPr>
            <a:endParaRPr lang="cs-CZ" sz="1800" dirty="0"/>
          </a:p>
          <a:p>
            <a:pPr lvl="1">
              <a:defRPr/>
            </a:pPr>
            <a:r>
              <a:rPr lang="cs-CZ" sz="1400" dirty="0"/>
              <a:t>spáchal závažnější čin, k jehož odhalení přispěl </a:t>
            </a:r>
          </a:p>
          <a:p>
            <a:pPr lvl="1">
              <a:defRPr/>
            </a:pPr>
            <a:r>
              <a:rPr lang="cs-CZ" sz="1400" dirty="0"/>
              <a:t>byl </a:t>
            </a:r>
            <a:r>
              <a:rPr lang="cs-CZ" sz="1400" dirty="0" err="1"/>
              <a:t>návodcem</a:t>
            </a:r>
            <a:r>
              <a:rPr lang="cs-CZ" sz="1400" dirty="0"/>
              <a:t> či organizátorem takového činu</a:t>
            </a:r>
          </a:p>
          <a:p>
            <a:pPr lvl="1">
              <a:defRPr/>
            </a:pPr>
            <a:r>
              <a:rPr lang="cs-CZ" sz="1400" dirty="0"/>
              <a:t>jeho čin měl za následek usmrcení či těžkou újmu na zdraví</a:t>
            </a:r>
          </a:p>
          <a:p>
            <a:pPr lvl="1">
              <a:defRPr/>
            </a:pPr>
            <a:r>
              <a:rPr lang="cs-CZ" sz="1400" dirty="0"/>
              <a:t>jsou zde okolnosti pro mimořádné zvýšení trestu </a:t>
            </a:r>
          </a:p>
          <a:p>
            <a:pPr marL="252000" lvl="1">
              <a:defRPr/>
            </a:pPr>
            <a:endParaRPr lang="cs-CZ" sz="1800" dirty="0"/>
          </a:p>
          <a:p>
            <a:pPr marL="252000" lvl="1">
              <a:defRPr/>
            </a:pPr>
            <a:r>
              <a:rPr lang="cs-CZ" sz="1800" dirty="0"/>
              <a:t>i zde </a:t>
            </a:r>
            <a:r>
              <a:rPr lang="cs-CZ" sz="1800" dirty="0" err="1"/>
              <a:t>nenárokovost</a:t>
            </a:r>
            <a:endParaRPr lang="cs-CZ" sz="1800" dirty="0"/>
          </a:p>
          <a:p>
            <a:pPr marL="252000" lvl="1">
              <a:defRPr/>
            </a:pPr>
            <a:endParaRPr lang="cs-CZ" sz="1800" b="1" dirty="0"/>
          </a:p>
          <a:p>
            <a:pPr lvl="1">
              <a:defRPr/>
            </a:pPr>
            <a:r>
              <a:rPr lang="cs-CZ" sz="1400" dirty="0"/>
              <a:t>i při splnění podmínek státní zástupce nemusí navrhnout</a:t>
            </a:r>
          </a:p>
          <a:p>
            <a:pPr lvl="1">
              <a:defRPr/>
            </a:pPr>
            <a:r>
              <a:rPr lang="cs-CZ" sz="1400" dirty="0"/>
              <a:t>navrhne-li však, je soud návrhem vázán </a:t>
            </a:r>
          </a:p>
          <a:p>
            <a:endParaRPr lang="cs-CZ" dirty="0"/>
          </a:p>
        </p:txBody>
      </p:sp>
    </p:spTree>
    <p:extLst>
      <p:ext uri="{BB962C8B-B14F-4D97-AF65-F5344CB8AC3E}">
        <p14:creationId xmlns:p14="http://schemas.microsoft.com/office/powerpoint/2010/main" val="11182142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903CB55-74C0-4708-9E55-554AFEAAB3E9}"/>
              </a:ext>
            </a:extLst>
          </p:cNvPr>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
        <p:nvSpPr>
          <p:cNvPr id="3" name="Nadpis 2">
            <a:extLst>
              <a:ext uri="{FF2B5EF4-FFF2-40B4-BE49-F238E27FC236}">
                <a16:creationId xmlns:a16="http://schemas.microsoft.com/office/drawing/2014/main" id="{A2077FF9-0E50-4FE7-AD45-193957DB893A}"/>
              </a:ext>
            </a:extLst>
          </p:cNvPr>
          <p:cNvSpPr>
            <a:spLocks noGrp="1"/>
          </p:cNvSpPr>
          <p:nvPr>
            <p:ph type="title"/>
          </p:nvPr>
        </p:nvSpPr>
        <p:spPr/>
        <p:txBody>
          <a:bodyPr/>
          <a:lstStyle/>
          <a:p>
            <a:pPr algn="ctr"/>
            <a:r>
              <a:rPr lang="cs-CZ" sz="3600" dirty="0"/>
              <a:t>Následky – snížení trestu odnětí svobody pod dolní hranici</a:t>
            </a:r>
          </a:p>
        </p:txBody>
      </p:sp>
      <p:sp>
        <p:nvSpPr>
          <p:cNvPr id="4" name="Zástupný obsah 3">
            <a:extLst>
              <a:ext uri="{FF2B5EF4-FFF2-40B4-BE49-F238E27FC236}">
                <a16:creationId xmlns:a16="http://schemas.microsoft.com/office/drawing/2014/main" id="{31BD6EA4-1E9C-42FF-B172-CA040EE1DE08}"/>
              </a:ext>
            </a:extLst>
          </p:cNvPr>
          <p:cNvSpPr>
            <a:spLocks noGrp="1"/>
          </p:cNvSpPr>
          <p:nvPr>
            <p:ph idx="1"/>
          </p:nvPr>
        </p:nvSpPr>
        <p:spPr/>
        <p:txBody>
          <a:bodyPr/>
          <a:lstStyle/>
          <a:p>
            <a:pPr>
              <a:lnSpc>
                <a:spcPct val="100000"/>
              </a:lnSpc>
            </a:pPr>
            <a:endParaRPr lang="cs-CZ" sz="1800" dirty="0"/>
          </a:p>
          <a:p>
            <a:pPr>
              <a:lnSpc>
                <a:spcPct val="100000"/>
              </a:lnSpc>
            </a:pPr>
            <a:r>
              <a:rPr lang="cs-CZ" sz="1800" dirty="0"/>
              <a:t>snížení pod dolní hranici bez omezení (§ 58 </a:t>
            </a:r>
            <a:r>
              <a:rPr lang="cs-CZ" sz="1800" dirty="0" err="1"/>
              <a:t>ost</a:t>
            </a:r>
            <a:r>
              <a:rPr lang="cs-CZ" sz="1800" dirty="0"/>
              <a:t>. 4 </a:t>
            </a:r>
            <a:r>
              <a:rPr lang="cs-CZ" sz="1800" dirty="0" err="1"/>
              <a:t>TrZ</a:t>
            </a:r>
            <a:r>
              <a:rPr lang="cs-CZ" sz="1800" dirty="0"/>
              <a:t>)</a:t>
            </a:r>
          </a:p>
          <a:p>
            <a:pPr>
              <a:lnSpc>
                <a:spcPct val="100000"/>
              </a:lnSpc>
            </a:pPr>
            <a:endParaRPr lang="cs-CZ" sz="1800" dirty="0"/>
          </a:p>
          <a:p>
            <a:pPr>
              <a:lnSpc>
                <a:spcPct val="100000"/>
              </a:lnSpc>
            </a:pPr>
            <a:r>
              <a:rPr lang="cs-CZ" sz="1800" dirty="0"/>
              <a:t>mírnější podmínky </a:t>
            </a:r>
          </a:p>
          <a:p>
            <a:pPr marL="72000" indent="0">
              <a:lnSpc>
                <a:spcPct val="100000"/>
              </a:lnSpc>
              <a:buNone/>
            </a:pPr>
            <a:endParaRPr lang="cs-CZ" sz="1800" dirty="0"/>
          </a:p>
          <a:p>
            <a:pPr lvl="1"/>
            <a:r>
              <a:rPr lang="cs-CZ" sz="1400" dirty="0"/>
              <a:t>i tam, kde by nebyly splněny předpoklady § 178a odst. 2 </a:t>
            </a:r>
            <a:r>
              <a:rPr lang="cs-CZ" sz="1400" dirty="0" err="1"/>
              <a:t>TrŘ</a:t>
            </a:r>
            <a:endParaRPr lang="cs-CZ" sz="1400" dirty="0"/>
          </a:p>
          <a:p>
            <a:pPr marL="252000" lvl="1">
              <a:spcBef>
                <a:spcPts val="600"/>
              </a:spcBef>
              <a:spcAft>
                <a:spcPts val="600"/>
              </a:spcAft>
              <a:defRPr/>
            </a:pPr>
            <a:endParaRPr lang="cs-CZ" sz="1400" dirty="0"/>
          </a:p>
          <a:p>
            <a:pPr marL="252000" lvl="1">
              <a:spcBef>
                <a:spcPts val="600"/>
              </a:spcBef>
              <a:spcAft>
                <a:spcPts val="600"/>
              </a:spcAft>
              <a:defRPr/>
            </a:pPr>
            <a:r>
              <a:rPr lang="cs-CZ" sz="1800" dirty="0"/>
              <a:t>ke statusu se nepřihlíží, poruší-li spolupracující obviněný podmínky</a:t>
            </a:r>
          </a:p>
          <a:p>
            <a:pPr marL="252000" lvl="1">
              <a:spcAft>
                <a:spcPts val="600"/>
              </a:spcAft>
              <a:defRPr/>
            </a:pPr>
            <a:endParaRPr lang="cs-CZ" sz="1800" dirty="0"/>
          </a:p>
          <a:p>
            <a:pPr marL="252000" lvl="1">
              <a:spcAft>
                <a:spcPts val="600"/>
              </a:spcAft>
              <a:defRPr/>
            </a:pPr>
            <a:r>
              <a:rPr lang="cs-CZ" sz="1800" dirty="0"/>
              <a:t>nejsou-li splněny podmínky § 178a </a:t>
            </a:r>
            <a:r>
              <a:rPr lang="cs-CZ" sz="1800" dirty="0" err="1"/>
              <a:t>TrŘ</a:t>
            </a:r>
            <a:r>
              <a:rPr lang="cs-CZ" sz="1800" dirty="0"/>
              <a:t>, spolupráce je polehčující okolností</a:t>
            </a:r>
          </a:p>
          <a:p>
            <a:pPr marL="252000" lvl="1">
              <a:spcAft>
                <a:spcPts val="600"/>
              </a:spcAft>
              <a:defRPr/>
            </a:pPr>
            <a:endParaRPr lang="cs-CZ" sz="1800" dirty="0"/>
          </a:p>
          <a:p>
            <a:pPr lvl="1"/>
            <a:r>
              <a:rPr lang="cs-CZ" sz="1400" dirty="0"/>
              <a:t>§ 41 písm. m) </a:t>
            </a:r>
            <a:r>
              <a:rPr lang="cs-CZ" sz="1400" dirty="0" err="1"/>
              <a:t>TrZ</a:t>
            </a:r>
            <a:r>
              <a:rPr lang="cs-CZ" sz="1400" dirty="0"/>
              <a:t>, příp. alespoň § 41 písm. l) </a:t>
            </a:r>
            <a:r>
              <a:rPr lang="cs-CZ" sz="1400" dirty="0" err="1"/>
              <a:t>TrZ</a:t>
            </a:r>
            <a:endParaRPr lang="cs-CZ" sz="1400" dirty="0"/>
          </a:p>
          <a:p>
            <a:endParaRPr lang="cs-CZ" dirty="0"/>
          </a:p>
        </p:txBody>
      </p:sp>
    </p:spTree>
    <p:extLst>
      <p:ext uri="{BB962C8B-B14F-4D97-AF65-F5344CB8AC3E}">
        <p14:creationId xmlns:p14="http://schemas.microsoft.com/office/powerpoint/2010/main" val="15028184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6AD2D8DC-2729-4406-9F87-B7F58443EE17}"/>
              </a:ext>
            </a:extLst>
          </p:cNvPr>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
        <p:nvSpPr>
          <p:cNvPr id="3" name="Nadpis 2">
            <a:extLst>
              <a:ext uri="{FF2B5EF4-FFF2-40B4-BE49-F238E27FC236}">
                <a16:creationId xmlns:a16="http://schemas.microsoft.com/office/drawing/2014/main" id="{59CC71FC-B895-4BC1-A079-9B47F4356989}"/>
              </a:ext>
            </a:extLst>
          </p:cNvPr>
          <p:cNvSpPr>
            <a:spLocks noGrp="1"/>
          </p:cNvSpPr>
          <p:nvPr>
            <p:ph type="title"/>
          </p:nvPr>
        </p:nvSpPr>
        <p:spPr/>
        <p:txBody>
          <a:bodyPr/>
          <a:lstStyle/>
          <a:p>
            <a:pPr algn="ctr"/>
            <a:r>
              <a:rPr lang="cs-CZ" dirty="0"/>
              <a:t>„Spolupracující podezřelý“ - § 159c </a:t>
            </a:r>
            <a:r>
              <a:rPr lang="cs-CZ" dirty="0" err="1"/>
              <a:t>TrŘ</a:t>
            </a:r>
            <a:r>
              <a:rPr lang="cs-CZ" dirty="0"/>
              <a:t> </a:t>
            </a:r>
          </a:p>
        </p:txBody>
      </p:sp>
      <p:sp>
        <p:nvSpPr>
          <p:cNvPr id="4" name="Zástupný obsah 3">
            <a:extLst>
              <a:ext uri="{FF2B5EF4-FFF2-40B4-BE49-F238E27FC236}">
                <a16:creationId xmlns:a16="http://schemas.microsoft.com/office/drawing/2014/main" id="{587053C9-7600-4FC1-B197-C3A7C5BEAB89}"/>
              </a:ext>
            </a:extLst>
          </p:cNvPr>
          <p:cNvSpPr>
            <a:spLocks noGrp="1"/>
          </p:cNvSpPr>
          <p:nvPr>
            <p:ph idx="1"/>
          </p:nvPr>
        </p:nvSpPr>
        <p:spPr/>
        <p:txBody>
          <a:bodyPr/>
          <a:lstStyle/>
          <a:p>
            <a:pPr>
              <a:lnSpc>
                <a:spcPct val="100000"/>
              </a:lnSpc>
            </a:pPr>
            <a:endParaRPr lang="cs-CZ" sz="1800" dirty="0"/>
          </a:p>
          <a:p>
            <a:pPr>
              <a:lnSpc>
                <a:spcPct val="100000"/>
              </a:lnSpc>
            </a:pPr>
            <a:r>
              <a:rPr lang="cs-CZ" sz="1800" dirty="0"/>
              <a:t>zvláštní případ dočasného odložení </a:t>
            </a:r>
            <a:r>
              <a:rPr lang="cs-CZ" sz="1800" dirty="0" err="1"/>
              <a:t>tr</a:t>
            </a:r>
            <a:r>
              <a:rPr lang="cs-CZ" sz="1800" dirty="0"/>
              <a:t>. stíhání</a:t>
            </a:r>
          </a:p>
          <a:p>
            <a:pPr>
              <a:lnSpc>
                <a:spcPct val="100000"/>
              </a:lnSpc>
            </a:pPr>
            <a:endParaRPr lang="cs-CZ" sz="1800" dirty="0"/>
          </a:p>
          <a:p>
            <a:pPr>
              <a:lnSpc>
                <a:spcPct val="100000"/>
              </a:lnSpc>
            </a:pPr>
            <a:r>
              <a:rPr lang="cs-CZ" sz="1800" dirty="0"/>
              <a:t>omezený okruh trestných činů (§ 159c TŘ) </a:t>
            </a:r>
          </a:p>
          <a:p>
            <a:pPr marL="72000" indent="0">
              <a:lnSpc>
                <a:spcPct val="100000"/>
              </a:lnSpc>
              <a:buNone/>
            </a:pPr>
            <a:endParaRPr lang="cs-CZ" sz="1800" dirty="0"/>
          </a:p>
          <a:p>
            <a:pPr lvl="1"/>
            <a:r>
              <a:rPr lang="cs-CZ" sz="1400" dirty="0"/>
              <a:t>vybrané ekonomické trestné činy korupční povahy </a:t>
            </a:r>
          </a:p>
          <a:p>
            <a:pPr marL="252000" lvl="1">
              <a:defRPr/>
            </a:pPr>
            <a:endParaRPr lang="cs-CZ" sz="1800" dirty="0"/>
          </a:p>
          <a:p>
            <a:pPr marL="252000" lvl="1">
              <a:defRPr/>
            </a:pPr>
            <a:r>
              <a:rPr lang="cs-CZ" sz="1800" dirty="0"/>
              <a:t>podmínky</a:t>
            </a:r>
          </a:p>
          <a:p>
            <a:pPr lvl="1"/>
            <a:endParaRPr lang="cs-CZ" sz="1400" dirty="0"/>
          </a:p>
          <a:p>
            <a:pPr lvl="1"/>
            <a:r>
              <a:rPr lang="cs-CZ" sz="1400" dirty="0"/>
              <a:t>podezřelý byl o úplatek požádán</a:t>
            </a:r>
          </a:p>
          <a:p>
            <a:pPr lvl="1"/>
            <a:r>
              <a:rPr lang="cs-CZ" sz="1400" dirty="0"/>
              <a:t>bezodkladně a dobrovolně to nahlásil OČTŘ</a:t>
            </a:r>
          </a:p>
          <a:p>
            <a:pPr lvl="1"/>
            <a:r>
              <a:rPr lang="cs-CZ" sz="1400" dirty="0"/>
              <a:t>zavázal se o tom podat úplnou a pravdivou výpověď  </a:t>
            </a:r>
          </a:p>
          <a:p>
            <a:pPr lvl="1"/>
            <a:r>
              <a:rPr lang="cs-CZ" sz="1400" dirty="0"/>
              <a:t>nešlo o korupční trestný čin ve vztahu k cizině</a:t>
            </a:r>
          </a:p>
          <a:p>
            <a:pPr marL="252000" lvl="1">
              <a:defRPr/>
            </a:pPr>
            <a:endParaRPr lang="cs-CZ" sz="1800" dirty="0"/>
          </a:p>
          <a:p>
            <a:pPr marL="252000" lvl="1">
              <a:defRPr/>
            </a:pPr>
            <a:r>
              <a:rPr lang="cs-CZ" sz="1800" dirty="0"/>
              <a:t>splní-li podmínky – státní zástupce rozhodne o nestíhání</a:t>
            </a:r>
          </a:p>
          <a:p>
            <a:endParaRPr lang="cs-CZ" dirty="0"/>
          </a:p>
        </p:txBody>
      </p:sp>
    </p:spTree>
    <p:extLst>
      <p:ext uri="{BB962C8B-B14F-4D97-AF65-F5344CB8AC3E}">
        <p14:creationId xmlns:p14="http://schemas.microsoft.com/office/powerpoint/2010/main" val="217253138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D5129F9A-862F-4EBB-8FA2-818B8B5A6BA3}"/>
              </a:ext>
            </a:extLst>
          </p:cNvPr>
          <p:cNvSpPr>
            <a:spLocks noGrp="1"/>
          </p:cNvSpPr>
          <p:nvPr>
            <p:ph type="sldNum" sz="quarter" idx="11"/>
          </p:nvPr>
        </p:nvSpPr>
        <p:spPr/>
        <p:txBody>
          <a:bodyPr/>
          <a:lstStyle/>
          <a:p>
            <a:fld id="{0970407D-EE58-4A0B-824B-1D3AE42DD9CF}" type="slidenum">
              <a:rPr lang="cs-CZ" altLang="cs-CZ" smtClean="0"/>
              <a:pPr/>
              <a:t>48</a:t>
            </a:fld>
            <a:endParaRPr lang="cs-CZ" altLang="cs-CZ" dirty="0"/>
          </a:p>
        </p:txBody>
      </p:sp>
      <p:sp>
        <p:nvSpPr>
          <p:cNvPr id="3" name="Nadpis 2">
            <a:extLst>
              <a:ext uri="{FF2B5EF4-FFF2-40B4-BE49-F238E27FC236}">
                <a16:creationId xmlns:a16="http://schemas.microsoft.com/office/drawing/2014/main" id="{83120284-061F-4CD6-B6A2-0C9B9940920F}"/>
              </a:ext>
            </a:extLst>
          </p:cNvPr>
          <p:cNvSpPr>
            <a:spLocks noGrp="1"/>
          </p:cNvSpPr>
          <p:nvPr>
            <p:ph type="title"/>
          </p:nvPr>
        </p:nvSpPr>
        <p:spPr/>
        <p:txBody>
          <a:bodyPr/>
          <a:lstStyle/>
          <a:p>
            <a:pPr algn="ctr"/>
            <a:r>
              <a:rPr lang="cs-CZ" dirty="0"/>
              <a:t>Obžalovaný</a:t>
            </a:r>
          </a:p>
        </p:txBody>
      </p:sp>
      <p:sp>
        <p:nvSpPr>
          <p:cNvPr id="4" name="Zástupný obsah 3">
            <a:extLst>
              <a:ext uri="{FF2B5EF4-FFF2-40B4-BE49-F238E27FC236}">
                <a16:creationId xmlns:a16="http://schemas.microsoft.com/office/drawing/2014/main" id="{69B7D55A-D46C-47F0-A792-063C723E94D1}"/>
              </a:ext>
            </a:extLst>
          </p:cNvPr>
          <p:cNvSpPr>
            <a:spLocks noGrp="1"/>
          </p:cNvSpPr>
          <p:nvPr>
            <p:ph idx="1"/>
          </p:nvPr>
        </p:nvSpPr>
        <p:spPr/>
        <p:txBody>
          <a:bodyPr/>
          <a:lstStyle/>
          <a:p>
            <a:pPr algn="just">
              <a:defRPr/>
            </a:pPr>
            <a:endParaRPr lang="cs-CZ" sz="1800" dirty="0"/>
          </a:p>
          <a:p>
            <a:pPr>
              <a:lnSpc>
                <a:spcPct val="100000"/>
              </a:lnSpc>
              <a:defRPr/>
            </a:pPr>
            <a:r>
              <a:rPr lang="cs-CZ" sz="1800" dirty="0"/>
              <a:t>obviněný po nařízení hlavního líčení (§ 12 odst. 8 TŘ)</a:t>
            </a:r>
          </a:p>
          <a:p>
            <a:pPr marL="72000" indent="0">
              <a:lnSpc>
                <a:spcPct val="100000"/>
              </a:lnSpc>
              <a:buNone/>
              <a:defRPr/>
            </a:pPr>
            <a:endParaRPr lang="cs-CZ" sz="1800" dirty="0"/>
          </a:p>
          <a:p>
            <a:pPr lvl="1">
              <a:defRPr/>
            </a:pPr>
            <a:r>
              <a:rPr lang="cs-CZ" sz="1400" dirty="0"/>
              <a:t>nikoliv po podání obžaloby</a:t>
            </a:r>
          </a:p>
          <a:p>
            <a:pPr lvl="1">
              <a:defRPr/>
            </a:pPr>
            <a:endParaRPr lang="cs-CZ" sz="1400" dirty="0"/>
          </a:p>
          <a:p>
            <a:pPr lvl="1">
              <a:defRPr/>
            </a:pPr>
            <a:r>
              <a:rPr lang="cs-CZ" sz="1400" dirty="0"/>
              <a:t>soud nemusí obžalobu přijmout (§ 181 odst. 1 TŘ, § 185 a násl. TŘ, § 314c TŘ)</a:t>
            </a:r>
          </a:p>
          <a:p>
            <a:pPr>
              <a:lnSpc>
                <a:spcPct val="100000"/>
              </a:lnSpc>
              <a:defRPr/>
            </a:pPr>
            <a:endParaRPr lang="cs-CZ" sz="1800" dirty="0"/>
          </a:p>
          <a:p>
            <a:pPr>
              <a:lnSpc>
                <a:spcPct val="100000"/>
              </a:lnSpc>
              <a:defRPr/>
            </a:pPr>
            <a:r>
              <a:rPr lang="cs-CZ" sz="1800" dirty="0"/>
              <a:t>nad rámec práv obviněného některá specifická práva v hlavním líčení</a:t>
            </a:r>
          </a:p>
          <a:p>
            <a:pPr marL="72000" indent="0">
              <a:lnSpc>
                <a:spcPct val="100000"/>
              </a:lnSpc>
              <a:buNone/>
              <a:defRPr/>
            </a:pPr>
            <a:endParaRPr lang="cs-CZ" sz="1800" dirty="0"/>
          </a:p>
          <a:p>
            <a:pPr lvl="1">
              <a:defRPr/>
            </a:pPr>
            <a:r>
              <a:rPr lang="cs-CZ" sz="1400" dirty="0"/>
              <a:t>např. právo závěrečné řeči, posledního slova, vyjádřit se ke každému provedenému důkazu atd. </a:t>
            </a:r>
          </a:p>
          <a:p>
            <a:pPr marL="72000" indent="0">
              <a:buNone/>
            </a:pPr>
            <a:endParaRPr lang="cs-CZ" dirty="0"/>
          </a:p>
        </p:txBody>
      </p:sp>
    </p:spTree>
    <p:extLst>
      <p:ext uri="{BB962C8B-B14F-4D97-AF65-F5344CB8AC3E}">
        <p14:creationId xmlns:p14="http://schemas.microsoft.com/office/powerpoint/2010/main" val="25917026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712818CC-B312-4131-ADAE-FD523CD4763A}"/>
              </a:ext>
            </a:extLst>
          </p:cNvPr>
          <p:cNvSpPr>
            <a:spLocks noGrp="1"/>
          </p:cNvSpPr>
          <p:nvPr>
            <p:ph type="sldNum" sz="quarter" idx="11"/>
          </p:nvPr>
        </p:nvSpPr>
        <p:spPr/>
        <p:txBody>
          <a:bodyPr/>
          <a:lstStyle/>
          <a:p>
            <a:fld id="{0970407D-EE58-4A0B-824B-1D3AE42DD9CF}" type="slidenum">
              <a:rPr lang="cs-CZ" altLang="cs-CZ" smtClean="0"/>
              <a:pPr/>
              <a:t>49</a:t>
            </a:fld>
            <a:endParaRPr lang="cs-CZ" altLang="cs-CZ" dirty="0"/>
          </a:p>
        </p:txBody>
      </p:sp>
      <p:sp>
        <p:nvSpPr>
          <p:cNvPr id="3" name="Nadpis 2">
            <a:extLst>
              <a:ext uri="{FF2B5EF4-FFF2-40B4-BE49-F238E27FC236}">
                <a16:creationId xmlns:a16="http://schemas.microsoft.com/office/drawing/2014/main" id="{BD9D5CE9-F4CC-4E78-98DD-9F788E5C4555}"/>
              </a:ext>
            </a:extLst>
          </p:cNvPr>
          <p:cNvSpPr>
            <a:spLocks noGrp="1"/>
          </p:cNvSpPr>
          <p:nvPr>
            <p:ph type="title"/>
          </p:nvPr>
        </p:nvSpPr>
        <p:spPr/>
        <p:txBody>
          <a:bodyPr/>
          <a:lstStyle/>
          <a:p>
            <a:pPr algn="ctr"/>
            <a:r>
              <a:rPr lang="cs-CZ" dirty="0"/>
              <a:t>Odsouzený</a:t>
            </a:r>
          </a:p>
        </p:txBody>
      </p:sp>
      <p:sp>
        <p:nvSpPr>
          <p:cNvPr id="4" name="Zástupný obsah 3">
            <a:extLst>
              <a:ext uri="{FF2B5EF4-FFF2-40B4-BE49-F238E27FC236}">
                <a16:creationId xmlns:a16="http://schemas.microsoft.com/office/drawing/2014/main" id="{00EAF4B6-4935-4093-86BD-C4EB0970CFA5}"/>
              </a:ext>
            </a:extLst>
          </p:cNvPr>
          <p:cNvSpPr>
            <a:spLocks noGrp="1"/>
          </p:cNvSpPr>
          <p:nvPr>
            <p:ph idx="1"/>
          </p:nvPr>
        </p:nvSpPr>
        <p:spPr/>
        <p:txBody>
          <a:bodyPr/>
          <a:lstStyle/>
          <a:p>
            <a:pPr>
              <a:defRPr/>
            </a:pPr>
            <a:r>
              <a:rPr lang="cs-CZ" sz="1800" dirty="0"/>
              <a:t>ten, proti němuž byl vydán pravomocný odsuzující rozsudek</a:t>
            </a:r>
          </a:p>
          <a:p>
            <a:pPr>
              <a:defRPr/>
            </a:pPr>
            <a:endParaRPr lang="cs-CZ" sz="1800" dirty="0"/>
          </a:p>
          <a:p>
            <a:pPr lvl="1">
              <a:defRPr/>
            </a:pPr>
            <a:r>
              <a:rPr lang="cs-CZ" sz="1800" dirty="0"/>
              <a:t>§ 12 odst. 6 TŘ</a:t>
            </a:r>
          </a:p>
          <a:p>
            <a:pPr lvl="1">
              <a:defRPr/>
            </a:pPr>
            <a:r>
              <a:rPr lang="cs-CZ" sz="1800" dirty="0"/>
              <a:t>povahu takového rozsudku má i trestní příkaz</a:t>
            </a:r>
          </a:p>
          <a:p>
            <a:pPr>
              <a:defRPr/>
            </a:pPr>
            <a:endParaRPr lang="cs-CZ" sz="1800" dirty="0"/>
          </a:p>
          <a:p>
            <a:pPr>
              <a:defRPr/>
            </a:pPr>
            <a:r>
              <a:rPr lang="cs-CZ" sz="1800" dirty="0"/>
              <a:t>tedy osoba, uznaná vinnou ze spáchání trestného činu</a:t>
            </a:r>
          </a:p>
          <a:p>
            <a:pPr>
              <a:defRPr/>
            </a:pPr>
            <a:endParaRPr lang="cs-CZ" sz="1800" dirty="0"/>
          </a:p>
          <a:p>
            <a:pPr lvl="1">
              <a:defRPr/>
            </a:pPr>
            <a:r>
              <a:rPr lang="cs-CZ" sz="1800" dirty="0"/>
              <a:t>na druhu trestu nezáleží</a:t>
            </a:r>
          </a:p>
          <a:p>
            <a:pPr marL="252000" lvl="1">
              <a:lnSpc>
                <a:spcPct val="150000"/>
              </a:lnSpc>
              <a:defRPr/>
            </a:pPr>
            <a:endParaRPr lang="cs-CZ" sz="1800" dirty="0"/>
          </a:p>
          <a:p>
            <a:pPr marL="252000" lvl="1">
              <a:lnSpc>
                <a:spcPct val="150000"/>
              </a:lnSpc>
              <a:defRPr/>
            </a:pPr>
            <a:r>
              <a:rPr lang="cs-CZ" sz="1800" dirty="0"/>
              <a:t>nikoliv ten, jehož </a:t>
            </a:r>
            <a:r>
              <a:rPr lang="cs-CZ" sz="1800" dirty="0" err="1"/>
              <a:t>tr</a:t>
            </a:r>
            <a:r>
              <a:rPr lang="cs-CZ" sz="1800" dirty="0"/>
              <a:t>. stíhání bylo podmíněně zastaveno či jehož narovnání bylo schváleno</a:t>
            </a:r>
          </a:p>
          <a:p>
            <a:endParaRPr lang="cs-CZ" dirty="0"/>
          </a:p>
        </p:txBody>
      </p:sp>
    </p:spTree>
    <p:extLst>
      <p:ext uri="{BB962C8B-B14F-4D97-AF65-F5344CB8AC3E}">
        <p14:creationId xmlns:p14="http://schemas.microsoft.com/office/powerpoint/2010/main" val="2733230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pPr algn="ctr"/>
            <a:r>
              <a:rPr lang="cs-CZ" b="1" dirty="0"/>
              <a:t>Úkoly soudnictví v trestním řízení </a:t>
            </a:r>
          </a:p>
        </p:txBody>
      </p:sp>
      <p:sp>
        <p:nvSpPr>
          <p:cNvPr id="9219" name="Zástupný symbol pro obsah 2"/>
          <p:cNvSpPr>
            <a:spLocks noGrp="1"/>
          </p:cNvSpPr>
          <p:nvPr>
            <p:ph idx="1"/>
          </p:nvPr>
        </p:nvSpPr>
        <p:spPr/>
        <p:txBody>
          <a:bodyPr/>
          <a:lstStyle/>
          <a:p>
            <a:endParaRPr lang="cs-CZ" sz="2000" dirty="0"/>
          </a:p>
          <a:p>
            <a:pPr algn="just">
              <a:lnSpc>
                <a:spcPct val="100000"/>
              </a:lnSpc>
            </a:pPr>
            <a:r>
              <a:rPr lang="cs-CZ" sz="1800" dirty="0"/>
              <a:t>čl. 90 Ústavy, čl. 40 LZPS - jen soudy rozhodují  o vině a trestu – meritorní otázka</a:t>
            </a:r>
          </a:p>
          <a:p>
            <a:pPr algn="just">
              <a:lnSpc>
                <a:spcPct val="100000"/>
              </a:lnSpc>
              <a:buFont typeface="Wingdings" pitchFamily="2" charset="2"/>
              <a:buNone/>
            </a:pPr>
            <a:endParaRPr lang="cs-CZ" sz="1800" dirty="0"/>
          </a:p>
          <a:p>
            <a:pPr lvl="1" algn="just"/>
            <a:r>
              <a:rPr lang="cs-CZ" sz="1600" dirty="0"/>
              <a:t>rozhodnutí o náhradě škody v rámci adhezního řízení </a:t>
            </a:r>
          </a:p>
          <a:p>
            <a:pPr lvl="1" algn="just">
              <a:buFont typeface="Wingdings" pitchFamily="2" charset="2"/>
              <a:buNone/>
            </a:pPr>
            <a:endParaRPr lang="cs-CZ" sz="1600" dirty="0"/>
          </a:p>
          <a:p>
            <a:pPr lvl="1" algn="just"/>
            <a:r>
              <a:rPr lang="cs-CZ" sz="1600" dirty="0"/>
              <a:t>rozhodnutí o opravném prostředku</a:t>
            </a:r>
          </a:p>
          <a:p>
            <a:pPr lvl="1" algn="just"/>
            <a:endParaRPr lang="cs-CZ" sz="1600" dirty="0"/>
          </a:p>
          <a:p>
            <a:pPr lvl="1" algn="just"/>
            <a:r>
              <a:rPr lang="cs-CZ" sz="1600" dirty="0"/>
              <a:t>rozhodnutí o schválení návrhu o dohodě o vině a trestu </a:t>
            </a:r>
          </a:p>
          <a:p>
            <a:pPr lvl="1" algn="just">
              <a:buFont typeface="Wingdings" pitchFamily="2" charset="2"/>
              <a:buNone/>
            </a:pPr>
            <a:endParaRPr lang="cs-CZ" sz="1600" dirty="0"/>
          </a:p>
          <a:p>
            <a:pPr lvl="1" algn="just"/>
            <a:r>
              <a:rPr lang="cs-CZ" sz="1600" dirty="0"/>
              <a:t>rozhodnutí o omezení osobní svobody – „nejedná se o rozhodnutí o vině a trestu“, proto nerozhoduje  rozsudkem, ale usnesením </a:t>
            </a:r>
          </a:p>
          <a:p>
            <a:pPr lvl="1" algn="just">
              <a:buFont typeface="Wingdings" pitchFamily="2" charset="2"/>
              <a:buNone/>
            </a:pPr>
            <a:endParaRPr lang="cs-CZ" sz="1800" dirty="0"/>
          </a:p>
        </p:txBody>
      </p:sp>
      <p:sp>
        <p:nvSpPr>
          <p:cNvPr id="4" name="Zástupný symbol pro číslo snímku 3"/>
          <p:cNvSpPr>
            <a:spLocks noGrp="1"/>
          </p:cNvSpPr>
          <p:nvPr>
            <p:ph type="sldNum" sz="quarter" idx="11"/>
          </p:nvPr>
        </p:nvSpPr>
        <p:spPr/>
        <p:txBody>
          <a:bodyPr/>
          <a:lstStyle/>
          <a:p>
            <a:pPr>
              <a:defRPr/>
            </a:pPr>
            <a:fld id="{8710C5E7-5CC2-48F6-99B3-B590F9769DDC}" type="slidenum">
              <a:rPr lang="cs-CZ" smtClean="0"/>
              <a:pPr>
                <a:defRPr/>
              </a:pPr>
              <a:t>5</a:t>
            </a:fld>
            <a:endParaRPr lang="cs-CZ"/>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a:extLst>
              <a:ext uri="{FF2B5EF4-FFF2-40B4-BE49-F238E27FC236}">
                <a16:creationId xmlns:a16="http://schemas.microsoft.com/office/drawing/2014/main" id="{C1E9F65C-2606-4843-BF5A-91130F8C374B}"/>
              </a:ext>
            </a:extLst>
          </p:cNvPr>
          <p:cNvSpPr>
            <a:spLocks noGrp="1" noChangeArrowheads="1"/>
          </p:cNvSpPr>
          <p:nvPr>
            <p:ph type="title"/>
          </p:nvPr>
        </p:nvSpPr>
        <p:spPr/>
        <p:txBody>
          <a:bodyPr/>
          <a:lstStyle/>
          <a:p>
            <a:pPr algn="ctr"/>
            <a:r>
              <a:rPr lang="cs-CZ" altLang="cs-CZ" sz="2400"/>
              <a:t>Práva osoby, proti které se vede trestní řízení </a:t>
            </a:r>
          </a:p>
        </p:txBody>
      </p:sp>
      <p:sp>
        <p:nvSpPr>
          <p:cNvPr id="3" name="Zástupný symbol pro obsah 2">
            <a:extLst>
              <a:ext uri="{FF2B5EF4-FFF2-40B4-BE49-F238E27FC236}">
                <a16:creationId xmlns:a16="http://schemas.microsoft.com/office/drawing/2014/main" id="{EA98574D-2556-449C-AFD1-85A4E251F611}"/>
              </a:ext>
            </a:extLst>
          </p:cNvPr>
          <p:cNvSpPr>
            <a:spLocks noGrp="1"/>
          </p:cNvSpPr>
          <p:nvPr>
            <p:ph idx="1"/>
          </p:nvPr>
        </p:nvSpPr>
        <p:spPr/>
        <p:txBody>
          <a:bodyPr/>
          <a:lstStyle/>
          <a:p>
            <a:pPr algn="just">
              <a:defRPr/>
            </a:pPr>
            <a:r>
              <a:rPr lang="cs-CZ" sz="1800" dirty="0"/>
              <a:t>jsou obsažena primárně v § 33 TŘ</a:t>
            </a:r>
          </a:p>
          <a:p>
            <a:pPr algn="just">
              <a:defRPr/>
            </a:pPr>
            <a:r>
              <a:rPr lang="cs-CZ" sz="1800" dirty="0"/>
              <a:t>jejich obsahem je </a:t>
            </a:r>
          </a:p>
          <a:p>
            <a:pPr lvl="1" algn="just">
              <a:defRPr/>
            </a:pPr>
            <a:r>
              <a:rPr lang="cs-CZ" sz="1800" dirty="0"/>
              <a:t>právo být poučen o svých právech </a:t>
            </a:r>
          </a:p>
          <a:p>
            <a:pPr lvl="1" algn="just">
              <a:defRPr/>
            </a:pPr>
            <a:r>
              <a:rPr lang="cs-CZ" sz="1800" dirty="0"/>
              <a:t>právo vyjádřit se ke všem skutečnostem, které jsou mu kladeny za vinu</a:t>
            </a:r>
          </a:p>
          <a:p>
            <a:pPr lvl="1" algn="just">
              <a:defRPr/>
            </a:pPr>
            <a:r>
              <a:rPr lang="cs-CZ" sz="1800" dirty="0"/>
              <a:t>právo uvádět okolnosti sloužící na jeho obhajobu </a:t>
            </a:r>
          </a:p>
          <a:p>
            <a:pPr lvl="1" algn="just">
              <a:buFont typeface="Wingdings" panose="05000000000000000000" pitchFamily="2" charset="2"/>
              <a:buNone/>
              <a:defRPr/>
            </a:pPr>
            <a:r>
              <a:rPr lang="cs-CZ" dirty="0">
                <a:ea typeface="+mn-ea"/>
                <a:cs typeface="+mn-cs"/>
              </a:rPr>
              <a:t> </a:t>
            </a:r>
          </a:p>
          <a:p>
            <a:pPr algn="just">
              <a:defRPr/>
            </a:pPr>
            <a:r>
              <a:rPr lang="cs-CZ" sz="1800" dirty="0"/>
              <a:t>právo zvolit si obhájce  - právo na obhajobu </a:t>
            </a:r>
          </a:p>
          <a:p>
            <a:pPr algn="just">
              <a:defRPr/>
            </a:pPr>
            <a:endParaRPr lang="cs-CZ" sz="1800" dirty="0"/>
          </a:p>
          <a:p>
            <a:pPr algn="just">
              <a:defRPr/>
            </a:pPr>
            <a:r>
              <a:rPr lang="cs-CZ" sz="1800" dirty="0"/>
              <a:t>právo radit se s obhájcem bez přítomnosti třetí osoby </a:t>
            </a:r>
          </a:p>
          <a:p>
            <a:pPr lvl="1" algn="just">
              <a:defRPr/>
            </a:pPr>
            <a:r>
              <a:rPr lang="cs-CZ" sz="1600" dirty="0"/>
              <a:t>toto právo může být dle ESLP výjimečně omezeno, pokud je důvodná obava, že advokát se s obviněným rozhodne na zničení nebo ukrytí důkazů  (</a:t>
            </a:r>
            <a:r>
              <a:rPr lang="cs-CZ" sz="1600" dirty="0" err="1"/>
              <a:t>Campbell</a:t>
            </a:r>
            <a:r>
              <a:rPr lang="cs-CZ" sz="1600" dirty="0"/>
              <a:t> proti Spojenému království, 1984) </a:t>
            </a:r>
            <a:endParaRPr lang="cs-CZ" sz="1800" dirty="0">
              <a:ea typeface="+mn-ea"/>
              <a:cs typeface="+mn-cs"/>
            </a:endParaRPr>
          </a:p>
          <a:p>
            <a:pPr algn="just">
              <a:defRPr/>
            </a:pPr>
            <a:endParaRPr lang="cs-CZ" sz="1800" dirty="0"/>
          </a:p>
        </p:txBody>
      </p:sp>
      <p:sp>
        <p:nvSpPr>
          <p:cNvPr id="19460" name="Zástupný symbol pro číslo snímku 3">
            <a:extLst>
              <a:ext uri="{FF2B5EF4-FFF2-40B4-BE49-F238E27FC236}">
                <a16:creationId xmlns:a16="http://schemas.microsoft.com/office/drawing/2014/main" id="{D7140A6B-2C98-43DA-815F-7563DCE96070}"/>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2DE60971-5506-4C0F-A33C-FDD77A861384}" type="slidenum">
              <a:rPr lang="cs-CZ" altLang="cs-CZ" sz="1200"/>
              <a:pPr>
                <a:spcBef>
                  <a:spcPct val="0"/>
                </a:spcBef>
                <a:buClrTx/>
                <a:buFontTx/>
                <a:buNone/>
              </a:pPr>
              <a:t>50</a:t>
            </a:fld>
            <a:endParaRPr lang="cs-CZ" altLang="cs-CZ" sz="12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a:extLst>
              <a:ext uri="{FF2B5EF4-FFF2-40B4-BE49-F238E27FC236}">
                <a16:creationId xmlns:a16="http://schemas.microsoft.com/office/drawing/2014/main" id="{105364FE-9B8E-45C3-AE41-9BDDBA22F445}"/>
              </a:ext>
            </a:extLst>
          </p:cNvPr>
          <p:cNvSpPr>
            <a:spLocks noGrp="1" noChangeArrowheads="1"/>
          </p:cNvSpPr>
          <p:nvPr>
            <p:ph type="title"/>
          </p:nvPr>
        </p:nvSpPr>
        <p:spPr/>
        <p:txBody>
          <a:bodyPr/>
          <a:lstStyle/>
          <a:p>
            <a:endParaRPr lang="cs-CZ" altLang="cs-CZ"/>
          </a:p>
        </p:txBody>
      </p:sp>
      <p:sp>
        <p:nvSpPr>
          <p:cNvPr id="20483" name="Zástupný symbol pro obsah 2">
            <a:extLst>
              <a:ext uri="{FF2B5EF4-FFF2-40B4-BE49-F238E27FC236}">
                <a16:creationId xmlns:a16="http://schemas.microsoft.com/office/drawing/2014/main" id="{C4BF99C9-BF9A-41A6-BCD3-408085D53DCE}"/>
              </a:ext>
            </a:extLst>
          </p:cNvPr>
          <p:cNvSpPr>
            <a:spLocks noGrp="1" noChangeArrowheads="1"/>
          </p:cNvSpPr>
          <p:nvPr>
            <p:ph idx="1"/>
          </p:nvPr>
        </p:nvSpPr>
        <p:spPr/>
        <p:txBody>
          <a:bodyPr/>
          <a:lstStyle/>
          <a:p>
            <a:pPr marL="72000" indent="0" algn="just">
              <a:buNone/>
            </a:pPr>
            <a:endParaRPr lang="cs-CZ" altLang="cs-CZ" sz="1800" dirty="0"/>
          </a:p>
          <a:p>
            <a:pPr algn="just"/>
            <a:r>
              <a:rPr lang="cs-CZ" altLang="cs-CZ" sz="1800" dirty="0"/>
              <a:t>právo podávat opravné prostředky </a:t>
            </a:r>
          </a:p>
          <a:p>
            <a:pPr algn="just"/>
            <a:endParaRPr lang="cs-CZ" altLang="cs-CZ" sz="1800" dirty="0"/>
          </a:p>
          <a:p>
            <a:pPr algn="just"/>
            <a:r>
              <a:rPr lang="cs-CZ" altLang="cs-CZ" sz="1800" dirty="0"/>
              <a:t>právo být přítomen při projednávání věci </a:t>
            </a:r>
          </a:p>
          <a:p>
            <a:pPr algn="just"/>
            <a:endParaRPr lang="cs-CZ" altLang="cs-CZ" sz="1800" dirty="0"/>
          </a:p>
          <a:p>
            <a:pPr lvl="1" algn="just"/>
            <a:r>
              <a:rPr lang="cs-CZ" altLang="cs-CZ" sz="1600" dirty="0"/>
              <a:t>§ 202/4 TŘ hlavní líčení v nepřítomnosti nelze provést, pokud se jedná o TČ s horní hranicí převyšující pět let nebo je vazbě či VTOS </a:t>
            </a:r>
          </a:p>
          <a:p>
            <a:pPr lvl="1" algn="just"/>
            <a:endParaRPr lang="cs-CZ" altLang="cs-CZ" sz="1600" dirty="0"/>
          </a:p>
          <a:p>
            <a:pPr lvl="1" algn="just"/>
            <a:r>
              <a:rPr lang="cs-CZ" altLang="cs-CZ" sz="1600" dirty="0"/>
              <a:t>obžalovaný se může tohoto práva vzdát </a:t>
            </a:r>
          </a:p>
          <a:p>
            <a:pPr>
              <a:buFont typeface="Wingdings" panose="05000000000000000000" pitchFamily="2" charset="2"/>
              <a:buNone/>
            </a:pPr>
            <a:endParaRPr lang="cs-CZ" altLang="cs-CZ" dirty="0"/>
          </a:p>
        </p:txBody>
      </p:sp>
      <p:sp>
        <p:nvSpPr>
          <p:cNvPr id="20484" name="Zástupný symbol pro číslo snímku 3">
            <a:extLst>
              <a:ext uri="{FF2B5EF4-FFF2-40B4-BE49-F238E27FC236}">
                <a16:creationId xmlns:a16="http://schemas.microsoft.com/office/drawing/2014/main" id="{C317CC02-657C-4723-BAF3-F2A1B916C8DB}"/>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883DA04A-9A70-457F-B6FC-165FED9C99E4}" type="slidenum">
              <a:rPr lang="cs-CZ" altLang="cs-CZ" sz="1200"/>
              <a:pPr>
                <a:spcBef>
                  <a:spcPct val="0"/>
                </a:spcBef>
                <a:buClrTx/>
                <a:buFontTx/>
                <a:buNone/>
              </a:pPr>
              <a:t>51</a:t>
            </a:fld>
            <a:endParaRPr lang="cs-CZ" altLang="cs-CZ" sz="12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a:lstStyle/>
          <a:p>
            <a:pPr algn="ctr"/>
            <a:r>
              <a:rPr lang="cs-CZ" b="1"/>
              <a:t>Obhájce</a:t>
            </a:r>
          </a:p>
        </p:txBody>
      </p:sp>
      <p:sp>
        <p:nvSpPr>
          <p:cNvPr id="33795" name="Zástupný symbol pro obsah 2"/>
          <p:cNvSpPr>
            <a:spLocks noGrp="1"/>
          </p:cNvSpPr>
          <p:nvPr>
            <p:ph idx="1"/>
          </p:nvPr>
        </p:nvSpPr>
        <p:spPr/>
        <p:txBody>
          <a:bodyPr/>
          <a:lstStyle/>
          <a:p>
            <a:pPr marL="72000" indent="0" algn="just">
              <a:buNone/>
            </a:pPr>
            <a:endParaRPr lang="cs-CZ" sz="1800" dirty="0"/>
          </a:p>
          <a:p>
            <a:pPr algn="just">
              <a:lnSpc>
                <a:spcPct val="100000"/>
              </a:lnSpc>
            </a:pPr>
            <a:r>
              <a:rPr lang="cs-CZ" sz="1800" dirty="0"/>
              <a:t>obhájce je právním zástupcem osoby, proti které se trestní řízení vede</a:t>
            </a:r>
          </a:p>
          <a:p>
            <a:pPr algn="just">
              <a:lnSpc>
                <a:spcPct val="100000"/>
              </a:lnSpc>
            </a:pPr>
            <a:endParaRPr lang="cs-CZ" sz="1800" dirty="0"/>
          </a:p>
          <a:p>
            <a:pPr algn="just">
              <a:lnSpc>
                <a:spcPct val="100000"/>
              </a:lnSpc>
            </a:pPr>
            <a:r>
              <a:rPr lang="cs-CZ" sz="1800" dirty="0"/>
              <a:t>§ 35/1 TŘ - obhájcem v TŘ může být jen advokát; podmínky, kdo může být advokát stanoví § 4, 5 zákona o advokacii (85/1996 Sb.)  </a:t>
            </a:r>
          </a:p>
          <a:p>
            <a:pPr algn="just">
              <a:lnSpc>
                <a:spcPct val="100000"/>
              </a:lnSpc>
              <a:buFont typeface="Wingdings" pitchFamily="2" charset="2"/>
              <a:buNone/>
            </a:pPr>
            <a:endParaRPr lang="cs-CZ" sz="1800" dirty="0"/>
          </a:p>
          <a:p>
            <a:pPr algn="just">
              <a:lnSpc>
                <a:spcPct val="100000"/>
              </a:lnSpc>
            </a:pPr>
            <a:r>
              <a:rPr lang="cs-CZ" sz="1800" dirty="0"/>
              <a:t>§ 35/1 TŘ - pro jednotlivé úkony se může nechat zastoupit koncipientem, s výjimkou řízení před KS  jako soudem prvního stupně, před VS a NS </a:t>
            </a:r>
          </a:p>
          <a:p>
            <a:pPr algn="just">
              <a:lnSpc>
                <a:spcPct val="100000"/>
              </a:lnSpc>
            </a:pPr>
            <a:endParaRPr lang="cs-CZ" sz="1800" dirty="0"/>
          </a:p>
          <a:p>
            <a:pPr algn="just">
              <a:lnSpc>
                <a:spcPct val="100000"/>
              </a:lnSpc>
            </a:pPr>
            <a:r>
              <a:rPr lang="cs-CZ" sz="1800" dirty="0"/>
              <a:t>fakticky realizuje právo na obhajobu osoby, proti které se vede trestní řízení</a:t>
            </a:r>
          </a:p>
          <a:p>
            <a:endParaRPr lang="cs-CZ" dirty="0"/>
          </a:p>
        </p:txBody>
      </p:sp>
      <p:sp>
        <p:nvSpPr>
          <p:cNvPr id="4" name="Zástupný symbol pro číslo snímku 3"/>
          <p:cNvSpPr>
            <a:spLocks noGrp="1"/>
          </p:cNvSpPr>
          <p:nvPr>
            <p:ph type="sldNum" sz="quarter" idx="11"/>
          </p:nvPr>
        </p:nvSpPr>
        <p:spPr/>
        <p:txBody>
          <a:bodyPr/>
          <a:lstStyle/>
          <a:p>
            <a:pPr>
              <a:defRPr/>
            </a:pPr>
            <a:fld id="{55BF853F-8234-43DF-9D0D-8699CCB914FF}" type="slidenum">
              <a:rPr lang="cs-CZ" smtClean="0"/>
              <a:pPr>
                <a:defRPr/>
              </a:pPr>
              <a:t>52</a:t>
            </a:fld>
            <a:endParaRPr lang="cs-CZ"/>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p:cNvSpPr>
            <a:spLocks noGrp="1"/>
          </p:cNvSpPr>
          <p:nvPr>
            <p:ph type="title"/>
          </p:nvPr>
        </p:nvSpPr>
        <p:spPr/>
        <p:txBody>
          <a:bodyPr/>
          <a:lstStyle/>
          <a:p>
            <a:endParaRPr lang="cs-CZ"/>
          </a:p>
        </p:txBody>
      </p:sp>
      <p:sp>
        <p:nvSpPr>
          <p:cNvPr id="34819" name="Zástupný symbol pro obsah 2"/>
          <p:cNvSpPr>
            <a:spLocks noGrp="1"/>
          </p:cNvSpPr>
          <p:nvPr>
            <p:ph idx="1"/>
          </p:nvPr>
        </p:nvSpPr>
        <p:spPr/>
        <p:txBody>
          <a:bodyPr/>
          <a:lstStyle/>
          <a:p>
            <a:pPr algn="just">
              <a:lnSpc>
                <a:spcPct val="100000"/>
              </a:lnSpc>
            </a:pPr>
            <a:endParaRPr lang="cs-CZ" sz="1800" dirty="0"/>
          </a:p>
          <a:p>
            <a:pPr algn="just">
              <a:lnSpc>
                <a:spcPct val="100000"/>
              </a:lnSpc>
            </a:pPr>
            <a:r>
              <a:rPr lang="cs-CZ" sz="1800" dirty="0"/>
              <a:t> </a:t>
            </a:r>
            <a:r>
              <a:rPr lang="cs-CZ" sz="1700" dirty="0"/>
              <a:t>dle čl. 6/3 písm. e) Evropské úmluvy obsahuje</a:t>
            </a:r>
          </a:p>
          <a:p>
            <a:pPr lvl="1" algn="just"/>
            <a:r>
              <a:rPr lang="cs-CZ" sz="1500" dirty="0"/>
              <a:t>právo obhajovat se osobně</a:t>
            </a:r>
          </a:p>
          <a:p>
            <a:pPr lvl="1" algn="just"/>
            <a:r>
              <a:rPr lang="cs-CZ" sz="1500" dirty="0"/>
              <a:t>právo obhajovat se prostřednictvím obhájce podle vlastního výběru</a:t>
            </a:r>
          </a:p>
          <a:p>
            <a:pPr lvl="1" algn="just"/>
            <a:r>
              <a:rPr lang="cs-CZ" sz="1500" dirty="0"/>
              <a:t>právo na bezplatnou obhajobu, pokud to vyžaduje zájem spravedlnosti </a:t>
            </a:r>
          </a:p>
          <a:p>
            <a:pPr algn="just">
              <a:lnSpc>
                <a:spcPct val="100000"/>
              </a:lnSpc>
            </a:pPr>
            <a:endParaRPr lang="cs-CZ" sz="1700" dirty="0"/>
          </a:p>
          <a:p>
            <a:pPr algn="just">
              <a:lnSpc>
                <a:spcPct val="100000"/>
              </a:lnSpc>
            </a:pPr>
            <a:r>
              <a:rPr lang="cs-CZ" sz="1700" dirty="0"/>
              <a:t>čl. 37/2 LZPS – každý má právo na právní pomoc v řízení před soudy, jinými státními orgány a to od počátku řízení </a:t>
            </a:r>
          </a:p>
          <a:p>
            <a:pPr algn="just">
              <a:lnSpc>
                <a:spcPct val="100000"/>
              </a:lnSpc>
              <a:buFont typeface="Wingdings" pitchFamily="2" charset="2"/>
              <a:buNone/>
            </a:pPr>
            <a:endParaRPr lang="cs-CZ" sz="1700" dirty="0"/>
          </a:p>
          <a:p>
            <a:pPr algn="just">
              <a:lnSpc>
                <a:spcPct val="100000"/>
              </a:lnSpc>
            </a:pPr>
            <a:r>
              <a:rPr lang="cs-CZ" sz="1700" dirty="0"/>
              <a:t>čl. 40/3 LZPS - obviněný má právo na obhájce</a:t>
            </a:r>
          </a:p>
          <a:p>
            <a:pPr algn="just">
              <a:lnSpc>
                <a:spcPct val="100000"/>
              </a:lnSpc>
              <a:buFont typeface="Wingdings" pitchFamily="2" charset="2"/>
              <a:buNone/>
            </a:pPr>
            <a:endParaRPr lang="cs-CZ" sz="1700" dirty="0"/>
          </a:p>
          <a:p>
            <a:pPr algn="just">
              <a:lnSpc>
                <a:spcPct val="100000"/>
              </a:lnSpc>
            </a:pPr>
            <a:r>
              <a:rPr lang="cs-CZ" sz="1700" dirty="0"/>
              <a:t>§ 2/12 TŘ – ten, proti němuž se trestní řízení vede, má právo na obhájce </a:t>
            </a:r>
          </a:p>
          <a:p>
            <a:pPr lvl="1" algn="just"/>
            <a:r>
              <a:rPr lang="cs-CZ" sz="1500" dirty="0"/>
              <a:t>širší pojetí, než v LZPS  - mladistvý  od  provedení úkonů podle </a:t>
            </a:r>
            <a:r>
              <a:rPr lang="cs-CZ" sz="1500" dirty="0" err="1"/>
              <a:t>TrŘ</a:t>
            </a:r>
            <a:r>
              <a:rPr lang="cs-CZ" sz="1500" dirty="0"/>
              <a:t> nebo učinění opatření dle ZSM, podezřelý</a:t>
            </a:r>
          </a:p>
          <a:p>
            <a:pPr algn="just">
              <a:buFont typeface="Wingdings" pitchFamily="2" charset="2"/>
              <a:buNone/>
            </a:pPr>
            <a:endParaRPr lang="cs-CZ" sz="1800" dirty="0"/>
          </a:p>
        </p:txBody>
      </p:sp>
      <p:sp>
        <p:nvSpPr>
          <p:cNvPr id="4" name="Zástupný symbol pro číslo snímku 3"/>
          <p:cNvSpPr>
            <a:spLocks noGrp="1"/>
          </p:cNvSpPr>
          <p:nvPr>
            <p:ph type="sldNum" sz="quarter" idx="11"/>
          </p:nvPr>
        </p:nvSpPr>
        <p:spPr/>
        <p:txBody>
          <a:bodyPr/>
          <a:lstStyle/>
          <a:p>
            <a:pPr>
              <a:defRPr/>
            </a:pPr>
            <a:fld id="{F4BBDE2F-C501-4C2E-9077-E7AEDAD03523}" type="slidenum">
              <a:rPr lang="cs-CZ" smtClean="0"/>
              <a:pPr>
                <a:defRPr/>
              </a:pPr>
              <a:t>53</a:t>
            </a:fld>
            <a:endParaRPr lang="cs-CZ"/>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p:txBody>
          <a:bodyPr/>
          <a:lstStyle/>
          <a:p>
            <a:endParaRPr lang="cs-CZ"/>
          </a:p>
        </p:txBody>
      </p:sp>
      <p:sp>
        <p:nvSpPr>
          <p:cNvPr id="35843" name="Zástupný symbol pro obsah 2"/>
          <p:cNvSpPr>
            <a:spLocks noGrp="1"/>
          </p:cNvSpPr>
          <p:nvPr>
            <p:ph idx="1"/>
          </p:nvPr>
        </p:nvSpPr>
        <p:spPr/>
        <p:txBody>
          <a:bodyPr/>
          <a:lstStyle/>
          <a:p>
            <a:pPr algn="just"/>
            <a:r>
              <a:rPr lang="cs-CZ" sz="1600" dirty="0"/>
              <a:t> </a:t>
            </a:r>
            <a:r>
              <a:rPr lang="cs-CZ" sz="1800" dirty="0"/>
              <a:t>obhajoba </a:t>
            </a:r>
          </a:p>
          <a:p>
            <a:pPr algn="just">
              <a:buFont typeface="Wingdings" pitchFamily="2" charset="2"/>
              <a:buNone/>
            </a:pPr>
            <a:endParaRPr lang="cs-CZ" sz="1800" dirty="0"/>
          </a:p>
          <a:p>
            <a:pPr lvl="1" algn="just"/>
            <a:r>
              <a:rPr lang="cs-CZ" sz="1600" dirty="0"/>
              <a:t>materiální obhajoba - právo hájit se sám </a:t>
            </a:r>
          </a:p>
          <a:p>
            <a:pPr lvl="1" algn="just">
              <a:buFont typeface="Wingdings" pitchFamily="2" charset="2"/>
              <a:buNone/>
            </a:pPr>
            <a:endParaRPr lang="cs-CZ" sz="1600" dirty="0"/>
          </a:p>
          <a:p>
            <a:pPr lvl="1" algn="just"/>
            <a:r>
              <a:rPr lang="cs-CZ" sz="1600" dirty="0"/>
              <a:t>formální obhajoba - právo hájit se prostřednictvím obhájce, kterého si může zvolit obviněný, jeho zákonný zástupce nebo příbuzný v pokolení přímém, respektive povinnost mít obhájce v rámci nutné obhajoby offo </a:t>
            </a:r>
          </a:p>
          <a:p>
            <a:pPr lvl="1" algn="just">
              <a:buFont typeface="Wingdings" pitchFamily="2" charset="2"/>
              <a:buNone/>
            </a:pPr>
            <a:endParaRPr lang="cs-CZ" sz="1600" dirty="0"/>
          </a:p>
          <a:p>
            <a:pPr marL="1200150" lvl="2" indent="-285750" algn="just">
              <a:buFont typeface="Arial" panose="020B0604020202020204" pitchFamily="34" charset="0"/>
              <a:buChar char="•"/>
            </a:pPr>
            <a:r>
              <a:rPr lang="cs-CZ" sz="1400" dirty="0"/>
              <a:t>§ 36, § 36a TŘ - vazba, VTOS, ochranné opatření spojené se zbavením osobní svobody, omezení svéprávnosti, uprchlý, mladistvý do dovršení 18. let věku, sjednávání dohody  o vině a trestu, TČ s horní hranicí TOS nad 5 let (v tomto případě právo vzdát se nutné obhajoby)</a:t>
            </a:r>
          </a:p>
          <a:p>
            <a:pPr lvl="2" algn="just">
              <a:buFont typeface="Wingdings" pitchFamily="2" charset="2"/>
              <a:buNone/>
            </a:pPr>
            <a:endParaRPr lang="cs-CZ" sz="1600" dirty="0"/>
          </a:p>
          <a:p>
            <a:pPr lvl="1" algn="just"/>
            <a:r>
              <a:rPr lang="cs-CZ" sz="1600" dirty="0"/>
              <a:t>právo vyžadovat po OČTŘ, aby byl zjištěn skutkový stav bez důvodných pochybností, tj. skutečnosti svědčící pro i proti  </a:t>
            </a:r>
          </a:p>
          <a:p>
            <a:pPr algn="just"/>
            <a:endParaRPr lang="cs-CZ" sz="1800" dirty="0"/>
          </a:p>
        </p:txBody>
      </p:sp>
      <p:sp>
        <p:nvSpPr>
          <p:cNvPr id="4" name="Zástupný symbol pro číslo snímku 3"/>
          <p:cNvSpPr>
            <a:spLocks noGrp="1"/>
          </p:cNvSpPr>
          <p:nvPr>
            <p:ph type="sldNum" sz="quarter" idx="11"/>
          </p:nvPr>
        </p:nvSpPr>
        <p:spPr/>
        <p:txBody>
          <a:bodyPr/>
          <a:lstStyle/>
          <a:p>
            <a:pPr>
              <a:defRPr/>
            </a:pPr>
            <a:fld id="{34585045-77BF-4C5D-8C16-83C603429D5F}" type="slidenum">
              <a:rPr lang="cs-CZ" smtClean="0"/>
              <a:pPr>
                <a:defRPr/>
              </a:pPr>
              <a:t>54</a:t>
            </a:fld>
            <a:endParaRPr lang="cs-CZ"/>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Nutná obhajoba dle § 36 </a:t>
            </a:r>
            <a:r>
              <a:rPr lang="cs-CZ" dirty="0" err="1"/>
              <a:t>TrŘ</a:t>
            </a:r>
            <a:endParaRPr lang="cs-CZ" dirty="0"/>
          </a:p>
        </p:txBody>
      </p:sp>
      <p:sp>
        <p:nvSpPr>
          <p:cNvPr id="3" name="Zástupný symbol pro obsah 2"/>
          <p:cNvSpPr>
            <a:spLocks noGrp="1"/>
          </p:cNvSpPr>
          <p:nvPr>
            <p:ph idx="1"/>
          </p:nvPr>
        </p:nvSpPr>
        <p:spPr>
          <a:xfrm>
            <a:off x="720000" y="1417639"/>
            <a:ext cx="9490800" cy="4525963"/>
          </a:xfrm>
        </p:spPr>
        <p:txBody>
          <a:bodyPr/>
          <a:lstStyle/>
          <a:p>
            <a:pPr marL="252000" lvl="1">
              <a:lnSpc>
                <a:spcPct val="150000"/>
              </a:lnSpc>
              <a:defRPr/>
            </a:pPr>
            <a:r>
              <a:rPr lang="cs-CZ" sz="1800" dirty="0">
                <a:ea typeface="+mn-ea"/>
                <a:cs typeface="+mn-cs"/>
              </a:rPr>
              <a:t>již v přípravném řízení </a:t>
            </a:r>
          </a:p>
          <a:p>
            <a:pPr lvl="1"/>
            <a:r>
              <a:rPr lang="cs-CZ" sz="1800" dirty="0"/>
              <a:t>je-li omezen na svobodě;</a:t>
            </a:r>
          </a:p>
          <a:p>
            <a:pPr lvl="1"/>
            <a:r>
              <a:rPr lang="cs-CZ" sz="1800" dirty="0"/>
              <a:t>je-li omezen na svéprávnosti;</a:t>
            </a:r>
          </a:p>
          <a:p>
            <a:pPr lvl="1"/>
            <a:r>
              <a:rPr lang="cs-CZ" sz="1800" dirty="0"/>
              <a:t>je-li stíhán jako uprchlý;</a:t>
            </a:r>
          </a:p>
          <a:p>
            <a:pPr lvl="1"/>
            <a:r>
              <a:rPr lang="cs-CZ" sz="1800" dirty="0"/>
              <a:t>je-li sjednávána dohoda o vině a trestu; </a:t>
            </a:r>
          </a:p>
          <a:p>
            <a:pPr lvl="1"/>
            <a:r>
              <a:rPr lang="cs-CZ" sz="1800" dirty="0"/>
              <a:t>je-li pochybnost o způsobilosti se hájit;</a:t>
            </a:r>
          </a:p>
          <a:p>
            <a:pPr lvl="1"/>
            <a:r>
              <a:rPr lang="cs-CZ" sz="1800" dirty="0"/>
              <a:t>je-li horní hranice TČ &gt; 5 let – lze se vzdát  </a:t>
            </a:r>
          </a:p>
          <a:p>
            <a:pPr marL="252000" lvl="1">
              <a:lnSpc>
                <a:spcPct val="150000"/>
              </a:lnSpc>
              <a:defRPr/>
            </a:pPr>
            <a:endParaRPr lang="cs-CZ" sz="1800" dirty="0">
              <a:ea typeface="+mn-ea"/>
              <a:cs typeface="+mn-cs"/>
            </a:endParaRPr>
          </a:p>
          <a:p>
            <a:pPr marL="252000" lvl="1">
              <a:lnSpc>
                <a:spcPct val="150000"/>
              </a:lnSpc>
              <a:defRPr/>
            </a:pPr>
            <a:r>
              <a:rPr lang="cs-CZ" sz="1800" dirty="0">
                <a:ea typeface="+mn-ea"/>
                <a:cs typeface="+mn-cs"/>
              </a:rPr>
              <a:t>v hlavním líčení po zkráceném přípravném řízení;</a:t>
            </a:r>
          </a:p>
          <a:p>
            <a:pPr lvl="1">
              <a:defRPr/>
            </a:pPr>
            <a:r>
              <a:rPr lang="cs-CZ" sz="1800" dirty="0"/>
              <a:t>lze se vzdát </a:t>
            </a:r>
          </a:p>
          <a:p>
            <a:pPr marL="252000" lvl="1">
              <a:defRPr/>
            </a:pPr>
            <a:endParaRPr lang="cs-CZ" sz="1800" dirty="0">
              <a:ea typeface="+mn-ea"/>
              <a:cs typeface="+mn-cs"/>
            </a:endParaRPr>
          </a:p>
          <a:p>
            <a:pPr marL="252000" lvl="1" algn="just">
              <a:defRPr/>
            </a:pPr>
            <a:r>
              <a:rPr lang="cs-CZ" sz="1800" dirty="0">
                <a:ea typeface="+mn-ea"/>
                <a:cs typeface="+mn-cs"/>
              </a:rPr>
              <a:t>při rozhodování o uložení či změně ochranného léčení či zabezpečovací detence (vyjma protialkoholního)</a:t>
            </a:r>
          </a:p>
          <a:p>
            <a:pPr marL="324000" lvl="1" indent="0">
              <a:buNone/>
            </a:pPr>
            <a:endParaRPr lang="cs-CZ" dirty="0"/>
          </a:p>
        </p:txBody>
      </p:sp>
      <p:sp>
        <p:nvSpPr>
          <p:cNvPr id="4" name="Zástupný symbol pro zápatí 3">
            <a:extLst>
              <a:ext uri="{FF2B5EF4-FFF2-40B4-BE49-F238E27FC236}">
                <a16:creationId xmlns:a16="http://schemas.microsoft.com/office/drawing/2014/main" id="{92F1C5D5-9BBD-4D8A-B5AF-42C8EE2B7CE6}"/>
              </a:ext>
            </a:extLst>
          </p:cNvPr>
          <p:cNvSpPr>
            <a:spLocks noGrp="1"/>
          </p:cNvSpPr>
          <p:nvPr>
            <p:ph type="ftr" sz="quarter" idx="10"/>
          </p:nvPr>
        </p:nvSpPr>
        <p:spPr/>
        <p:txBody>
          <a:bodyPr/>
          <a:lstStyle/>
          <a:p>
            <a:r>
              <a:rPr lang="cs-CZ"/>
              <a:t>Právnická fakulta Masarykovy univerzity, 14. 3. 2019</a:t>
            </a:r>
            <a:endParaRPr lang="cs-CZ" dirty="0"/>
          </a:p>
        </p:txBody>
      </p:sp>
      <p:sp>
        <p:nvSpPr>
          <p:cNvPr id="5" name="Zástupný symbol pro číslo snímku 4">
            <a:extLst>
              <a:ext uri="{FF2B5EF4-FFF2-40B4-BE49-F238E27FC236}">
                <a16:creationId xmlns:a16="http://schemas.microsoft.com/office/drawing/2014/main" id="{AEB17C5F-1DF4-4CA4-842A-A5CCDC2CCE74}"/>
              </a:ext>
            </a:extLst>
          </p:cNvPr>
          <p:cNvSpPr>
            <a:spLocks noGrp="1"/>
          </p:cNvSpPr>
          <p:nvPr>
            <p:ph type="sldNum" sz="quarter" idx="11"/>
          </p:nvPr>
        </p:nvSpPr>
        <p:spPr/>
        <p:txBody>
          <a:bodyPr/>
          <a:lstStyle/>
          <a:p>
            <a:fld id="{0970407D-EE58-4A0B-824B-1D3AE42DD9CF}" type="slidenum">
              <a:rPr lang="cs-CZ" altLang="cs-CZ" smtClean="0"/>
              <a:pPr/>
              <a:t>55</a:t>
            </a:fld>
            <a:endParaRPr lang="cs-CZ" altLang="cs-CZ" dirty="0"/>
          </a:p>
        </p:txBody>
      </p:sp>
    </p:spTree>
    <p:extLst>
      <p:ext uri="{BB962C8B-B14F-4D97-AF65-F5344CB8AC3E}">
        <p14:creationId xmlns:p14="http://schemas.microsoft.com/office/powerpoint/2010/main" val="15738512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Nutná obhajoba dle § 36a </a:t>
            </a:r>
            <a:r>
              <a:rPr lang="cs-CZ" dirty="0" err="1"/>
              <a:t>TrŘ</a:t>
            </a:r>
            <a:endParaRPr lang="cs-CZ" dirty="0"/>
          </a:p>
        </p:txBody>
      </p:sp>
      <p:sp>
        <p:nvSpPr>
          <p:cNvPr id="3" name="Zástupný symbol pro obsah 2"/>
          <p:cNvSpPr>
            <a:spLocks noGrp="1"/>
          </p:cNvSpPr>
          <p:nvPr>
            <p:ph idx="1"/>
          </p:nvPr>
        </p:nvSpPr>
        <p:spPr>
          <a:xfrm>
            <a:off x="720000" y="1417639"/>
            <a:ext cx="9490800" cy="4525963"/>
          </a:xfrm>
        </p:spPr>
        <p:txBody>
          <a:bodyPr/>
          <a:lstStyle/>
          <a:p>
            <a:r>
              <a:rPr lang="cs-CZ" sz="1800" dirty="0"/>
              <a:t>ve vykonávacím řízení ve veřejném zasedání</a:t>
            </a:r>
          </a:p>
          <a:p>
            <a:endParaRPr lang="cs-CZ" sz="1800" dirty="0"/>
          </a:p>
          <a:p>
            <a:pPr lvl="1"/>
            <a:r>
              <a:rPr lang="cs-CZ" sz="1800" dirty="0"/>
              <a:t>je-li omezen na svéprávnosti;</a:t>
            </a:r>
          </a:p>
          <a:p>
            <a:pPr lvl="1"/>
            <a:r>
              <a:rPr lang="cs-CZ" sz="1800" dirty="0"/>
              <a:t>je-li ve vazbě;</a:t>
            </a:r>
          </a:p>
          <a:p>
            <a:pPr lvl="1">
              <a:spcAft>
                <a:spcPts val="600"/>
              </a:spcAft>
            </a:pPr>
            <a:r>
              <a:rPr lang="cs-CZ" sz="1800" dirty="0"/>
              <a:t>je-li pochybnost o způsobilosti se hájit;</a:t>
            </a:r>
          </a:p>
          <a:p>
            <a:pPr marL="252000" lvl="1">
              <a:spcAft>
                <a:spcPts val="600"/>
              </a:spcAft>
              <a:defRPr/>
            </a:pPr>
            <a:endParaRPr lang="cs-CZ" sz="1800" dirty="0">
              <a:ea typeface="+mn-ea"/>
              <a:cs typeface="+mn-cs"/>
            </a:endParaRPr>
          </a:p>
          <a:p>
            <a:pPr marL="252000" lvl="1">
              <a:spcAft>
                <a:spcPts val="600"/>
              </a:spcAft>
              <a:defRPr/>
            </a:pPr>
            <a:r>
              <a:rPr lang="cs-CZ" sz="1800" dirty="0">
                <a:ea typeface="+mn-ea"/>
                <a:cs typeface="+mn-cs"/>
              </a:rPr>
              <a:t>v řízení o dovolání, stížnosti pro porušení zákona a o obnově řízení</a:t>
            </a:r>
          </a:p>
          <a:p>
            <a:pPr lvl="1"/>
            <a:r>
              <a:rPr lang="cs-CZ" sz="1800" dirty="0"/>
              <a:t>je-li omezen na svobodě či na svéprávnosti</a:t>
            </a:r>
          </a:p>
          <a:p>
            <a:pPr lvl="1"/>
            <a:r>
              <a:rPr lang="cs-CZ" sz="1800" dirty="0"/>
              <a:t>je-li horní hranice TČ &gt; 5 let – lze se vzdát; </a:t>
            </a:r>
          </a:p>
          <a:p>
            <a:pPr lvl="1"/>
            <a:r>
              <a:rPr lang="cs-CZ" sz="1800" dirty="0"/>
              <a:t>je-li pochybnost o způsobilosti se hájit;</a:t>
            </a:r>
          </a:p>
          <a:p>
            <a:pPr lvl="1"/>
            <a:r>
              <a:rPr lang="cs-CZ" sz="1800" dirty="0"/>
              <a:t>jde-li o zemřelého obviněného</a:t>
            </a:r>
          </a:p>
          <a:p>
            <a:pPr marL="457200" lvl="1" indent="0">
              <a:buNone/>
            </a:pPr>
            <a:endParaRPr lang="cs-CZ" dirty="0"/>
          </a:p>
        </p:txBody>
      </p:sp>
      <p:sp>
        <p:nvSpPr>
          <p:cNvPr id="4" name="Zástupný symbol pro zápatí 3">
            <a:extLst>
              <a:ext uri="{FF2B5EF4-FFF2-40B4-BE49-F238E27FC236}">
                <a16:creationId xmlns:a16="http://schemas.microsoft.com/office/drawing/2014/main" id="{DC5C94B9-1E98-413A-BB87-980F229C7929}"/>
              </a:ext>
            </a:extLst>
          </p:cNvPr>
          <p:cNvSpPr>
            <a:spLocks noGrp="1"/>
          </p:cNvSpPr>
          <p:nvPr>
            <p:ph type="ftr" sz="quarter" idx="10"/>
          </p:nvPr>
        </p:nvSpPr>
        <p:spPr/>
        <p:txBody>
          <a:bodyPr/>
          <a:lstStyle/>
          <a:p>
            <a:r>
              <a:rPr lang="cs-CZ"/>
              <a:t>Právnická fakulta Masarykovy univerzity, 14. 3. 2019</a:t>
            </a:r>
            <a:endParaRPr lang="cs-CZ" dirty="0"/>
          </a:p>
        </p:txBody>
      </p:sp>
      <p:sp>
        <p:nvSpPr>
          <p:cNvPr id="5" name="Zástupný symbol pro číslo snímku 4">
            <a:extLst>
              <a:ext uri="{FF2B5EF4-FFF2-40B4-BE49-F238E27FC236}">
                <a16:creationId xmlns:a16="http://schemas.microsoft.com/office/drawing/2014/main" id="{A3D13A18-9C49-4E59-B654-46C93699F404}"/>
              </a:ext>
            </a:extLst>
          </p:cNvPr>
          <p:cNvSpPr>
            <a:spLocks noGrp="1"/>
          </p:cNvSpPr>
          <p:nvPr>
            <p:ph type="sldNum" sz="quarter" idx="11"/>
          </p:nvPr>
        </p:nvSpPr>
        <p:spPr/>
        <p:txBody>
          <a:bodyPr/>
          <a:lstStyle/>
          <a:p>
            <a:fld id="{0970407D-EE58-4A0B-824B-1D3AE42DD9CF}" type="slidenum">
              <a:rPr lang="cs-CZ" altLang="cs-CZ" smtClean="0"/>
              <a:pPr/>
              <a:t>56</a:t>
            </a:fld>
            <a:endParaRPr lang="cs-CZ" altLang="cs-CZ" dirty="0"/>
          </a:p>
        </p:txBody>
      </p:sp>
    </p:spTree>
    <p:extLst>
      <p:ext uri="{BB962C8B-B14F-4D97-AF65-F5344CB8AC3E}">
        <p14:creationId xmlns:p14="http://schemas.microsoft.com/office/powerpoint/2010/main" val="27995794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Nutná obhajoba dle ZSM a ZMJS</a:t>
            </a:r>
          </a:p>
        </p:txBody>
      </p:sp>
      <p:sp>
        <p:nvSpPr>
          <p:cNvPr id="3" name="Zástupný symbol pro obsah 2"/>
          <p:cNvSpPr>
            <a:spLocks noGrp="1"/>
          </p:cNvSpPr>
          <p:nvPr>
            <p:ph idx="1"/>
          </p:nvPr>
        </p:nvSpPr>
        <p:spPr>
          <a:xfrm>
            <a:off x="720000" y="1325461"/>
            <a:ext cx="9490800" cy="4618141"/>
          </a:xfrm>
        </p:spPr>
        <p:txBody>
          <a:bodyPr/>
          <a:lstStyle/>
          <a:p>
            <a:pPr>
              <a:lnSpc>
                <a:spcPct val="100000"/>
              </a:lnSpc>
            </a:pPr>
            <a:r>
              <a:rPr lang="cs-CZ" sz="1800" dirty="0"/>
              <a:t>mladistvý (§ 42 ZSM odst. 2) </a:t>
            </a:r>
          </a:p>
          <a:p>
            <a:pPr>
              <a:lnSpc>
                <a:spcPct val="100000"/>
              </a:lnSpc>
            </a:pPr>
            <a:endParaRPr lang="cs-CZ" sz="1800" dirty="0"/>
          </a:p>
          <a:p>
            <a:pPr lvl="1"/>
            <a:r>
              <a:rPr lang="cs-CZ" sz="1800" dirty="0"/>
              <a:t>od prvního úkonu dle TŘ vždy;</a:t>
            </a:r>
          </a:p>
          <a:p>
            <a:pPr lvl="1"/>
            <a:r>
              <a:rPr lang="cs-CZ" sz="1800" dirty="0"/>
              <a:t>ve vykonávacím řízením rozhoduje-li soud ve veřejném zasedání;</a:t>
            </a:r>
          </a:p>
          <a:p>
            <a:pPr lvl="1"/>
            <a:r>
              <a:rPr lang="cs-CZ" sz="1800" dirty="0"/>
              <a:t>v řízení o mimořádných opravných prostředcích, rozhoduje-li soud ve veřejném zasedání;</a:t>
            </a:r>
          </a:p>
          <a:p>
            <a:pPr marL="252000" lvl="1">
              <a:defRPr/>
            </a:pPr>
            <a:endParaRPr lang="cs-CZ" sz="1800" dirty="0">
              <a:ea typeface="+mn-ea"/>
              <a:cs typeface="+mn-cs"/>
            </a:endParaRPr>
          </a:p>
          <a:p>
            <a:pPr marL="252000" lvl="1">
              <a:defRPr/>
            </a:pPr>
            <a:r>
              <a:rPr lang="cs-CZ" sz="1800" dirty="0">
                <a:ea typeface="+mn-ea"/>
                <a:cs typeface="+mn-cs"/>
              </a:rPr>
              <a:t>dle ZMJS</a:t>
            </a:r>
          </a:p>
          <a:p>
            <a:pPr marL="252000" lvl="1">
              <a:defRPr/>
            </a:pPr>
            <a:endParaRPr lang="cs-CZ" sz="1800" dirty="0">
              <a:ea typeface="+mn-ea"/>
              <a:cs typeface="+mn-cs"/>
            </a:endParaRPr>
          </a:p>
          <a:p>
            <a:pPr lvl="1"/>
            <a:r>
              <a:rPr lang="cs-CZ" sz="1800" dirty="0"/>
              <a:t>řízení o vydání, předání či předání mezinárodnímu soudnímu orgánu, jejich rozšíření či vzdání se speciality </a:t>
            </a:r>
          </a:p>
          <a:p>
            <a:pPr lvl="1"/>
            <a:r>
              <a:rPr lang="cs-CZ" sz="1800" dirty="0"/>
              <a:t>některá řízení o uznání a výkonu cizích rozhodnutí</a:t>
            </a:r>
          </a:p>
          <a:p>
            <a:pPr marL="1257300" lvl="2" indent="-342900">
              <a:lnSpc>
                <a:spcPct val="100000"/>
              </a:lnSpc>
              <a:buFontTx/>
              <a:buChar char="-"/>
            </a:pPr>
            <a:r>
              <a:rPr lang="cs-CZ" sz="1800" dirty="0"/>
              <a:t>TOS či ochranné opatření spojené se zbavením osobní svobody</a:t>
            </a:r>
          </a:p>
          <a:p>
            <a:pPr marL="1257300" lvl="2" indent="-342900">
              <a:lnSpc>
                <a:spcPct val="100000"/>
              </a:lnSpc>
              <a:buFontTx/>
              <a:buChar char="-"/>
            </a:pPr>
            <a:r>
              <a:rPr lang="cs-CZ" sz="1800" dirty="0"/>
              <a:t>je-li omezen na osobní svobodě</a:t>
            </a:r>
          </a:p>
          <a:p>
            <a:pPr marL="1257300" lvl="2" indent="-342900">
              <a:lnSpc>
                <a:spcPct val="100000"/>
              </a:lnSpc>
              <a:buFontTx/>
              <a:buChar char="-"/>
            </a:pPr>
            <a:r>
              <a:rPr lang="cs-CZ" sz="1800" dirty="0"/>
              <a:t>je-li omezen na svéprávnosti</a:t>
            </a:r>
          </a:p>
          <a:p>
            <a:pPr marL="1257300" lvl="2" indent="-342900">
              <a:lnSpc>
                <a:spcPct val="100000"/>
              </a:lnSpc>
              <a:buFontTx/>
              <a:buChar char="-"/>
            </a:pPr>
            <a:r>
              <a:rPr lang="cs-CZ" sz="1800" dirty="0"/>
              <a:t>jde-li o mladistvého</a:t>
            </a:r>
          </a:p>
          <a:p>
            <a:pPr marL="1257300" lvl="2" indent="-342900">
              <a:lnSpc>
                <a:spcPct val="100000"/>
              </a:lnSpc>
              <a:buFontTx/>
              <a:buChar char="-"/>
            </a:pPr>
            <a:r>
              <a:rPr lang="cs-CZ" sz="1800" dirty="0"/>
              <a:t>je-li pochybnost o způsobilosti se hájit</a:t>
            </a:r>
          </a:p>
          <a:p>
            <a:pPr marL="457200" lvl="1" indent="0">
              <a:buNone/>
            </a:pPr>
            <a:endParaRPr lang="cs-CZ" dirty="0"/>
          </a:p>
        </p:txBody>
      </p:sp>
      <p:sp>
        <p:nvSpPr>
          <p:cNvPr id="4" name="Zástupný symbol pro zápatí 3">
            <a:extLst>
              <a:ext uri="{FF2B5EF4-FFF2-40B4-BE49-F238E27FC236}">
                <a16:creationId xmlns:a16="http://schemas.microsoft.com/office/drawing/2014/main" id="{4DCAD0D2-701C-42FD-8790-239E8DD9CD5C}"/>
              </a:ext>
            </a:extLst>
          </p:cNvPr>
          <p:cNvSpPr>
            <a:spLocks noGrp="1"/>
          </p:cNvSpPr>
          <p:nvPr>
            <p:ph type="ftr" sz="quarter" idx="10"/>
          </p:nvPr>
        </p:nvSpPr>
        <p:spPr/>
        <p:txBody>
          <a:bodyPr/>
          <a:lstStyle/>
          <a:p>
            <a:r>
              <a:rPr lang="cs-CZ"/>
              <a:t>Právnická fakulta Masarykovy univerzity, 14. 3. 2019</a:t>
            </a:r>
            <a:endParaRPr lang="cs-CZ" dirty="0"/>
          </a:p>
        </p:txBody>
      </p:sp>
      <p:sp>
        <p:nvSpPr>
          <p:cNvPr id="5" name="Zástupný symbol pro číslo snímku 4">
            <a:extLst>
              <a:ext uri="{FF2B5EF4-FFF2-40B4-BE49-F238E27FC236}">
                <a16:creationId xmlns:a16="http://schemas.microsoft.com/office/drawing/2014/main" id="{09F02474-518B-4E3F-A026-F115864621CF}"/>
              </a:ext>
            </a:extLst>
          </p:cNvPr>
          <p:cNvSpPr>
            <a:spLocks noGrp="1"/>
          </p:cNvSpPr>
          <p:nvPr>
            <p:ph type="sldNum" sz="quarter" idx="11"/>
          </p:nvPr>
        </p:nvSpPr>
        <p:spPr/>
        <p:txBody>
          <a:bodyPr/>
          <a:lstStyle/>
          <a:p>
            <a:fld id="{0970407D-EE58-4A0B-824B-1D3AE42DD9CF}" type="slidenum">
              <a:rPr lang="cs-CZ" altLang="cs-CZ" smtClean="0"/>
              <a:pPr/>
              <a:t>57</a:t>
            </a:fld>
            <a:endParaRPr lang="cs-CZ" altLang="cs-CZ" dirty="0"/>
          </a:p>
        </p:txBody>
      </p:sp>
    </p:spTree>
    <p:extLst>
      <p:ext uri="{BB962C8B-B14F-4D97-AF65-F5344CB8AC3E}">
        <p14:creationId xmlns:p14="http://schemas.microsoft.com/office/powerpoint/2010/main" val="20404166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55899467-D351-4D55-BF88-BE2AC713A2D5}"/>
              </a:ext>
            </a:extLst>
          </p:cNvPr>
          <p:cNvSpPr>
            <a:spLocks noGrp="1"/>
          </p:cNvSpPr>
          <p:nvPr>
            <p:ph type="sldNum" sz="quarter" idx="11"/>
          </p:nvPr>
        </p:nvSpPr>
        <p:spPr/>
        <p:txBody>
          <a:bodyPr/>
          <a:lstStyle/>
          <a:p>
            <a:fld id="{0970407D-EE58-4A0B-824B-1D3AE42DD9CF}" type="slidenum">
              <a:rPr lang="cs-CZ" altLang="cs-CZ" smtClean="0"/>
              <a:pPr/>
              <a:t>58</a:t>
            </a:fld>
            <a:endParaRPr lang="cs-CZ" altLang="cs-CZ" dirty="0"/>
          </a:p>
        </p:txBody>
      </p:sp>
      <p:sp>
        <p:nvSpPr>
          <p:cNvPr id="3" name="Nadpis 2">
            <a:extLst>
              <a:ext uri="{FF2B5EF4-FFF2-40B4-BE49-F238E27FC236}">
                <a16:creationId xmlns:a16="http://schemas.microsoft.com/office/drawing/2014/main" id="{5F8EAEF0-B846-474C-8F79-54183E22DC5D}"/>
              </a:ext>
            </a:extLst>
          </p:cNvPr>
          <p:cNvSpPr>
            <a:spLocks noGrp="1"/>
          </p:cNvSpPr>
          <p:nvPr>
            <p:ph type="title"/>
          </p:nvPr>
        </p:nvSpPr>
        <p:spPr/>
        <p:txBody>
          <a:bodyPr/>
          <a:lstStyle/>
          <a:p>
            <a:pPr algn="ctr"/>
            <a:r>
              <a:rPr lang="cs-CZ" dirty="0"/>
              <a:t>Další osoby s obhajovacími právy</a:t>
            </a:r>
          </a:p>
        </p:txBody>
      </p:sp>
      <p:sp>
        <p:nvSpPr>
          <p:cNvPr id="4" name="Zástupný obsah 3">
            <a:extLst>
              <a:ext uri="{FF2B5EF4-FFF2-40B4-BE49-F238E27FC236}">
                <a16:creationId xmlns:a16="http://schemas.microsoft.com/office/drawing/2014/main" id="{0F30C130-3F17-4987-BC09-8FE737B3F77A}"/>
              </a:ext>
            </a:extLst>
          </p:cNvPr>
          <p:cNvSpPr>
            <a:spLocks noGrp="1"/>
          </p:cNvSpPr>
          <p:nvPr>
            <p:ph idx="1"/>
          </p:nvPr>
        </p:nvSpPr>
        <p:spPr/>
        <p:txBody>
          <a:bodyPr/>
          <a:lstStyle/>
          <a:p>
            <a:pPr>
              <a:lnSpc>
                <a:spcPct val="100000"/>
              </a:lnSpc>
              <a:spcAft>
                <a:spcPts val="600"/>
              </a:spcAft>
              <a:defRPr/>
            </a:pPr>
            <a:r>
              <a:rPr lang="cs-CZ" sz="1800" dirty="0"/>
              <a:t>opatrovník obviněného omezeného na svéprávnosti (§ 34 odst. 1 TŘ)</a:t>
            </a:r>
          </a:p>
          <a:p>
            <a:pPr lvl="1">
              <a:defRPr/>
            </a:pPr>
            <a:r>
              <a:rPr lang="cs-CZ" sz="1800" dirty="0"/>
              <a:t>jedná jménem obviněného, obecné oprávnění zastupovat (volí obhájce, podává návrhy a žádosti atd.)  </a:t>
            </a:r>
          </a:p>
          <a:p>
            <a:pPr>
              <a:defRPr/>
            </a:pPr>
            <a:endParaRPr lang="cs-CZ" sz="1800" dirty="0"/>
          </a:p>
          <a:p>
            <a:pPr>
              <a:defRPr/>
            </a:pPr>
            <a:r>
              <a:rPr lang="cs-CZ" sz="1800" dirty="0"/>
              <a:t>osoba se samostatnými obhajovacími právy</a:t>
            </a:r>
          </a:p>
          <a:p>
            <a:pPr lvl="1">
              <a:defRPr/>
            </a:pPr>
            <a:r>
              <a:rPr lang="cs-CZ" sz="1800" dirty="0"/>
              <a:t>podává opravné prostředky vlastním jménem ve prospěch obviněného</a:t>
            </a:r>
          </a:p>
          <a:p>
            <a:pPr lvl="1">
              <a:defRPr/>
            </a:pPr>
            <a:r>
              <a:rPr lang="cs-CZ" sz="1800" dirty="0"/>
              <a:t>zpravidla vymezeny jako osoby blízké (§ 247 odst. 2)</a:t>
            </a:r>
          </a:p>
          <a:p>
            <a:pPr>
              <a:defRPr/>
            </a:pPr>
            <a:endParaRPr lang="cs-CZ" sz="1800" dirty="0"/>
          </a:p>
          <a:p>
            <a:pPr>
              <a:defRPr/>
            </a:pPr>
            <a:r>
              <a:rPr lang="cs-CZ" sz="1800" dirty="0"/>
              <a:t>u mladistvého </a:t>
            </a:r>
          </a:p>
          <a:p>
            <a:pPr lvl="1">
              <a:defRPr/>
            </a:pPr>
            <a:r>
              <a:rPr lang="cs-CZ" sz="1800" dirty="0"/>
              <a:t>zákonný zástupce nebo opatrovník</a:t>
            </a:r>
          </a:p>
          <a:p>
            <a:pPr lvl="1">
              <a:defRPr/>
            </a:pPr>
            <a:r>
              <a:rPr lang="cs-CZ" sz="1800" dirty="0"/>
              <a:t>orgán sociálně-právní ochrany dětí</a:t>
            </a:r>
          </a:p>
          <a:p>
            <a:endParaRPr lang="cs-CZ" dirty="0"/>
          </a:p>
        </p:txBody>
      </p:sp>
    </p:spTree>
    <p:extLst>
      <p:ext uri="{BB962C8B-B14F-4D97-AF65-F5344CB8AC3E}">
        <p14:creationId xmlns:p14="http://schemas.microsoft.com/office/powerpoint/2010/main" val="26532259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F7B76087-8062-404A-9F6D-B8B0C13151C1}"/>
              </a:ext>
            </a:extLst>
          </p:cNvPr>
          <p:cNvSpPr>
            <a:spLocks noGrp="1"/>
          </p:cNvSpPr>
          <p:nvPr>
            <p:ph type="sldNum" sz="quarter" idx="11"/>
          </p:nvPr>
        </p:nvSpPr>
        <p:spPr/>
        <p:txBody>
          <a:bodyPr/>
          <a:lstStyle/>
          <a:p>
            <a:fld id="{0970407D-EE58-4A0B-824B-1D3AE42DD9CF}" type="slidenum">
              <a:rPr lang="cs-CZ" altLang="cs-CZ" smtClean="0"/>
              <a:pPr/>
              <a:t>59</a:t>
            </a:fld>
            <a:endParaRPr lang="cs-CZ" altLang="cs-CZ" dirty="0"/>
          </a:p>
        </p:txBody>
      </p:sp>
      <p:sp>
        <p:nvSpPr>
          <p:cNvPr id="3" name="Nadpis 2">
            <a:extLst>
              <a:ext uri="{FF2B5EF4-FFF2-40B4-BE49-F238E27FC236}">
                <a16:creationId xmlns:a16="http://schemas.microsoft.com/office/drawing/2014/main" id="{9C506957-93A6-4E91-94CB-BD46C899E196}"/>
              </a:ext>
            </a:extLst>
          </p:cNvPr>
          <p:cNvSpPr>
            <a:spLocks noGrp="1"/>
          </p:cNvSpPr>
          <p:nvPr>
            <p:ph type="title"/>
          </p:nvPr>
        </p:nvSpPr>
        <p:spPr/>
        <p:txBody>
          <a:bodyPr/>
          <a:lstStyle/>
          <a:p>
            <a:endParaRPr lang="cs-CZ"/>
          </a:p>
        </p:txBody>
      </p:sp>
      <p:sp>
        <p:nvSpPr>
          <p:cNvPr id="4" name="Zástupný obsah 3">
            <a:extLst>
              <a:ext uri="{FF2B5EF4-FFF2-40B4-BE49-F238E27FC236}">
                <a16:creationId xmlns:a16="http://schemas.microsoft.com/office/drawing/2014/main" id="{A8BB5C70-3B45-46CA-87A6-1E4D89CCDB56}"/>
              </a:ext>
            </a:extLst>
          </p:cNvPr>
          <p:cNvSpPr>
            <a:spLocks noGrp="1"/>
          </p:cNvSpPr>
          <p:nvPr>
            <p:ph idx="1"/>
          </p:nvPr>
        </p:nvSpPr>
        <p:spPr/>
        <p:txBody>
          <a:bodyPr/>
          <a:lstStyle/>
          <a:p>
            <a:pPr marL="342900" lvl="1" indent="-342900" algn="just"/>
            <a:endParaRPr lang="cs-CZ" sz="1800" dirty="0"/>
          </a:p>
          <a:p>
            <a:pPr marL="342900" lvl="1" indent="-342900" algn="just"/>
            <a:r>
              <a:rPr lang="cs-CZ" sz="1800" dirty="0"/>
              <a:t>jiné osoby s obhajovacími právy  - zákonný zástupce </a:t>
            </a:r>
          </a:p>
          <a:p>
            <a:pPr marL="342900" lvl="1" indent="-342900" algn="just">
              <a:buNone/>
            </a:pPr>
            <a:endParaRPr lang="cs-CZ" sz="1800" dirty="0"/>
          </a:p>
          <a:p>
            <a:pPr marL="742950" lvl="2" indent="-342900" algn="just">
              <a:buFont typeface="Arial" panose="020B0604020202020204" pitchFamily="34" charset="0"/>
              <a:buChar char="•"/>
            </a:pPr>
            <a:r>
              <a:rPr lang="cs-CZ" sz="1600" dirty="0"/>
              <a:t>zvolit obhájce , nahlížet do spisů, vyrozumění o konání hl. l., klást vyslýchaným otázky,  doručení rozsudku, podávat opravné prostředky</a:t>
            </a:r>
          </a:p>
          <a:p>
            <a:pPr marL="342900" lvl="1" indent="-342900" algn="just">
              <a:buNone/>
            </a:pPr>
            <a:endParaRPr lang="cs-CZ" sz="1800" dirty="0"/>
          </a:p>
          <a:p>
            <a:pPr marL="342900" lvl="1" indent="-342900" algn="just"/>
            <a:r>
              <a:rPr lang="cs-CZ" sz="1800" dirty="0"/>
              <a:t>osoby se samostatnými obhajovacími právy </a:t>
            </a:r>
          </a:p>
          <a:p>
            <a:pPr marL="342900" lvl="1" indent="-342900" algn="just">
              <a:buNone/>
            </a:pPr>
            <a:endParaRPr lang="cs-CZ" sz="1800" dirty="0"/>
          </a:p>
          <a:p>
            <a:pPr marL="742950" lvl="2" indent="-342900" algn="just">
              <a:buFont typeface="Arial" panose="020B0604020202020204" pitchFamily="34" charset="0"/>
              <a:buChar char="•"/>
            </a:pPr>
            <a:r>
              <a:rPr lang="cs-CZ" sz="1600" dirty="0"/>
              <a:t>příbuzní v pokolení přímém, sourozenec, osvojitel, osvojenec, manžel, druh, partner  - zvolit obhájce, podávat opravné prostředky atd. </a:t>
            </a:r>
          </a:p>
          <a:p>
            <a:pPr marL="742950" lvl="2" indent="-342900" algn="just"/>
            <a:endParaRPr lang="cs-CZ" sz="1600" dirty="0"/>
          </a:p>
          <a:p>
            <a:pPr marL="742950" lvl="2" indent="-342900" algn="just">
              <a:buFont typeface="Arial" panose="020B0604020202020204" pitchFamily="34" charset="0"/>
              <a:buChar char="•"/>
            </a:pPr>
            <a:r>
              <a:rPr lang="cs-CZ" sz="1600" dirty="0"/>
              <a:t>orgán sociálně-právní ochrany dětí – doručení obžaloby, rozsudku, vyrozumění o konání hl. l., podávat opravné  prostředky </a:t>
            </a:r>
          </a:p>
          <a:p>
            <a:endParaRPr lang="cs-CZ" dirty="0"/>
          </a:p>
        </p:txBody>
      </p:sp>
    </p:spTree>
    <p:extLst>
      <p:ext uri="{BB962C8B-B14F-4D97-AF65-F5344CB8AC3E}">
        <p14:creationId xmlns:p14="http://schemas.microsoft.com/office/powerpoint/2010/main" val="624757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title"/>
          </p:nvPr>
        </p:nvSpPr>
        <p:spPr/>
        <p:txBody>
          <a:bodyPr/>
          <a:lstStyle/>
          <a:p>
            <a:pPr algn="ctr"/>
            <a:r>
              <a:rPr lang="cs-CZ" b="1"/>
              <a:t>Soustava soudů </a:t>
            </a:r>
          </a:p>
        </p:txBody>
      </p:sp>
      <p:sp>
        <p:nvSpPr>
          <p:cNvPr id="10243" name="Zástupný symbol pro obsah 2"/>
          <p:cNvSpPr>
            <a:spLocks noGrp="1"/>
          </p:cNvSpPr>
          <p:nvPr>
            <p:ph idx="1"/>
          </p:nvPr>
        </p:nvSpPr>
        <p:spPr/>
        <p:txBody>
          <a:bodyPr/>
          <a:lstStyle/>
          <a:p>
            <a:pPr>
              <a:lnSpc>
                <a:spcPct val="100000"/>
              </a:lnSpc>
            </a:pPr>
            <a:r>
              <a:rPr lang="cs-CZ" sz="1700" dirty="0"/>
              <a:t>třístupňová, </a:t>
            </a:r>
            <a:r>
              <a:rPr lang="cs-CZ" sz="1700"/>
              <a:t>čtyřčlánková</a:t>
            </a:r>
            <a:endParaRPr lang="cs-CZ" sz="1700" dirty="0"/>
          </a:p>
          <a:p>
            <a:pPr lvl="1" algn="just"/>
            <a:endParaRPr lang="cs-CZ" sz="1600" dirty="0"/>
          </a:p>
          <a:p>
            <a:pPr lvl="1" algn="just"/>
            <a:r>
              <a:rPr lang="cs-CZ" sz="1600" dirty="0"/>
              <a:t>okresní soud - nalézací soud, úkony v přípravném řízení (§ 68 TŘ - vzetí do vazby, § 83 TŘ příkaz k domovní prohlídce)</a:t>
            </a:r>
          </a:p>
          <a:p>
            <a:pPr marL="1200150" lvl="2" indent="-285750" algn="just">
              <a:lnSpc>
                <a:spcPct val="100000"/>
              </a:lnSpc>
              <a:buFont typeface="Arial" panose="020B0604020202020204" pitchFamily="34" charset="0"/>
              <a:buChar char="•"/>
            </a:pPr>
            <a:r>
              <a:rPr lang="cs-CZ" sz="1400" dirty="0"/>
              <a:t>pobočky OS Karviná v Havířově, OS Vsetín ve Valašském Meziříčí</a:t>
            </a:r>
          </a:p>
          <a:p>
            <a:pPr lvl="2" algn="just">
              <a:lnSpc>
                <a:spcPct val="100000"/>
              </a:lnSpc>
              <a:buFont typeface="Wingdings" pitchFamily="2" charset="2"/>
              <a:buNone/>
            </a:pPr>
            <a:endParaRPr lang="cs-CZ" sz="1600" dirty="0"/>
          </a:p>
          <a:p>
            <a:pPr lvl="1" algn="just"/>
            <a:r>
              <a:rPr lang="cs-CZ" sz="1600" dirty="0"/>
              <a:t>krajský soud  - nalézací soud, odvolací soud </a:t>
            </a:r>
          </a:p>
          <a:p>
            <a:pPr marL="1200150" lvl="2" indent="-285750" algn="just">
              <a:lnSpc>
                <a:spcPct val="100000"/>
              </a:lnSpc>
              <a:buFont typeface="Arial" panose="020B0604020202020204" pitchFamily="34" charset="0"/>
              <a:buChar char="•"/>
            </a:pPr>
            <a:r>
              <a:rPr lang="cs-CZ" sz="1400" dirty="0"/>
              <a:t>KS Ústí nad Labem v Liberci, KS Brno ve Zlíně, KS České Budějovice v Táboře </a:t>
            </a:r>
          </a:p>
          <a:p>
            <a:pPr lvl="2" algn="just">
              <a:lnSpc>
                <a:spcPct val="100000"/>
              </a:lnSpc>
              <a:buFont typeface="Wingdings" pitchFamily="2" charset="2"/>
              <a:buNone/>
            </a:pPr>
            <a:endParaRPr lang="cs-CZ" sz="1600" dirty="0"/>
          </a:p>
          <a:p>
            <a:pPr lvl="1" algn="just"/>
            <a:r>
              <a:rPr lang="cs-CZ" sz="1600" dirty="0"/>
              <a:t>vrchní  - odvolací soud, § 158e/4 TŘ - povolení agenta</a:t>
            </a:r>
          </a:p>
          <a:p>
            <a:pPr lvl="1" algn="just">
              <a:buFont typeface="Wingdings" pitchFamily="2" charset="2"/>
              <a:buNone/>
            </a:pPr>
            <a:endParaRPr lang="cs-CZ" sz="1600" dirty="0"/>
          </a:p>
          <a:p>
            <a:pPr lvl="1" algn="just"/>
            <a:r>
              <a:rPr lang="cs-CZ" sz="1600" dirty="0"/>
              <a:t>nejvyšší soud - řízení o mimořádných opravných prostředcích, právní styk s cizinou, sjednocování rozhodovací činnosti soudů </a:t>
            </a:r>
          </a:p>
          <a:p>
            <a:pPr lvl="1" algn="just">
              <a:buFont typeface="Wingdings" pitchFamily="2" charset="2"/>
              <a:buNone/>
            </a:pPr>
            <a:endParaRPr lang="cs-CZ" sz="1800" dirty="0"/>
          </a:p>
          <a:p>
            <a:pPr algn="just">
              <a:lnSpc>
                <a:spcPct val="100000"/>
              </a:lnSpc>
            </a:pPr>
            <a:r>
              <a:rPr lang="cs-CZ" sz="1800" dirty="0"/>
              <a:t>dvouinstanční - OS a KS jako nalézací soud a nad nimi soudy odvolací </a:t>
            </a:r>
          </a:p>
        </p:txBody>
      </p:sp>
      <p:sp>
        <p:nvSpPr>
          <p:cNvPr id="4" name="Zástupný symbol pro číslo snímku 3"/>
          <p:cNvSpPr>
            <a:spLocks noGrp="1"/>
          </p:cNvSpPr>
          <p:nvPr>
            <p:ph type="sldNum" sz="quarter" idx="11"/>
          </p:nvPr>
        </p:nvSpPr>
        <p:spPr/>
        <p:txBody>
          <a:bodyPr/>
          <a:lstStyle/>
          <a:p>
            <a:pPr>
              <a:defRPr/>
            </a:pPr>
            <a:fld id="{CA28CC2D-F6D0-45CC-8253-8F81A233B46D}" type="slidenum">
              <a:rPr lang="cs-CZ" smtClean="0"/>
              <a:pPr>
                <a:defRPr/>
              </a:pPr>
              <a:t>6</a:t>
            </a:fld>
            <a:endParaRPr lang="cs-CZ"/>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1B4471CF-787E-4D5C-AE05-53917BD93BFB}"/>
              </a:ext>
            </a:extLst>
          </p:cNvPr>
          <p:cNvSpPr>
            <a:spLocks noGrp="1"/>
          </p:cNvSpPr>
          <p:nvPr>
            <p:ph type="sldNum" sz="quarter" idx="11"/>
          </p:nvPr>
        </p:nvSpPr>
        <p:spPr/>
        <p:txBody>
          <a:bodyPr/>
          <a:lstStyle/>
          <a:p>
            <a:fld id="{0970407D-EE58-4A0B-824B-1D3AE42DD9CF}" type="slidenum">
              <a:rPr lang="cs-CZ" altLang="cs-CZ" smtClean="0"/>
              <a:pPr/>
              <a:t>60</a:t>
            </a:fld>
            <a:endParaRPr lang="cs-CZ" altLang="cs-CZ" dirty="0"/>
          </a:p>
        </p:txBody>
      </p:sp>
      <p:sp>
        <p:nvSpPr>
          <p:cNvPr id="3" name="Nadpis 2">
            <a:extLst>
              <a:ext uri="{FF2B5EF4-FFF2-40B4-BE49-F238E27FC236}">
                <a16:creationId xmlns:a16="http://schemas.microsoft.com/office/drawing/2014/main" id="{D6A12726-566C-4502-AD17-6A3085E54185}"/>
              </a:ext>
            </a:extLst>
          </p:cNvPr>
          <p:cNvSpPr>
            <a:spLocks noGrp="1"/>
          </p:cNvSpPr>
          <p:nvPr>
            <p:ph type="title"/>
          </p:nvPr>
        </p:nvSpPr>
        <p:spPr/>
        <p:txBody>
          <a:bodyPr/>
          <a:lstStyle/>
          <a:p>
            <a:pPr algn="ctr"/>
            <a:r>
              <a:rPr lang="cs-CZ" dirty="0"/>
              <a:t>„Nouzový opatrovník“ v trestním řízení </a:t>
            </a:r>
          </a:p>
        </p:txBody>
      </p:sp>
      <p:sp>
        <p:nvSpPr>
          <p:cNvPr id="4" name="Zástupný obsah 3">
            <a:extLst>
              <a:ext uri="{FF2B5EF4-FFF2-40B4-BE49-F238E27FC236}">
                <a16:creationId xmlns:a16="http://schemas.microsoft.com/office/drawing/2014/main" id="{49A8952F-DE27-44F2-B396-398B707F31DD}"/>
              </a:ext>
            </a:extLst>
          </p:cNvPr>
          <p:cNvSpPr>
            <a:spLocks noGrp="1"/>
          </p:cNvSpPr>
          <p:nvPr>
            <p:ph idx="1"/>
          </p:nvPr>
        </p:nvSpPr>
        <p:spPr/>
        <p:txBody>
          <a:bodyPr/>
          <a:lstStyle/>
          <a:p>
            <a:pPr>
              <a:defRPr/>
            </a:pPr>
            <a:r>
              <a:rPr lang="cs-CZ" sz="1800" dirty="0"/>
              <a:t>nemůže-li jednat „občanskoprávní“ opatrovník (§ 34 odst. 2 TŘ)</a:t>
            </a:r>
          </a:p>
          <a:p>
            <a:pPr lvl="1">
              <a:defRPr/>
            </a:pPr>
            <a:r>
              <a:rPr lang="cs-CZ" sz="1800" dirty="0"/>
              <a:t>hrozí-li nebezpečí z prodlení  </a:t>
            </a:r>
          </a:p>
          <a:p>
            <a:pPr>
              <a:defRPr/>
            </a:pPr>
            <a:endParaRPr lang="cs-CZ" sz="1800" dirty="0"/>
          </a:p>
          <a:p>
            <a:pPr>
              <a:defRPr/>
            </a:pPr>
            <a:r>
              <a:rPr lang="cs-CZ" sz="1800" dirty="0"/>
              <a:t>v řízení proti právnické osobě (§ 34 odst. 5 TOPOZ)</a:t>
            </a:r>
          </a:p>
          <a:p>
            <a:pPr lvl="1">
              <a:defRPr/>
            </a:pPr>
            <a:r>
              <a:rPr lang="cs-CZ" sz="1800" dirty="0"/>
              <a:t>není-li zde ten, kdo by za PO měl jednat, je-li střet zájmů, nedaří-li se doručovat</a:t>
            </a:r>
          </a:p>
          <a:p>
            <a:pPr>
              <a:defRPr/>
            </a:pPr>
            <a:endParaRPr lang="cs-CZ" sz="1800" dirty="0"/>
          </a:p>
          <a:p>
            <a:pPr>
              <a:defRPr/>
            </a:pPr>
            <a:r>
              <a:rPr lang="cs-CZ" sz="1800" dirty="0"/>
              <a:t>v řízení proti mladistvému (§ 43 odst. 2 ZSM)</a:t>
            </a:r>
          </a:p>
          <a:p>
            <a:pPr lvl="1">
              <a:defRPr/>
            </a:pPr>
            <a:r>
              <a:rPr lang="cs-CZ" sz="1800" dirty="0"/>
              <a:t>obdobné, jako v TŘ </a:t>
            </a:r>
          </a:p>
          <a:p>
            <a:endParaRPr lang="cs-CZ" dirty="0"/>
          </a:p>
        </p:txBody>
      </p:sp>
    </p:spTree>
    <p:extLst>
      <p:ext uri="{BB962C8B-B14F-4D97-AF65-F5344CB8AC3E}">
        <p14:creationId xmlns:p14="http://schemas.microsoft.com/office/powerpoint/2010/main" val="378949115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p:cNvSpPr>
            <a:spLocks noGrp="1"/>
          </p:cNvSpPr>
          <p:nvPr>
            <p:ph type="title"/>
          </p:nvPr>
        </p:nvSpPr>
        <p:spPr/>
        <p:txBody>
          <a:bodyPr/>
          <a:lstStyle/>
          <a:p>
            <a:pPr algn="ctr"/>
            <a:r>
              <a:rPr lang="cs-CZ" dirty="0"/>
              <a:t>Právo na bezplatnou obhajobu </a:t>
            </a:r>
          </a:p>
        </p:txBody>
      </p:sp>
      <p:sp>
        <p:nvSpPr>
          <p:cNvPr id="37891" name="Zástupný symbol pro obsah 2"/>
          <p:cNvSpPr>
            <a:spLocks noGrp="1"/>
          </p:cNvSpPr>
          <p:nvPr>
            <p:ph idx="1"/>
          </p:nvPr>
        </p:nvSpPr>
        <p:spPr/>
        <p:txBody>
          <a:bodyPr/>
          <a:lstStyle/>
          <a:p>
            <a:pPr algn="just"/>
            <a:r>
              <a:rPr lang="cs-CZ" sz="1800" dirty="0"/>
              <a:t>právo na obhajobu je zajišťováno v trestním řízení zejména</a:t>
            </a:r>
          </a:p>
          <a:p>
            <a:pPr algn="just">
              <a:buFont typeface="Wingdings" pitchFamily="2" charset="2"/>
              <a:buNone/>
            </a:pPr>
            <a:endParaRPr lang="cs-CZ" sz="1800" dirty="0"/>
          </a:p>
          <a:p>
            <a:pPr lvl="1" algn="just"/>
            <a:r>
              <a:rPr lang="cs-CZ" sz="1600" dirty="0"/>
              <a:t>§ 33/2 TŘ - právem na bezplatnou obhajobu nebo za sníženou odměnu -  osvědčí-li obviněný, že nemá dostatek prostředků a je-li to třeba k ochraně práv obviněného</a:t>
            </a:r>
          </a:p>
          <a:p>
            <a:pPr lvl="1" algn="just">
              <a:buFont typeface="Wingdings" pitchFamily="2" charset="2"/>
              <a:buNone/>
            </a:pPr>
            <a:endParaRPr lang="cs-CZ" sz="1600" dirty="0"/>
          </a:p>
          <a:p>
            <a:pPr marL="1200150" lvl="2" indent="-285750" algn="just">
              <a:buFont typeface="Arial" panose="020B0604020202020204" pitchFamily="34" charset="0"/>
              <a:buChar char="•"/>
            </a:pPr>
            <a:r>
              <a:rPr lang="cs-CZ" sz="1600" dirty="0"/>
              <a:t>dle Evropské úmluvy je toto právo tehdy, pokud obviněný prokáže</a:t>
            </a:r>
          </a:p>
          <a:p>
            <a:pPr marL="1200150" lvl="2" indent="-285750" algn="just">
              <a:buFont typeface="Arial" panose="020B0604020202020204" pitchFamily="34" charset="0"/>
              <a:buChar char="•"/>
            </a:pPr>
            <a:r>
              <a:rPr lang="cs-CZ" sz="1600" dirty="0"/>
              <a:t>nedostatek finančních prostředků</a:t>
            </a:r>
          </a:p>
          <a:p>
            <a:pPr marL="1200150" lvl="2" indent="-285750" algn="just">
              <a:buFont typeface="Arial" panose="020B0604020202020204" pitchFamily="34" charset="0"/>
              <a:buChar char="•"/>
            </a:pPr>
            <a:r>
              <a:rPr lang="cs-CZ" sz="1600" dirty="0"/>
              <a:t>existuje zájem společnosti – ten se posuzuje podle složitosti věci, důležitosti věci pro obviněného (pokud mu hrozí vysoký trest) a osobnosti obviněného  (</a:t>
            </a:r>
            <a:r>
              <a:rPr lang="cs-CZ" sz="1600" dirty="0" err="1"/>
              <a:t>Biba</a:t>
            </a:r>
            <a:r>
              <a:rPr lang="cs-CZ" sz="1600" dirty="0"/>
              <a:t> proti Řecku, 26.9.2000)</a:t>
            </a:r>
          </a:p>
          <a:p>
            <a:pPr lvl="3" algn="just">
              <a:buFont typeface="Wingdings" pitchFamily="2" charset="2"/>
              <a:buNone/>
            </a:pPr>
            <a:endParaRPr lang="cs-CZ" sz="1600" dirty="0"/>
          </a:p>
          <a:p>
            <a:pPr algn="just"/>
            <a:r>
              <a:rPr lang="cs-CZ" sz="1800" dirty="0"/>
              <a:t>§ 33/5 TŘ - poučit obviněného o jeho právech a poskytnout mu plnou možnost jejich uplatnění  </a:t>
            </a:r>
          </a:p>
          <a:p>
            <a:endParaRPr lang="cs-CZ" dirty="0"/>
          </a:p>
        </p:txBody>
      </p:sp>
      <p:sp>
        <p:nvSpPr>
          <p:cNvPr id="4" name="Zástupný symbol pro číslo snímku 3"/>
          <p:cNvSpPr>
            <a:spLocks noGrp="1"/>
          </p:cNvSpPr>
          <p:nvPr>
            <p:ph type="sldNum" sz="quarter" idx="11"/>
          </p:nvPr>
        </p:nvSpPr>
        <p:spPr/>
        <p:txBody>
          <a:bodyPr/>
          <a:lstStyle/>
          <a:p>
            <a:pPr>
              <a:defRPr/>
            </a:pPr>
            <a:fld id="{3D311BE7-059B-43F2-8453-03EF478858FD}" type="slidenum">
              <a:rPr lang="cs-CZ" smtClean="0"/>
              <a:pPr>
                <a:defRPr/>
              </a:pPr>
              <a:t>61</a:t>
            </a:fld>
            <a:endParaRPr lang="cs-CZ"/>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p:txBody>
          <a:bodyPr/>
          <a:lstStyle/>
          <a:p>
            <a:pPr algn="ctr"/>
            <a:r>
              <a:rPr lang="cs-CZ"/>
              <a:t>Práva a povinnosti obhájce </a:t>
            </a:r>
            <a:br>
              <a:rPr lang="cs-CZ"/>
            </a:br>
            <a:endParaRPr lang="cs-CZ"/>
          </a:p>
        </p:txBody>
      </p:sp>
      <p:sp>
        <p:nvSpPr>
          <p:cNvPr id="3" name="Zástupný symbol pro obsah 2"/>
          <p:cNvSpPr>
            <a:spLocks noGrp="1"/>
          </p:cNvSpPr>
          <p:nvPr>
            <p:ph idx="1"/>
          </p:nvPr>
        </p:nvSpPr>
        <p:spPr/>
        <p:txBody>
          <a:bodyPr/>
          <a:lstStyle/>
          <a:p>
            <a:pPr lvl="1">
              <a:defRPr/>
            </a:pPr>
            <a:r>
              <a:rPr lang="cs-CZ" sz="1600" dirty="0"/>
              <a:t>§ 41 TŘ</a:t>
            </a:r>
          </a:p>
          <a:p>
            <a:pPr marL="1200150" lvl="2" indent="-285750">
              <a:buFont typeface="Arial" panose="020B0604020202020204" pitchFamily="34" charset="0"/>
              <a:buChar char="•"/>
              <a:defRPr/>
            </a:pPr>
            <a:r>
              <a:rPr lang="cs-CZ" dirty="0"/>
              <a:t>poskytovat potřebnou právní pomoc</a:t>
            </a:r>
          </a:p>
          <a:p>
            <a:pPr marL="1200150" lvl="2" indent="-285750">
              <a:buFont typeface="Arial" panose="020B0604020202020204" pitchFamily="34" charset="0"/>
              <a:buChar char="•"/>
              <a:defRPr/>
            </a:pPr>
            <a:r>
              <a:rPr lang="cs-CZ" dirty="0"/>
              <a:t>účelně využívat prostředků obhajoby uvedených v zákoně </a:t>
            </a:r>
          </a:p>
          <a:p>
            <a:pPr marL="1200150" lvl="2" indent="-285750">
              <a:buFont typeface="Arial" panose="020B0604020202020204" pitchFamily="34" charset="0"/>
              <a:buChar char="•"/>
              <a:defRPr/>
            </a:pPr>
            <a:r>
              <a:rPr lang="cs-CZ" dirty="0"/>
              <a:t>činit návrhy, podávat žádosti, opravné prostředky</a:t>
            </a:r>
          </a:p>
          <a:p>
            <a:pPr marL="1200150" lvl="2" indent="-285750">
              <a:buFont typeface="Arial" panose="020B0604020202020204" pitchFamily="34" charset="0"/>
              <a:buChar char="•"/>
              <a:defRPr/>
            </a:pPr>
            <a:r>
              <a:rPr lang="cs-CZ" dirty="0"/>
              <a:t>účastnit se všech úkonů, kterých se může účastnit obviněný</a:t>
            </a:r>
          </a:p>
          <a:p>
            <a:pPr marL="1200150" lvl="2" indent="-285750">
              <a:buFont typeface="Arial" panose="020B0604020202020204" pitchFamily="34" charset="0"/>
              <a:buChar char="•"/>
              <a:defRPr/>
            </a:pPr>
            <a:r>
              <a:rPr lang="cs-CZ" dirty="0"/>
              <a:t>právo na kopii protokolu o každém úkonu trestního řízení </a:t>
            </a:r>
            <a:endParaRPr lang="cs-CZ" dirty="0">
              <a:ea typeface="+mn-ea"/>
              <a:cs typeface="+mn-cs"/>
            </a:endParaRPr>
          </a:p>
          <a:p>
            <a:pPr lvl="1">
              <a:defRPr/>
            </a:pPr>
            <a:endParaRPr lang="cs-CZ" sz="1600" dirty="0"/>
          </a:p>
          <a:p>
            <a:pPr lvl="1">
              <a:defRPr/>
            </a:pPr>
            <a:r>
              <a:rPr lang="cs-CZ" sz="1600" dirty="0"/>
              <a:t>§ 65  TŘ </a:t>
            </a:r>
          </a:p>
          <a:p>
            <a:pPr marL="1200150" lvl="2" indent="-285750">
              <a:buFont typeface="Arial" panose="020B0604020202020204" pitchFamily="34" charset="0"/>
              <a:buChar char="•"/>
              <a:defRPr/>
            </a:pPr>
            <a:r>
              <a:rPr lang="cs-CZ" dirty="0"/>
              <a:t>právo nahlížet do spisů</a:t>
            </a:r>
          </a:p>
          <a:p>
            <a:pPr marL="1200150" lvl="2" indent="-285750">
              <a:buFont typeface="Arial" panose="020B0604020202020204" pitchFamily="34" charset="0"/>
              <a:buChar char="•"/>
              <a:defRPr/>
            </a:pPr>
            <a:endParaRPr lang="cs-CZ" dirty="0"/>
          </a:p>
          <a:p>
            <a:pPr lvl="1">
              <a:defRPr/>
            </a:pPr>
            <a:r>
              <a:rPr lang="cs-CZ" sz="1600" dirty="0"/>
              <a:t>§ 165 TŘ </a:t>
            </a:r>
          </a:p>
          <a:p>
            <a:pPr marL="1200150" lvl="2" indent="-285750">
              <a:buFont typeface="Arial" panose="020B0604020202020204" pitchFamily="34" charset="0"/>
              <a:buChar char="•"/>
              <a:defRPr/>
            </a:pPr>
            <a:r>
              <a:rPr lang="cs-CZ" dirty="0"/>
              <a:t>právo účastnit se vyšetřovacích úkonů, které mohou být použity jako důkaz v řízení před soudem </a:t>
            </a:r>
          </a:p>
          <a:p>
            <a:pPr marL="1200150" lvl="2" indent="-285750">
              <a:buFont typeface="Arial" panose="020B0604020202020204" pitchFamily="34" charset="0"/>
              <a:buChar char="•"/>
              <a:defRPr/>
            </a:pPr>
            <a:r>
              <a:rPr lang="cs-CZ" dirty="0"/>
              <a:t>právo klást svědkům otázky </a:t>
            </a:r>
          </a:p>
          <a:p>
            <a:pPr lvl="1">
              <a:defRPr/>
            </a:pPr>
            <a:endParaRPr lang="cs-CZ" sz="1600" dirty="0"/>
          </a:p>
          <a:p>
            <a:pPr lvl="1">
              <a:defRPr/>
            </a:pPr>
            <a:r>
              <a:rPr lang="cs-CZ" sz="1600" dirty="0"/>
              <a:t>§ 215  TŘ </a:t>
            </a:r>
          </a:p>
          <a:p>
            <a:pPr marL="1200150" lvl="2" indent="-285750">
              <a:buFont typeface="Arial" panose="020B0604020202020204" pitchFamily="34" charset="0"/>
              <a:buChar char="•"/>
              <a:defRPr/>
            </a:pPr>
            <a:r>
              <a:rPr lang="cs-CZ" dirty="0"/>
              <a:t>právo  klást otázky  vyslýchaným osobám v rámci hl. l. </a:t>
            </a:r>
          </a:p>
          <a:p>
            <a:pPr marL="1200150" lvl="2" indent="-285750">
              <a:buFont typeface="Arial" panose="020B0604020202020204" pitchFamily="34" charset="0"/>
              <a:buChar char="•"/>
              <a:defRPr/>
            </a:pPr>
            <a:r>
              <a:rPr lang="cs-CZ" dirty="0"/>
              <a:t>právo požádat o provedení důkazu</a:t>
            </a:r>
          </a:p>
          <a:p>
            <a:pPr>
              <a:buFont typeface="Wingdings" pitchFamily="2" charset="2"/>
              <a:buNone/>
              <a:defRPr/>
            </a:pPr>
            <a:endParaRPr lang="cs-CZ" sz="1500" dirty="0"/>
          </a:p>
          <a:p>
            <a:pPr lvl="1">
              <a:defRPr/>
            </a:pPr>
            <a:endParaRPr lang="cs-CZ" sz="1600" dirty="0"/>
          </a:p>
        </p:txBody>
      </p:sp>
      <p:sp>
        <p:nvSpPr>
          <p:cNvPr id="4" name="Zástupný symbol pro číslo snímku 3"/>
          <p:cNvSpPr>
            <a:spLocks noGrp="1"/>
          </p:cNvSpPr>
          <p:nvPr>
            <p:ph type="sldNum" sz="quarter" idx="11"/>
          </p:nvPr>
        </p:nvSpPr>
        <p:spPr/>
        <p:txBody>
          <a:bodyPr/>
          <a:lstStyle/>
          <a:p>
            <a:pPr>
              <a:defRPr/>
            </a:pPr>
            <a:fld id="{BF9B7F55-2324-453D-A7B7-E8A4EA4D77CA}" type="slidenum">
              <a:rPr lang="cs-CZ" smtClean="0"/>
              <a:pPr>
                <a:defRPr/>
              </a:pPr>
              <a:t>62</a:t>
            </a:fld>
            <a:endParaRPr lang="cs-CZ"/>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adpis 1"/>
          <p:cNvSpPr>
            <a:spLocks noGrp="1"/>
          </p:cNvSpPr>
          <p:nvPr>
            <p:ph type="title"/>
          </p:nvPr>
        </p:nvSpPr>
        <p:spPr/>
        <p:txBody>
          <a:bodyPr/>
          <a:lstStyle/>
          <a:p>
            <a:pPr algn="ctr"/>
            <a:r>
              <a:rPr lang="cs-CZ" b="1"/>
              <a:t>Poškozený </a:t>
            </a:r>
          </a:p>
        </p:txBody>
      </p:sp>
      <p:sp>
        <p:nvSpPr>
          <p:cNvPr id="47107" name="Zástupný symbol pro obsah 2"/>
          <p:cNvSpPr>
            <a:spLocks noGrp="1"/>
          </p:cNvSpPr>
          <p:nvPr>
            <p:ph idx="1"/>
          </p:nvPr>
        </p:nvSpPr>
        <p:spPr/>
        <p:txBody>
          <a:bodyPr/>
          <a:lstStyle/>
          <a:p>
            <a:pPr algn="just"/>
            <a:endParaRPr lang="cs-CZ" sz="1800" dirty="0"/>
          </a:p>
          <a:p>
            <a:pPr algn="just">
              <a:lnSpc>
                <a:spcPct val="100000"/>
              </a:lnSpc>
            </a:pPr>
            <a:r>
              <a:rPr lang="cs-CZ" sz="1800" dirty="0"/>
              <a:t>poškozeným je ten, komu byla trestným činem způsobena</a:t>
            </a:r>
          </a:p>
          <a:p>
            <a:pPr algn="just">
              <a:lnSpc>
                <a:spcPct val="100000"/>
              </a:lnSpc>
              <a:buFont typeface="Wingdings" pitchFamily="2" charset="2"/>
              <a:buNone/>
            </a:pPr>
            <a:endParaRPr lang="cs-CZ" sz="1800" dirty="0"/>
          </a:p>
          <a:p>
            <a:pPr lvl="1" algn="just"/>
            <a:r>
              <a:rPr lang="cs-CZ" sz="1600" dirty="0"/>
              <a:t>škoda na zdraví</a:t>
            </a:r>
          </a:p>
          <a:p>
            <a:pPr lvl="1" algn="just"/>
            <a:r>
              <a:rPr lang="cs-CZ" sz="1600" dirty="0"/>
              <a:t>škoda na majetku</a:t>
            </a:r>
          </a:p>
          <a:p>
            <a:pPr lvl="1" algn="just"/>
            <a:r>
              <a:rPr lang="cs-CZ" sz="1600" dirty="0"/>
              <a:t>nemajetková újma - trestné činy proti lidské důstojnosti – hlava III TZ,  porucha na zdraví, která není škodou na zdraví, škoda na právech (poškození cizích práv - § 181 TZ, trestné činy proti svobodě - hlava II díl 1. TZ)</a:t>
            </a:r>
          </a:p>
          <a:p>
            <a:pPr lvl="1" algn="just"/>
            <a:r>
              <a:rPr lang="cs-CZ" sz="1600" dirty="0"/>
              <a:t>na jehož úkor se pachatel obohatil </a:t>
            </a:r>
          </a:p>
          <a:p>
            <a:pPr lvl="1" algn="just">
              <a:buFont typeface="Wingdings" pitchFamily="2" charset="2"/>
              <a:buNone/>
            </a:pPr>
            <a:endParaRPr lang="cs-CZ" sz="1600" dirty="0"/>
          </a:p>
          <a:p>
            <a:pPr algn="just">
              <a:lnSpc>
                <a:spcPct val="100000"/>
              </a:lnSpc>
            </a:pPr>
            <a:r>
              <a:rPr lang="cs-CZ" sz="1800" dirty="0"/>
              <a:t>za poškozeného se nepovažuje ten, kdo se sice cítí být trestným činem morálně nebo jinak poškozen, avšak vzniklá újma není způsobena zaviněním pachatele nebo její vznik není v příčinné souvislosti s trestným činem</a:t>
            </a:r>
          </a:p>
        </p:txBody>
      </p:sp>
      <p:sp>
        <p:nvSpPr>
          <p:cNvPr id="4" name="Zástupný symbol pro číslo snímku 3"/>
          <p:cNvSpPr>
            <a:spLocks noGrp="1"/>
          </p:cNvSpPr>
          <p:nvPr>
            <p:ph type="sldNum" sz="quarter" idx="11"/>
          </p:nvPr>
        </p:nvSpPr>
        <p:spPr/>
        <p:txBody>
          <a:bodyPr/>
          <a:lstStyle/>
          <a:p>
            <a:pPr>
              <a:defRPr/>
            </a:pPr>
            <a:fld id="{713DC601-A686-4AED-98AA-49F472F10BBF}" type="slidenum">
              <a:rPr lang="cs-CZ" smtClean="0"/>
              <a:pPr>
                <a:defRPr/>
              </a:pPr>
              <a:t>63</a:t>
            </a:fld>
            <a:endParaRPr lang="cs-CZ"/>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9672B927-2A81-4E10-94F8-1AAFCF85FD08}"/>
              </a:ext>
            </a:extLst>
          </p:cNvPr>
          <p:cNvSpPr>
            <a:spLocks noGrp="1"/>
          </p:cNvSpPr>
          <p:nvPr>
            <p:ph type="sldNum" sz="quarter" idx="11"/>
          </p:nvPr>
        </p:nvSpPr>
        <p:spPr/>
        <p:txBody>
          <a:bodyPr/>
          <a:lstStyle/>
          <a:p>
            <a:fld id="{0970407D-EE58-4A0B-824B-1D3AE42DD9CF}" type="slidenum">
              <a:rPr lang="cs-CZ" altLang="cs-CZ" smtClean="0"/>
              <a:pPr/>
              <a:t>64</a:t>
            </a:fld>
            <a:endParaRPr lang="cs-CZ" altLang="cs-CZ" dirty="0"/>
          </a:p>
        </p:txBody>
      </p:sp>
      <p:sp>
        <p:nvSpPr>
          <p:cNvPr id="3" name="Nadpis 2">
            <a:extLst>
              <a:ext uri="{FF2B5EF4-FFF2-40B4-BE49-F238E27FC236}">
                <a16:creationId xmlns:a16="http://schemas.microsoft.com/office/drawing/2014/main" id="{0981D905-DE9E-4639-AA37-2847AE45CFB2}"/>
              </a:ext>
            </a:extLst>
          </p:cNvPr>
          <p:cNvSpPr>
            <a:spLocks noGrp="1"/>
          </p:cNvSpPr>
          <p:nvPr>
            <p:ph type="title"/>
          </p:nvPr>
        </p:nvSpPr>
        <p:spPr/>
        <p:txBody>
          <a:bodyPr/>
          <a:lstStyle/>
          <a:p>
            <a:pPr algn="ctr"/>
            <a:r>
              <a:rPr lang="cs-CZ" dirty="0"/>
              <a:t>Práva poškozeného – majetková práva</a:t>
            </a:r>
          </a:p>
        </p:txBody>
      </p:sp>
      <p:sp>
        <p:nvSpPr>
          <p:cNvPr id="4" name="Zástupný obsah 3">
            <a:extLst>
              <a:ext uri="{FF2B5EF4-FFF2-40B4-BE49-F238E27FC236}">
                <a16:creationId xmlns:a16="http://schemas.microsoft.com/office/drawing/2014/main" id="{3D1FC6D8-0203-4FFB-A3C7-C3C8C1C47EC8}"/>
              </a:ext>
            </a:extLst>
          </p:cNvPr>
          <p:cNvSpPr>
            <a:spLocks noGrp="1"/>
          </p:cNvSpPr>
          <p:nvPr>
            <p:ph idx="1"/>
          </p:nvPr>
        </p:nvSpPr>
        <p:spPr/>
        <p:txBody>
          <a:bodyPr/>
          <a:lstStyle/>
          <a:p>
            <a:pPr lvl="1" algn="just">
              <a:defRPr/>
            </a:pPr>
            <a:r>
              <a:rPr lang="cs-CZ" sz="1800" dirty="0"/>
              <a:t>uplatnit nárok na náhradu škody, nemajetkové újmy, vydání bezdůvodného obohacení (rozhodování tzv. v adhezním řízení); </a:t>
            </a:r>
            <a:r>
              <a:rPr lang="cs-CZ" sz="1800" dirty="0" err="1"/>
              <a:t>hmotněprávně</a:t>
            </a:r>
            <a:r>
              <a:rPr lang="cs-CZ" sz="1800" dirty="0"/>
              <a:t> bude nárok posouzen podle příslušných soukromoprávních předpisů </a:t>
            </a:r>
          </a:p>
          <a:p>
            <a:pPr lvl="1" algn="just">
              <a:defRPr/>
            </a:pPr>
            <a:endParaRPr lang="cs-CZ" sz="1800" dirty="0"/>
          </a:p>
          <a:p>
            <a:pPr lvl="1" algn="just">
              <a:defRPr/>
            </a:pPr>
            <a:r>
              <a:rPr lang="cs-CZ" sz="1800" dirty="0"/>
              <a:t>činit důkazní návrhy</a:t>
            </a:r>
          </a:p>
          <a:p>
            <a:pPr lvl="1" algn="just">
              <a:defRPr/>
            </a:pPr>
            <a:endParaRPr lang="cs-CZ" sz="1800" dirty="0"/>
          </a:p>
          <a:p>
            <a:pPr lvl="1" algn="just">
              <a:defRPr/>
            </a:pPr>
            <a:r>
              <a:rPr lang="cs-CZ" sz="1800" dirty="0"/>
              <a:t>nepřizná-li soud, odkáže do řízení ve věcech občanskoprávních (nezakládá překážku </a:t>
            </a:r>
            <a:r>
              <a:rPr lang="cs-CZ" sz="1800" i="1" dirty="0" err="1"/>
              <a:t>rei</a:t>
            </a:r>
            <a:r>
              <a:rPr lang="cs-CZ" sz="1800" i="1" dirty="0"/>
              <a:t> </a:t>
            </a:r>
            <a:r>
              <a:rPr lang="cs-CZ" sz="1800" i="1" dirty="0" err="1"/>
              <a:t>iudicatae</a:t>
            </a:r>
            <a:r>
              <a:rPr lang="cs-CZ" sz="1800" dirty="0"/>
              <a:t>)</a:t>
            </a:r>
          </a:p>
          <a:p>
            <a:pPr lvl="1" algn="just">
              <a:defRPr/>
            </a:pPr>
            <a:endParaRPr lang="cs-CZ" sz="1800" dirty="0"/>
          </a:p>
          <a:p>
            <a:pPr lvl="1" algn="just">
              <a:defRPr/>
            </a:pPr>
            <a:r>
              <a:rPr lang="cs-CZ" sz="1800" dirty="0"/>
              <a:t>uplatněním nároku se staví promlčecí doba</a:t>
            </a:r>
          </a:p>
          <a:p>
            <a:pPr lvl="1" algn="just">
              <a:defRPr/>
            </a:pPr>
            <a:endParaRPr lang="cs-CZ" sz="1800" dirty="0"/>
          </a:p>
          <a:p>
            <a:pPr lvl="1" algn="just">
              <a:defRPr/>
            </a:pPr>
            <a:r>
              <a:rPr lang="cs-CZ" sz="1800" dirty="0"/>
              <a:t>žádný soudní poplatek</a:t>
            </a:r>
          </a:p>
          <a:p>
            <a:pPr lvl="1" algn="just">
              <a:defRPr/>
            </a:pPr>
            <a:endParaRPr lang="cs-CZ" sz="1800" dirty="0"/>
          </a:p>
          <a:p>
            <a:pPr lvl="1" algn="just">
              <a:defRPr/>
            </a:pPr>
            <a:r>
              <a:rPr lang="cs-CZ" sz="1800" dirty="0"/>
              <a:t>možnost odvolání do výroku o takto uplatněném nároku; nemožnost podat dovolání</a:t>
            </a:r>
          </a:p>
          <a:p>
            <a:endParaRPr lang="cs-CZ" dirty="0"/>
          </a:p>
        </p:txBody>
      </p:sp>
    </p:spTree>
    <p:extLst>
      <p:ext uri="{BB962C8B-B14F-4D97-AF65-F5344CB8AC3E}">
        <p14:creationId xmlns:p14="http://schemas.microsoft.com/office/powerpoint/2010/main" val="16373202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8CEE9BF7-A045-463F-8D02-3BE4FC8D86E6}"/>
              </a:ext>
            </a:extLst>
          </p:cNvPr>
          <p:cNvSpPr>
            <a:spLocks noGrp="1"/>
          </p:cNvSpPr>
          <p:nvPr>
            <p:ph type="sldNum" sz="quarter" idx="11"/>
          </p:nvPr>
        </p:nvSpPr>
        <p:spPr/>
        <p:txBody>
          <a:bodyPr/>
          <a:lstStyle/>
          <a:p>
            <a:fld id="{0970407D-EE58-4A0B-824B-1D3AE42DD9CF}" type="slidenum">
              <a:rPr lang="cs-CZ" altLang="cs-CZ" smtClean="0"/>
              <a:pPr/>
              <a:t>65</a:t>
            </a:fld>
            <a:endParaRPr lang="cs-CZ" altLang="cs-CZ" dirty="0"/>
          </a:p>
        </p:txBody>
      </p:sp>
      <p:sp>
        <p:nvSpPr>
          <p:cNvPr id="3" name="Nadpis 2">
            <a:extLst>
              <a:ext uri="{FF2B5EF4-FFF2-40B4-BE49-F238E27FC236}">
                <a16:creationId xmlns:a16="http://schemas.microsoft.com/office/drawing/2014/main" id="{F1AF16F7-7A37-46B1-B91C-C08C73B0B884}"/>
              </a:ext>
            </a:extLst>
          </p:cNvPr>
          <p:cNvSpPr>
            <a:spLocks noGrp="1"/>
          </p:cNvSpPr>
          <p:nvPr>
            <p:ph type="title"/>
          </p:nvPr>
        </p:nvSpPr>
        <p:spPr/>
        <p:txBody>
          <a:bodyPr/>
          <a:lstStyle/>
          <a:p>
            <a:pPr algn="ctr"/>
            <a:r>
              <a:rPr lang="cs-CZ" dirty="0"/>
              <a:t>Práva poškozeného – nemajetková práva </a:t>
            </a:r>
          </a:p>
        </p:txBody>
      </p:sp>
      <p:sp>
        <p:nvSpPr>
          <p:cNvPr id="4" name="Zástupný obsah 3">
            <a:extLst>
              <a:ext uri="{FF2B5EF4-FFF2-40B4-BE49-F238E27FC236}">
                <a16:creationId xmlns:a16="http://schemas.microsoft.com/office/drawing/2014/main" id="{C81D1DA0-062E-4F7E-B7B0-A2A6BBA2D00B}"/>
              </a:ext>
            </a:extLst>
          </p:cNvPr>
          <p:cNvSpPr>
            <a:spLocks noGrp="1"/>
          </p:cNvSpPr>
          <p:nvPr>
            <p:ph idx="1"/>
          </p:nvPr>
        </p:nvSpPr>
        <p:spPr/>
        <p:txBody>
          <a:bodyPr/>
          <a:lstStyle/>
          <a:p>
            <a:pPr lvl="1" algn="just">
              <a:defRPr/>
            </a:pPr>
            <a:r>
              <a:rPr lang="cs-CZ" sz="1800" dirty="0"/>
              <a:t>být přítomen projednávání věci</a:t>
            </a:r>
          </a:p>
          <a:p>
            <a:pPr lvl="1" algn="just">
              <a:defRPr/>
            </a:pPr>
            <a:endParaRPr lang="cs-CZ" sz="1800" dirty="0"/>
          </a:p>
          <a:p>
            <a:pPr lvl="1" algn="just">
              <a:defRPr/>
            </a:pPr>
            <a:r>
              <a:rPr lang="cs-CZ" sz="1800" dirty="0"/>
              <a:t>nahlížet do spisů a činit si opisy a výpisy</a:t>
            </a:r>
          </a:p>
          <a:p>
            <a:pPr lvl="1" algn="just">
              <a:defRPr/>
            </a:pPr>
            <a:endParaRPr lang="cs-CZ" sz="1800" dirty="0"/>
          </a:p>
          <a:p>
            <a:pPr lvl="1" algn="just">
              <a:defRPr/>
            </a:pPr>
            <a:r>
              <a:rPr lang="cs-CZ" sz="1800" dirty="0"/>
              <a:t>být přítomen sjednávání dohody o vině a trestu</a:t>
            </a:r>
          </a:p>
          <a:p>
            <a:pPr lvl="1" algn="just">
              <a:defRPr/>
            </a:pPr>
            <a:endParaRPr lang="cs-CZ" sz="1800" dirty="0"/>
          </a:p>
          <a:p>
            <a:pPr lvl="1" algn="just">
              <a:defRPr/>
            </a:pPr>
            <a:r>
              <a:rPr lang="cs-CZ" sz="1800" dirty="0"/>
              <a:t>odepřít souhlas s trestním stíháním (§ 163 TŘ) </a:t>
            </a:r>
          </a:p>
          <a:p>
            <a:pPr lvl="1" algn="just">
              <a:defRPr/>
            </a:pPr>
            <a:endParaRPr lang="cs-CZ" sz="1800" dirty="0"/>
          </a:p>
          <a:p>
            <a:pPr lvl="1" algn="just">
              <a:defRPr/>
            </a:pPr>
            <a:r>
              <a:rPr lang="cs-CZ" sz="1800" dirty="0"/>
              <a:t>nechat se zastoupit zmocněncem (§ 50 TŘ)</a:t>
            </a:r>
          </a:p>
          <a:p>
            <a:pPr lvl="1" algn="just">
              <a:defRPr/>
            </a:pPr>
            <a:endParaRPr lang="cs-CZ" sz="1800" dirty="0"/>
          </a:p>
          <a:p>
            <a:pPr lvl="1" algn="just">
              <a:defRPr/>
            </a:pPr>
            <a:r>
              <a:rPr lang="cs-CZ" sz="1800" dirty="0"/>
              <a:t>žádat o bezplatné zastupování (§ 51a TŘ)</a:t>
            </a:r>
          </a:p>
          <a:p>
            <a:pPr lvl="1" algn="just">
              <a:defRPr/>
            </a:pPr>
            <a:endParaRPr lang="cs-CZ" sz="1800" dirty="0"/>
          </a:p>
          <a:p>
            <a:pPr lvl="1" algn="just">
              <a:defRPr/>
            </a:pPr>
            <a:r>
              <a:rPr lang="cs-CZ" sz="1800" dirty="0"/>
              <a:t>vyjádřit se k věci před skončením </a:t>
            </a:r>
          </a:p>
          <a:p>
            <a:pPr lvl="1" algn="just">
              <a:defRPr/>
            </a:pPr>
            <a:endParaRPr lang="cs-CZ" sz="1800" dirty="0"/>
          </a:p>
          <a:p>
            <a:pPr lvl="1" algn="just">
              <a:defRPr/>
            </a:pPr>
            <a:r>
              <a:rPr lang="cs-CZ" sz="1800" dirty="0"/>
              <a:t>uzavřít dohodu o narovnání a dát souhlas s narovnáním (§ 309 TŘ)</a:t>
            </a:r>
          </a:p>
          <a:p>
            <a:pPr lvl="1" algn="just">
              <a:defRPr/>
            </a:pPr>
            <a:endParaRPr lang="cs-CZ" sz="1800" dirty="0"/>
          </a:p>
          <a:p>
            <a:pPr lvl="1" algn="just">
              <a:defRPr/>
            </a:pPr>
            <a:r>
              <a:rPr lang="cs-CZ" sz="1800" dirty="0"/>
              <a:t>vzdát se svých práv (§ 43 odst. 5 TŘ) </a:t>
            </a:r>
          </a:p>
          <a:p>
            <a:endParaRPr lang="cs-CZ" dirty="0"/>
          </a:p>
        </p:txBody>
      </p:sp>
    </p:spTree>
    <p:extLst>
      <p:ext uri="{BB962C8B-B14F-4D97-AF65-F5344CB8AC3E}">
        <p14:creationId xmlns:p14="http://schemas.microsoft.com/office/powerpoint/2010/main" val="251343086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4F916D5B-FF97-4F67-8188-6AE578F67355}"/>
              </a:ext>
            </a:extLst>
          </p:cNvPr>
          <p:cNvSpPr>
            <a:spLocks noGrp="1"/>
          </p:cNvSpPr>
          <p:nvPr>
            <p:ph type="sldNum" sz="quarter" idx="11"/>
          </p:nvPr>
        </p:nvSpPr>
        <p:spPr/>
        <p:txBody>
          <a:bodyPr/>
          <a:lstStyle/>
          <a:p>
            <a:fld id="{0970407D-EE58-4A0B-824B-1D3AE42DD9CF}" type="slidenum">
              <a:rPr lang="cs-CZ" altLang="cs-CZ" smtClean="0"/>
              <a:pPr/>
              <a:t>66</a:t>
            </a:fld>
            <a:endParaRPr lang="cs-CZ" altLang="cs-CZ" dirty="0"/>
          </a:p>
        </p:txBody>
      </p:sp>
      <p:sp>
        <p:nvSpPr>
          <p:cNvPr id="3" name="Nadpis 2">
            <a:extLst>
              <a:ext uri="{FF2B5EF4-FFF2-40B4-BE49-F238E27FC236}">
                <a16:creationId xmlns:a16="http://schemas.microsoft.com/office/drawing/2014/main" id="{3143DB74-57D3-48D4-97F4-218C991CB263}"/>
              </a:ext>
            </a:extLst>
          </p:cNvPr>
          <p:cNvSpPr>
            <a:spLocks noGrp="1"/>
          </p:cNvSpPr>
          <p:nvPr>
            <p:ph type="title"/>
          </p:nvPr>
        </p:nvSpPr>
        <p:spPr/>
        <p:txBody>
          <a:bodyPr/>
          <a:lstStyle/>
          <a:p>
            <a:pPr algn="ctr"/>
            <a:r>
              <a:rPr lang="cs-CZ" dirty="0"/>
              <a:t>Bezplatná obhajoba poškozeného</a:t>
            </a:r>
          </a:p>
        </p:txBody>
      </p:sp>
      <p:sp>
        <p:nvSpPr>
          <p:cNvPr id="4" name="Zástupný obsah 3">
            <a:extLst>
              <a:ext uri="{FF2B5EF4-FFF2-40B4-BE49-F238E27FC236}">
                <a16:creationId xmlns:a16="http://schemas.microsoft.com/office/drawing/2014/main" id="{6D6DD09C-239C-43D1-8906-AF24D50C8D22}"/>
              </a:ext>
            </a:extLst>
          </p:cNvPr>
          <p:cNvSpPr>
            <a:spLocks noGrp="1"/>
          </p:cNvSpPr>
          <p:nvPr>
            <p:ph idx="1"/>
          </p:nvPr>
        </p:nvSpPr>
        <p:spPr/>
        <p:txBody>
          <a:bodyPr/>
          <a:lstStyle/>
          <a:p>
            <a:pPr algn="just">
              <a:lnSpc>
                <a:spcPct val="100000"/>
              </a:lnSpc>
              <a:defRPr/>
            </a:pPr>
            <a:r>
              <a:rPr lang="cs-CZ" sz="1800" dirty="0"/>
              <a:t>osvědčí-li, že nemá dostatek prostředků, aby si zmocněnce hradil sám</a:t>
            </a:r>
          </a:p>
          <a:p>
            <a:pPr algn="just">
              <a:lnSpc>
                <a:spcPct val="100000"/>
              </a:lnSpc>
              <a:defRPr/>
            </a:pPr>
            <a:endParaRPr lang="cs-CZ" sz="1800" dirty="0"/>
          </a:p>
          <a:p>
            <a:pPr lvl="1" algn="just">
              <a:defRPr/>
            </a:pPr>
            <a:r>
              <a:rPr lang="cs-CZ" sz="1800" dirty="0"/>
              <a:t>poškozený, kterému byla způsobena těžká újma na zdraví</a:t>
            </a:r>
          </a:p>
          <a:p>
            <a:pPr lvl="1" algn="just">
              <a:defRPr/>
            </a:pPr>
            <a:r>
              <a:rPr lang="cs-CZ" sz="1800" dirty="0"/>
              <a:t>poškozený, který je pozůstalým po oběti, které byla trestným činem způsobena smrt</a:t>
            </a:r>
          </a:p>
          <a:p>
            <a:pPr lvl="1" algn="just">
              <a:defRPr/>
            </a:pPr>
            <a:r>
              <a:rPr lang="cs-CZ" sz="1800" dirty="0"/>
              <a:t>poškozený, který uplatnil nárok na náhradu škody, nemajetkové újmy či na vydání bezdůvodného obohacení, není-li zastupování zjevně nadbytečné</a:t>
            </a:r>
          </a:p>
          <a:p>
            <a:pPr algn="just">
              <a:lnSpc>
                <a:spcPct val="100000"/>
              </a:lnSpc>
              <a:defRPr/>
            </a:pPr>
            <a:endParaRPr lang="cs-CZ" sz="1800" dirty="0"/>
          </a:p>
          <a:p>
            <a:pPr algn="just">
              <a:lnSpc>
                <a:spcPct val="100000"/>
              </a:lnSpc>
              <a:defRPr/>
            </a:pPr>
            <a:r>
              <a:rPr lang="cs-CZ" sz="1800" dirty="0"/>
              <a:t>i bez osvědčení nedostatku prostředků, nejde-li o trestný čin zanedbání povinné výživy</a:t>
            </a:r>
          </a:p>
          <a:p>
            <a:pPr marL="72000" indent="0" algn="just">
              <a:lnSpc>
                <a:spcPct val="100000"/>
              </a:lnSpc>
              <a:buNone/>
              <a:defRPr/>
            </a:pPr>
            <a:endParaRPr lang="cs-CZ" sz="1800" dirty="0"/>
          </a:p>
          <a:p>
            <a:pPr lvl="1" algn="just">
              <a:defRPr/>
            </a:pPr>
            <a:r>
              <a:rPr lang="cs-CZ" sz="1800" dirty="0"/>
              <a:t>poškozený mladší osmnácti let</a:t>
            </a:r>
          </a:p>
          <a:p>
            <a:pPr lvl="1" algn="just">
              <a:defRPr/>
            </a:pPr>
            <a:r>
              <a:rPr lang="cs-CZ" sz="1800" dirty="0"/>
              <a:t>zvlášť zranitelná oběť </a:t>
            </a:r>
          </a:p>
          <a:p>
            <a:endParaRPr lang="cs-CZ" dirty="0"/>
          </a:p>
        </p:txBody>
      </p:sp>
    </p:spTree>
    <p:extLst>
      <p:ext uri="{BB962C8B-B14F-4D97-AF65-F5344CB8AC3E}">
        <p14:creationId xmlns:p14="http://schemas.microsoft.com/office/powerpoint/2010/main" val="35518928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adpis 1"/>
          <p:cNvSpPr>
            <a:spLocks noGrp="1"/>
          </p:cNvSpPr>
          <p:nvPr>
            <p:ph type="title"/>
          </p:nvPr>
        </p:nvSpPr>
        <p:spPr/>
        <p:txBody>
          <a:bodyPr/>
          <a:lstStyle/>
          <a:p>
            <a:pPr algn="ctr"/>
            <a:r>
              <a:rPr lang="cs-CZ" b="1"/>
              <a:t>Oběť trestného činu</a:t>
            </a:r>
          </a:p>
        </p:txBody>
      </p:sp>
      <p:sp>
        <p:nvSpPr>
          <p:cNvPr id="48131" name="Zástupný symbol pro obsah 2"/>
          <p:cNvSpPr>
            <a:spLocks noGrp="1"/>
          </p:cNvSpPr>
          <p:nvPr>
            <p:ph idx="1"/>
          </p:nvPr>
        </p:nvSpPr>
        <p:spPr/>
        <p:txBody>
          <a:bodyPr/>
          <a:lstStyle/>
          <a:p>
            <a:pPr algn="just">
              <a:lnSpc>
                <a:spcPct val="100000"/>
              </a:lnSpc>
            </a:pPr>
            <a:r>
              <a:rPr lang="cs-CZ" sz="1700" dirty="0"/>
              <a:t>zákon č. 209/1997 Sb., o peněžité pomoci obětem trestné činnosti</a:t>
            </a:r>
            <a:endParaRPr lang="cs-CZ" sz="1800" dirty="0"/>
          </a:p>
          <a:p>
            <a:pPr lvl="1" algn="just"/>
            <a:endParaRPr lang="cs-CZ" sz="1500" dirty="0"/>
          </a:p>
          <a:p>
            <a:pPr lvl="1" algn="just"/>
            <a:r>
              <a:rPr lang="cs-CZ" sz="1500" dirty="0"/>
              <a:t>obětí je ten, komu v důsledku s TČ vznikla škoda na zdraví – i osoba pozůstalá po oběti, osoba odkázaná na výživu</a:t>
            </a:r>
            <a:endParaRPr lang="cs-CZ" dirty="0"/>
          </a:p>
          <a:p>
            <a:pPr>
              <a:lnSpc>
                <a:spcPct val="100000"/>
              </a:lnSpc>
            </a:pPr>
            <a:endParaRPr lang="cs-CZ" sz="1700" dirty="0"/>
          </a:p>
          <a:p>
            <a:pPr>
              <a:lnSpc>
                <a:spcPct val="100000"/>
              </a:lnSpc>
            </a:pPr>
            <a:r>
              <a:rPr lang="cs-CZ" sz="1700" dirty="0"/>
              <a:t>zákon č. 45/2013 Sb., o obětech trestných činů </a:t>
            </a:r>
          </a:p>
          <a:p>
            <a:pPr>
              <a:lnSpc>
                <a:spcPct val="100000"/>
              </a:lnSpc>
            </a:pPr>
            <a:endParaRPr lang="cs-CZ" sz="1800" dirty="0"/>
          </a:p>
          <a:p>
            <a:pPr lvl="1" algn="just"/>
            <a:r>
              <a:rPr lang="cs-CZ" sz="1500" dirty="0"/>
              <a:t>FO, které bylo nebo mělo být trestným činem ublíženo na zdraví, způsobena majetková nebo nemajetková újma nebo na jejíž úkor se pachatel trestným činem obohatil</a:t>
            </a:r>
          </a:p>
          <a:p>
            <a:pPr lvl="1" algn="just"/>
            <a:endParaRPr lang="cs-CZ" sz="1500" dirty="0"/>
          </a:p>
          <a:p>
            <a:pPr lvl="1" algn="just"/>
            <a:r>
              <a:rPr lang="cs-CZ" sz="1500" dirty="0"/>
              <a:t>byla-li trestným činem způsobena smrt oběti, považuje se za oběť též její příbuzný v pokolení přímém, sourozenec, osvojenec, osvojitel, manžel nebo registrovaný partner nebo druh, je-li osobou blízkou</a:t>
            </a:r>
          </a:p>
          <a:p>
            <a:pPr lvl="1" algn="just"/>
            <a:endParaRPr lang="cs-CZ" sz="1500" dirty="0"/>
          </a:p>
          <a:p>
            <a:pPr lvl="1" algn="just"/>
            <a:r>
              <a:rPr lang="cs-CZ" sz="1500" dirty="0"/>
              <a:t>zvlášť  zranitelná oběť – dítě, osoba postižena fyzickým, mentálním nebo psychickým hendikepem nebo smyslovým </a:t>
            </a:r>
            <a:r>
              <a:rPr lang="pl-PL" sz="1500" dirty="0"/>
              <a:t>poškozením,  oběť trestného činu obchodování s lidmi atd. </a:t>
            </a:r>
            <a:endParaRPr lang="cs-CZ" sz="1500" dirty="0"/>
          </a:p>
          <a:p>
            <a:endParaRPr lang="cs-CZ" dirty="0"/>
          </a:p>
        </p:txBody>
      </p:sp>
      <p:sp>
        <p:nvSpPr>
          <p:cNvPr id="4" name="Zástupný symbol pro číslo snímku 3"/>
          <p:cNvSpPr>
            <a:spLocks noGrp="1"/>
          </p:cNvSpPr>
          <p:nvPr>
            <p:ph type="sldNum" sz="quarter" idx="11"/>
          </p:nvPr>
        </p:nvSpPr>
        <p:spPr/>
        <p:txBody>
          <a:bodyPr/>
          <a:lstStyle/>
          <a:p>
            <a:pPr>
              <a:defRPr/>
            </a:pPr>
            <a:fld id="{9FE20E0B-AB30-4779-A6A3-05406AA35C35}" type="slidenum">
              <a:rPr lang="cs-CZ" smtClean="0"/>
              <a:pPr>
                <a:defRPr/>
              </a:pPr>
              <a:t>67</a:t>
            </a:fld>
            <a:endParaRPr lang="cs-CZ"/>
          </a:p>
        </p:txBody>
      </p:sp>
    </p:spTree>
    <p:extLst>
      <p:ext uri="{BB962C8B-B14F-4D97-AF65-F5344CB8AC3E}">
        <p14:creationId xmlns:p14="http://schemas.microsoft.com/office/powerpoint/2010/main" val="14996198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1"/>
          <p:cNvSpPr>
            <a:spLocks noGrp="1"/>
          </p:cNvSpPr>
          <p:nvPr>
            <p:ph type="title"/>
          </p:nvPr>
        </p:nvSpPr>
        <p:spPr/>
        <p:txBody>
          <a:bodyPr/>
          <a:lstStyle/>
          <a:p>
            <a:pPr algn="ctr"/>
            <a:r>
              <a:rPr lang="cs-CZ" b="1"/>
              <a:t>Zajištění nároku poškozeného</a:t>
            </a:r>
          </a:p>
        </p:txBody>
      </p:sp>
      <p:sp>
        <p:nvSpPr>
          <p:cNvPr id="51203" name="Zástupný symbol pro obsah 2"/>
          <p:cNvSpPr>
            <a:spLocks noGrp="1"/>
          </p:cNvSpPr>
          <p:nvPr>
            <p:ph idx="1"/>
          </p:nvPr>
        </p:nvSpPr>
        <p:spPr/>
        <p:txBody>
          <a:bodyPr/>
          <a:lstStyle/>
          <a:p>
            <a:pPr algn="just"/>
            <a:endParaRPr lang="cs-CZ" sz="1800" dirty="0"/>
          </a:p>
          <a:p>
            <a:pPr algn="just">
              <a:lnSpc>
                <a:spcPct val="100000"/>
              </a:lnSpc>
            </a:pPr>
            <a:r>
              <a:rPr lang="cs-CZ" sz="1800" dirty="0"/>
              <a:t>je-li důvodná obava, že uspokojení nároku na náhradu škody  nebo nemajetkové újmy způsobené TČ  nebo na vydání bezdůvodného obohacení bude zmařeno nebo ztěžováno, lze zajistit majetek obviněného (i v rámci SJM či podílu) do výše škody  nebo nemajetkové újmy  nebo rozsahu bezdůvodného obohacení  </a:t>
            </a:r>
          </a:p>
          <a:p>
            <a:pPr algn="just">
              <a:lnSpc>
                <a:spcPct val="100000"/>
              </a:lnSpc>
              <a:buFont typeface="Wingdings" pitchFamily="2" charset="2"/>
              <a:buNone/>
            </a:pPr>
            <a:endParaRPr lang="cs-CZ" sz="1800" dirty="0"/>
          </a:p>
          <a:p>
            <a:pPr algn="just">
              <a:lnSpc>
                <a:spcPct val="100000"/>
              </a:lnSpc>
            </a:pPr>
            <a:r>
              <a:rPr lang="cs-CZ" sz="1800" dirty="0"/>
              <a:t>zajišťovat nelze věci, které nepodléhají výkonu soudního rozhodnutí </a:t>
            </a:r>
          </a:p>
          <a:p>
            <a:pPr algn="just">
              <a:lnSpc>
                <a:spcPct val="100000"/>
              </a:lnSpc>
              <a:buFont typeface="Wingdings" pitchFamily="2" charset="2"/>
              <a:buNone/>
            </a:pPr>
            <a:endParaRPr lang="cs-CZ" sz="1800" dirty="0"/>
          </a:p>
          <a:p>
            <a:pPr algn="just">
              <a:lnSpc>
                <a:spcPct val="100000"/>
              </a:lnSpc>
            </a:pPr>
            <a:r>
              <a:rPr lang="cs-CZ" sz="1800" dirty="0"/>
              <a:t>movité věci se uloží do úschovy soudu, nemovitosti plomba na KÚ – možnost s nimi nakládat jen po předchozím souhlasu soudu/státního zástupce </a:t>
            </a:r>
          </a:p>
          <a:p>
            <a:pPr algn="just"/>
            <a:endParaRPr lang="cs-CZ" sz="1800" dirty="0"/>
          </a:p>
        </p:txBody>
      </p:sp>
      <p:sp>
        <p:nvSpPr>
          <p:cNvPr id="4" name="Zástupný symbol pro číslo snímku 3"/>
          <p:cNvSpPr>
            <a:spLocks noGrp="1"/>
          </p:cNvSpPr>
          <p:nvPr>
            <p:ph type="sldNum" sz="quarter" idx="11"/>
          </p:nvPr>
        </p:nvSpPr>
        <p:spPr/>
        <p:txBody>
          <a:bodyPr/>
          <a:lstStyle/>
          <a:p>
            <a:pPr>
              <a:defRPr/>
            </a:pPr>
            <a:fld id="{C712603C-0356-4132-95E4-B064938DCBB1}" type="slidenum">
              <a:rPr lang="cs-CZ" smtClean="0"/>
              <a:pPr>
                <a:defRPr/>
              </a:pPr>
              <a:t>68</a:t>
            </a:fld>
            <a:endParaRPr lang="cs-CZ"/>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Nadpis 1"/>
          <p:cNvSpPr>
            <a:spLocks noGrp="1"/>
          </p:cNvSpPr>
          <p:nvPr>
            <p:ph type="title"/>
          </p:nvPr>
        </p:nvSpPr>
        <p:spPr/>
        <p:txBody>
          <a:bodyPr/>
          <a:lstStyle/>
          <a:p>
            <a:pPr algn="ctr"/>
            <a:r>
              <a:rPr lang="cs-CZ" b="1"/>
              <a:t>Zúčastněná osoba</a:t>
            </a:r>
          </a:p>
        </p:txBody>
      </p:sp>
      <p:sp>
        <p:nvSpPr>
          <p:cNvPr id="52227" name="Zástupný symbol pro obsah 2"/>
          <p:cNvSpPr>
            <a:spLocks noGrp="1"/>
          </p:cNvSpPr>
          <p:nvPr>
            <p:ph idx="1"/>
          </p:nvPr>
        </p:nvSpPr>
        <p:spPr/>
        <p:txBody>
          <a:bodyPr/>
          <a:lstStyle/>
          <a:p>
            <a:pPr algn="just">
              <a:lnSpc>
                <a:spcPct val="100000"/>
              </a:lnSpc>
            </a:pPr>
            <a:r>
              <a:rPr lang="cs-CZ" sz="1800" dirty="0"/>
              <a:t>ten, o jehož věci nebo jiné majetkové hodnotě má být v hlavním líčení rozhodnuto zabráním věci dle § 101 TZ (ochranné opatření)</a:t>
            </a:r>
          </a:p>
          <a:p>
            <a:pPr algn="just">
              <a:lnSpc>
                <a:spcPct val="100000"/>
              </a:lnSpc>
            </a:pPr>
            <a:endParaRPr lang="cs-CZ" sz="1800" dirty="0"/>
          </a:p>
          <a:p>
            <a:pPr algn="just">
              <a:lnSpc>
                <a:spcPct val="100000"/>
              </a:lnSpc>
            </a:pPr>
            <a:r>
              <a:rPr lang="cs-CZ" sz="1800" dirty="0"/>
              <a:t>práva zúčastněné osoby</a:t>
            </a:r>
          </a:p>
          <a:p>
            <a:pPr algn="just">
              <a:lnSpc>
                <a:spcPct val="100000"/>
              </a:lnSpc>
              <a:buFont typeface="Wingdings" pitchFamily="2" charset="2"/>
              <a:buNone/>
            </a:pPr>
            <a:endParaRPr lang="cs-CZ" sz="1800" dirty="0"/>
          </a:p>
          <a:p>
            <a:pPr lvl="1" algn="just"/>
            <a:r>
              <a:rPr lang="cs-CZ" sz="1600" dirty="0"/>
              <a:t>účastnit se hlavního líčení/veřejného zasedání (klást vyslýchaným otázky) a činit při nich návrhy</a:t>
            </a:r>
          </a:p>
          <a:p>
            <a:pPr lvl="1" algn="just"/>
            <a:r>
              <a:rPr lang="cs-CZ" sz="1600" dirty="0"/>
              <a:t>právo nahlížet do spisů (§ 65 - v přípravném řízení lze odepřít)</a:t>
            </a:r>
          </a:p>
          <a:p>
            <a:pPr lvl="1" algn="just"/>
            <a:r>
              <a:rPr lang="cs-CZ" sz="1600" dirty="0"/>
              <a:t>vyjádřit se před skončením k věci (závěrečná řeč/konečný návrh)</a:t>
            </a:r>
          </a:p>
          <a:p>
            <a:pPr lvl="1" algn="just"/>
            <a:r>
              <a:rPr lang="cs-CZ" sz="1600" dirty="0"/>
              <a:t>§ 42/2 TŘ - být poučen o svých právech </a:t>
            </a:r>
          </a:p>
          <a:p>
            <a:pPr lvl="1" algn="just"/>
            <a:r>
              <a:rPr lang="cs-CZ" sz="1600" dirty="0"/>
              <a:t>§ 50 TŘ - nechat se zastupovat zmocněncem</a:t>
            </a:r>
          </a:p>
          <a:p>
            <a:pPr lvl="1" algn="just"/>
            <a:r>
              <a:rPr lang="cs-CZ" sz="1600" dirty="0"/>
              <a:t>§ 246/1c, 2  TŘ - podávat opravné prostředky (odvolání)</a:t>
            </a:r>
          </a:p>
          <a:p>
            <a:pPr lvl="1" algn="just"/>
            <a:r>
              <a:rPr lang="cs-CZ" sz="1600" dirty="0"/>
              <a:t>§ 37/1 TŘ – právo zvolit obviněnému obhájce </a:t>
            </a:r>
          </a:p>
          <a:p>
            <a:pPr algn="just"/>
            <a:endParaRPr lang="cs-CZ" sz="1600" dirty="0"/>
          </a:p>
        </p:txBody>
      </p:sp>
      <p:sp>
        <p:nvSpPr>
          <p:cNvPr id="4" name="Zástupný symbol pro číslo snímku 3"/>
          <p:cNvSpPr>
            <a:spLocks noGrp="1"/>
          </p:cNvSpPr>
          <p:nvPr>
            <p:ph type="sldNum" sz="quarter" idx="11"/>
          </p:nvPr>
        </p:nvSpPr>
        <p:spPr/>
        <p:txBody>
          <a:bodyPr/>
          <a:lstStyle/>
          <a:p>
            <a:pPr>
              <a:defRPr/>
            </a:pPr>
            <a:fld id="{38524E40-BC41-40FD-96F3-23AFC9D28CF9}" type="slidenum">
              <a:rPr lang="cs-CZ" smtClean="0"/>
              <a:pPr>
                <a:defRPr/>
              </a:pPr>
              <a:t>69</a:t>
            </a:fld>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p:txBody>
          <a:bodyPr/>
          <a:lstStyle/>
          <a:p>
            <a:pPr algn="ctr"/>
            <a:r>
              <a:rPr lang="cs-CZ" b="1"/>
              <a:t>Obsazení soudů </a:t>
            </a:r>
          </a:p>
        </p:txBody>
      </p:sp>
      <p:sp>
        <p:nvSpPr>
          <p:cNvPr id="11267" name="Zástupný symbol pro obsah 2"/>
          <p:cNvSpPr>
            <a:spLocks noGrp="1"/>
          </p:cNvSpPr>
          <p:nvPr>
            <p:ph idx="1"/>
          </p:nvPr>
        </p:nvSpPr>
        <p:spPr/>
        <p:txBody>
          <a:bodyPr/>
          <a:lstStyle/>
          <a:p>
            <a:pPr algn="just">
              <a:lnSpc>
                <a:spcPct val="100000"/>
              </a:lnSpc>
            </a:pPr>
            <a:r>
              <a:rPr lang="cs-CZ" sz="1600" dirty="0"/>
              <a:t>obsazení soudů senáty (s laickým prvkem a profesní)  a samosoudcem (§ 314a TŘ - TČ s horní hranicí nepřevyšující pět let)</a:t>
            </a:r>
          </a:p>
          <a:p>
            <a:pPr algn="just">
              <a:lnSpc>
                <a:spcPct val="100000"/>
              </a:lnSpc>
            </a:pPr>
            <a:endParaRPr lang="cs-CZ" sz="1600" dirty="0"/>
          </a:p>
          <a:p>
            <a:pPr algn="just">
              <a:lnSpc>
                <a:spcPct val="100000"/>
              </a:lnSpc>
            </a:pPr>
            <a:r>
              <a:rPr lang="cs-CZ" sz="1600" dirty="0"/>
              <a:t>§ 60 zákona o soudech a soudcích - přísedícím může být ustanoven </a:t>
            </a:r>
          </a:p>
          <a:p>
            <a:pPr algn="just">
              <a:lnSpc>
                <a:spcPct val="100000"/>
              </a:lnSpc>
            </a:pPr>
            <a:endParaRPr lang="cs-CZ" sz="1600" dirty="0"/>
          </a:p>
          <a:p>
            <a:pPr lvl="1" algn="just"/>
            <a:r>
              <a:rPr lang="cs-CZ" sz="1400" dirty="0"/>
              <a:t>státní občan České republiky </a:t>
            </a:r>
          </a:p>
          <a:p>
            <a:pPr lvl="1" algn="just"/>
            <a:endParaRPr lang="cs-CZ" sz="1400" dirty="0"/>
          </a:p>
          <a:p>
            <a:pPr lvl="1" algn="just"/>
            <a:r>
              <a:rPr lang="cs-CZ" sz="1400" dirty="0"/>
              <a:t>svéprávný a bezúhonný, jestliže jeho zkušenosti a morální vlastnosti dávají záruku, že bude svou funkci řádně zastávat </a:t>
            </a:r>
          </a:p>
          <a:p>
            <a:pPr lvl="1" algn="just"/>
            <a:endParaRPr lang="cs-CZ" sz="1400" dirty="0"/>
          </a:p>
          <a:p>
            <a:pPr lvl="1" algn="just"/>
            <a:r>
              <a:rPr lang="cs-CZ" sz="1400" dirty="0"/>
              <a:t>v den ustanovení dosáhl věku nejméně 30 let </a:t>
            </a:r>
          </a:p>
          <a:p>
            <a:pPr lvl="1" algn="just"/>
            <a:endParaRPr lang="cs-CZ" sz="1400" dirty="0"/>
          </a:p>
          <a:p>
            <a:pPr lvl="1" algn="just"/>
            <a:r>
              <a:rPr lang="cs-CZ" sz="1400" dirty="0"/>
              <a:t>souhlasí se svým ustanovením za soudce nebo přísedícího a s přidělením k určitému soudu</a:t>
            </a:r>
          </a:p>
          <a:p>
            <a:pPr marL="72000" indent="0">
              <a:lnSpc>
                <a:spcPct val="100000"/>
              </a:lnSpc>
              <a:buNone/>
            </a:pPr>
            <a:endParaRPr lang="cs-CZ" sz="1600" dirty="0"/>
          </a:p>
        </p:txBody>
      </p:sp>
      <p:sp>
        <p:nvSpPr>
          <p:cNvPr id="4" name="Zástupný symbol pro číslo snímku 3"/>
          <p:cNvSpPr>
            <a:spLocks noGrp="1"/>
          </p:cNvSpPr>
          <p:nvPr>
            <p:ph type="sldNum" sz="quarter" idx="11"/>
          </p:nvPr>
        </p:nvSpPr>
        <p:spPr/>
        <p:txBody>
          <a:bodyPr/>
          <a:lstStyle/>
          <a:p>
            <a:pPr>
              <a:defRPr/>
            </a:pPr>
            <a:fld id="{38DD1E18-3AE2-42BE-843A-3D2891638732}" type="slidenum">
              <a:rPr lang="cs-CZ" smtClean="0"/>
              <a:pPr>
                <a:defRPr/>
              </a:pPr>
              <a:t>7</a:t>
            </a:fld>
            <a:endParaRPr lang="cs-CZ"/>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Nadpis 1"/>
          <p:cNvSpPr>
            <a:spLocks noGrp="1"/>
          </p:cNvSpPr>
          <p:nvPr>
            <p:ph type="title"/>
          </p:nvPr>
        </p:nvSpPr>
        <p:spPr/>
        <p:txBody>
          <a:bodyPr/>
          <a:lstStyle/>
          <a:p>
            <a:pPr algn="ctr"/>
            <a:r>
              <a:rPr lang="cs-CZ" b="1"/>
              <a:t>Tlumočník</a:t>
            </a:r>
          </a:p>
        </p:txBody>
      </p:sp>
      <p:sp>
        <p:nvSpPr>
          <p:cNvPr id="50179" name="Zástupný symbol pro obsah 2"/>
          <p:cNvSpPr>
            <a:spLocks noGrp="1"/>
          </p:cNvSpPr>
          <p:nvPr>
            <p:ph idx="1"/>
          </p:nvPr>
        </p:nvSpPr>
        <p:spPr/>
        <p:txBody>
          <a:bodyPr/>
          <a:lstStyle/>
          <a:p>
            <a:pPr algn="just">
              <a:lnSpc>
                <a:spcPct val="100000"/>
              </a:lnSpc>
              <a:defRPr/>
            </a:pPr>
            <a:endParaRPr lang="cs-CZ" sz="1700" dirty="0"/>
          </a:p>
          <a:p>
            <a:pPr algn="just">
              <a:lnSpc>
                <a:spcPct val="100000"/>
              </a:lnSpc>
              <a:defRPr/>
            </a:pPr>
            <a:r>
              <a:rPr lang="cs-CZ" sz="1700" dirty="0"/>
              <a:t>OČTŘ vyhotovují rozhodnutí a vedou řízení v českém jazyce </a:t>
            </a:r>
          </a:p>
          <a:p>
            <a:pPr algn="just">
              <a:lnSpc>
                <a:spcPct val="100000"/>
              </a:lnSpc>
              <a:buFont typeface="Wingdings" pitchFamily="2" charset="2"/>
              <a:buNone/>
              <a:defRPr/>
            </a:pPr>
            <a:endParaRPr lang="cs-CZ" sz="1700" dirty="0"/>
          </a:p>
          <a:p>
            <a:pPr algn="just">
              <a:lnSpc>
                <a:spcPct val="100000"/>
              </a:lnSpc>
              <a:defRPr/>
            </a:pPr>
            <a:r>
              <a:rPr lang="cs-CZ" sz="1700" dirty="0"/>
              <a:t>právo na tlumočení (§ 28/1 TŘ) - kdokoliv</a:t>
            </a:r>
          </a:p>
          <a:p>
            <a:pPr lvl="1" algn="just">
              <a:defRPr/>
            </a:pPr>
            <a:r>
              <a:rPr lang="cs-CZ" sz="1500" dirty="0"/>
              <a:t>je-li třeba přetlumočit  obsah písemnosti, výpovědi nebo jiného procesního úkonu</a:t>
            </a:r>
          </a:p>
          <a:p>
            <a:pPr lvl="1" algn="just">
              <a:buFont typeface="Wingdings" pitchFamily="2" charset="2"/>
              <a:buNone/>
              <a:defRPr/>
            </a:pPr>
            <a:endParaRPr lang="cs-CZ" sz="1700" dirty="0"/>
          </a:p>
          <a:p>
            <a:pPr algn="just">
              <a:lnSpc>
                <a:spcPct val="100000"/>
              </a:lnSpc>
              <a:defRPr/>
            </a:pPr>
            <a:r>
              <a:rPr lang="cs-CZ" sz="1700" dirty="0"/>
              <a:t>právo na překlad (§ 28/2 TŘ) – jen obviněný </a:t>
            </a:r>
          </a:p>
          <a:p>
            <a:pPr lvl="1" algn="just">
              <a:defRPr/>
            </a:pPr>
            <a:r>
              <a:rPr lang="cs-CZ" sz="1500" dirty="0"/>
              <a:t>usnesení o zahájení trestního stíhání, usnesení o vzetí do vazby, obžalobu, dohodu o vině a trestu a návrh na její  schválení, návrh na potrestání, rozsudek, trestní příkaz, rozhodnutí o odvolání, o podmíněném zastavení trestního stíhání </a:t>
            </a:r>
          </a:p>
          <a:p>
            <a:pPr lvl="1" algn="just">
              <a:defRPr/>
            </a:pPr>
            <a:r>
              <a:rPr lang="cs-CZ" sz="1500" dirty="0"/>
              <a:t>není třeba, pokud obviněný uvede, že tento překlad nepožaduje   </a:t>
            </a:r>
          </a:p>
          <a:p>
            <a:pPr lvl="1" algn="just">
              <a:buFont typeface="Wingdings" pitchFamily="2" charset="2"/>
              <a:buNone/>
              <a:defRPr/>
            </a:pPr>
            <a:endParaRPr lang="cs-CZ" sz="1500" dirty="0"/>
          </a:p>
          <a:p>
            <a:pPr marL="342900" lvl="1" indent="-342900" algn="just">
              <a:defRPr/>
            </a:pPr>
            <a:r>
              <a:rPr lang="cs-CZ" sz="1700" dirty="0"/>
              <a:t>právo obviněného  uvést jazyk, který ovládá – pokud tento jazyk neuvede nebo uvede jazyk, pro který není zapsaný žádný tlumočník, ustanoví se tlumočník do  jazyka státu, jehož je občanem a pokud je bez občanství, tak  jazyk státu, kde má trvalý pobyt nebo jazyk státu jeho původu </a:t>
            </a:r>
          </a:p>
          <a:p>
            <a:pPr lvl="1" algn="just">
              <a:buFont typeface="Wingdings" pitchFamily="2" charset="2"/>
              <a:buNone/>
              <a:defRPr/>
            </a:pPr>
            <a:endParaRPr lang="cs-CZ" dirty="0"/>
          </a:p>
        </p:txBody>
      </p:sp>
      <p:sp>
        <p:nvSpPr>
          <p:cNvPr id="4" name="Zástupný symbol pro číslo snímku 3"/>
          <p:cNvSpPr>
            <a:spLocks noGrp="1"/>
          </p:cNvSpPr>
          <p:nvPr>
            <p:ph type="sldNum" sz="quarter" idx="11"/>
          </p:nvPr>
        </p:nvSpPr>
        <p:spPr/>
        <p:txBody>
          <a:bodyPr/>
          <a:lstStyle/>
          <a:p>
            <a:pPr>
              <a:defRPr/>
            </a:pPr>
            <a:fld id="{77CE30FE-0F8B-4403-AD59-7FB69DFD8062}" type="slidenum">
              <a:rPr lang="cs-CZ" smtClean="0"/>
              <a:pPr>
                <a:defRPr/>
              </a:pPr>
              <a:t>70</a:t>
            </a:fld>
            <a:endParaRPr lang="cs-CZ"/>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Nadpis 1"/>
          <p:cNvSpPr>
            <a:spLocks noGrp="1"/>
          </p:cNvSpPr>
          <p:nvPr>
            <p:ph type="title"/>
          </p:nvPr>
        </p:nvSpPr>
        <p:spPr/>
        <p:txBody>
          <a:bodyPr/>
          <a:lstStyle/>
          <a:p>
            <a:endParaRPr lang="cs-CZ"/>
          </a:p>
        </p:txBody>
      </p:sp>
      <p:sp>
        <p:nvSpPr>
          <p:cNvPr id="54275" name="Zástupný symbol pro obsah 2"/>
          <p:cNvSpPr>
            <a:spLocks noGrp="1"/>
          </p:cNvSpPr>
          <p:nvPr>
            <p:ph idx="1"/>
          </p:nvPr>
        </p:nvSpPr>
        <p:spPr/>
        <p:txBody>
          <a:bodyPr/>
          <a:lstStyle/>
          <a:p>
            <a:pPr algn="just"/>
            <a:endParaRPr lang="cs-CZ" sz="1800" dirty="0"/>
          </a:p>
          <a:p>
            <a:pPr algn="just"/>
            <a:endParaRPr lang="cs-CZ" sz="1800" dirty="0"/>
          </a:p>
          <a:p>
            <a:pPr algn="just"/>
            <a:endParaRPr lang="cs-CZ" sz="1800" dirty="0"/>
          </a:p>
          <a:p>
            <a:pPr algn="just"/>
            <a:r>
              <a:rPr lang="cs-CZ" sz="1800" dirty="0"/>
              <a:t>osoba zapsaná/nezapsaná v seznamu</a:t>
            </a:r>
          </a:p>
          <a:p>
            <a:pPr algn="just">
              <a:buFont typeface="Wingdings" pitchFamily="2" charset="2"/>
              <a:buNone/>
            </a:pPr>
            <a:endParaRPr lang="cs-CZ" sz="1800" dirty="0"/>
          </a:p>
          <a:p>
            <a:pPr algn="just"/>
            <a:r>
              <a:rPr lang="cs-CZ" sz="1800" dirty="0"/>
              <a:t>tlumočníka nelze předvést, následkem nedostavení se je pouze pořádková pokuta + informace poskytnutá KS nebo MS, které vedou seznam znalců</a:t>
            </a:r>
          </a:p>
          <a:p>
            <a:endParaRPr lang="cs-CZ" dirty="0"/>
          </a:p>
        </p:txBody>
      </p:sp>
      <p:sp>
        <p:nvSpPr>
          <p:cNvPr id="4" name="Zástupný symbol pro číslo snímku 3"/>
          <p:cNvSpPr>
            <a:spLocks noGrp="1"/>
          </p:cNvSpPr>
          <p:nvPr>
            <p:ph type="sldNum" sz="quarter" idx="11"/>
          </p:nvPr>
        </p:nvSpPr>
        <p:spPr/>
        <p:txBody>
          <a:bodyPr/>
          <a:lstStyle/>
          <a:p>
            <a:pPr>
              <a:defRPr/>
            </a:pPr>
            <a:fld id="{65A7C0E1-52FD-4F26-8CB2-6F7C2E1D0750}" type="slidenum">
              <a:rPr lang="cs-CZ" smtClean="0"/>
              <a:pPr>
                <a:defRPr/>
              </a:pPr>
              <a:t>71</a:t>
            </a:fld>
            <a:endParaRPr lang="cs-CZ"/>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Nadpis 1"/>
          <p:cNvSpPr>
            <a:spLocks noGrp="1"/>
          </p:cNvSpPr>
          <p:nvPr>
            <p:ph type="title"/>
          </p:nvPr>
        </p:nvSpPr>
        <p:spPr/>
        <p:txBody>
          <a:bodyPr/>
          <a:lstStyle/>
          <a:p>
            <a:pPr algn="ctr"/>
            <a:r>
              <a:rPr lang="cs-CZ" b="1"/>
              <a:t>Znalec</a:t>
            </a:r>
          </a:p>
        </p:txBody>
      </p:sp>
      <p:sp>
        <p:nvSpPr>
          <p:cNvPr id="55299" name="Zástupný symbol pro obsah 2"/>
          <p:cNvSpPr>
            <a:spLocks noGrp="1"/>
          </p:cNvSpPr>
          <p:nvPr>
            <p:ph idx="1"/>
          </p:nvPr>
        </p:nvSpPr>
        <p:spPr/>
        <p:txBody>
          <a:bodyPr/>
          <a:lstStyle/>
          <a:p>
            <a:pPr algn="just">
              <a:lnSpc>
                <a:spcPct val="100000"/>
              </a:lnSpc>
            </a:pPr>
            <a:r>
              <a:rPr lang="cs-CZ" sz="1800" dirty="0"/>
              <a:t>je osoba, se  speciálními odbornými znalostmi a vědomostmi v určitém oboru, která tyto znalosti využívá k objasnění skutečností důležitých pro trestní řízení </a:t>
            </a:r>
          </a:p>
          <a:p>
            <a:pPr algn="just">
              <a:lnSpc>
                <a:spcPct val="100000"/>
              </a:lnSpc>
              <a:buFont typeface="Wingdings" pitchFamily="2" charset="2"/>
              <a:buNone/>
            </a:pPr>
            <a:endParaRPr lang="cs-CZ" sz="1800" dirty="0"/>
          </a:p>
          <a:p>
            <a:pPr algn="just">
              <a:lnSpc>
                <a:spcPct val="100000"/>
              </a:lnSpc>
            </a:pPr>
            <a:r>
              <a:rPr lang="cs-CZ" sz="1800" dirty="0"/>
              <a:t>je osobou rozdílnou od  OČTŘ a procesních stran</a:t>
            </a:r>
          </a:p>
          <a:p>
            <a:pPr algn="just">
              <a:lnSpc>
                <a:spcPct val="100000"/>
              </a:lnSpc>
              <a:buFont typeface="Wingdings" pitchFamily="2" charset="2"/>
              <a:buNone/>
            </a:pPr>
            <a:endParaRPr lang="cs-CZ" sz="1800" dirty="0"/>
          </a:p>
          <a:p>
            <a:pPr algn="just">
              <a:lnSpc>
                <a:spcPct val="100000"/>
              </a:lnSpc>
            </a:pPr>
            <a:r>
              <a:rPr lang="cs-CZ" sz="1800" dirty="0"/>
              <a:t>funkci znalce mohou vykonávat </a:t>
            </a:r>
          </a:p>
          <a:p>
            <a:pPr algn="just">
              <a:lnSpc>
                <a:spcPct val="100000"/>
              </a:lnSpc>
              <a:buFont typeface="Wingdings" pitchFamily="2" charset="2"/>
              <a:buNone/>
            </a:pPr>
            <a:endParaRPr lang="cs-CZ" sz="1800" dirty="0"/>
          </a:p>
          <a:p>
            <a:pPr lvl="1" algn="just"/>
            <a:r>
              <a:rPr lang="cs-CZ" sz="1700" dirty="0"/>
              <a:t>osoby zapsané v seznamu znalců</a:t>
            </a:r>
          </a:p>
          <a:p>
            <a:pPr lvl="1" algn="just"/>
            <a:endParaRPr lang="cs-CZ" sz="1700" dirty="0"/>
          </a:p>
          <a:p>
            <a:pPr lvl="1" algn="just"/>
            <a:r>
              <a:rPr lang="cs-CZ" sz="1700" dirty="0"/>
              <a:t>osoby nezapsané v seznamu znalců (nezbytnost složení slibu) - jen výjimečně </a:t>
            </a:r>
          </a:p>
          <a:p>
            <a:pPr lvl="1" algn="just"/>
            <a:endParaRPr lang="cs-CZ" sz="1700" dirty="0"/>
          </a:p>
          <a:p>
            <a:pPr lvl="1" algn="just"/>
            <a:r>
              <a:rPr lang="cs-CZ" sz="1700" dirty="0"/>
              <a:t>znalecké a vědecké ústavy</a:t>
            </a:r>
          </a:p>
          <a:p>
            <a:pPr lvl="1" algn="just"/>
            <a:endParaRPr lang="cs-CZ" sz="1700" dirty="0"/>
          </a:p>
          <a:p>
            <a:pPr lvl="1" algn="just"/>
            <a:r>
              <a:rPr lang="cs-CZ" sz="1700" dirty="0"/>
              <a:t>vysoké školy a vědecké instituce</a:t>
            </a:r>
          </a:p>
          <a:p>
            <a:pPr lvl="1" algn="just">
              <a:buFont typeface="Wingdings" pitchFamily="2" charset="2"/>
              <a:buNone/>
            </a:pPr>
            <a:endParaRPr lang="cs-CZ" dirty="0"/>
          </a:p>
        </p:txBody>
      </p:sp>
      <p:sp>
        <p:nvSpPr>
          <p:cNvPr id="4" name="Zástupný symbol pro číslo snímku 3"/>
          <p:cNvSpPr>
            <a:spLocks noGrp="1"/>
          </p:cNvSpPr>
          <p:nvPr>
            <p:ph type="sldNum" sz="quarter" idx="11"/>
          </p:nvPr>
        </p:nvSpPr>
        <p:spPr/>
        <p:txBody>
          <a:bodyPr/>
          <a:lstStyle/>
          <a:p>
            <a:pPr>
              <a:defRPr/>
            </a:pPr>
            <a:fld id="{D714BB32-2484-4D20-91F9-4FC8570E87B8}" type="slidenum">
              <a:rPr lang="cs-CZ" smtClean="0"/>
              <a:pPr>
                <a:defRPr/>
              </a:pPr>
              <a:t>72</a:t>
            </a:fld>
            <a:endParaRPr lang="cs-CZ"/>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Nadpis 1"/>
          <p:cNvSpPr>
            <a:spLocks noGrp="1"/>
          </p:cNvSpPr>
          <p:nvPr>
            <p:ph type="title"/>
          </p:nvPr>
        </p:nvSpPr>
        <p:spPr/>
        <p:txBody>
          <a:bodyPr/>
          <a:lstStyle/>
          <a:p>
            <a:endParaRPr lang="cs-CZ"/>
          </a:p>
        </p:txBody>
      </p:sp>
      <p:sp>
        <p:nvSpPr>
          <p:cNvPr id="56323" name="Zástupný symbol pro obsah 2"/>
          <p:cNvSpPr>
            <a:spLocks noGrp="1"/>
          </p:cNvSpPr>
          <p:nvPr>
            <p:ph idx="1"/>
          </p:nvPr>
        </p:nvSpPr>
        <p:spPr/>
        <p:txBody>
          <a:bodyPr/>
          <a:lstStyle/>
          <a:p>
            <a:pPr algn="just"/>
            <a:endParaRPr lang="cs-CZ" sz="1800"/>
          </a:p>
          <a:p>
            <a:pPr algn="just"/>
            <a:endParaRPr lang="cs-CZ" sz="1800"/>
          </a:p>
          <a:p>
            <a:pPr algn="just"/>
            <a:endParaRPr lang="cs-CZ" sz="1800"/>
          </a:p>
          <a:p>
            <a:pPr algn="just"/>
            <a:r>
              <a:rPr lang="cs-CZ" sz="1800"/>
              <a:t>vypracovává znalecký posudek, ale i odborné vyjádření </a:t>
            </a:r>
          </a:p>
          <a:p>
            <a:pPr algn="just">
              <a:buFont typeface="Wingdings" pitchFamily="2" charset="2"/>
              <a:buNone/>
            </a:pPr>
            <a:endParaRPr lang="cs-CZ" sz="1800"/>
          </a:p>
          <a:p>
            <a:pPr algn="just"/>
            <a:r>
              <a:rPr lang="cs-CZ" sz="1800"/>
              <a:t>je nepřípustné spojení funkce znalce a svědka </a:t>
            </a:r>
          </a:p>
          <a:p>
            <a:pPr algn="just"/>
            <a:endParaRPr lang="cs-CZ" sz="1800"/>
          </a:p>
          <a:p>
            <a:pPr lvl="1" algn="just"/>
            <a:r>
              <a:rPr lang="cs-CZ" sz="1600"/>
              <a:t>praktické důvody </a:t>
            </a:r>
          </a:p>
          <a:p>
            <a:pPr lvl="1" algn="just"/>
            <a:endParaRPr lang="cs-CZ"/>
          </a:p>
          <a:p>
            <a:pPr algn="just"/>
            <a:endParaRPr lang="cs-CZ" sz="1800"/>
          </a:p>
        </p:txBody>
      </p:sp>
      <p:sp>
        <p:nvSpPr>
          <p:cNvPr id="4" name="Zástupný symbol pro číslo snímku 3"/>
          <p:cNvSpPr>
            <a:spLocks noGrp="1"/>
          </p:cNvSpPr>
          <p:nvPr>
            <p:ph type="sldNum" sz="quarter" idx="11"/>
          </p:nvPr>
        </p:nvSpPr>
        <p:spPr/>
        <p:txBody>
          <a:bodyPr/>
          <a:lstStyle/>
          <a:p>
            <a:pPr>
              <a:defRPr/>
            </a:pPr>
            <a:fld id="{0DC65619-AE7A-4327-A99B-23DD442634E3}" type="slidenum">
              <a:rPr lang="cs-CZ" smtClean="0"/>
              <a:pPr>
                <a:defRPr/>
              </a:pPr>
              <a:t>73</a:t>
            </a:fld>
            <a:endParaRPr lang="cs-CZ"/>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3EF32A91-C7B1-4CD1-A3C3-17BBD4AD94E8}"/>
              </a:ext>
            </a:extLst>
          </p:cNvPr>
          <p:cNvSpPr>
            <a:spLocks noGrp="1" noChangeArrowheads="1"/>
          </p:cNvSpPr>
          <p:nvPr>
            <p:ph type="title"/>
          </p:nvPr>
        </p:nvSpPr>
        <p:spPr/>
        <p:txBody>
          <a:bodyPr/>
          <a:lstStyle/>
          <a:p>
            <a:pPr eaLnBrk="1" hangingPunct="1"/>
            <a:endParaRPr lang="cs-CZ" altLang="cs-CZ"/>
          </a:p>
        </p:txBody>
      </p:sp>
      <p:sp>
        <p:nvSpPr>
          <p:cNvPr id="81923" name="Rectangle 3">
            <a:extLst>
              <a:ext uri="{FF2B5EF4-FFF2-40B4-BE49-F238E27FC236}">
                <a16:creationId xmlns:a16="http://schemas.microsoft.com/office/drawing/2014/main" id="{64B4977F-5D99-421A-9EFE-B3595CEFDAAB}"/>
              </a:ext>
            </a:extLst>
          </p:cNvPr>
          <p:cNvSpPr>
            <a:spLocks noGrp="1" noChangeArrowheads="1"/>
          </p:cNvSpPr>
          <p:nvPr>
            <p:ph type="body" idx="1"/>
          </p:nvPr>
        </p:nvSpPr>
        <p:spPr/>
        <p:txBody>
          <a:bodyPr/>
          <a:lstStyle/>
          <a:p>
            <a:pPr algn="ctr" eaLnBrk="1" hangingPunct="1">
              <a:buFont typeface="Wingdings" panose="05000000000000000000" pitchFamily="2" charset="2"/>
              <a:buNone/>
            </a:pPr>
            <a:endParaRPr lang="cs-CZ" altLang="cs-CZ" b="1" dirty="0"/>
          </a:p>
          <a:p>
            <a:pPr algn="ctr" eaLnBrk="1" hangingPunct="1">
              <a:buFont typeface="Wingdings" panose="05000000000000000000" pitchFamily="2" charset="2"/>
              <a:buNone/>
            </a:pPr>
            <a:r>
              <a:rPr lang="cs-CZ" altLang="cs-CZ" sz="4000" b="1" dirty="0"/>
              <a:t>Děkuji za pozornost</a:t>
            </a:r>
          </a:p>
          <a:p>
            <a:pPr algn="ctr" eaLnBrk="1" hangingPunct="1">
              <a:buFont typeface="Wingdings" panose="05000000000000000000" pitchFamily="2" charset="2"/>
              <a:buNone/>
            </a:pPr>
            <a:endParaRPr lang="cs-CZ" altLang="cs-CZ" sz="4000" b="1" dirty="0"/>
          </a:p>
          <a:p>
            <a:pPr algn="ctr" eaLnBrk="1" hangingPunct="1">
              <a:buFont typeface="Wingdings" panose="05000000000000000000" pitchFamily="2" charset="2"/>
              <a:buNone/>
            </a:pPr>
            <a:r>
              <a:rPr lang="cs-CZ" altLang="cs-CZ" sz="4000" b="1" dirty="0"/>
              <a:t>Otázky…???</a:t>
            </a:r>
          </a:p>
          <a:p>
            <a:pPr algn="ctr" eaLnBrk="1" hangingPunct="1">
              <a:buFont typeface="Wingdings" panose="05000000000000000000" pitchFamily="2" charset="2"/>
              <a:buNone/>
            </a:pPr>
            <a:r>
              <a:rPr lang="cs-CZ" altLang="cs-CZ" sz="4000" b="1" dirty="0"/>
              <a:t> </a:t>
            </a:r>
          </a:p>
          <a:p>
            <a:pPr eaLnBrk="1" hangingPunct="1"/>
            <a:endParaRPr lang="cs-CZ" altLang="cs-CZ" dirty="0"/>
          </a:p>
          <a:p>
            <a:pPr eaLnBrk="1" hangingPunct="1"/>
            <a:endParaRPr lang="cs-CZ" altLang="cs-CZ" dirty="0"/>
          </a:p>
        </p:txBody>
      </p:sp>
      <p:sp>
        <p:nvSpPr>
          <p:cNvPr id="81924" name="Zástupný symbol pro číslo snímku 4">
            <a:extLst>
              <a:ext uri="{FF2B5EF4-FFF2-40B4-BE49-F238E27FC236}">
                <a16:creationId xmlns:a16="http://schemas.microsoft.com/office/drawing/2014/main" id="{AA8E9AB1-5699-44C1-B83E-F1893FBEF749}"/>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8B9C1AAF-D6B5-4F12-9286-2F87B63DDDCC}" type="slidenum">
              <a:rPr lang="cs-CZ" altLang="cs-CZ" sz="1200"/>
              <a:pPr>
                <a:spcBef>
                  <a:spcPct val="0"/>
                </a:spcBef>
                <a:buClrTx/>
                <a:buFontTx/>
                <a:buNone/>
              </a:pPr>
              <a:t>74</a:t>
            </a:fld>
            <a:endParaRPr lang="cs-CZ" altLang="cs-CZ" sz="120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Nadpis 1">
            <a:extLst>
              <a:ext uri="{FF2B5EF4-FFF2-40B4-BE49-F238E27FC236}">
                <a16:creationId xmlns:a16="http://schemas.microsoft.com/office/drawing/2014/main" id="{FD4D831B-3778-4661-96FD-FCBFB1FF317F}"/>
              </a:ext>
            </a:extLst>
          </p:cNvPr>
          <p:cNvSpPr>
            <a:spLocks noGrp="1" noChangeArrowheads="1"/>
          </p:cNvSpPr>
          <p:nvPr>
            <p:ph type="title"/>
          </p:nvPr>
        </p:nvSpPr>
        <p:spPr/>
        <p:txBody>
          <a:bodyPr/>
          <a:lstStyle/>
          <a:p>
            <a:pPr eaLnBrk="1" hangingPunct="1"/>
            <a:endParaRPr lang="cs-CZ" altLang="cs-CZ"/>
          </a:p>
        </p:txBody>
      </p:sp>
      <p:sp>
        <p:nvSpPr>
          <p:cNvPr id="82947" name="Zástupný symbol pro obsah 2">
            <a:extLst>
              <a:ext uri="{FF2B5EF4-FFF2-40B4-BE49-F238E27FC236}">
                <a16:creationId xmlns:a16="http://schemas.microsoft.com/office/drawing/2014/main" id="{48084C51-C045-4E5D-B0E6-8CD31C8EA53B}"/>
              </a:ext>
            </a:extLst>
          </p:cNvPr>
          <p:cNvSpPr>
            <a:spLocks noGrp="1" noChangeArrowheads="1"/>
          </p:cNvSpPr>
          <p:nvPr>
            <p:ph idx="1"/>
          </p:nvPr>
        </p:nvSpPr>
        <p:spPr/>
        <p:txBody>
          <a:bodyPr/>
          <a:lstStyle/>
          <a:p>
            <a:pPr algn="ctr" eaLnBrk="1" hangingPunct="1">
              <a:buFont typeface="Wingdings" panose="05000000000000000000" pitchFamily="2" charset="2"/>
              <a:buNone/>
            </a:pPr>
            <a:r>
              <a:rPr lang="cs-CZ" altLang="cs-CZ" b="1"/>
              <a:t>prof. </a:t>
            </a:r>
            <a:r>
              <a:rPr lang="cs-CZ" altLang="cs-CZ" b="1" dirty="0"/>
              <a:t>JUDr. Marek Fryšták, Ph.D.</a:t>
            </a:r>
          </a:p>
          <a:p>
            <a:pPr algn="ctr" eaLnBrk="1" hangingPunct="1">
              <a:buFont typeface="Wingdings" panose="05000000000000000000" pitchFamily="2" charset="2"/>
              <a:buNone/>
            </a:pPr>
            <a:r>
              <a:rPr lang="cs-CZ" altLang="cs-CZ" b="1" dirty="0"/>
              <a:t>Katedra trestního práva </a:t>
            </a:r>
          </a:p>
          <a:p>
            <a:pPr algn="ctr" eaLnBrk="1" hangingPunct="1">
              <a:buFont typeface="Wingdings" panose="05000000000000000000" pitchFamily="2" charset="2"/>
              <a:buNone/>
            </a:pPr>
            <a:r>
              <a:rPr lang="cs-CZ" altLang="cs-CZ" b="1" dirty="0"/>
              <a:t>Právnická fakulta Masarykovy univerzity  </a:t>
            </a:r>
          </a:p>
          <a:p>
            <a:pPr algn="ctr" eaLnBrk="1" hangingPunct="1">
              <a:buFont typeface="Wingdings" panose="05000000000000000000" pitchFamily="2" charset="2"/>
              <a:buNone/>
            </a:pPr>
            <a:r>
              <a:rPr lang="cs-CZ" altLang="cs-CZ" b="1" dirty="0"/>
              <a:t>Veveří 70, 611 80 Brno</a:t>
            </a:r>
          </a:p>
          <a:p>
            <a:pPr algn="ctr" eaLnBrk="1" hangingPunct="1">
              <a:buFont typeface="Wingdings" panose="05000000000000000000" pitchFamily="2" charset="2"/>
              <a:buNone/>
            </a:pPr>
            <a:r>
              <a:rPr lang="cs-CZ" altLang="cs-CZ" b="1" dirty="0"/>
              <a:t>Tel. + 420 549 493 870, Fax. + 420 541 213 162</a:t>
            </a:r>
          </a:p>
          <a:p>
            <a:pPr algn="ctr" eaLnBrk="1" hangingPunct="1">
              <a:buFont typeface="Wingdings" panose="05000000000000000000" pitchFamily="2" charset="2"/>
              <a:buNone/>
            </a:pPr>
            <a:r>
              <a:rPr lang="cs-CZ" altLang="cs-CZ" b="1" dirty="0"/>
              <a:t>E-mail: </a:t>
            </a:r>
            <a:r>
              <a:rPr lang="cs-CZ" altLang="cs-CZ" b="1" dirty="0">
                <a:hlinkClick r:id="rId2"/>
              </a:rPr>
              <a:t>Marek.Frystak@law.muni.cz</a:t>
            </a:r>
            <a:r>
              <a:rPr lang="cs-CZ" altLang="cs-CZ" b="1" dirty="0"/>
              <a:t> </a:t>
            </a:r>
          </a:p>
          <a:p>
            <a:pPr eaLnBrk="1" hangingPunct="1"/>
            <a:endParaRPr lang="cs-CZ" altLang="cs-CZ" dirty="0"/>
          </a:p>
        </p:txBody>
      </p:sp>
      <p:sp>
        <p:nvSpPr>
          <p:cNvPr id="82948" name="Zástupný symbol pro číslo snímku 4">
            <a:extLst>
              <a:ext uri="{FF2B5EF4-FFF2-40B4-BE49-F238E27FC236}">
                <a16:creationId xmlns:a16="http://schemas.microsoft.com/office/drawing/2014/main" id="{AEEAF108-0BE0-4AE6-B50B-0C117EA509E5}"/>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A9AAAE"/>
              </a:buClr>
              <a:buFont typeface="Wingdings" panose="05000000000000000000" pitchFamily="2" charset="2"/>
              <a:buChar char="n"/>
              <a:defRPr sz="2400">
                <a:solidFill>
                  <a:schemeClr val="tx1"/>
                </a:solidFill>
                <a:latin typeface="Trebuchet MS" panose="020B0603020202020204" pitchFamily="34" charset="0"/>
              </a:defRPr>
            </a:lvl1pPr>
            <a:lvl2pPr marL="742950" indent="-285750">
              <a:spcBef>
                <a:spcPct val="20000"/>
              </a:spcBef>
              <a:buClr>
                <a:srgbClr val="A9AAAE"/>
              </a:buClr>
              <a:buFont typeface="Wingdings" panose="05000000000000000000" pitchFamily="2" charset="2"/>
              <a:buChar char="n"/>
              <a:defRPr sz="2200">
                <a:solidFill>
                  <a:schemeClr val="tx1"/>
                </a:solidFill>
                <a:latin typeface="Trebuchet MS" panose="020B0603020202020204" pitchFamily="34" charset="0"/>
              </a:defRPr>
            </a:lvl2pPr>
            <a:lvl3pPr marL="1143000" indent="-228600">
              <a:spcBef>
                <a:spcPct val="20000"/>
              </a:spcBef>
              <a:buClr>
                <a:srgbClr val="A9AAAE"/>
              </a:buClr>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4pPr>
            <a:lvl5pPr marL="2057400" indent="-228600">
              <a:spcBef>
                <a:spcPct val="20000"/>
              </a:spcBef>
              <a:buClr>
                <a:srgbClr val="A9AAAE"/>
              </a:buClr>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lr>
                <a:srgbClr val="A9AAAE"/>
              </a:buClr>
              <a:buFont typeface="Wingdings" panose="05000000000000000000" pitchFamily="2" charset="2"/>
              <a:buChar char="§"/>
              <a:defRPr sz="2000">
                <a:solidFill>
                  <a:schemeClr val="tx1"/>
                </a:solidFill>
                <a:latin typeface="Trebuchet MS" panose="020B0603020202020204" pitchFamily="34" charset="0"/>
              </a:defRPr>
            </a:lvl9pPr>
          </a:lstStyle>
          <a:p>
            <a:pPr>
              <a:spcBef>
                <a:spcPct val="0"/>
              </a:spcBef>
              <a:buClrTx/>
              <a:buFontTx/>
              <a:buNone/>
            </a:pPr>
            <a:fld id="{143CFEDC-F60B-4EDA-9984-070A7F6A4D0C}" type="slidenum">
              <a:rPr lang="cs-CZ" altLang="cs-CZ" sz="1200"/>
              <a:pPr>
                <a:spcBef>
                  <a:spcPct val="0"/>
                </a:spcBef>
                <a:buClrTx/>
                <a:buFontTx/>
                <a:buNone/>
              </a:pPr>
              <a:t>75</a:t>
            </a:fld>
            <a:endParaRPr lang="cs-CZ" altLang="cs-CZ" sz="1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28EBF20D-BCCC-427A-8EF5-E4F2A349BFB8}"/>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3" name="Nadpis 2">
            <a:extLst>
              <a:ext uri="{FF2B5EF4-FFF2-40B4-BE49-F238E27FC236}">
                <a16:creationId xmlns:a16="http://schemas.microsoft.com/office/drawing/2014/main" id="{1EDD0A11-C8A8-4CDE-AF57-AEB923A6B9D8}"/>
              </a:ext>
            </a:extLst>
          </p:cNvPr>
          <p:cNvSpPr>
            <a:spLocks noGrp="1"/>
          </p:cNvSpPr>
          <p:nvPr>
            <p:ph type="title"/>
          </p:nvPr>
        </p:nvSpPr>
        <p:spPr/>
        <p:txBody>
          <a:bodyPr/>
          <a:lstStyle/>
          <a:p>
            <a:endParaRPr lang="cs-CZ"/>
          </a:p>
        </p:txBody>
      </p:sp>
      <p:sp>
        <p:nvSpPr>
          <p:cNvPr id="5" name="Zástupný obsah 3">
            <a:extLst>
              <a:ext uri="{FF2B5EF4-FFF2-40B4-BE49-F238E27FC236}">
                <a16:creationId xmlns:a16="http://schemas.microsoft.com/office/drawing/2014/main" id="{6305B489-62D4-42E7-ADF0-E31DADA610B8}"/>
              </a:ext>
            </a:extLst>
          </p:cNvPr>
          <p:cNvSpPr>
            <a:spLocks noGrp="1"/>
          </p:cNvSpPr>
          <p:nvPr>
            <p:ph idx="1"/>
          </p:nvPr>
        </p:nvSpPr>
        <p:spPr>
          <a:xfrm>
            <a:off x="720725" y="1692275"/>
            <a:ext cx="10752138" cy="4140200"/>
          </a:xfrm>
        </p:spPr>
        <p:txBody>
          <a:bodyPr/>
          <a:lstStyle/>
          <a:p>
            <a:pPr algn="just">
              <a:lnSpc>
                <a:spcPct val="100000"/>
              </a:lnSpc>
            </a:pPr>
            <a:r>
              <a:rPr lang="cs-CZ" sz="1600" dirty="0">
                <a:latin typeface="Arial základní"/>
              </a:rPr>
              <a:t>sněmovní tisk č. 630  - novela zákona o soudech a soudcích (v PS od 22. 10. 2019, účinnost od 1. 1. 2021, resp. 1. 1. 2022) – výběr soudů, soudních funkcionářů + omezení laického prvku (laické přísedící) v trestním řízení; klady (vnese pohled „normálního“ života) a zápory (absence odborných znalostí, lehká ovlivnitelnost) přísedících</a:t>
            </a:r>
          </a:p>
          <a:p>
            <a:pPr marL="72000" indent="0" algn="just">
              <a:lnSpc>
                <a:spcPct val="100000"/>
              </a:lnSpc>
              <a:buNone/>
            </a:pPr>
            <a:endParaRPr lang="cs-CZ" sz="1600" dirty="0">
              <a:latin typeface="Arial základní"/>
            </a:endParaRPr>
          </a:p>
          <a:p>
            <a:pPr lvl="1" algn="just"/>
            <a:r>
              <a:rPr lang="cs-CZ" sz="1400" dirty="0">
                <a:latin typeface="+mj-lt"/>
                <a:cs typeface="Times New Roman" panose="02020603050405020304" pitchFamily="18" charset="0"/>
              </a:rPr>
              <a:t>přísedící, tedy takzvaní soudci z lidu, by měli podle vládní novely i nadále spolurozhodovat v trestních věcech jen u případů úmyslných trestných činů, kde činí horní hranice sazby nejméně deset let;  výjimkou mají být majetkové a hospodářské činy, o nichž má nově rozhodovat pouze samotný soudce</a:t>
            </a:r>
          </a:p>
          <a:p>
            <a:pPr marL="324000" lvl="1" indent="0" algn="just">
              <a:buNone/>
            </a:pPr>
            <a:endParaRPr lang="cs-CZ" sz="1600" dirty="0">
              <a:latin typeface="Arial základní"/>
            </a:endParaRPr>
          </a:p>
          <a:p>
            <a:pPr algn="just">
              <a:lnSpc>
                <a:spcPct val="100000"/>
              </a:lnSpc>
            </a:pPr>
            <a:r>
              <a:rPr lang="cs-CZ" sz="1600" dirty="0">
                <a:latin typeface="Arial základní"/>
              </a:rPr>
              <a:t>schválen PS dne 22. 1. 2021</a:t>
            </a:r>
          </a:p>
          <a:p>
            <a:pPr algn="just">
              <a:lnSpc>
                <a:spcPct val="100000"/>
              </a:lnSpc>
            </a:pPr>
            <a:endParaRPr lang="cs-CZ" sz="1600" dirty="0">
              <a:latin typeface="Arial základní"/>
            </a:endParaRPr>
          </a:p>
          <a:p>
            <a:pPr lvl="1" algn="just"/>
            <a:r>
              <a:rPr lang="cs-CZ" sz="1400" dirty="0">
                <a:latin typeface="+mj-lt"/>
              </a:rPr>
              <a:t>význam laického prvku v trestním řízení bývá vysvětlován jednak funkcí kontrolní (brání byrokratizaci justice, brání „kabinetní“ justici), dále funkcí výchovnou ve vztahu k přísedícím, ale i k obviněnému a veřejnosti, a funkcí korekční ve smyslu korekce „profesní slepoty“ soudců. Z tohoto důvodu návrh ponechává institut přísedících v trestním řízení, ačkoliv do budoucna by bylo žádoucí uvažovat přinejmenším o nastavení přísnějších požadavků na výkon této funkce a úpravě odměňování přísedících. </a:t>
            </a:r>
          </a:p>
          <a:p>
            <a:pPr marL="72000" indent="0" algn="just">
              <a:lnSpc>
                <a:spcPct val="100000"/>
              </a:lnSpc>
              <a:buNone/>
            </a:pPr>
            <a:endParaRPr lang="cs-CZ" sz="1600" dirty="0">
              <a:latin typeface="Arial základní"/>
            </a:endParaRPr>
          </a:p>
          <a:p>
            <a:pPr algn="just">
              <a:lnSpc>
                <a:spcPct val="100000"/>
              </a:lnSpc>
            </a:pPr>
            <a:r>
              <a:rPr lang="cs-CZ" sz="1600" dirty="0">
                <a:latin typeface="Arial základní"/>
              </a:rPr>
              <a:t>dne 19. 3. 2021 zákon vrácen Senátem do PS, schválen PS dne 25. 5. 2021 a vstoupil v účinnost  od 1. 1. 2022 jako zákon č. 218/2021 Sb. - laický prvek zůstal zachován </a:t>
            </a:r>
          </a:p>
          <a:p>
            <a:pPr algn="just">
              <a:lnSpc>
                <a:spcPct val="100000"/>
              </a:lnSpc>
            </a:pPr>
            <a:endParaRPr lang="cs-CZ" sz="1600" dirty="0">
              <a:latin typeface="Arial základní"/>
            </a:endParaRPr>
          </a:p>
          <a:p>
            <a:pPr marL="324000" lvl="1" indent="0" algn="just">
              <a:buNone/>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792717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p:txBody>
          <a:bodyPr/>
          <a:lstStyle/>
          <a:p>
            <a:endParaRPr lang="cs-CZ"/>
          </a:p>
        </p:txBody>
      </p:sp>
      <p:sp>
        <p:nvSpPr>
          <p:cNvPr id="12291" name="Zástupný symbol pro obsah 2"/>
          <p:cNvSpPr>
            <a:spLocks noGrp="1"/>
          </p:cNvSpPr>
          <p:nvPr>
            <p:ph idx="1"/>
          </p:nvPr>
        </p:nvSpPr>
        <p:spPr/>
        <p:txBody>
          <a:bodyPr/>
          <a:lstStyle/>
          <a:p>
            <a:pPr marL="72000" indent="0" algn="just">
              <a:buNone/>
            </a:pPr>
            <a:endParaRPr lang="cs-CZ" sz="1800" dirty="0"/>
          </a:p>
          <a:p>
            <a:pPr algn="just">
              <a:lnSpc>
                <a:spcPct val="100000"/>
              </a:lnSpc>
            </a:pPr>
            <a:r>
              <a:rPr lang="cs-CZ" sz="1800" dirty="0"/>
              <a:t>§ 64 zákona o soudech a soudcích 	</a:t>
            </a:r>
          </a:p>
          <a:p>
            <a:pPr algn="just">
              <a:lnSpc>
                <a:spcPct val="100000"/>
              </a:lnSpc>
              <a:buFont typeface="Wingdings" pitchFamily="2" charset="2"/>
              <a:buNone/>
            </a:pPr>
            <a:endParaRPr lang="cs-CZ" sz="1800" dirty="0"/>
          </a:p>
          <a:p>
            <a:pPr lvl="1" algn="just"/>
            <a:r>
              <a:rPr lang="cs-CZ" sz="1600" dirty="0"/>
              <a:t>kandidáty do funkce přísedícího navrhují členové příslušného zastupitelstva obce či kraje, kteří je pak volí </a:t>
            </a:r>
          </a:p>
          <a:p>
            <a:pPr lvl="1" algn="just"/>
            <a:endParaRPr lang="cs-CZ" sz="1600" dirty="0"/>
          </a:p>
          <a:p>
            <a:pPr lvl="1" algn="just"/>
            <a:r>
              <a:rPr lang="cs-CZ" sz="1600" dirty="0"/>
              <a:t>přísedícím může být zvolen občan, který je přihlášen k trvalému pobytu v obvodu zastupitelstva, jímž je do funkce volen, a v obvodu soudu, pro který je do funkce volen, nebo který v těchto obvodech pracuje</a:t>
            </a:r>
          </a:p>
          <a:p>
            <a:endParaRPr lang="cs-CZ" dirty="0"/>
          </a:p>
        </p:txBody>
      </p:sp>
      <p:sp>
        <p:nvSpPr>
          <p:cNvPr id="4" name="Zástupný symbol pro číslo snímku 3"/>
          <p:cNvSpPr>
            <a:spLocks noGrp="1"/>
          </p:cNvSpPr>
          <p:nvPr>
            <p:ph type="sldNum" sz="quarter" idx="11"/>
          </p:nvPr>
        </p:nvSpPr>
        <p:spPr/>
        <p:txBody>
          <a:bodyPr/>
          <a:lstStyle/>
          <a:p>
            <a:pPr>
              <a:defRPr/>
            </a:pPr>
            <a:fld id="{95DC8E0D-9711-4AA8-8A6B-7E9C49A2E5D2}" type="slidenum">
              <a:rPr lang="cs-CZ" smtClean="0"/>
              <a:pPr>
                <a:defRPr/>
              </a:pPr>
              <a:t>9</a:t>
            </a:fld>
            <a:endParaRPr lang="cs-CZ"/>
          </a:p>
        </p:txBody>
      </p:sp>
    </p:spTree>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229</TotalTime>
  <Words>7549</Words>
  <Application>Microsoft Office PowerPoint</Application>
  <PresentationFormat>Širokoúhlá obrazovka</PresentationFormat>
  <Paragraphs>886</Paragraphs>
  <Slides>75</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75</vt:i4>
      </vt:variant>
    </vt:vector>
  </HeadingPairs>
  <TitlesOfParts>
    <vt:vector size="82" baseType="lpstr">
      <vt:lpstr>Arial</vt:lpstr>
      <vt:lpstr>Arial základní</vt:lpstr>
      <vt:lpstr>Calibri</vt:lpstr>
      <vt:lpstr>Tahoma</vt:lpstr>
      <vt:lpstr>Trebuchet MS</vt:lpstr>
      <vt:lpstr>Wingdings</vt:lpstr>
      <vt:lpstr>Prezentace_MU_CZ</vt:lpstr>
      <vt:lpstr>Subjekty trestního řízení </vt:lpstr>
      <vt:lpstr>Subjekt trestního řízení x procesní strana</vt:lpstr>
      <vt:lpstr>Soud </vt:lpstr>
      <vt:lpstr>Prezentace aplikace PowerPoint</vt:lpstr>
      <vt:lpstr>Úkoly soudnictví v trestním řízení </vt:lpstr>
      <vt:lpstr>Soustava soudů </vt:lpstr>
      <vt:lpstr>Obsazení soudů </vt:lpstr>
      <vt:lpstr>Prezentace aplikace PowerPoint</vt:lpstr>
      <vt:lpstr>Prezentace aplikace PowerPoint</vt:lpstr>
      <vt:lpstr>Soudní pravomoc a příslušnost</vt:lpstr>
      <vt:lpstr>Prezentace aplikace PowerPoint</vt:lpstr>
      <vt:lpstr>Příslušnost soudu k úkonům v přípravném řízení</vt:lpstr>
      <vt:lpstr>Prezentace aplikace PowerPoint</vt:lpstr>
      <vt:lpstr>Prezentace aplikace PowerPoint</vt:lpstr>
      <vt:lpstr>Samosoudce versus senát </vt:lpstr>
      <vt:lpstr>Státní zastupitelství </vt:lpstr>
      <vt:lpstr>Prezentace aplikace PowerPoint</vt:lpstr>
      <vt:lpstr>Evropský veřejný žalobce </vt:lpstr>
      <vt:lpstr>„Vnější“ dohled - § 12/d zákona o SZ </vt:lpstr>
      <vt:lpstr>„Vnitřní“ dohled - § 12/3 zákona o SZ  </vt:lpstr>
      <vt:lpstr>Úloha státního zástupce v trestním řízení</vt:lpstr>
      <vt:lpstr>Další úkoly státního zástupce  </vt:lpstr>
      <vt:lpstr>Prezentace aplikace PowerPoint</vt:lpstr>
      <vt:lpstr>Prezentace aplikace PowerPoint</vt:lpstr>
      <vt:lpstr>Prezentace aplikace PowerPoint</vt:lpstr>
      <vt:lpstr>Státní zastupitelství a zásada legality </vt:lpstr>
      <vt:lpstr>Prezentace aplikace PowerPoint</vt:lpstr>
      <vt:lpstr>Prezentace aplikace PowerPoint</vt:lpstr>
      <vt:lpstr>Prezentace aplikace PowerPoint</vt:lpstr>
      <vt:lpstr>Policejní orgán </vt:lpstr>
      <vt:lpstr>Prezentace aplikace PowerPoint</vt:lpstr>
      <vt:lpstr>Úkoly policejního orgánu </vt:lpstr>
      <vt:lpstr>Policejní orgán a zásada oficiality </vt:lpstr>
      <vt:lpstr>Prezentace aplikace PowerPoint</vt:lpstr>
      <vt:lpstr>Vyloučení orgánů činných v trestním řízení – tzv. podjatost </vt:lpstr>
      <vt:lpstr>Prezentace aplikace PowerPoint</vt:lpstr>
      <vt:lpstr>Vyloučení soudce z úkonů trestního řízení pro podjatost </vt:lpstr>
      <vt:lpstr>Pomocné osoby orgánů činných v trestním řízení </vt:lpstr>
      <vt:lpstr>Prezentace aplikace PowerPoint</vt:lpstr>
      <vt:lpstr>Osoba, proti které se trestní řízení vede</vt:lpstr>
      <vt:lpstr>Podezřelý </vt:lpstr>
      <vt:lpstr>Prezentace aplikace PowerPoint</vt:lpstr>
      <vt:lpstr>Obviněný </vt:lpstr>
      <vt:lpstr>Spolupracující obviněný - § 178a TrŘ </vt:lpstr>
      <vt:lpstr>Následky – upuštění od potrestání (§ 46 odst. 2 TrZ)</vt:lpstr>
      <vt:lpstr>Následky – snížení trestu odnětí svobody pod dolní hranici</vt:lpstr>
      <vt:lpstr>„Spolupracující podezřelý“ - § 159c TrŘ </vt:lpstr>
      <vt:lpstr>Obžalovaný</vt:lpstr>
      <vt:lpstr>Odsouzený</vt:lpstr>
      <vt:lpstr>Práva osoby, proti které se vede trestní řízení </vt:lpstr>
      <vt:lpstr>Prezentace aplikace PowerPoint</vt:lpstr>
      <vt:lpstr>Obhájce</vt:lpstr>
      <vt:lpstr>Prezentace aplikace PowerPoint</vt:lpstr>
      <vt:lpstr>Prezentace aplikace PowerPoint</vt:lpstr>
      <vt:lpstr>Nutná obhajoba dle § 36 TrŘ</vt:lpstr>
      <vt:lpstr>Nutná obhajoba dle § 36a TrŘ</vt:lpstr>
      <vt:lpstr>Nutná obhajoba dle ZSM a ZMJS</vt:lpstr>
      <vt:lpstr>Další osoby s obhajovacími právy</vt:lpstr>
      <vt:lpstr>Prezentace aplikace PowerPoint</vt:lpstr>
      <vt:lpstr>„Nouzový opatrovník“ v trestním řízení </vt:lpstr>
      <vt:lpstr>Právo na bezplatnou obhajobu </vt:lpstr>
      <vt:lpstr>Práva a povinnosti obhájce  </vt:lpstr>
      <vt:lpstr>Poškozený </vt:lpstr>
      <vt:lpstr>Práva poškozeného – majetková práva</vt:lpstr>
      <vt:lpstr>Práva poškozeného – nemajetková práva </vt:lpstr>
      <vt:lpstr>Bezplatná obhajoba poškozeného</vt:lpstr>
      <vt:lpstr>Oběť trestného činu</vt:lpstr>
      <vt:lpstr>Zajištění nároku poškozeného</vt:lpstr>
      <vt:lpstr>Zúčastněná osoba</vt:lpstr>
      <vt:lpstr>Tlumočník</vt:lpstr>
      <vt:lpstr>Prezentace aplikace PowerPoint</vt:lpstr>
      <vt:lpstr>Znalec</vt:lpstr>
      <vt:lpstr>Prezentace aplikace PowerPoint</vt:lpstr>
      <vt:lpstr>Prezentace aplikace PowerPoint</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Marek Fryšták</cp:lastModifiedBy>
  <cp:revision>38</cp:revision>
  <cp:lastPrinted>1601-01-01T00:00:00Z</cp:lastPrinted>
  <dcterms:created xsi:type="dcterms:W3CDTF">2019-01-29T09:52:45Z</dcterms:created>
  <dcterms:modified xsi:type="dcterms:W3CDTF">2023-09-23T14:10:46Z</dcterms:modified>
</cp:coreProperties>
</file>