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4"/>
  </p:notesMasterIdLst>
  <p:handoutMasterIdLst>
    <p:handoutMasterId r:id="rId45"/>
  </p:handoutMasterIdLst>
  <p:sldIdLst>
    <p:sldId id="312" r:id="rId2"/>
    <p:sldId id="272" r:id="rId3"/>
    <p:sldId id="379" r:id="rId4"/>
    <p:sldId id="273" r:id="rId5"/>
    <p:sldId id="274" r:id="rId6"/>
    <p:sldId id="308" r:id="rId7"/>
    <p:sldId id="309" r:id="rId8"/>
    <p:sldId id="288" r:id="rId9"/>
    <p:sldId id="275" r:id="rId10"/>
    <p:sldId id="276" r:id="rId11"/>
    <p:sldId id="278" r:id="rId12"/>
    <p:sldId id="277" r:id="rId13"/>
    <p:sldId id="279" r:id="rId14"/>
    <p:sldId id="287" r:id="rId15"/>
    <p:sldId id="307" r:id="rId16"/>
    <p:sldId id="365" r:id="rId17"/>
    <p:sldId id="366" r:id="rId18"/>
    <p:sldId id="310" r:id="rId19"/>
    <p:sldId id="311" r:id="rId20"/>
    <p:sldId id="367" r:id="rId21"/>
    <p:sldId id="313" r:id="rId22"/>
    <p:sldId id="314" r:id="rId23"/>
    <p:sldId id="315" r:id="rId24"/>
    <p:sldId id="316" r:id="rId25"/>
    <p:sldId id="368" r:id="rId26"/>
    <p:sldId id="318" r:id="rId27"/>
    <p:sldId id="338" r:id="rId28"/>
    <p:sldId id="319" r:id="rId29"/>
    <p:sldId id="320" r:id="rId30"/>
    <p:sldId id="341" r:id="rId31"/>
    <p:sldId id="339" r:id="rId32"/>
    <p:sldId id="340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64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7" d="100"/>
          <a:sy n="117" d="100"/>
        </p:scale>
        <p:origin x="132" y="1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842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398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437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997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802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606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5409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94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28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118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279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524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420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0700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BB7646-61CB-4DDC-B13C-2EAF379273F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74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896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03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8. 4.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Právnická fakulta Masarykovy univerzity, 8. 4.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15200" y="2506082"/>
            <a:ext cx="11361600" cy="1171580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latin typeface="+mn-lt"/>
                <a:ea typeface="+mn-ea"/>
                <a:cs typeface="Arial" panose="020B0604020202020204" pitchFamily="34" charset="0"/>
              </a:rPr>
              <a:t>POŠKOZENÝ, ZÚČASTNĚNÁ OSOBA </a:t>
            </a:r>
            <a:br>
              <a:rPr lang="cs-CZ" dirty="0">
                <a:latin typeface="+mn-lt"/>
                <a:ea typeface="+mn-ea"/>
                <a:cs typeface="Arial" panose="020B0604020202020204" pitchFamily="34" charset="0"/>
              </a:rPr>
            </a:br>
            <a:r>
              <a:rPr lang="cs-CZ" dirty="0">
                <a:latin typeface="+mn-lt"/>
                <a:ea typeface="+mn-ea"/>
                <a:cs typeface="Arial" panose="020B0604020202020204" pitchFamily="34" charset="0"/>
              </a:rPr>
              <a:t>ZAJIŠTĚNÍ OSOB A VĚCÍ DŮLEŽITÝCH PRO TRESTNÍ ŘÍZENÍ</a:t>
            </a:r>
            <a:endParaRPr lang="cs-CZ" sz="2800" i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C2D1337-67E2-40DE-A672-0A00805A5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5430067"/>
            <a:ext cx="11361600" cy="698497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0287D"/>
                </a:solidFill>
              </a:rPr>
              <a:t>Trestní právo (hmotné a procesní) v evropském prostředí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ECB2D2-E17E-4F76-9844-F88D892D478D}"/>
              </a:ext>
            </a:extLst>
          </p:cNvPr>
          <p:cNvSpPr txBox="1"/>
          <p:nvPr/>
        </p:nvSpPr>
        <p:spPr>
          <a:xfrm>
            <a:off x="3312169" y="4505514"/>
            <a:ext cx="6440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i="1" dirty="0">
              <a:solidFill>
                <a:srgbClr val="0028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648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Oběť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Nejde o totožný pojem s pojmem poškozený</a:t>
            </a:r>
          </a:p>
          <a:p>
            <a:pPr lvl="1" eaLnBrk="1" hangingPunct="1">
              <a:defRPr/>
            </a:pPr>
            <a:r>
              <a:rPr lang="cs-CZ" sz="2400" dirty="0"/>
              <a:t>obětí jen </a:t>
            </a:r>
            <a:r>
              <a:rPr lang="cs-CZ" sz="2400" b="1" dirty="0"/>
              <a:t>fyzická osoba</a:t>
            </a:r>
            <a:r>
              <a:rPr lang="cs-CZ" sz="2400" dirty="0"/>
              <a:t>, poškozeným i právnická</a:t>
            </a:r>
          </a:p>
          <a:p>
            <a:pPr lvl="1" eaLnBrk="1" hangingPunct="1">
              <a:defRPr/>
            </a:pPr>
            <a:r>
              <a:rPr lang="cs-CZ" sz="2400" dirty="0"/>
              <a:t>obětí je i oběť </a:t>
            </a:r>
            <a:r>
              <a:rPr lang="cs-CZ" sz="2400" b="1" dirty="0"/>
              <a:t>činu jinak trestného </a:t>
            </a:r>
            <a:r>
              <a:rPr lang="cs-CZ" sz="2400" dirty="0"/>
              <a:t>(§ 2 odst. 1 ZOTČ)</a:t>
            </a:r>
          </a:p>
          <a:p>
            <a:pPr lvl="1" eaLnBrk="1" hangingPunct="1">
              <a:defRPr/>
            </a:pPr>
            <a:r>
              <a:rPr lang="cs-CZ" sz="2400" dirty="0"/>
              <a:t>obětí i </a:t>
            </a:r>
            <a:r>
              <a:rPr lang="cs-CZ" sz="2400" b="1" dirty="0"/>
              <a:t>pozůstalý</a:t>
            </a:r>
            <a:r>
              <a:rPr lang="cs-CZ" sz="2400" dirty="0"/>
              <a:t>, u poškozeného přechod jen některých práv (§ 45 odst. 3 TŘ)</a:t>
            </a:r>
          </a:p>
          <a:p>
            <a:pPr lvl="1" algn="just" eaLnBrk="1" hangingPunct="1">
              <a:defRPr/>
            </a:pPr>
            <a:r>
              <a:rPr lang="cs-CZ" sz="2400" dirty="0"/>
              <a:t>obětí ten, komu bylo nebo </a:t>
            </a:r>
            <a:r>
              <a:rPr lang="cs-CZ" sz="2400" b="1" dirty="0"/>
              <a:t>mělo být </a:t>
            </a:r>
            <a:r>
              <a:rPr lang="cs-CZ" sz="2400" dirty="0"/>
              <a:t>trestným činem </a:t>
            </a:r>
            <a:r>
              <a:rPr lang="cs-CZ" sz="2400" b="1" dirty="0"/>
              <a:t>ublíženo na zdraví</a:t>
            </a:r>
            <a:r>
              <a:rPr lang="cs-CZ" sz="2400" dirty="0"/>
              <a:t>, </a:t>
            </a:r>
            <a:r>
              <a:rPr lang="cs-CZ" sz="2400" b="1" dirty="0"/>
              <a:t>způsobena majetková </a:t>
            </a:r>
            <a:r>
              <a:rPr lang="cs-CZ" sz="2400" dirty="0"/>
              <a:t>nebo </a:t>
            </a:r>
            <a:r>
              <a:rPr lang="cs-CZ" sz="2400" b="1" dirty="0"/>
              <a:t>nemajetková újma </a:t>
            </a:r>
            <a:r>
              <a:rPr lang="cs-CZ" sz="2400" dirty="0"/>
              <a:t>nebo na jehož úkor se pachatel </a:t>
            </a:r>
            <a:r>
              <a:rPr lang="cs-CZ" sz="2400" b="1" dirty="0"/>
              <a:t>trestným činem obohatil</a:t>
            </a:r>
            <a:r>
              <a:rPr lang="cs-CZ" sz="2400" dirty="0"/>
              <a:t>; v případě smrti i příbuzný v pokolení přímém, sourozenec, osvojenec, osvojitel, manžel, registrovaný partner, druh a osoba, které oběť ke dni své smrti poskytovala nebo byla povinna poskytovat výživu za předpokladu, že </a:t>
            </a:r>
            <a:r>
              <a:rPr lang="cs-CZ" sz="2400" b="1" dirty="0"/>
              <a:t>utrpěli v důsledku smrti oběti újmu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07613B-D899-4EB9-BC91-37FB8D7E6D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Zvlášť zranitelná oběť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76570" y="1304131"/>
            <a:ext cx="11561632" cy="4923869"/>
          </a:xfrm>
        </p:spPr>
        <p:txBody>
          <a:bodyPr/>
          <a:lstStyle/>
          <a:p>
            <a:pPr marL="189000" lvl="1">
              <a:defRPr/>
            </a:pPr>
            <a:r>
              <a:rPr lang="cs-CZ" sz="2400" b="1" dirty="0">
                <a:ea typeface="+mn-ea"/>
                <a:cs typeface="+mn-cs"/>
              </a:rPr>
              <a:t>dítě</a:t>
            </a:r>
            <a:r>
              <a:rPr lang="cs-CZ" sz="2400" dirty="0">
                <a:ea typeface="+mn-ea"/>
                <a:cs typeface="+mn-cs"/>
              </a:rPr>
              <a:t> </a:t>
            </a:r>
          </a:p>
          <a:p>
            <a:pPr marL="189000" lvl="1" algn="just">
              <a:defRPr/>
            </a:pPr>
            <a:r>
              <a:rPr lang="cs-CZ" sz="2400" dirty="0">
                <a:ea typeface="+mn-ea"/>
                <a:cs typeface="+mn-cs"/>
              </a:rPr>
              <a:t>osoba, která je </a:t>
            </a:r>
            <a:r>
              <a:rPr lang="cs-CZ" sz="2400" b="1" dirty="0">
                <a:ea typeface="+mn-ea"/>
                <a:cs typeface="+mn-cs"/>
              </a:rPr>
              <a:t>vysokého věku </a:t>
            </a:r>
            <a:r>
              <a:rPr lang="cs-CZ" sz="2400" dirty="0">
                <a:ea typeface="+mn-ea"/>
                <a:cs typeface="+mn-cs"/>
              </a:rPr>
              <a:t>nebo </a:t>
            </a:r>
            <a:r>
              <a:rPr lang="cs-CZ" sz="2400" b="1" dirty="0">
                <a:ea typeface="+mn-ea"/>
                <a:cs typeface="+mn-cs"/>
              </a:rPr>
              <a:t>je postižena </a:t>
            </a:r>
            <a:r>
              <a:rPr lang="cs-CZ" sz="2400" dirty="0">
                <a:ea typeface="+mn-ea"/>
                <a:cs typeface="+mn-cs"/>
              </a:rPr>
              <a:t>fyzickým, mentálním nebo psychickým hendikepem nebo smyslovým poškozením, </a:t>
            </a:r>
            <a:r>
              <a:rPr lang="cs-CZ" sz="2400" b="1" dirty="0">
                <a:ea typeface="+mn-ea"/>
                <a:cs typeface="+mn-cs"/>
              </a:rPr>
              <a:t>pokud tyto skutečnosti mohou </a:t>
            </a:r>
            <a:r>
              <a:rPr lang="cs-CZ" sz="2400" dirty="0">
                <a:ea typeface="+mn-ea"/>
                <a:cs typeface="+mn-cs"/>
              </a:rPr>
              <a:t>vzhledem k okolnostem případu a poměrům této osoby </a:t>
            </a:r>
            <a:r>
              <a:rPr lang="cs-CZ" sz="2400" b="1" dirty="0">
                <a:ea typeface="+mn-ea"/>
                <a:cs typeface="+mn-cs"/>
              </a:rPr>
              <a:t>bránit jejímu </a:t>
            </a:r>
            <a:r>
              <a:rPr lang="cs-CZ" sz="2400" dirty="0">
                <a:ea typeface="+mn-ea"/>
                <a:cs typeface="+mn-cs"/>
              </a:rPr>
              <a:t>plnému a účelnému </a:t>
            </a:r>
            <a:r>
              <a:rPr lang="cs-CZ" sz="2400" b="1" dirty="0">
                <a:ea typeface="+mn-ea"/>
                <a:cs typeface="+mn-cs"/>
              </a:rPr>
              <a:t>uplatnění ve společnosti </a:t>
            </a:r>
            <a:r>
              <a:rPr lang="cs-CZ" sz="2400" dirty="0">
                <a:ea typeface="+mn-ea"/>
                <a:cs typeface="+mn-cs"/>
              </a:rPr>
              <a:t>ve srovnání s jejími ostatními členy </a:t>
            </a:r>
          </a:p>
          <a:p>
            <a:pPr marL="189000" lvl="1">
              <a:defRPr/>
            </a:pPr>
            <a:r>
              <a:rPr lang="cs-CZ" sz="2400" dirty="0">
                <a:ea typeface="+mn-ea"/>
                <a:cs typeface="+mn-cs"/>
              </a:rPr>
              <a:t>oběť </a:t>
            </a:r>
            <a:r>
              <a:rPr lang="cs-CZ" sz="2400" b="1" dirty="0">
                <a:ea typeface="+mn-ea"/>
                <a:cs typeface="+mn-cs"/>
              </a:rPr>
              <a:t>trestného činu obchodování s lidmi </a:t>
            </a:r>
            <a:r>
              <a:rPr lang="cs-CZ" sz="2400" dirty="0">
                <a:ea typeface="+mn-ea"/>
                <a:cs typeface="+mn-cs"/>
              </a:rPr>
              <a:t>nebo </a:t>
            </a:r>
            <a:r>
              <a:rPr lang="cs-CZ" sz="2400" b="1" dirty="0">
                <a:ea typeface="+mn-ea"/>
                <a:cs typeface="+mn-cs"/>
              </a:rPr>
              <a:t>teroristického útoku</a:t>
            </a:r>
          </a:p>
          <a:p>
            <a:pPr marL="557213" lvl="2" indent="-257175">
              <a:defRPr/>
            </a:pPr>
            <a:endParaRPr lang="cs-CZ" sz="2400" dirty="0"/>
          </a:p>
          <a:p>
            <a:pPr marL="189000" lvl="1">
              <a:defRPr/>
            </a:pPr>
            <a:r>
              <a:rPr lang="cs-CZ" sz="2400" dirty="0"/>
              <a:t>jestliže je v konkrétním případě zvýšené nebezpečí způsobení druhotné újmy, pak i oběť</a:t>
            </a:r>
          </a:p>
          <a:p>
            <a:pPr marL="531900" lvl="3" indent="-135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400" dirty="0"/>
              <a:t>trestného činu </a:t>
            </a:r>
            <a:r>
              <a:rPr lang="cs-CZ" sz="2400" b="1" dirty="0"/>
              <a:t>proti lidské důstojnosti v sexuální oblasti </a:t>
            </a:r>
          </a:p>
          <a:p>
            <a:pPr marL="531900" lvl="3" indent="-135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400" dirty="0"/>
              <a:t>trestného činu, který zahrnoval </a:t>
            </a:r>
            <a:r>
              <a:rPr lang="cs-CZ" sz="2400" b="1" dirty="0"/>
              <a:t>násilí či pohrůžku násilím</a:t>
            </a:r>
          </a:p>
          <a:p>
            <a:pPr marL="531900" lvl="3" indent="-135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400" dirty="0"/>
              <a:t>trestného činu spáchaného </a:t>
            </a:r>
            <a:r>
              <a:rPr lang="cs-CZ" sz="2400" b="1" dirty="0"/>
              <a:t>pro příslušnost k určité skupině </a:t>
            </a:r>
            <a:r>
              <a:rPr lang="cs-CZ" sz="2400" dirty="0"/>
              <a:t>lidí (např. dle rasy, náboženství, národnosti, třídy atd.)</a:t>
            </a:r>
          </a:p>
          <a:p>
            <a:pPr marL="531900" lvl="3" indent="-135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400" dirty="0"/>
              <a:t>trestného činu spáchaného </a:t>
            </a:r>
            <a:r>
              <a:rPr lang="cs-CZ" sz="2400" b="1" dirty="0"/>
              <a:t>ve prospěch organizované zločinecké skupiny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89355-82D9-4499-B205-0B64A7325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BB3B0B-DEC0-4024-A174-E57BE2C608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909646" y="507725"/>
            <a:ext cx="6172200" cy="56025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cs-CZ" dirty="0"/>
              <a:t>Práva oběti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15985" y="1283516"/>
            <a:ext cx="11560029" cy="40316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Presumpce statusu oběti (§ 3 odst. 1 ZOTČ)</a:t>
            </a:r>
          </a:p>
          <a:p>
            <a:pPr lvl="1">
              <a:defRPr/>
            </a:pPr>
            <a:r>
              <a:rPr lang="cs-CZ" sz="2400" dirty="0"/>
              <a:t>domněnka vyvratitelná (není obětí či jde o </a:t>
            </a:r>
            <a:r>
              <a:rPr lang="cs-CZ" sz="2400" b="1" dirty="0"/>
              <a:t>zcela zjevné zneužití</a:t>
            </a:r>
            <a:r>
              <a:rPr lang="cs-CZ" sz="2400" dirty="0"/>
              <a:t>)</a:t>
            </a:r>
          </a:p>
          <a:p>
            <a:pPr lvl="1">
              <a:defRPr/>
            </a:pPr>
            <a:r>
              <a:rPr lang="cs-CZ" sz="2400" dirty="0"/>
              <a:t>na postavení oběti </a:t>
            </a:r>
            <a:r>
              <a:rPr lang="cs-CZ" sz="2400" b="1" dirty="0"/>
              <a:t>nemá vliv</a:t>
            </a:r>
            <a:r>
              <a:rPr lang="cs-CZ" sz="2400" dirty="0"/>
              <a:t>, pokud nebyl pachatel zjištěn </a:t>
            </a:r>
            <a:r>
              <a:rPr lang="cs-CZ" sz="2400" b="1" dirty="0"/>
              <a:t>nebo odsouzen </a:t>
            </a:r>
          </a:p>
          <a:p>
            <a:pPr eaLnBrk="1" hangingPunct="1">
              <a:defRPr/>
            </a:pPr>
            <a:r>
              <a:rPr lang="cs-CZ" dirty="0"/>
              <a:t>Zvláštní práva dle zák. č. 45/2013 Sb. (ZOTČ)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odbornou pomoc </a:t>
            </a:r>
            <a:r>
              <a:rPr lang="cs-CZ" sz="2400" dirty="0"/>
              <a:t>(zejména psychologickou, sociální, právní)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informace o probíhajícím řízení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hrozícím nebezpečím</a:t>
            </a:r>
          </a:p>
          <a:p>
            <a:pPr lvl="1" eaLnBrk="1" hangingPunct="1">
              <a:defRPr/>
            </a:pPr>
            <a:r>
              <a:rPr lang="cs-CZ" sz="2400" dirty="0"/>
              <a:t>učinit </a:t>
            </a:r>
            <a:r>
              <a:rPr lang="cs-CZ" sz="2400" b="1" dirty="0"/>
              <a:t>prohlášení o dopadech trestného činu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soukromí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sekundární viktimizací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peněžitou pomoc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706214" y="680396"/>
            <a:ext cx="6172200" cy="345604"/>
          </a:xfrm>
        </p:spPr>
        <p:txBody>
          <a:bodyPr/>
          <a:lstStyle/>
          <a:p>
            <a:pPr algn="ctr" eaLnBrk="1" hangingPunct="1"/>
            <a:r>
              <a:rPr lang="cs-CZ" dirty="0"/>
              <a:t>Zúčastněná osoba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14000" y="1281451"/>
            <a:ext cx="10961472" cy="469109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Ten, jehož věc nebo část majetku byla zabrána nebo podle návrhu má být zabrána (§ 42 TŘ) 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b="1" dirty="0"/>
              <a:t>být poučen</a:t>
            </a:r>
          </a:p>
          <a:p>
            <a:pPr lvl="1" eaLnBrk="1" hangingPunct="1">
              <a:defRPr/>
            </a:pPr>
            <a:r>
              <a:rPr lang="cs-CZ" sz="2400" b="1" dirty="0"/>
              <a:t>vyjádřit se</a:t>
            </a: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uplatnit </a:t>
            </a:r>
            <a:r>
              <a:rPr lang="cs-CZ" sz="2400" b="1" dirty="0"/>
              <a:t>opravné prostředky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b="1" dirty="0"/>
              <a:t>být přítomen </a:t>
            </a:r>
            <a:r>
              <a:rPr lang="cs-CZ" sz="2400" dirty="0"/>
              <a:t>v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činit návrhy </a:t>
            </a:r>
            <a:r>
              <a:rPr lang="cs-CZ" sz="2400" dirty="0"/>
              <a:t>při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nahlížet do spisu </a:t>
            </a:r>
            <a:r>
              <a:rPr lang="cs-CZ" sz="2400" dirty="0"/>
              <a:t>a činit si z něj opisy a výpisy</a:t>
            </a:r>
          </a:p>
          <a:p>
            <a:pPr lvl="1" eaLnBrk="1" hangingPunct="1">
              <a:defRPr/>
            </a:pPr>
            <a:r>
              <a:rPr lang="cs-CZ" sz="2400" b="1" dirty="0"/>
              <a:t>zvolit si zmocněnce </a:t>
            </a:r>
            <a:r>
              <a:rPr lang="cs-CZ" sz="2400" dirty="0"/>
              <a:t>(§ 50 TŘ) 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50CD13-CF6E-4856-9AC7-0E7CA0774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64067" y="680396"/>
            <a:ext cx="10318458" cy="345604"/>
          </a:xfrm>
        </p:spPr>
        <p:txBody>
          <a:bodyPr/>
          <a:lstStyle/>
          <a:p>
            <a:pPr algn="ctr" eaLnBrk="1" hangingPunct="1"/>
            <a:r>
              <a:rPr lang="cs-CZ" dirty="0"/>
              <a:t>Zmocněnec poškozeného či zúčastněné osoby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Společná úprava (§ 50 a násl. TŘ)</a:t>
            </a:r>
          </a:p>
          <a:p>
            <a:pPr lvl="1" eaLnBrk="1" hangingPunct="1">
              <a:defRPr/>
            </a:pPr>
            <a:r>
              <a:rPr lang="cs-CZ" sz="2400" dirty="0"/>
              <a:t>nemusí jím být advokát</a:t>
            </a:r>
          </a:p>
          <a:p>
            <a:pPr lvl="1" eaLnBrk="1" hangingPunct="1">
              <a:defRPr/>
            </a:pPr>
            <a:r>
              <a:rPr lang="cs-CZ" sz="2400" b="1" dirty="0"/>
              <a:t>i právnická osoba</a:t>
            </a:r>
          </a:p>
          <a:p>
            <a:pPr>
              <a:defRPr/>
            </a:pPr>
            <a:r>
              <a:rPr lang="cs-CZ" dirty="0"/>
              <a:t>Práva</a:t>
            </a:r>
          </a:p>
          <a:p>
            <a:pPr lvl="1">
              <a:defRPr/>
            </a:pPr>
            <a:r>
              <a:rPr lang="cs-CZ" sz="2400" dirty="0"/>
              <a:t>jako zástupce činit návrhy a podávat žádosti či opravné prostředky</a:t>
            </a:r>
          </a:p>
          <a:p>
            <a:pPr lvl="1">
              <a:defRPr/>
            </a:pPr>
            <a:r>
              <a:rPr lang="cs-CZ" sz="2400" dirty="0"/>
              <a:t>účastnit se všech úkonů, jichž se mohou účastnit zastoupení</a:t>
            </a:r>
          </a:p>
          <a:p>
            <a:pPr lvl="1">
              <a:defRPr/>
            </a:pPr>
            <a:r>
              <a:rPr lang="cs-CZ" sz="2400" dirty="0"/>
              <a:t>zásadně se již od zahájení trestního stíhání </a:t>
            </a:r>
            <a:r>
              <a:rPr lang="cs-CZ" sz="2400" b="1" dirty="0"/>
              <a:t>účastnit všech vyšetřovacích úkonů</a:t>
            </a:r>
            <a:r>
              <a:rPr lang="cs-CZ" sz="2400" dirty="0"/>
              <a:t>, jimiž se mají objasnit skutečnosti důležité pro uplatnění práv osob, které zastupují, a jejichž výsledek může být použit jako důkaz před soudem</a:t>
            </a:r>
          </a:p>
          <a:p>
            <a:pPr lvl="2">
              <a:spcBef>
                <a:spcPts val="450"/>
              </a:spcBef>
              <a:spcAft>
                <a:spcPts val="450"/>
              </a:spcAft>
              <a:defRPr/>
            </a:pPr>
            <a:r>
              <a:rPr lang="cs-CZ" sz="2400" dirty="0"/>
              <a:t>- </a:t>
            </a:r>
            <a:r>
              <a:rPr lang="cs-CZ" sz="2400" b="1" dirty="0"/>
              <a:t>u zúčastněné osoby problém </a:t>
            </a:r>
          </a:p>
          <a:p>
            <a:pPr lvl="1">
              <a:defRPr/>
            </a:pPr>
            <a:r>
              <a:rPr lang="cs-CZ" sz="2400" dirty="0"/>
              <a:t>při výslechu </a:t>
            </a:r>
            <a:r>
              <a:rPr lang="cs-CZ" sz="2400" b="1" dirty="0"/>
              <a:t>klást otázky </a:t>
            </a:r>
            <a:r>
              <a:rPr lang="cs-CZ" sz="2400" dirty="0"/>
              <a:t>a činit námitky proti průběhu úkonu</a:t>
            </a:r>
            <a:endParaRPr lang="cs-CZ" sz="2400" b="1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50CD13-CF6E-4856-9AC7-0E7CA0774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8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Zajišťovací úkony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499055"/>
            <a:ext cx="10753200" cy="4139998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dirty="0"/>
              <a:t>Zajišťují dosažení účelu řízení a umožňují či usnadňují jeho průběh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sz="2400" dirty="0"/>
              <a:t>nejde o sankce, pouze o zajištění</a:t>
            </a:r>
          </a:p>
          <a:p>
            <a:pPr algn="just" eaLnBrk="1" hangingPunct="1">
              <a:defRPr/>
            </a:pPr>
            <a:r>
              <a:rPr lang="cs-CZ" dirty="0"/>
              <a:t>Zajišťujeme (osoby):</a:t>
            </a:r>
          </a:p>
          <a:p>
            <a:pPr lvl="1" algn="just">
              <a:defRPr/>
            </a:pPr>
            <a:r>
              <a:rPr lang="cs-CZ" sz="2400" dirty="0"/>
              <a:t>obviněného</a:t>
            </a:r>
          </a:p>
          <a:p>
            <a:pPr lvl="1" algn="just">
              <a:defRPr/>
            </a:pPr>
            <a:r>
              <a:rPr lang="cs-CZ" sz="2400" dirty="0"/>
              <a:t>svědky</a:t>
            </a:r>
          </a:p>
          <a:p>
            <a:pPr lvl="1" algn="just">
              <a:defRPr/>
            </a:pPr>
            <a:r>
              <a:rPr lang="cs-CZ" sz="2400" dirty="0"/>
              <a:t>další osoby</a:t>
            </a:r>
          </a:p>
          <a:p>
            <a:pPr marL="252000" lvl="1" algn="just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Zajišťujeme (věci) </a:t>
            </a:r>
          </a:p>
          <a:p>
            <a:pPr lvl="1" algn="just">
              <a:defRPr/>
            </a:pPr>
            <a:r>
              <a:rPr lang="cs-CZ" sz="2400" dirty="0"/>
              <a:t>hmotné i nehmotné, peníze</a:t>
            </a:r>
          </a:p>
          <a:p>
            <a:pPr lvl="1" algn="just">
              <a:defRPr/>
            </a:pPr>
            <a:r>
              <a:rPr lang="cs-CZ" sz="2400" dirty="0"/>
              <a:t>důkazy, nárok poškozeného, výnosy z trestné činnosti, výkon majetkových sankcí </a:t>
            </a:r>
          </a:p>
          <a:p>
            <a:pPr marL="342900" lvl="1" indent="-342900">
              <a:lnSpc>
                <a:spcPct val="80000"/>
              </a:lnSpc>
              <a:buFont typeface="Arial" charset="0"/>
              <a:buChar char="•"/>
              <a:defRPr/>
            </a:pPr>
            <a:endParaRPr lang="cs-CZ" sz="3200" dirty="0"/>
          </a:p>
          <a:p>
            <a:pPr lvl="1" eaLnBrk="1" hangingPunct="1">
              <a:buNone/>
              <a:defRPr/>
            </a:pPr>
            <a:r>
              <a:rPr lang="cs-CZ" dirty="0"/>
              <a:t>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8994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Zajišťování osob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2277"/>
            <a:ext cx="10753200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Předvolání</a:t>
            </a:r>
          </a:p>
          <a:p>
            <a:pPr eaLnBrk="1" hangingPunct="1">
              <a:defRPr/>
            </a:pPr>
            <a:r>
              <a:rPr lang="cs-CZ" dirty="0"/>
              <a:t>Předvedení </a:t>
            </a:r>
          </a:p>
          <a:p>
            <a:pPr eaLnBrk="1" hangingPunct="1">
              <a:defRPr/>
            </a:pPr>
            <a:r>
              <a:rPr lang="cs-CZ" dirty="0"/>
              <a:t>Pořádková pokuta</a:t>
            </a:r>
          </a:p>
          <a:p>
            <a:pPr eaLnBrk="1" hangingPunct="1">
              <a:defRPr/>
            </a:pPr>
            <a:r>
              <a:rPr lang="cs-CZ" dirty="0"/>
              <a:t>Zadržení a zatčení</a:t>
            </a:r>
          </a:p>
          <a:p>
            <a:pPr eaLnBrk="1" hangingPunct="1">
              <a:defRPr/>
            </a:pPr>
            <a:r>
              <a:rPr lang="cs-CZ" dirty="0"/>
              <a:t>Vazba </a:t>
            </a:r>
          </a:p>
          <a:p>
            <a:pPr eaLnBrk="1" hangingPunct="1">
              <a:defRPr/>
            </a:pPr>
            <a:r>
              <a:rPr lang="cs-CZ" dirty="0"/>
              <a:t>Zákaz vycestování do zahraničí</a:t>
            </a:r>
          </a:p>
          <a:p>
            <a:pPr eaLnBrk="1" hangingPunct="1">
              <a:defRPr/>
            </a:pPr>
            <a:r>
              <a:rPr lang="cs-CZ" dirty="0"/>
              <a:t>Předběžná opatření</a:t>
            </a:r>
          </a:p>
          <a:p>
            <a:pPr lvl="1" eaLnBrk="1" hangingPunct="1">
              <a:buNone/>
              <a:defRPr/>
            </a:pPr>
            <a:r>
              <a:rPr lang="cs-CZ" dirty="0"/>
              <a:t>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3715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Předvolání a předvedení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Slouží k zajištění účasti osoby na určitém úkonu trestního řízení</a:t>
            </a:r>
          </a:p>
          <a:p>
            <a:pPr algn="just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Obviněný a svědci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cs-CZ" sz="2400" dirty="0"/>
              <a:t>nikoliv státní zástupce, obhájce, znalec atd.  </a:t>
            </a:r>
          </a:p>
          <a:p>
            <a:pPr marL="342900" lvl="1" indent="-342900" algn="just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cs-CZ" sz="2400" dirty="0"/>
              <a:t>nejprve předvolání (kam, kdy, ke komu, v jaké věci)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cs-CZ" sz="2400" dirty="0"/>
              <a:t>předchozí předvolání a absence bez omluvy-&gt; předvedení  </a:t>
            </a:r>
          </a:p>
          <a:p>
            <a:pPr lvl="1" algn="just">
              <a:spcAft>
                <a:spcPts val="600"/>
              </a:spcAft>
              <a:defRPr/>
            </a:pPr>
            <a:r>
              <a:rPr lang="cs-CZ" sz="2400" dirty="0"/>
              <a:t>skrývá-li se obviněný či nemá-li stále bydliště, i bez těchto podmínek </a:t>
            </a:r>
          </a:p>
          <a:p>
            <a:pPr lvl="1" eaLnBrk="1" hangingPunct="1">
              <a:buNone/>
              <a:defRPr/>
            </a:pPr>
            <a:r>
              <a:rPr lang="cs-CZ" dirty="0"/>
              <a:t> 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2480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Pořádková pokuta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Sankce za: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dirty="0"/>
              <a:t>neuposlechnutí výzvy či příkazu bez dostatečné omluvy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dirty="0"/>
              <a:t>rušení či urážlivé chování přes předchozí napomenutí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Omezení: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dirty="0"/>
              <a:t>max. 50.000,- Kč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dirty="0"/>
              <a:t>nelze obhájci a před soudem st. zástupci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Příjem státního rozpočtu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dirty="0"/>
              <a:t>vymáhání podle daňového řádu</a:t>
            </a:r>
          </a:p>
          <a:p>
            <a:pPr lvl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6615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§ 336</a:t>
            </a:r>
            <a:r>
              <a:rPr lang="cs-CZ" b="1" dirty="0"/>
              <a:t> </a:t>
            </a:r>
            <a:r>
              <a:rPr lang="cs-CZ" b="1" dirty="0" err="1"/>
              <a:t>TrZ</a:t>
            </a:r>
            <a:r>
              <a:rPr lang="cs-CZ" b="1" dirty="0"/>
              <a:t> - Pohrdání soudem</a:t>
            </a:r>
            <a:br>
              <a:rPr lang="en-GB" b="1" dirty="0"/>
            </a:b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01"/>
            <a:ext cx="11326591" cy="4139998"/>
          </a:xfrm>
        </p:spPr>
        <p:txBody>
          <a:bodyPr/>
          <a:lstStyle/>
          <a:p>
            <a:pPr algn="just">
              <a:buNone/>
            </a:pPr>
            <a:r>
              <a:rPr lang="cs-CZ" i="1" dirty="0"/>
              <a:t>Kdo </a:t>
            </a:r>
            <a:r>
              <a:rPr lang="cs-CZ" b="1" i="1" dirty="0"/>
              <a:t>opakovaně</a:t>
            </a:r>
            <a:r>
              <a:rPr lang="cs-CZ" i="1" dirty="0"/>
              <a:t>:</a:t>
            </a:r>
          </a:p>
          <a:p>
            <a:pPr algn="just">
              <a:buNone/>
            </a:pPr>
            <a:r>
              <a:rPr lang="cs-CZ" i="1" dirty="0"/>
              <a:t>	a) </a:t>
            </a:r>
            <a:r>
              <a:rPr lang="cs-CZ" b="1" i="1" dirty="0"/>
              <a:t>závažným způsobem </a:t>
            </a:r>
            <a:r>
              <a:rPr lang="cs-CZ" i="1" dirty="0"/>
              <a:t>ruší jednání soudu,</a:t>
            </a:r>
          </a:p>
          <a:p>
            <a:pPr algn="just">
              <a:buNone/>
            </a:pPr>
            <a:r>
              <a:rPr lang="cs-CZ" i="1" dirty="0"/>
              <a:t>	b) při takovém jednání se </a:t>
            </a:r>
            <a:r>
              <a:rPr lang="cs-CZ" b="1" i="1" dirty="0"/>
              <a:t>k soudu chová urážlivě </a:t>
            </a:r>
            <a:r>
              <a:rPr lang="cs-CZ" i="1" dirty="0"/>
              <a:t>nebo soud znevažuje, nebo</a:t>
            </a:r>
          </a:p>
          <a:p>
            <a:pPr algn="just">
              <a:buNone/>
            </a:pPr>
            <a:r>
              <a:rPr lang="cs-CZ" i="1" dirty="0"/>
              <a:t>	c) bez dostatečné omluvy </a:t>
            </a:r>
            <a:r>
              <a:rPr lang="cs-CZ" b="1" i="1" dirty="0"/>
              <a:t>neuposlechne příkaz </a:t>
            </a:r>
            <a:r>
              <a:rPr lang="cs-CZ" i="1" dirty="0"/>
              <a:t>nebo </a:t>
            </a:r>
            <a:r>
              <a:rPr lang="cs-CZ" b="1" i="1" dirty="0"/>
              <a:t>výzvu </a:t>
            </a:r>
            <a:r>
              <a:rPr lang="cs-CZ" i="1" dirty="0"/>
              <a:t>soudu anebo jednání soudu </a:t>
            </a:r>
            <a:r>
              <a:rPr lang="cs-CZ" b="1" i="1" dirty="0"/>
              <a:t>zmaří</a:t>
            </a:r>
            <a:r>
              <a:rPr lang="cs-CZ" i="1" dirty="0"/>
              <a:t>,</a:t>
            </a:r>
          </a:p>
          <a:p>
            <a:pPr algn="just">
              <a:buNone/>
            </a:pPr>
            <a:r>
              <a:rPr lang="cs-CZ" i="1" dirty="0"/>
              <a:t>bude potrestán odnětím svobody až na dvě léta nebo propadnutím věci</a:t>
            </a:r>
            <a:r>
              <a:rPr lang="en-GB" i="1" dirty="0"/>
              <a:t>.</a:t>
            </a:r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388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dirty="0"/>
              <a:t>Dle § 43 odst. 1 TŘ je jím ten, komu: </a:t>
            </a:r>
          </a:p>
          <a:p>
            <a:pPr lvl="1" algn="just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majetková škoda</a:t>
            </a:r>
          </a:p>
          <a:p>
            <a:pPr lvl="1" algn="just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nemajetková újma</a:t>
            </a:r>
          </a:p>
          <a:p>
            <a:pPr lvl="1" algn="just" eaLnBrk="1" hangingPunct="1">
              <a:defRPr/>
            </a:pPr>
            <a:r>
              <a:rPr lang="cs-CZ" sz="2400" dirty="0"/>
              <a:t>na jehož úkor se pachatel </a:t>
            </a:r>
            <a:r>
              <a:rPr lang="cs-CZ" sz="2400" b="1" dirty="0"/>
              <a:t>bezdůvodně obohatil</a:t>
            </a:r>
            <a:r>
              <a:rPr lang="cs-CZ" sz="2400" dirty="0"/>
              <a:t>  </a:t>
            </a:r>
          </a:p>
          <a:p>
            <a:pPr algn="just" eaLnBrk="1" hangingPunct="1">
              <a:defRPr/>
            </a:pPr>
            <a:r>
              <a:rPr lang="cs-CZ" dirty="0"/>
              <a:t>Není jím ten, kdo: </a:t>
            </a:r>
          </a:p>
          <a:p>
            <a:pPr lvl="1" algn="just" eaLnBrk="1" hangingPunct="1">
              <a:defRPr/>
            </a:pPr>
            <a:r>
              <a:rPr lang="cs-CZ" sz="2400" dirty="0"/>
              <a:t>se sice cítí být trestným činem </a:t>
            </a:r>
            <a:r>
              <a:rPr lang="cs-CZ" sz="2400" b="1" dirty="0"/>
              <a:t>morálně </a:t>
            </a:r>
            <a:r>
              <a:rPr lang="cs-CZ" sz="2400" dirty="0"/>
              <a:t>či jinak poškozen, avšak vzniklá újma není zaviněna pachatelem nebo chybí kauzální nexus (§ 43/2 TŘ)</a:t>
            </a:r>
          </a:p>
          <a:p>
            <a:pPr lvl="1" algn="just" eaLnBrk="1" hangingPunct="1">
              <a:defRPr/>
            </a:pPr>
            <a:r>
              <a:rPr lang="cs-CZ" sz="2400" dirty="0"/>
              <a:t>spoluobviněný v témže trestním řízení (§ 44 odst. 1)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C498F2-7164-47D5-96B9-F5436E557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„Občanské“ zadržení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Každý </a:t>
            </a:r>
            <a:r>
              <a:rPr lang="cs-CZ" dirty="0"/>
              <a:t>má právo zadržet osobu podezřelou (§ 76 odst. 2 TŘ), jestliže: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se tak stalo při činu či bezprostředně po činu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je toho třeba k její identifikaci,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je toho třeba pro předejití zmaření důkazů nebo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je toho třeba k zamezení útěku</a:t>
            </a:r>
          </a:p>
          <a:p>
            <a:pPr marL="342900" lvl="1" indent="-342900" algn="just">
              <a:spcAft>
                <a:spcPts val="600"/>
              </a:spcAft>
              <a:defRPr/>
            </a:pPr>
            <a:r>
              <a:rPr lang="cs-CZ" sz="2800" b="1" dirty="0">
                <a:ea typeface="+mn-ea"/>
                <a:cs typeface="+mn-cs"/>
              </a:rPr>
              <a:t>Bezprostředně</a:t>
            </a:r>
            <a:r>
              <a:rPr lang="cs-CZ" sz="2800" dirty="0">
                <a:ea typeface="+mn-ea"/>
                <a:cs typeface="+mn-cs"/>
              </a:rPr>
              <a:t> poté povinnost předat policejnímu </a:t>
            </a:r>
            <a:r>
              <a:rPr lang="cs-CZ" sz="2800" dirty="0" err="1">
                <a:ea typeface="+mn-ea"/>
                <a:cs typeface="+mn-cs"/>
              </a:rPr>
              <a:t>org</a:t>
            </a:r>
            <a:r>
              <a:rPr lang="cs-CZ" sz="2800" dirty="0">
                <a:ea typeface="+mn-ea"/>
                <a:cs typeface="+mn-cs"/>
              </a:rPr>
              <a:t>. či jej alespoň vyrozumět</a:t>
            </a:r>
          </a:p>
          <a:p>
            <a:pPr marL="342900" lvl="1" indent="-342900" algn="just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Jinak hrozí riziko trestního stíhání pro TČ omezování osobní svobody dle § 171 </a:t>
            </a:r>
            <a:r>
              <a:rPr lang="cs-CZ" sz="2800" dirty="0" err="1">
                <a:ea typeface="+mn-ea"/>
                <a:cs typeface="+mn-cs"/>
              </a:rPr>
              <a:t>TrZ</a:t>
            </a:r>
            <a:r>
              <a:rPr lang="cs-CZ" sz="2800" dirty="0">
                <a:ea typeface="+mn-ea"/>
                <a:cs typeface="+mn-cs"/>
              </a:rPr>
              <a:t> či zbavení osobní svobody dle § 170 </a:t>
            </a:r>
            <a:r>
              <a:rPr lang="cs-CZ" sz="2800" dirty="0" err="1">
                <a:ea typeface="+mn-ea"/>
                <a:cs typeface="+mn-cs"/>
              </a:rPr>
              <a:t>TrZ</a:t>
            </a:r>
            <a:r>
              <a:rPr lang="cs-CZ" sz="2800" dirty="0">
                <a:ea typeface="+mn-ea"/>
                <a:cs typeface="+mn-cs"/>
              </a:rPr>
              <a:t> 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08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„Policejní“ zadržení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Příkaz k zadržení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vydává soud, nelze-li doručit podezřelému usnesení o zahájení trestního stíhání a je zde dán některý z vazebních důvodů</a:t>
            </a:r>
          </a:p>
          <a:p>
            <a:pPr marL="342900" lvl="1" indent="-342900" algn="just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Bez příkazu: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je dán některý z vazebních důvodů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je zde předchozí souhlas SZ, bez něj:</a:t>
            </a:r>
          </a:p>
          <a:p>
            <a:pPr marL="1257300" lvl="2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bezprostředně po zadržení </a:t>
            </a:r>
            <a:r>
              <a:rPr lang="cs-CZ" sz="2400" dirty="0" err="1"/>
              <a:t>pov</a:t>
            </a:r>
            <a:r>
              <a:rPr lang="cs-CZ" sz="2400" dirty="0"/>
              <a:t>. oznámit SZ</a:t>
            </a:r>
          </a:p>
          <a:p>
            <a:pPr marL="1257300" lvl="2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a to tak, aby mohl do 48 hodin být podán návrh k soudu na vzetí do vazby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97344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Zákaz vycestování do zahraničí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Podmínky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úmyslný TČ, horní </a:t>
            </a:r>
            <a:r>
              <a:rPr lang="cs-CZ" sz="2400"/>
              <a:t>hranice převyšuje </a:t>
            </a:r>
            <a:r>
              <a:rPr lang="cs-CZ" sz="2400" dirty="0"/>
              <a:t>2 léta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nebo nedbalostní TČ a 3 léta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nezbytnost pro dosažení účelů TŘ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vždy rozhoduje </a:t>
            </a:r>
            <a:r>
              <a:rPr lang="cs-CZ" sz="2400" b="1" dirty="0"/>
              <a:t>soud či soudce </a:t>
            </a:r>
            <a:r>
              <a:rPr lang="cs-CZ" sz="2400" dirty="0"/>
              <a:t>(v příp. řízení)</a:t>
            </a:r>
            <a:endParaRPr lang="cs-CZ" sz="2400" b="1" dirty="0"/>
          </a:p>
          <a:p>
            <a:pPr marL="342900" lvl="1" indent="-342900" algn="just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Důsledky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povinnost odevzdat cestovní doklad 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opis rozhodnutí se zašle (jde-li o českého státního občana) orgánu, který cestovní doklad vydal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380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Vazba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Nejvíce omezující prostředek zajištění osob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faktické důsledky jako trest odnětí svobody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zásada subsidiarity ve vztahu k jiným zajišťovacím prostředkům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vždy jen obviněný (tj. nikoliv např. svědek)</a:t>
            </a:r>
          </a:p>
          <a:p>
            <a:pPr marL="342900" lvl="1" indent="-342900" algn="just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Maximální doba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1 rok v řízení o přečinu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2 roky v řízení o zločinu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3 roky v řízení o zvlášť závažném zločinu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4 roky lze-li uložit výjimečný trest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3 měsíce u vazby koluzní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4994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Vazba - podmínky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TČ, mající určitou závažnost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úmyslný -&gt; horní hranice více jak 2 roky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nedbalostní-&gt; horní hranice více jak 3 roky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neplatí, pokud už ovlivňoval svědky, pokračoval… 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Již bylo zahájeno trestní stíhání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není-li obviněný k disposici – příkaz k zatčení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Důvodné podezření, že čin byl spáchán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znovu se přezkoumává důvodnost zahájení TS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Účelu nelze dosáhnout jinak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Je zde alespoň jeden vazební důvod</a:t>
            </a:r>
          </a:p>
          <a:p>
            <a:pPr lvl="1"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7850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Vazební důvody (§ 67)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Vazba útěková - písm. a)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důvodná obava, že obviněný uprchne či se bude skrývat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Vazba koluzní – písm. b)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důvodná obava, že obviněný bude působit na svědky či jinak ovlivňovat vyšetřování 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Vazba předstižná – písm. c)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důvodná obava, že obviněný dokoná, oč se pokusil či co připravoval, příp. že to bude opakovat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Srov. však také vazbu vydávací a předávací  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 marL="342900" lvl="1" indent="-342900">
              <a:buFont typeface="Arial" charset="0"/>
              <a:buChar char="•"/>
              <a:defRPr/>
            </a:pPr>
            <a:endParaRPr lang="cs-CZ" sz="3200" dirty="0"/>
          </a:p>
          <a:p>
            <a:pPr lvl="1"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3723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Instituty nahrazující vazbu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440332"/>
            <a:ext cx="10753200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Platí jen u vazby útěkové a předstižné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Písemný slib obviněného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slíbí, že bude OČTŘ k disposici 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Peněžitá záruka 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od 10.000,- Kč, omezeno u některých trestných činů v případě vazby předstižné; při porušení propadá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Záruka důvěryhodné osoby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cs-CZ" sz="2400" dirty="0"/>
              <a:t>jiná osoba se zaručí, že bude dbát, aby byl obviněný OČTŘ k disposici atd.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Předběžné opatření u vazby předstižné</a:t>
            </a:r>
          </a:p>
          <a:p>
            <a:pPr marL="342900" lvl="1" indent="-342900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Dohled probačního úředníka </a:t>
            </a:r>
          </a:p>
          <a:p>
            <a:pPr lvl="1"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99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Příkaz k zatčení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400" y="1440332"/>
            <a:ext cx="10753200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Existuje vazební důvod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u="sng" dirty="0"/>
              <a:t>Obviněného nelze</a:t>
            </a:r>
          </a:p>
          <a:p>
            <a:pPr lvl="1" eaLnBrk="1" hangingPunct="1">
              <a:defRPr/>
            </a:pPr>
            <a:r>
              <a:rPr lang="cs-CZ" sz="2400" dirty="0"/>
              <a:t>předvolat</a:t>
            </a:r>
          </a:p>
          <a:p>
            <a:pPr lvl="1" eaLnBrk="1" hangingPunct="1">
              <a:defRPr/>
            </a:pPr>
            <a:r>
              <a:rPr lang="cs-CZ" sz="2400" dirty="0"/>
              <a:t>předvést</a:t>
            </a:r>
          </a:p>
          <a:p>
            <a:pPr lvl="1" eaLnBrk="1" hangingPunct="1">
              <a:defRPr/>
            </a:pPr>
            <a:r>
              <a:rPr lang="cs-CZ" sz="2400" dirty="0"/>
              <a:t>zadržet </a:t>
            </a:r>
          </a:p>
          <a:p>
            <a:pPr marL="342900" lvl="1" indent="-342900">
              <a:defRPr/>
            </a:pPr>
            <a:r>
              <a:rPr lang="cs-CZ" sz="2800" dirty="0">
                <a:ea typeface="+mn-ea"/>
                <a:cs typeface="+mn-cs"/>
              </a:rPr>
              <a:t>Provádí policejní orgány</a:t>
            </a:r>
          </a:p>
          <a:p>
            <a:pPr lvl="1"/>
            <a:r>
              <a:rPr lang="cs-CZ" sz="2400" dirty="0"/>
              <a:t>aktivně pátrají</a:t>
            </a:r>
          </a:p>
          <a:p>
            <a:pPr lvl="1"/>
            <a:r>
              <a:rPr lang="cs-CZ" sz="2400" dirty="0"/>
              <a:t>evidence hledaných osob</a:t>
            </a:r>
          </a:p>
          <a:p>
            <a:pPr marL="342900" lvl="1" indent="-342900">
              <a:defRPr/>
            </a:pPr>
            <a:r>
              <a:rPr lang="cs-CZ" sz="2800" dirty="0">
                <a:ea typeface="+mn-ea"/>
                <a:cs typeface="+mn-cs"/>
              </a:rPr>
              <a:t>Od okamžiku zatčení</a:t>
            </a:r>
          </a:p>
          <a:p>
            <a:pPr lvl="1">
              <a:defRPr/>
            </a:pPr>
            <a:r>
              <a:rPr lang="cs-CZ" sz="2400" dirty="0"/>
              <a:t>24 hodin na předání soudu k rozhodnutí o vazbě</a:t>
            </a:r>
          </a:p>
          <a:p>
            <a:pPr lvl="1">
              <a:defRPr/>
            </a:pPr>
            <a:r>
              <a:rPr lang="cs-CZ" sz="2400" dirty="0"/>
              <a:t>24 hodin na rozhodnutí o vazbě soudem </a:t>
            </a:r>
          </a:p>
          <a:p>
            <a:pPr marL="514350" lvl="2" indent="-342900">
              <a:buSzPct val="100000"/>
              <a:defRPr/>
            </a:pPr>
            <a:endParaRPr lang="cs-CZ" dirty="0">
              <a:ea typeface="+mn-ea"/>
              <a:cs typeface="+mn-cs"/>
            </a:endParaRPr>
          </a:p>
          <a:p>
            <a:pPr lvl="1"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2811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Předběžná opatření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/>
              <a:t>Mírnější varianta vazby předstižné </a:t>
            </a:r>
          </a:p>
          <a:p>
            <a:pPr lvl="1" algn="just" eaLnBrk="1" hangingPunct="1">
              <a:defRPr/>
            </a:pPr>
            <a:r>
              <a:rPr lang="cs-CZ" sz="2400" dirty="0"/>
              <a:t>cílenější – omezení jen ve vztahu k tomu, co u obviněného vyvolává riziko </a:t>
            </a:r>
          </a:p>
          <a:p>
            <a:pPr algn="just" eaLnBrk="1" hangingPunct="1">
              <a:defRPr/>
            </a:pPr>
            <a:r>
              <a:rPr lang="cs-CZ" dirty="0"/>
              <a:t>Opět možné pouze u obviněného</a:t>
            </a:r>
          </a:p>
          <a:p>
            <a:pPr algn="just" eaLnBrk="1" hangingPunct="1">
              <a:defRPr/>
            </a:pPr>
            <a:r>
              <a:rPr lang="cs-CZ" dirty="0"/>
              <a:t>U méně invazivních rozhoduje SZ</a:t>
            </a:r>
          </a:p>
          <a:p>
            <a:pPr lvl="1" algn="just" eaLnBrk="1" hangingPunct="1">
              <a:defRPr/>
            </a:pPr>
            <a:r>
              <a:rPr lang="cs-CZ" sz="2400" dirty="0"/>
              <a:t>např. zákaz styku  s určitými osobami</a:t>
            </a:r>
          </a:p>
          <a:p>
            <a:pPr algn="just" eaLnBrk="1" hangingPunct="1">
              <a:defRPr/>
            </a:pPr>
            <a:r>
              <a:rPr lang="cs-CZ" dirty="0"/>
              <a:t>U více invazivních rozhoduje soud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např. zákaz vstupu do obydlí</a:t>
            </a:r>
          </a:p>
          <a:p>
            <a:pPr marL="252000" lvl="1" algn="just">
              <a:defRPr/>
            </a:pPr>
            <a:r>
              <a:rPr lang="cs-CZ" sz="2800" dirty="0">
                <a:ea typeface="+mn-ea"/>
                <a:cs typeface="+mn-cs"/>
              </a:rPr>
              <a:t>Trvají, dokud to vyžaduje účel, nejdéle však do právní moci konečného rozhodnutí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1190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033590" y="625918"/>
            <a:ext cx="8086635" cy="647700"/>
          </a:xfrm>
        </p:spPr>
        <p:txBody>
          <a:bodyPr/>
          <a:lstStyle/>
          <a:p>
            <a:pPr eaLnBrk="1" hangingPunct="1"/>
            <a:r>
              <a:rPr lang="cs-CZ" dirty="0"/>
              <a:t>Druhy předběžných opatření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26503" y="1367264"/>
            <a:ext cx="11769753" cy="41148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zákaz styku s určitými osobami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zákaz vstoupit do obydlí</a:t>
            </a:r>
            <a:r>
              <a:rPr lang="en-GB" dirty="0"/>
              <a:t> 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zákaz návštěv nevhodného prostředí a styku s určitými osobami,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zákaz zdržovat se na konkrétně vymezeném místě,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zákaz vycestování do zahraničí,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zákaz držet a přechovávat věci, které mohou sloužit k páchání trestné činnosti,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zákaz užívat, držet nebo přechovávat alkoholické nápoje nebo jiné návykové látky,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zákaz hazardních</a:t>
            </a:r>
            <a:r>
              <a:rPr lang="en-GB" dirty="0"/>
              <a:t> her 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zákaz výkonu konkrétně vymezené činnosti</a:t>
            </a:r>
            <a:endParaRPr lang="en-US" dirty="0"/>
          </a:p>
          <a:p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064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19BFB8-0FA4-4E01-AEA9-898D93D6A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9125033" imgH="5774758" progId="Word.Document.8">
                  <p:embed/>
                </p:oleObj>
              </mc:Choice>
              <mc:Fallback>
                <p:oleObj name="Document" r:id="rId3" imgW="9125033" imgH="5774758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0C64E5A-00DF-4B5B-BA8D-BEE044820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033590" y="625918"/>
            <a:ext cx="8086635" cy="647700"/>
          </a:xfrm>
        </p:spPr>
        <p:txBody>
          <a:bodyPr/>
          <a:lstStyle/>
          <a:p>
            <a:pPr algn="ctr" eaLnBrk="1" hangingPunct="1"/>
            <a:r>
              <a:rPr lang="cs-CZ" dirty="0"/>
              <a:t>Důsledky neplnění předběžných opatření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14000" y="1535044"/>
            <a:ext cx="11137640" cy="4563752"/>
          </a:xfrm>
        </p:spPr>
        <p:txBody>
          <a:bodyPr/>
          <a:lstStyle/>
          <a:p>
            <a:pPr algn="just"/>
            <a:r>
              <a:rPr lang="cs-CZ" dirty="0"/>
              <a:t>Uložení pořádkové pokuty</a:t>
            </a:r>
          </a:p>
          <a:p>
            <a:pPr algn="just"/>
            <a:r>
              <a:rPr lang="cs-CZ" dirty="0"/>
              <a:t>Uložení jiného druhu předběžného opatření</a:t>
            </a:r>
          </a:p>
          <a:p>
            <a:pPr algn="just"/>
            <a:r>
              <a:rPr lang="cs-CZ" dirty="0"/>
              <a:t>Vzetí obviněného do vazby </a:t>
            </a:r>
          </a:p>
          <a:p>
            <a:pPr lvl="1"/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66375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Zajištění věcí důležitých pro trestní řízení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400" y="1171576"/>
            <a:ext cx="10753200" cy="4139998"/>
          </a:xfrm>
        </p:spPr>
        <p:txBody>
          <a:bodyPr/>
          <a:lstStyle/>
          <a:p>
            <a:r>
              <a:rPr lang="cs-CZ" dirty="0"/>
              <a:t>Zajištění věci pro důkazní účely</a:t>
            </a:r>
          </a:p>
          <a:p>
            <a:pPr lvl="1"/>
            <a:r>
              <a:rPr lang="cs-CZ" sz="2400" dirty="0"/>
              <a:t>předložení, vydání a odnětí věci </a:t>
            </a:r>
          </a:p>
          <a:p>
            <a:pPr lvl="1"/>
            <a:r>
              <a:rPr lang="cs-CZ" sz="2400" dirty="0"/>
              <a:t>má přednost před jinými druhy zajištění</a:t>
            </a:r>
          </a:p>
          <a:p>
            <a:r>
              <a:rPr lang="cs-CZ" dirty="0"/>
              <a:t>Zajištění nástrojů a výnosů z trestné činnosti a náhradní hodnoty </a:t>
            </a:r>
          </a:p>
          <a:p>
            <a:pPr lvl="1"/>
            <a:r>
              <a:rPr lang="cs-CZ" sz="2400" dirty="0"/>
              <a:t>obecná úprava + zvl. pravidla pro zajištění věci movité, nemovité a náhradní hodnoty </a:t>
            </a:r>
          </a:p>
          <a:p>
            <a:r>
              <a:rPr lang="cs-CZ" dirty="0"/>
              <a:t>Domovní prohlídka a prohlídka nebytových prostor</a:t>
            </a:r>
          </a:p>
          <a:p>
            <a:r>
              <a:rPr lang="cs-CZ" dirty="0"/>
              <a:t>Osobní prohlídka</a:t>
            </a:r>
          </a:p>
          <a:p>
            <a:r>
              <a:rPr lang="cs-CZ" dirty="0"/>
              <a:t>Zadržení a otevření zásilek, jejich záměna a sledování</a:t>
            </a:r>
          </a:p>
          <a:p>
            <a:r>
              <a:rPr lang="cs-CZ" dirty="0"/>
              <a:t>Odposlech a záznam telekomunikačního provozu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38856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Věc důležitá pro trestní řízení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Může</a:t>
            </a:r>
            <a:r>
              <a:rPr lang="cs-CZ" dirty="0"/>
              <a:t> sloužit pro důkazní účely </a:t>
            </a:r>
          </a:p>
          <a:p>
            <a:pPr lvl="1"/>
            <a:r>
              <a:rPr lang="cs-CZ" sz="2400" dirty="0"/>
              <a:t>priorita</a:t>
            </a:r>
            <a:r>
              <a:rPr lang="cs-CZ" sz="1200" dirty="0"/>
              <a:t> </a:t>
            </a:r>
          </a:p>
          <a:p>
            <a:r>
              <a:rPr lang="cs-CZ" dirty="0"/>
              <a:t>Je nástrojem trestné činnosti</a:t>
            </a:r>
          </a:p>
          <a:p>
            <a:pPr lvl="1"/>
            <a:r>
              <a:rPr lang="cs-CZ" sz="2400" dirty="0"/>
              <a:t>určena ke spáchání či užita ke spáchání</a:t>
            </a:r>
          </a:p>
          <a:p>
            <a:pPr algn="just"/>
            <a:r>
              <a:rPr lang="cs-CZ" dirty="0"/>
              <a:t>Je výnosem trestné činnosti</a:t>
            </a:r>
          </a:p>
          <a:p>
            <a:pPr lvl="1" algn="just"/>
            <a:r>
              <a:rPr lang="cs-CZ" sz="2400" dirty="0"/>
              <a:t>byla trestným činem získána</a:t>
            </a:r>
          </a:p>
          <a:p>
            <a:pPr algn="just"/>
            <a:r>
              <a:rPr lang="cs-CZ" dirty="0"/>
              <a:t>Je náhradní hodnotou za nástroj či výnos</a:t>
            </a:r>
          </a:p>
          <a:p>
            <a:pPr lvl="1" algn="just"/>
            <a:endParaRPr lang="cs-CZ" sz="2800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023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Vydání  a odnětí věcí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Vydání věci</a:t>
            </a:r>
          </a:p>
          <a:p>
            <a:pPr lvl="1" algn="just"/>
            <a:r>
              <a:rPr lang="cs-CZ" sz="2400" dirty="0"/>
              <a:t>dobrovolné, k výzvě OČTŘ; ne-li-&gt; pořádková pokuta či odnětí</a:t>
            </a:r>
          </a:p>
          <a:p>
            <a:pPr lvl="1" algn="just"/>
            <a:r>
              <a:rPr lang="cs-CZ" sz="2400" dirty="0"/>
              <a:t>každý je povinen vydat, ale obviněný nesmí být nucen</a:t>
            </a:r>
          </a:p>
          <a:p>
            <a:pPr lvl="1" algn="just"/>
            <a:r>
              <a:rPr lang="cs-CZ" sz="2400" dirty="0"/>
              <a:t>nucen není rovněž ten, kdo drží listinu, ohledně níž by platil zákaz výslechu</a:t>
            </a:r>
            <a:endParaRPr lang="en-GB" sz="2400" dirty="0"/>
          </a:p>
          <a:p>
            <a:pPr algn="just"/>
            <a:r>
              <a:rPr lang="cs-CZ" dirty="0"/>
              <a:t>Odnětí věci</a:t>
            </a:r>
          </a:p>
          <a:p>
            <a:pPr lvl="1" algn="just"/>
            <a:r>
              <a:rPr lang="cs-CZ" sz="2400" dirty="0"/>
              <a:t>faktický donucovací úkon OČTŘ</a:t>
            </a:r>
          </a:p>
          <a:p>
            <a:pPr lvl="1" algn="just"/>
            <a:r>
              <a:rPr lang="cs-CZ" sz="2400" dirty="0"/>
              <a:t> i obviněného lze donutit </a:t>
            </a:r>
          </a:p>
          <a:p>
            <a:pPr algn="just" eaLnBrk="1" hangingPunct="1">
              <a:defRPr/>
            </a:pPr>
            <a:r>
              <a:rPr lang="cs-CZ" dirty="0"/>
              <a:t>Vrácení věci</a:t>
            </a:r>
          </a:p>
          <a:p>
            <a:pPr lvl="1" algn="just" eaLnBrk="1" hangingPunct="1">
              <a:defRPr/>
            </a:pPr>
            <a:r>
              <a:rPr lang="cs-CZ" sz="2400" dirty="0"/>
              <a:t>osoba, jíž byla věc odňata, může kdykoliv žádat o vrácení</a:t>
            </a:r>
          </a:p>
          <a:p>
            <a:pPr lvl="1" algn="just" eaLnBrk="1" hangingPunct="1">
              <a:defRPr/>
            </a:pPr>
            <a:r>
              <a:rPr lang="cs-CZ" sz="2400" dirty="0"/>
              <a:t>při zamítnutí žádosti lze opakovat až po 30 dnech</a:t>
            </a:r>
          </a:p>
          <a:p>
            <a:pPr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1436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Zajištění dalších věcí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algn="just"/>
            <a:r>
              <a:rPr lang="cs-CZ" dirty="0"/>
              <a:t>Zpravidla stačí rozhodnutí SZ</a:t>
            </a:r>
          </a:p>
          <a:p>
            <a:pPr lvl="1" algn="just"/>
            <a:r>
              <a:rPr lang="cs-CZ" sz="2400" dirty="0"/>
              <a:t>policejní orgán vyžaduje jeho souhlas</a:t>
            </a:r>
          </a:p>
          <a:p>
            <a:pPr algn="just"/>
            <a:r>
              <a:rPr lang="cs-CZ" dirty="0"/>
              <a:t>Účelem není zajištění důkazu</a:t>
            </a:r>
          </a:p>
          <a:p>
            <a:pPr lvl="1" algn="just"/>
            <a:r>
              <a:rPr lang="cs-CZ" sz="2400" dirty="0"/>
              <a:t>znemožnění majetkových disposic</a:t>
            </a:r>
          </a:p>
          <a:p>
            <a:pPr lvl="1" algn="just"/>
            <a:r>
              <a:rPr lang="cs-CZ" sz="2400" dirty="0"/>
              <a:t>např. u zajištění nemovitosti – dále ji lze užívat, nelze ji však převést </a:t>
            </a:r>
          </a:p>
          <a:p>
            <a:pPr algn="just" eaLnBrk="1" hangingPunct="1">
              <a:defRPr/>
            </a:pPr>
            <a:r>
              <a:rPr lang="cs-CZ" dirty="0"/>
              <a:t>Neomezuje se na věci patřící obviněnému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cs-CZ" sz="2400" dirty="0"/>
              <a:t>prevence účelového převádění majetků např. na manžela či manželku, rodiče, děti atd. 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dirty="0"/>
              <a:t>Zajištění pro výkon peněžitého trestu, trestu propadnutí majetku, ochranného opatření zabrání části majetku atd.</a:t>
            </a:r>
          </a:p>
          <a:p>
            <a:pPr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5544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Domovní prohlídka a prohlídka nebytových prostor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Vždy na písemný příkaz soudu či soudce</a:t>
            </a:r>
          </a:p>
          <a:p>
            <a:pPr lvl="1" algn="just"/>
            <a:r>
              <a:rPr lang="cs-CZ" sz="2400" dirty="0"/>
              <a:t>výjimečně bez něj, nesnese-li věc odkladu, pak nutný dodatečný souhlas</a:t>
            </a:r>
          </a:p>
          <a:p>
            <a:pPr algn="just"/>
            <a:r>
              <a:rPr lang="cs-CZ" dirty="0"/>
              <a:t>Subsidiarita </a:t>
            </a:r>
          </a:p>
          <a:p>
            <a:pPr lvl="1" algn="just"/>
            <a:r>
              <a:rPr lang="cs-CZ" sz="2400" dirty="0"/>
              <a:t>jen nelze-li zajistit vydáním či odnětím (např. riziko zničení důkazů) </a:t>
            </a:r>
          </a:p>
          <a:p>
            <a:pPr lvl="1" algn="just"/>
            <a:r>
              <a:rPr lang="cs-CZ" sz="2400" dirty="0"/>
              <a:t>zpravidla nutný předchozí výslech -&gt; šance vydat věc dobrovolně</a:t>
            </a:r>
          </a:p>
          <a:p>
            <a:pPr algn="just" eaLnBrk="1" hangingPunct="1">
              <a:defRPr/>
            </a:pPr>
            <a:r>
              <a:rPr lang="cs-CZ" dirty="0"/>
              <a:t>Neomezuje se na nemovitosti obviněného</a:t>
            </a:r>
          </a:p>
          <a:p>
            <a:pPr lvl="1" algn="just" eaLnBrk="1" hangingPunct="1">
              <a:defRPr/>
            </a:pPr>
            <a:r>
              <a:rPr lang="cs-CZ" sz="2400" dirty="0"/>
              <a:t>lze nařídit u kohokoliv – právo být přítomen, povinnost přítomnosti tzv. nezúčastněné osoby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44002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Osobní prohlídka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Příkaz či dodatečný souhlas SZ</a:t>
            </a:r>
          </a:p>
          <a:p>
            <a:pPr algn="just"/>
            <a:r>
              <a:rPr lang="cs-CZ" dirty="0"/>
              <a:t>Neomezeno na obviněného</a:t>
            </a:r>
          </a:p>
          <a:p>
            <a:pPr lvl="1" algn="just"/>
            <a:r>
              <a:rPr lang="cs-CZ" sz="2400" dirty="0"/>
              <a:t>typicky  i oběť, svědek atd. </a:t>
            </a:r>
          </a:p>
          <a:p>
            <a:pPr algn="just"/>
            <a:r>
              <a:rPr lang="cs-CZ" dirty="0"/>
              <a:t>Vždy osoba stejného pohlaví</a:t>
            </a:r>
          </a:p>
          <a:p>
            <a:pPr algn="just" eaLnBrk="1" hangingPunct="1">
              <a:defRPr/>
            </a:pPr>
            <a:r>
              <a:rPr lang="cs-CZ" dirty="0"/>
              <a:t>Lze odebrat biologický materiál</a:t>
            </a:r>
          </a:p>
          <a:p>
            <a:pPr lvl="1" algn="just" eaLnBrk="1" hangingPunct="1">
              <a:defRPr/>
            </a:pPr>
            <a:r>
              <a:rPr lang="cs-CZ" sz="2400" dirty="0"/>
              <a:t>krev, DNA</a:t>
            </a:r>
          </a:p>
          <a:p>
            <a:pPr lvl="1" algn="just" eaLnBrk="1" hangingPunct="1">
              <a:defRPr/>
            </a:pPr>
            <a:r>
              <a:rPr lang="cs-CZ" sz="2400" dirty="0"/>
              <a:t>povinnost obviněného odběr strpět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24285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Vstup do obydlí, jiných prostor a na pozemek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„Nouzový“ institut</a:t>
            </a:r>
          </a:p>
          <a:p>
            <a:pPr algn="just"/>
            <a:r>
              <a:rPr lang="cs-CZ" dirty="0"/>
              <a:t>Přísné podmínky</a:t>
            </a:r>
          </a:p>
          <a:p>
            <a:pPr lvl="1" algn="just"/>
            <a:r>
              <a:rPr lang="cs-CZ" sz="2400" dirty="0"/>
              <a:t>bezprostřední nezbytnost vstupu</a:t>
            </a:r>
          </a:p>
          <a:p>
            <a:pPr lvl="1" algn="just"/>
            <a:r>
              <a:rPr lang="cs-CZ" sz="2400" dirty="0"/>
              <a:t>ohrožení zdraví, života, dalších práv, ohrožení veřejného pořádku </a:t>
            </a:r>
          </a:p>
          <a:p>
            <a:pPr algn="just"/>
            <a:r>
              <a:rPr lang="cs-CZ" dirty="0"/>
              <a:t>Přísná omezení</a:t>
            </a:r>
          </a:p>
          <a:p>
            <a:pPr lvl="1" algn="just"/>
            <a:r>
              <a:rPr lang="cs-CZ" sz="2400" dirty="0"/>
              <a:t>zákaz jakýchkoliv dalších úkonů než „zabezpečovacích“</a:t>
            </a:r>
          </a:p>
          <a:p>
            <a:pPr lvl="1" algn="just"/>
            <a:r>
              <a:rPr lang="cs-CZ" sz="2400" dirty="0"/>
              <a:t>důkazní nepoužitelnost toho, co policejní orgán zjistil</a:t>
            </a:r>
          </a:p>
          <a:p>
            <a:pPr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3642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Zajištění zásilek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algn="just"/>
            <a:r>
              <a:rPr lang="cs-CZ" dirty="0"/>
              <a:t>Zadržení zásilky</a:t>
            </a:r>
          </a:p>
          <a:p>
            <a:pPr lvl="1" algn="just"/>
            <a:r>
              <a:rPr lang="cs-CZ" sz="2400" dirty="0"/>
              <a:t>v přípravném řízení postačí příkaz SZ </a:t>
            </a:r>
          </a:p>
          <a:p>
            <a:pPr lvl="1" algn="just"/>
            <a:r>
              <a:rPr lang="cs-CZ" sz="2400" dirty="0"/>
              <a:t>zásilka se vydá SZ či policejnímu orgánu</a:t>
            </a:r>
          </a:p>
          <a:p>
            <a:pPr algn="just"/>
            <a:r>
              <a:rPr lang="cs-CZ" dirty="0"/>
              <a:t>Otevření zásilky</a:t>
            </a:r>
          </a:p>
          <a:p>
            <a:pPr lvl="1" algn="just"/>
            <a:r>
              <a:rPr lang="cs-CZ" sz="2400" dirty="0"/>
              <a:t>vždy nutný souhlas soudu</a:t>
            </a:r>
          </a:p>
          <a:p>
            <a:pPr marL="342900" lvl="1" indent="-342900" algn="just">
              <a:defRPr/>
            </a:pPr>
            <a:r>
              <a:rPr lang="cs-CZ" sz="2800" dirty="0">
                <a:ea typeface="+mn-ea"/>
                <a:cs typeface="+mn-cs"/>
              </a:rPr>
              <a:t>Záměna zásilky</a:t>
            </a:r>
          </a:p>
          <a:p>
            <a:pPr lvl="1" algn="just"/>
            <a:r>
              <a:rPr lang="cs-CZ" sz="2400" dirty="0"/>
              <a:t>vždy nutný souhlas soudu</a:t>
            </a:r>
          </a:p>
          <a:p>
            <a:pPr algn="just"/>
            <a:r>
              <a:rPr lang="cs-CZ" dirty="0"/>
              <a:t>Sledování zásilky</a:t>
            </a:r>
          </a:p>
          <a:p>
            <a:pPr lvl="1" algn="just"/>
            <a:r>
              <a:rPr lang="cs-CZ" sz="2400" dirty="0"/>
              <a:t>stačí souhlas SZ</a:t>
            </a:r>
          </a:p>
          <a:p>
            <a:pPr lvl="1" algn="just"/>
            <a:r>
              <a:rPr lang="cs-CZ" sz="2400" dirty="0"/>
              <a:t>nesmí se nijak nakládat s obsahem </a:t>
            </a:r>
          </a:p>
          <a:p>
            <a:pPr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79517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Odposlech a záznam telekomunikačního provozu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Odposlech a záznam telekomunikačního provozu</a:t>
            </a:r>
          </a:p>
          <a:p>
            <a:pPr lvl="1" algn="just"/>
            <a:r>
              <a:rPr lang="cs-CZ" sz="2400" dirty="0"/>
              <a:t>zjištění skutečného obsahu hovoru</a:t>
            </a:r>
          </a:p>
          <a:p>
            <a:pPr lvl="1" algn="just"/>
            <a:r>
              <a:rPr lang="cs-CZ" sz="2400" dirty="0"/>
              <a:t>odposlech -&gt; reálný čas</a:t>
            </a:r>
          </a:p>
          <a:p>
            <a:pPr lvl="1" algn="just"/>
            <a:r>
              <a:rPr lang="cs-CZ" sz="2400" dirty="0"/>
              <a:t>záznam -&gt; uchování obsahu</a:t>
            </a:r>
          </a:p>
          <a:p>
            <a:pPr lvl="1" algn="just"/>
            <a:r>
              <a:rPr lang="cs-CZ" sz="2400" dirty="0"/>
              <a:t>úmyslný TČ s horní hranicí alespoň 8 let + taxativně vymezené </a:t>
            </a:r>
          </a:p>
          <a:p>
            <a:pPr algn="just"/>
            <a:r>
              <a:rPr lang="cs-CZ" dirty="0"/>
              <a:t>Údaje o telekomunikačním provozu</a:t>
            </a:r>
          </a:p>
          <a:p>
            <a:pPr lvl="1" algn="just"/>
            <a:r>
              <a:rPr lang="cs-CZ" sz="2400" dirty="0"/>
              <a:t>pouze zjištění, kdo s kým kdy komunikoval</a:t>
            </a:r>
          </a:p>
          <a:p>
            <a:pPr lvl="1" algn="just"/>
            <a:r>
              <a:rPr lang="cs-CZ" sz="2400" dirty="0"/>
              <a:t>úmyslný TČ s horní hranicí alespoň 3 roky + taxativně vymezené bez omezení</a:t>
            </a:r>
          </a:p>
          <a:p>
            <a:pPr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057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14000" y="1171576"/>
            <a:ext cx="11397699" cy="4966424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/>
              <a:t>Majetková práva:</a:t>
            </a:r>
          </a:p>
          <a:p>
            <a:pPr lvl="1" algn="just" eaLnBrk="1" hangingPunct="1">
              <a:defRPr/>
            </a:pPr>
            <a:r>
              <a:rPr lang="cs-CZ" sz="2400" b="1" dirty="0"/>
              <a:t>uplatnit nárok </a:t>
            </a:r>
            <a:r>
              <a:rPr lang="cs-CZ" sz="2400" dirty="0"/>
              <a:t>na náhradu škody, nemajetkové újmy, vydání bezdůvodného obohacení (rozhodování tzv. v adhezním řízení); </a:t>
            </a:r>
            <a:r>
              <a:rPr lang="cs-CZ" sz="2400" dirty="0" err="1"/>
              <a:t>hmotněprávně</a:t>
            </a:r>
            <a:r>
              <a:rPr lang="cs-CZ" sz="2400" dirty="0"/>
              <a:t> bude nárok posouzen podle příslušných </a:t>
            </a:r>
            <a:r>
              <a:rPr lang="cs-CZ" sz="2400" b="1" dirty="0"/>
              <a:t>soukromoprávních předpisů </a:t>
            </a:r>
          </a:p>
          <a:p>
            <a:pPr lvl="1" algn="just" eaLnBrk="1" hangingPunct="1">
              <a:defRPr/>
            </a:pPr>
            <a:r>
              <a:rPr lang="cs-CZ" sz="2400" dirty="0"/>
              <a:t>činit </a:t>
            </a:r>
            <a:r>
              <a:rPr lang="cs-CZ" sz="2400" b="1" dirty="0"/>
              <a:t>důkazní návrhy</a:t>
            </a:r>
          </a:p>
          <a:p>
            <a:pPr lvl="1" algn="just" eaLnBrk="1" hangingPunct="1">
              <a:defRPr/>
            </a:pPr>
            <a:r>
              <a:rPr lang="cs-CZ" sz="2400" dirty="0"/>
              <a:t>nepřizná-li soud, odkáže do řízení ve věcech občanskoprávních (</a:t>
            </a:r>
            <a:r>
              <a:rPr lang="cs-CZ" sz="2400" b="1" dirty="0"/>
              <a:t>nezakládá </a:t>
            </a:r>
            <a:r>
              <a:rPr lang="cs-CZ" sz="2400" dirty="0"/>
              <a:t>překážku </a:t>
            </a:r>
            <a:r>
              <a:rPr lang="cs-CZ" sz="2400" i="1" dirty="0" err="1"/>
              <a:t>rei</a:t>
            </a:r>
            <a:r>
              <a:rPr lang="cs-CZ" sz="2400" i="1" dirty="0"/>
              <a:t> </a:t>
            </a:r>
            <a:r>
              <a:rPr lang="cs-CZ" sz="2400" i="1" dirty="0" err="1"/>
              <a:t>iudicatae</a:t>
            </a:r>
            <a:r>
              <a:rPr lang="cs-CZ" sz="2400" dirty="0"/>
              <a:t>)</a:t>
            </a:r>
          </a:p>
          <a:p>
            <a:pPr lvl="1" algn="just" eaLnBrk="1" hangingPunct="1">
              <a:defRPr/>
            </a:pPr>
            <a:r>
              <a:rPr lang="cs-CZ" sz="2400" dirty="0"/>
              <a:t>uplatněním nároku se </a:t>
            </a:r>
            <a:r>
              <a:rPr lang="cs-CZ" sz="2400" b="1" dirty="0"/>
              <a:t>staví promlčecí doba</a:t>
            </a:r>
          </a:p>
          <a:p>
            <a:pPr lvl="1" algn="just" eaLnBrk="1" hangingPunct="1">
              <a:defRPr/>
            </a:pPr>
            <a:r>
              <a:rPr lang="cs-CZ" sz="2400" b="1" dirty="0"/>
              <a:t>žádný soudní poplatek</a:t>
            </a:r>
          </a:p>
          <a:p>
            <a:pPr lvl="1" algn="just" eaLnBrk="1" hangingPunct="1">
              <a:defRPr/>
            </a:pPr>
            <a:r>
              <a:rPr lang="cs-CZ" sz="2400" dirty="0"/>
              <a:t>možnost </a:t>
            </a:r>
            <a:r>
              <a:rPr lang="cs-CZ" sz="2400" b="1" dirty="0"/>
              <a:t>odvolání </a:t>
            </a:r>
            <a:r>
              <a:rPr lang="cs-CZ" sz="2400" dirty="0"/>
              <a:t>do výroku o takto uplatněném nároku; nemožnost podat dovolání</a:t>
            </a:r>
          </a:p>
          <a:p>
            <a:pPr lvl="1" eaLnBrk="1" hangingPunct="1">
              <a:buNone/>
              <a:defRPr/>
            </a:pPr>
            <a:r>
              <a:rPr lang="cs-CZ" sz="2400" dirty="0"/>
              <a:t> 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68673F-E871-49C9-B0FB-387226957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Podmínky odposlechu a záznamu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Vždy příkaz soudu</a:t>
            </a:r>
          </a:p>
          <a:p>
            <a:pPr lvl="1" algn="just"/>
            <a:r>
              <a:rPr lang="cs-CZ" sz="2400" dirty="0"/>
              <a:t>subsidiarita</a:t>
            </a:r>
          </a:p>
          <a:p>
            <a:pPr lvl="1" algn="just"/>
            <a:r>
              <a:rPr lang="cs-CZ" sz="2400" dirty="0"/>
              <a:t>důvodný předpoklad zjištění relevantních informací; nemusí však jít o podezřelého</a:t>
            </a:r>
          </a:p>
          <a:p>
            <a:pPr lvl="1" algn="just"/>
            <a:r>
              <a:rPr lang="cs-CZ" sz="2400" dirty="0"/>
              <a:t>konkrétní vymezení důvodů pro nařízení v odůvodnění</a:t>
            </a:r>
          </a:p>
          <a:p>
            <a:pPr algn="just"/>
            <a:r>
              <a:rPr lang="cs-CZ" dirty="0"/>
              <a:t>Omezení</a:t>
            </a:r>
          </a:p>
          <a:p>
            <a:pPr lvl="1" algn="just"/>
            <a:r>
              <a:rPr lang="cs-CZ" sz="2400" dirty="0"/>
              <a:t>vždy max. na 4 měsíce s možností prodloužení</a:t>
            </a:r>
          </a:p>
          <a:p>
            <a:pPr lvl="1" algn="just"/>
            <a:r>
              <a:rPr lang="cs-CZ" sz="2400" dirty="0"/>
              <a:t>v jiném trestním řízení lze použít jen tehdy, jde-li o trestný čin, který splňuje identické kritérium závažnosti</a:t>
            </a:r>
          </a:p>
          <a:p>
            <a:pPr lvl="1" algn="just"/>
            <a:r>
              <a:rPr lang="cs-CZ" sz="2400" dirty="0"/>
              <a:t>nelze mezi obhájcem a jeho klientem</a:t>
            </a:r>
          </a:p>
          <a:p>
            <a:pPr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2911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Přezkum odposlechů a záznamu provozu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 dobu trestního řízení v rámci opravných prostředků</a:t>
            </a:r>
          </a:p>
          <a:p>
            <a:pPr lvl="1" algn="just"/>
            <a:r>
              <a:rPr lang="cs-CZ" sz="2400" dirty="0"/>
              <a:t>pouze obviněný, např. v rámci odvolání proti rozsudku</a:t>
            </a:r>
          </a:p>
          <a:p>
            <a:pPr lvl="1" algn="just"/>
            <a:r>
              <a:rPr lang="cs-CZ" sz="2400" dirty="0"/>
              <a:t>je-li však odposlouchávána třetí osoba, po dobu řízení se ani nedozví, že byla odposlouchávána </a:t>
            </a:r>
          </a:p>
          <a:p>
            <a:pPr algn="just"/>
            <a:r>
              <a:rPr lang="cs-CZ" dirty="0"/>
              <a:t>Po skončení trestního řízení</a:t>
            </a:r>
          </a:p>
          <a:p>
            <a:pPr lvl="1" algn="just"/>
            <a:r>
              <a:rPr lang="cs-CZ" sz="2400" dirty="0"/>
              <a:t>povinnost vyrozumět a poučit</a:t>
            </a:r>
          </a:p>
          <a:p>
            <a:pPr lvl="1" algn="just"/>
            <a:r>
              <a:rPr lang="cs-CZ" sz="2400" dirty="0"/>
              <a:t>zvláštní procedura přezkumu před NS; lhůta 6 měsíců</a:t>
            </a:r>
          </a:p>
          <a:p>
            <a:pPr lvl="1" algn="just"/>
            <a:r>
              <a:rPr lang="cs-CZ" sz="2400" dirty="0"/>
              <a:t>lze odložit (např. z paralelního trestního řízení ve věci organizované zločinecké skupiny)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0208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9618FF5-5692-4889-8D70-73EC6538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255124" y="1577461"/>
            <a:ext cx="8082321" cy="4337416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endParaRPr lang="cs-CZ" sz="2000" dirty="0"/>
          </a:p>
          <a:p>
            <a:pPr algn="just">
              <a:buFontTx/>
              <a:buNone/>
            </a:pPr>
            <a:endParaRPr 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AA2FA4-E7E1-46E3-B0B0-205E9A5F4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389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739"/>
            <a:ext cx="10753200" cy="4414261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Nemajetková práva dle TŘ:</a:t>
            </a:r>
          </a:p>
          <a:p>
            <a:pPr lvl="1" algn="just" eaLnBrk="1" hangingPunct="1">
              <a:defRPr/>
            </a:pPr>
            <a:r>
              <a:rPr lang="cs-CZ" sz="2400" b="1" dirty="0"/>
              <a:t>být přítomen</a:t>
            </a:r>
            <a:r>
              <a:rPr lang="cs-CZ" sz="2400" dirty="0"/>
              <a:t> projednávání věci </a:t>
            </a:r>
          </a:p>
          <a:p>
            <a:pPr lvl="1" algn="just" eaLnBrk="1" hangingPunct="1">
              <a:defRPr/>
            </a:pPr>
            <a:r>
              <a:rPr lang="cs-CZ" sz="2400" b="1" dirty="0"/>
              <a:t>nahlížet do spisů </a:t>
            </a:r>
            <a:r>
              <a:rPr lang="cs-CZ" sz="2400" dirty="0"/>
              <a:t>a činit si opisy a výpisy</a:t>
            </a:r>
          </a:p>
          <a:p>
            <a:pPr lvl="1" algn="just" eaLnBrk="1" hangingPunct="1">
              <a:defRPr/>
            </a:pPr>
            <a:r>
              <a:rPr lang="cs-CZ" sz="2400" dirty="0"/>
              <a:t>být přítomen </a:t>
            </a:r>
            <a:r>
              <a:rPr lang="cs-CZ" sz="2400" b="1" dirty="0"/>
              <a:t>sjednávání dohody o vině a trestu</a:t>
            </a:r>
          </a:p>
          <a:p>
            <a:pPr lvl="1" algn="just" eaLnBrk="1" hangingPunct="1">
              <a:defRPr/>
            </a:pPr>
            <a:r>
              <a:rPr lang="cs-CZ" sz="2400" b="1" dirty="0"/>
              <a:t>odepřít souhlas s trestním stíháním </a:t>
            </a:r>
            <a:r>
              <a:rPr lang="cs-CZ" sz="2400" dirty="0"/>
              <a:t>(§ 163 TŘ) </a:t>
            </a:r>
          </a:p>
          <a:p>
            <a:pPr lvl="1" algn="just" eaLnBrk="1" hangingPunct="1">
              <a:defRPr/>
            </a:pPr>
            <a:r>
              <a:rPr lang="cs-CZ" sz="2400" dirty="0"/>
              <a:t>nechat se </a:t>
            </a:r>
            <a:r>
              <a:rPr lang="cs-CZ" sz="2400" b="1" dirty="0"/>
              <a:t>zastoupit zmocněncem </a:t>
            </a:r>
            <a:r>
              <a:rPr lang="cs-CZ" sz="2400" dirty="0"/>
              <a:t>(§ 50 TŘ)</a:t>
            </a:r>
          </a:p>
          <a:p>
            <a:pPr lvl="1" algn="just" eaLnBrk="1" hangingPunct="1">
              <a:defRPr/>
            </a:pPr>
            <a:r>
              <a:rPr lang="cs-CZ" sz="2400" dirty="0"/>
              <a:t>žádat o </a:t>
            </a:r>
            <a:r>
              <a:rPr lang="cs-CZ" sz="2400" b="1" dirty="0"/>
              <a:t>bezplatné zastupování </a:t>
            </a:r>
            <a:r>
              <a:rPr lang="cs-CZ" sz="2400" dirty="0"/>
              <a:t>(§ 51a TŘ)</a:t>
            </a:r>
          </a:p>
          <a:p>
            <a:pPr lvl="1" algn="just" eaLnBrk="1" hangingPunct="1">
              <a:defRPr/>
            </a:pPr>
            <a:r>
              <a:rPr lang="cs-CZ" sz="2400" b="1" dirty="0"/>
              <a:t>vyjádřit se</a:t>
            </a:r>
            <a:r>
              <a:rPr lang="cs-CZ" sz="2400" dirty="0"/>
              <a:t> k věci před skončením </a:t>
            </a:r>
          </a:p>
          <a:p>
            <a:pPr lvl="1" algn="just" eaLnBrk="1" hangingPunct="1">
              <a:defRPr/>
            </a:pPr>
            <a:r>
              <a:rPr lang="cs-CZ" sz="2400" dirty="0"/>
              <a:t>uzavřít </a:t>
            </a:r>
            <a:r>
              <a:rPr lang="cs-CZ" sz="2400" b="1" dirty="0"/>
              <a:t>dohodu o narovnání </a:t>
            </a:r>
            <a:r>
              <a:rPr lang="cs-CZ" sz="2400" dirty="0"/>
              <a:t>a dát</a:t>
            </a:r>
            <a:r>
              <a:rPr lang="cs-CZ" sz="2400" b="1" dirty="0"/>
              <a:t> souhlas s narovnáním </a:t>
            </a:r>
            <a:r>
              <a:rPr lang="cs-CZ" sz="2400" dirty="0"/>
              <a:t>(§ 309 TŘ)</a:t>
            </a:r>
          </a:p>
          <a:p>
            <a:pPr lvl="1" algn="just" eaLnBrk="1" hangingPunct="1">
              <a:defRPr/>
            </a:pPr>
            <a:r>
              <a:rPr lang="cs-CZ" sz="2400" b="1" dirty="0"/>
              <a:t>vzdát </a:t>
            </a:r>
            <a:r>
              <a:rPr lang="cs-CZ" sz="2400" dirty="0"/>
              <a:t>se svých práv (§ 43 odst. 5 TŘ)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FF68F-6E96-41B6-B906-6C6CAE2EF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Trestní stíhání se souhlasem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490666"/>
            <a:ext cx="10753200" cy="4139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/>
              <a:t>V zásadě disposiční úkon – bez souhlasu </a:t>
            </a:r>
            <a:r>
              <a:rPr lang="cs-CZ" b="1" dirty="0"/>
              <a:t>nelze </a:t>
            </a:r>
            <a:r>
              <a:rPr lang="cs-CZ" b="1" dirty="0" err="1"/>
              <a:t>tr</a:t>
            </a:r>
            <a:r>
              <a:rPr lang="cs-CZ" b="1" dirty="0"/>
              <a:t>. stíhání vést</a:t>
            </a:r>
          </a:p>
          <a:p>
            <a:pPr lvl="1" algn="just">
              <a:defRPr/>
            </a:pPr>
            <a:r>
              <a:rPr lang="cs-CZ" sz="2400" dirty="0"/>
              <a:t>souhlas lze </a:t>
            </a:r>
            <a:r>
              <a:rPr lang="cs-CZ" sz="2400" b="1" dirty="0"/>
              <a:t>i vzít zpět </a:t>
            </a:r>
            <a:r>
              <a:rPr lang="cs-CZ" sz="2400" dirty="0"/>
              <a:t>až do doby, než se odvolací soud odebere k závěrečné poradě; jednou </a:t>
            </a:r>
            <a:r>
              <a:rPr lang="cs-CZ" sz="2400" dirty="0" err="1"/>
              <a:t>zpětvzatý</a:t>
            </a:r>
            <a:r>
              <a:rPr lang="cs-CZ" sz="2400" dirty="0"/>
              <a:t> souhlas </a:t>
            </a:r>
            <a:r>
              <a:rPr lang="cs-CZ" sz="2400" b="1" dirty="0"/>
              <a:t>nelze znovu udělit</a:t>
            </a:r>
          </a:p>
          <a:p>
            <a:pPr lvl="1" algn="just">
              <a:defRPr/>
            </a:pPr>
            <a:r>
              <a:rPr lang="cs-CZ" sz="2400" dirty="0"/>
              <a:t>lhůta na rozmyšlenou max 30 dní, pak platí, že </a:t>
            </a:r>
            <a:r>
              <a:rPr lang="cs-CZ" sz="2400" b="1" dirty="0"/>
              <a:t>souhlas byl udělen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  <a:defRPr/>
            </a:pPr>
            <a:r>
              <a:rPr lang="cs-CZ" b="1" dirty="0"/>
              <a:t>Taxativní výčet </a:t>
            </a:r>
            <a:r>
              <a:rPr lang="cs-CZ" dirty="0"/>
              <a:t>TČ (§ 163 TŘ) + postavení osoby, která je oprávněna odepřít výpověď (§ 100 odst. 2 TŘ)</a:t>
            </a:r>
          </a:p>
          <a:p>
            <a:pPr lvl="1" algn="just">
              <a:spcBef>
                <a:spcPts val="450"/>
              </a:spcBef>
              <a:defRPr/>
            </a:pPr>
            <a:r>
              <a:rPr lang="cs-CZ" sz="2400" dirty="0"/>
              <a:t>příbuzný v pokolení přímém, sourozenec, osvojitel, osvojenec, manžel, partner nebo druh, jiná osoba v poměru rodinném nebo obdobném, jejíž újmu by právem pociťoval jako újmu vlastní</a:t>
            </a:r>
          </a:p>
          <a:p>
            <a:pPr lvl="1" algn="just">
              <a:spcBef>
                <a:spcPts val="450"/>
              </a:spcBef>
              <a:defRPr/>
            </a:pPr>
            <a:r>
              <a:rPr lang="cs-CZ" sz="2400" dirty="0"/>
              <a:t>+ u znásilnění dle § 185 odst. 1, 2 jen manžel, partner či druh</a:t>
            </a:r>
          </a:p>
          <a:p>
            <a:pPr lvl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FF68F-6E96-41B6-B906-6C6CAE2EF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898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140571-8756-4461-B3F6-663DC6B2ED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A67890-74F4-428D-8D00-72365785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Kdy je souhlas irelevantní (§ 163a TŘ)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D22E63-CED5-4C92-B83C-9E73429D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byla </a:t>
            </a:r>
            <a:r>
              <a:rPr lang="cs-CZ" b="1" dirty="0"/>
              <a:t>způsobena smrt</a:t>
            </a:r>
          </a:p>
          <a:p>
            <a:r>
              <a:rPr lang="cs-CZ" dirty="0"/>
              <a:t>poškozený není schopen dát souhlas pro duševní chorobu nebo poruchu, pro kterou byla </a:t>
            </a:r>
            <a:r>
              <a:rPr lang="cs-CZ" b="1" dirty="0"/>
              <a:t>jeho svéprávnost omezena</a:t>
            </a:r>
          </a:p>
          <a:p>
            <a:r>
              <a:rPr lang="cs-CZ" dirty="0"/>
              <a:t>poškozeným je </a:t>
            </a:r>
            <a:r>
              <a:rPr lang="cs-CZ" b="1" dirty="0"/>
              <a:t>osoba mladší 15 let,</a:t>
            </a:r>
          </a:p>
          <a:p>
            <a:r>
              <a:rPr lang="cs-CZ" dirty="0"/>
              <a:t>z okolností je zřejmé, že souhlas nebyl dán nebo byl vzat zpět </a:t>
            </a:r>
            <a:r>
              <a:rPr lang="cs-CZ" b="1" dirty="0"/>
              <a:t>v tísni </a:t>
            </a:r>
            <a:r>
              <a:rPr lang="cs-CZ" dirty="0"/>
              <a:t>vyvolané výhrůžkami, nátlakem, závislostí nebo podřízeností.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84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Bezplatné zastupování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14000" y="1350628"/>
            <a:ext cx="11322198" cy="3880623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dirty="0"/>
              <a:t>Osvědčí-li, že nemá dostatek prostředků, aby si zmocněnce hradil sám</a:t>
            </a:r>
          </a:p>
          <a:p>
            <a:pPr lvl="1" algn="just">
              <a:defRPr/>
            </a:pPr>
            <a:r>
              <a:rPr lang="cs-CZ" sz="2400" dirty="0"/>
              <a:t>poškozený, kterému byla způsobena </a:t>
            </a:r>
            <a:r>
              <a:rPr lang="cs-CZ" sz="2400" b="1" dirty="0"/>
              <a:t>těžká újma na zdraví</a:t>
            </a:r>
          </a:p>
          <a:p>
            <a:pPr lvl="1" algn="just">
              <a:defRPr/>
            </a:pPr>
            <a:r>
              <a:rPr lang="cs-CZ" sz="2400" dirty="0"/>
              <a:t>poškozený, který je pozůstalým po oběti, které byla trestným činem způsobena </a:t>
            </a:r>
            <a:r>
              <a:rPr lang="cs-CZ" sz="2400" b="1" dirty="0"/>
              <a:t>smrt</a:t>
            </a:r>
          </a:p>
          <a:p>
            <a:pPr lvl="1" algn="just">
              <a:defRPr/>
            </a:pPr>
            <a:r>
              <a:rPr lang="cs-CZ" sz="2400" dirty="0"/>
              <a:t>poškozený, který </a:t>
            </a:r>
            <a:r>
              <a:rPr lang="cs-CZ" sz="2400" b="1" dirty="0"/>
              <a:t>uplatnil nárok </a:t>
            </a:r>
            <a:r>
              <a:rPr lang="cs-CZ" sz="2400" dirty="0"/>
              <a:t>na náhradu škody, nemajetkové újmy či na vydání bezdůvodného obohacení, není-li zastupování zjevně nadbytečné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dirty="0"/>
              <a:t>I bez osvědčení nedostatku prostředků, nejde-li o trestný čin zanedbání povinné výživy</a:t>
            </a:r>
          </a:p>
          <a:p>
            <a:pPr lvl="1" algn="just">
              <a:defRPr/>
            </a:pPr>
            <a:r>
              <a:rPr lang="cs-CZ" sz="2400" dirty="0"/>
              <a:t>poškozený </a:t>
            </a:r>
            <a:r>
              <a:rPr lang="cs-CZ" sz="2400" b="1" dirty="0"/>
              <a:t>mladší osmnácti let</a:t>
            </a:r>
          </a:p>
          <a:p>
            <a:pPr lvl="1" algn="just" eaLnBrk="1" hangingPunct="1">
              <a:defRPr/>
            </a:pPr>
            <a:r>
              <a:rPr lang="cs-CZ" sz="2400" b="1" dirty="0"/>
              <a:t>zvlášť zranitelná oběť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FF68F-6E96-41B6-B906-6C6CAE2EF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632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Zajištění nároku poškozeného - § 47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540000" y="1359001"/>
            <a:ext cx="10753200" cy="4139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/>
              <a:t>Byl-li uplatněn nárok v adhezním řízení:</a:t>
            </a:r>
          </a:p>
          <a:p>
            <a:pPr lvl="1" algn="just" eaLnBrk="1" hangingPunct="1">
              <a:defRPr/>
            </a:pPr>
            <a:r>
              <a:rPr lang="cs-CZ" sz="2400" dirty="0"/>
              <a:t>až do </a:t>
            </a:r>
            <a:r>
              <a:rPr lang="cs-CZ" sz="2400" b="1" dirty="0"/>
              <a:t>pravděpodobné</a:t>
            </a:r>
            <a:r>
              <a:rPr lang="cs-CZ" sz="2400" dirty="0"/>
              <a:t> výše škody nebo nemajetkové újmy nebo až do pravděpodobného rozsahu bezdůvodného obohacení zajistit </a:t>
            </a:r>
            <a:r>
              <a:rPr lang="cs-CZ" sz="2400" b="1" dirty="0"/>
              <a:t>na majetku obviněného</a:t>
            </a:r>
            <a:r>
              <a:rPr lang="cs-CZ" sz="2400" dirty="0"/>
              <a:t>; zajišťovat </a:t>
            </a:r>
            <a:r>
              <a:rPr lang="cs-CZ" sz="2400" b="1" dirty="0"/>
              <a:t>nelze</a:t>
            </a:r>
            <a:r>
              <a:rPr lang="cs-CZ" sz="2400" dirty="0"/>
              <a:t> nárok, který nelze v trestním řízení uplatnit; k zajištění nelze užít majetek, který je podle zvláštního právního předpisu vyloučen z výkonu rozhodnutí o zajištění</a:t>
            </a:r>
          </a:p>
          <a:p>
            <a:pPr lvl="1" algn="just" eaLnBrk="1" hangingPunct="1">
              <a:defRPr/>
            </a:pPr>
            <a:r>
              <a:rPr lang="cs-CZ" sz="2400" dirty="0"/>
              <a:t>rozhoduje SZ v přípravném řízení, jinak soud na návrh SZ či poškozeného</a:t>
            </a:r>
          </a:p>
          <a:p>
            <a:pPr lvl="1" algn="just" eaLnBrk="1" hangingPunct="1">
              <a:defRPr/>
            </a:pPr>
            <a:r>
              <a:rPr lang="cs-CZ" sz="2400" dirty="0"/>
              <a:t>SZ může v přípravném řízení zajistit i bez návrhu, vyžaduje-li to ochrana zájmů poškozeného, zejména je-li zde nebezpečí z prodlení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557213" lvl="2" indent="-257175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D7E50-1D12-42A4-B25C-40E78C4AD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2716</Words>
  <Application>Microsoft Office PowerPoint</Application>
  <PresentationFormat>Širokoúhlá obrazovka</PresentationFormat>
  <Paragraphs>457</Paragraphs>
  <Slides>42</Slides>
  <Notes>26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Tahoma</vt:lpstr>
      <vt:lpstr>Wingdings</vt:lpstr>
      <vt:lpstr>Prezentace_MU_CZ</vt:lpstr>
      <vt:lpstr>Document</vt:lpstr>
      <vt:lpstr>POŠKOZENÝ, ZÚČASTNĚNÁ OSOBA  ZAJIŠTĚNÍ OSOB A VĚCÍ DŮLEŽITÝCH PRO TRESTNÍ ŘÍZENÍ</vt:lpstr>
      <vt:lpstr>Poškozený</vt:lpstr>
      <vt:lpstr>Prezentace aplikace PowerPoint</vt:lpstr>
      <vt:lpstr>Poškozený II</vt:lpstr>
      <vt:lpstr>Poškozený III</vt:lpstr>
      <vt:lpstr>Trestní stíhání se souhlasem poškozeného</vt:lpstr>
      <vt:lpstr>Kdy je souhlas irelevantní (§ 163a TŘ)</vt:lpstr>
      <vt:lpstr>Bezplatné zastupování poškozeného</vt:lpstr>
      <vt:lpstr>Zajištění nároku poškozeného - § 47 TŘ</vt:lpstr>
      <vt:lpstr>Oběť </vt:lpstr>
      <vt:lpstr>Zvlášť zranitelná oběť</vt:lpstr>
      <vt:lpstr>Práva oběti </vt:lpstr>
      <vt:lpstr>Zúčastněná osoba </vt:lpstr>
      <vt:lpstr>Zmocněnec poškozeného či zúčastněné osoby</vt:lpstr>
      <vt:lpstr>Zajišťovací úkony</vt:lpstr>
      <vt:lpstr>Zajišťování osob</vt:lpstr>
      <vt:lpstr>Předvolání a předvedení</vt:lpstr>
      <vt:lpstr>Pořádková pokuta</vt:lpstr>
      <vt:lpstr>§ 336 TrZ - Pohrdání soudem </vt:lpstr>
      <vt:lpstr>„Občanské“ zadržení</vt:lpstr>
      <vt:lpstr>„Policejní“ zadržení</vt:lpstr>
      <vt:lpstr>Zákaz vycestování do zahraničí</vt:lpstr>
      <vt:lpstr>Vazba</vt:lpstr>
      <vt:lpstr>Vazba - podmínky</vt:lpstr>
      <vt:lpstr>Vazební důvody (§ 67)</vt:lpstr>
      <vt:lpstr>Instituty nahrazující vazbu</vt:lpstr>
      <vt:lpstr>Příkaz k zatčení</vt:lpstr>
      <vt:lpstr>Předběžná opatření</vt:lpstr>
      <vt:lpstr>Druhy předběžných opatření</vt:lpstr>
      <vt:lpstr>Důsledky neplnění předběžných opatření</vt:lpstr>
      <vt:lpstr>Zajištění věcí důležitých pro trestní řízení</vt:lpstr>
      <vt:lpstr>Věc důležitá pro trestní řízení </vt:lpstr>
      <vt:lpstr>Vydání  a odnětí věcí</vt:lpstr>
      <vt:lpstr>Zajištění dalších věcí</vt:lpstr>
      <vt:lpstr>Domovní prohlídka a prohlídka nebytových prostor</vt:lpstr>
      <vt:lpstr>Osobní prohlídka </vt:lpstr>
      <vt:lpstr>Vstup do obydlí, jiných prostor a na pozemek </vt:lpstr>
      <vt:lpstr>Zajištění zásilek</vt:lpstr>
      <vt:lpstr>Odposlech a záznam telekomunikačního provozu</vt:lpstr>
      <vt:lpstr>Podmínky odposlechu a záznamu</vt:lpstr>
      <vt:lpstr>Přezkum odposlechů a záznamu provozu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Josef Kuchta</cp:lastModifiedBy>
  <cp:revision>31</cp:revision>
  <cp:lastPrinted>1601-01-01T00:00:00Z</cp:lastPrinted>
  <dcterms:created xsi:type="dcterms:W3CDTF">2019-03-13T18:53:26Z</dcterms:created>
  <dcterms:modified xsi:type="dcterms:W3CDTF">2023-10-04T14:52:10Z</dcterms:modified>
</cp:coreProperties>
</file>