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393" r:id="rId4"/>
    <p:sldId id="379" r:id="rId5"/>
    <p:sldId id="415" r:id="rId6"/>
    <p:sldId id="381" r:id="rId7"/>
    <p:sldId id="380" r:id="rId8"/>
    <p:sldId id="382" r:id="rId9"/>
    <p:sldId id="416" r:id="rId10"/>
    <p:sldId id="383" r:id="rId11"/>
    <p:sldId id="386" r:id="rId12"/>
    <p:sldId id="384" r:id="rId13"/>
    <p:sldId id="385" r:id="rId14"/>
    <p:sldId id="387" r:id="rId15"/>
    <p:sldId id="388" r:id="rId16"/>
    <p:sldId id="389" r:id="rId17"/>
    <p:sldId id="390" r:id="rId18"/>
    <p:sldId id="391" r:id="rId19"/>
    <p:sldId id="392" r:id="rId20"/>
    <p:sldId id="264" r:id="rId21"/>
    <p:sldId id="361" r:id="rId22"/>
    <p:sldId id="394" r:id="rId23"/>
    <p:sldId id="395" r:id="rId24"/>
    <p:sldId id="396" r:id="rId25"/>
    <p:sldId id="397" r:id="rId26"/>
    <p:sldId id="398" r:id="rId27"/>
    <p:sldId id="399" r:id="rId28"/>
    <p:sldId id="400" r:id="rId29"/>
    <p:sldId id="401" r:id="rId30"/>
    <p:sldId id="406" r:id="rId31"/>
    <p:sldId id="403" r:id="rId32"/>
    <p:sldId id="402" r:id="rId33"/>
    <p:sldId id="404" r:id="rId34"/>
    <p:sldId id="405" r:id="rId35"/>
    <p:sldId id="265" r:id="rId36"/>
    <p:sldId id="262" r:id="rId37"/>
    <p:sldId id="407" r:id="rId38"/>
    <p:sldId id="409" r:id="rId39"/>
    <p:sldId id="408" r:id="rId40"/>
    <p:sldId id="413" r:id="rId41"/>
    <p:sldId id="410" r:id="rId42"/>
    <p:sldId id="411" r:id="rId43"/>
    <p:sldId id="414" r:id="rId44"/>
    <p:sldId id="412" r:id="rId45"/>
    <p:sldId id="302" r:id="rId46"/>
    <p:sldId id="301" r:id="rId4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Čep" initials="DČ" lastIdx="2" clrIdx="0">
    <p:extLst>
      <p:ext uri="{19B8F6BF-5375-455C-9EA6-DF929625EA0E}">
        <p15:presenceInfo xmlns:p15="http://schemas.microsoft.com/office/powerpoint/2012/main" userId="David Če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75000" autoAdjust="0"/>
  </p:normalViewPr>
  <p:slideViewPr>
    <p:cSldViewPr snapToGrid="0">
      <p:cViewPr varScale="1">
        <p:scale>
          <a:sx n="89" d="100"/>
          <a:sy n="89" d="100"/>
        </p:scale>
        <p:origin x="1326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5513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>
              <a:latin typeface="Garamond" panose="02020404030301010803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1188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4232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5850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02564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5276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PO slouží k ochraně poškozeného a osob jemu blízkých, ochraně zájmů společnosti a zajišťují účinné provedení trestního řízení.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39309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cs-CZ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42112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4869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01001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Příkaz k odnětí věci – policejní orgán potřebuje předchozí souhlas státního zástupce, ledaže věc nesnese odkladu.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9123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96792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6226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7964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6170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4196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8779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6291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5120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5201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Procesní úkony a zajišťovací úkony/ Katedra trestního práva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Procesní úkony a zajišťovací úkony/ Katedra trestního práva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Procesní úkony a zajišťovací úkony/ Katedra trestního práva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Procesní úkony a zajišťovací úkony/ Katedra trestního práva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Procesní úkony a zajišťovací úkony/ Katedra trestního práva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Procesní úkony a zajišťovací úkony/ Katedra trestního práva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Procesní úkony a zajišťovací úkony/ Katedra trestního práva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– inverz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pt-BR"/>
              <a:t>Procesní úkony a zajišťovací úkony/ Katedra trestního práva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38272"/>
            <a:ext cx="11361600" cy="1171580"/>
          </a:xfrm>
        </p:spPr>
        <p:txBody>
          <a:bodyPr anchor="ctr"/>
          <a:lstStyle>
            <a:lvl1pPr algn="l">
              <a:lnSpc>
                <a:spcPts val="4400"/>
              </a:lnSpc>
              <a:defRPr sz="5400" cap="all" baseline="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cs-CZ" dirty="0"/>
              <a:t>Kliknutím lze upravit styl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389876"/>
          </a:xfrm>
        </p:spPr>
        <p:txBody>
          <a:bodyPr anchor="ctr"/>
          <a:lstStyle>
            <a:lvl1pPr marL="0" indent="0" algn="l">
              <a:buNone/>
              <a:defRPr lang="cs-CZ" sz="4400" b="0" cap="all" baseline="0" dirty="0">
                <a:solidFill>
                  <a:schemeClr val="bg1"/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– inverz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pt-BR"/>
              <a:t>Procesní úkony a zajišťovací úkony/ Katedra trestního práva</a:t>
            </a:r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  <p:sp>
        <p:nvSpPr>
          <p:cNvPr id="9" name="Nadpis 12">
            <a:extLst>
              <a:ext uri="{FF2B5EF4-FFF2-40B4-BE49-F238E27FC236}">
                <a16:creationId xmlns:a16="http://schemas.microsoft.com/office/drawing/2014/main" id="{01C45E5E-2CCB-4758-82EE-CD8FCC308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504" y="414000"/>
            <a:ext cx="8473696" cy="1278002"/>
          </a:xfrm>
        </p:spPr>
        <p:txBody>
          <a:bodyPr anchor="ctr"/>
          <a:lstStyle>
            <a:lvl1pPr algn="ctr">
              <a:defRPr sz="4400" cap="all" baseline="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848606A-F6CE-44C0-8E60-53061ECE4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0753200" cy="3824296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bg1"/>
              </a:buClr>
              <a:buSzPct val="120000"/>
              <a:buFont typeface="Garamond" panose="02020404030301010803" pitchFamily="18" charset="0"/>
              <a:buChar char="›"/>
              <a:defRPr b="0" baseline="0">
                <a:solidFill>
                  <a:schemeClr val="bg1"/>
                </a:solidFill>
                <a:latin typeface="Garamond" panose="02020404030301010803" pitchFamily="18" charset="0"/>
              </a:defRPr>
            </a:lvl1pPr>
            <a:lvl2pPr marL="504000" indent="-180000">
              <a:lnSpc>
                <a:spcPct val="100000"/>
              </a:lnSpc>
              <a:buClr>
                <a:schemeClr val="bg1"/>
              </a:buClr>
              <a:buSzPct val="120000"/>
              <a:buFont typeface="Garamond" panose="02020404030301010803" pitchFamily="18" charset="0"/>
              <a:buChar char="›"/>
              <a:defRPr sz="2000" baseline="0">
                <a:solidFill>
                  <a:schemeClr val="bg1"/>
                </a:solidFill>
                <a:latin typeface="Garamond" panose="02020404030301010803" pitchFamily="18" charset="0"/>
              </a:defRPr>
            </a:lvl2pPr>
            <a:lvl3pPr marL="1200150" indent="-285750">
              <a:buClr>
                <a:schemeClr val="bg1"/>
              </a:buClr>
              <a:buSzPct val="120000"/>
              <a:buFont typeface="Garamond" panose="02020404030301010803" pitchFamily="18" charset="0"/>
              <a:buChar char="›"/>
              <a:defRPr baseline="0">
                <a:solidFill>
                  <a:schemeClr val="bg1"/>
                </a:solidFill>
                <a:latin typeface="Garamond" panose="02020404030301010803" pitchFamily="18" charset="0"/>
              </a:defRPr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0659525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Procesní úkony a zajišťovací úkony/ Katedra trestního práva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Procesní úkony a zajišťovací úkony/ Katedra trestního práva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Procesní úkony a zajišťovací úkony/ Katedra trestního práva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Procesní úkony a zajišťovací úkony/ Katedra trestního práva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Procesní úkony a zajišťovací úkony/ Katedra trestního práva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Procesní úkony a zajišťovací úkony/ Katedra trestního práva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Procesní úkony a zajišťovací úkony/ Katedra trestního práva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0" r:id="rId2"/>
    <p:sldLayoutId id="2147483694" r:id="rId3"/>
    <p:sldLayoutId id="2147483678" r:id="rId4"/>
    <p:sldLayoutId id="2147483684" r:id="rId5"/>
    <p:sldLayoutId id="2147483685" r:id="rId6"/>
    <p:sldLayoutId id="2147483688" r:id="rId7"/>
    <p:sldLayoutId id="2147483674" r:id="rId8"/>
    <p:sldLayoutId id="2147483673" r:id="rId9"/>
    <p:sldLayoutId id="2147483676" r:id="rId10"/>
    <p:sldLayoutId id="2147483675" r:id="rId11"/>
    <p:sldLayoutId id="2147483677" r:id="rId12"/>
    <p:sldLayoutId id="2147483686" r:id="rId13"/>
    <p:sldLayoutId id="2147483691" r:id="rId14"/>
    <p:sldLayoutId id="2147483693" r:id="rId15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BeLWpS6wN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idnes.cz/zpravy/cerna-kronika/audiozaznam-ze-zatykani-ratha.A130829_190516_krimi_hv?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13509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93C06B-AD2C-4E24-A1B9-ED3D3DF861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5B6E1D-0487-4149-99A5-907446618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procesních úkonů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9C876FE-F233-40F8-8296-F25A1AD8B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důležité procesní úkony OČTŘ stanoví zákon </a:t>
            </a:r>
            <a:r>
              <a:rPr lang="cs-CZ" u="sng" dirty="0"/>
              <a:t>zvlášť striktní formu</a:t>
            </a:r>
          </a:p>
          <a:p>
            <a:pPr lvl="1"/>
            <a:r>
              <a:rPr lang="cs-CZ" dirty="0"/>
              <a:t>zabezpečuje dodržování zákonnosti</a:t>
            </a:r>
          </a:p>
          <a:p>
            <a:r>
              <a:rPr lang="cs-CZ" dirty="0"/>
              <a:t>§ 55 TŘ: nestanoví-li zákon jinak, OČTŘ sepisuje o každém úkonu PROTOKOL, a to zpravidla při úkonu nebo bezprostředně po něm</a:t>
            </a:r>
          </a:p>
          <a:p>
            <a:r>
              <a:rPr lang="cs-CZ" dirty="0"/>
              <a:t>ZVUKOVÝ ZÁZNAM o provedení úkonu (povinný v hlavním líčení)</a:t>
            </a:r>
          </a:p>
          <a:p>
            <a:r>
              <a:rPr lang="cs-CZ" dirty="0"/>
              <a:t>o méně závažných úkonech se sepisuje ZÁZNAM (příp. úřední záznam)</a:t>
            </a:r>
          </a:p>
          <a:p>
            <a:pPr lvl="1"/>
            <a:r>
              <a:rPr lang="cs-CZ" dirty="0"/>
              <a:t>např. záznam o nahlížení do spisu, úřední záznam o podání vysvětlení</a:t>
            </a:r>
          </a:p>
        </p:txBody>
      </p:sp>
    </p:spTree>
    <p:extLst>
      <p:ext uri="{BB962C8B-B14F-4D97-AF65-F5344CB8AC3E}">
        <p14:creationId xmlns:p14="http://schemas.microsoft.com/office/powerpoint/2010/main" val="1353353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E1E886-CEEA-4D19-B67E-4C9ACA5473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7FD908-8422-4612-A742-137BC5221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protokolu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CE2CE6-BA42-42C7-B5F7-0EF553867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označení orgánu provádějícího úkon</a:t>
            </a:r>
          </a:p>
          <a:p>
            <a:r>
              <a:rPr lang="cs-CZ" sz="2400" dirty="0"/>
              <a:t>místo, čas a předmět úkonu</a:t>
            </a:r>
          </a:p>
          <a:p>
            <a:r>
              <a:rPr lang="cs-CZ" sz="2400" dirty="0"/>
              <a:t>jména úředních osob a jejich funkce</a:t>
            </a:r>
          </a:p>
          <a:p>
            <a:r>
              <a:rPr lang="cs-CZ" sz="2400" dirty="0"/>
              <a:t>jména přítomných stran (jejich zákonných zástupců, obhájců, zmocněnců)</a:t>
            </a:r>
          </a:p>
          <a:p>
            <a:r>
              <a:rPr lang="cs-CZ" sz="2400" dirty="0"/>
              <a:t>výstižné vylíčení průběhu úkonu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podstatný obsah případně vyhlášeného rozhodnutí (např. výrok rozsudku)</a:t>
            </a:r>
          </a:p>
          <a:p>
            <a:r>
              <a:rPr lang="cs-CZ" sz="2400" dirty="0"/>
              <a:t>návrhy stran, poučení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příp. vyjádření poučených osob, námitky proti obsahu protokolu</a:t>
            </a:r>
          </a:p>
        </p:txBody>
      </p:sp>
    </p:spTree>
    <p:extLst>
      <p:ext uri="{BB962C8B-B14F-4D97-AF65-F5344CB8AC3E}">
        <p14:creationId xmlns:p14="http://schemas.microsoft.com/office/powerpoint/2010/main" val="135652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02AAC6-5E31-4615-9BA3-F6E54EFFF0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3B47B2-D2CD-48FB-99B7-8EA18BFA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504" y="414000"/>
            <a:ext cx="8867396" cy="1278002"/>
          </a:xfrm>
        </p:spPr>
        <p:txBody>
          <a:bodyPr/>
          <a:lstStyle/>
          <a:p>
            <a:r>
              <a:rPr lang="cs-CZ" sz="4000" dirty="0"/>
              <a:t>Místo a čas procesních úkonů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5D3F969-2010-406B-BD4A-3E7D8B4A6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1052900" cy="3824296"/>
          </a:xfrm>
        </p:spPr>
        <p:txBody>
          <a:bodyPr/>
          <a:lstStyle/>
          <a:p>
            <a:r>
              <a:rPr lang="cs-CZ" dirty="0"/>
              <a:t>PÚ se konají zpravidla v úřední místnosti příslušného OČTŘ v pracovní době</a:t>
            </a:r>
          </a:p>
          <a:p>
            <a:r>
              <a:rPr lang="cs-CZ" dirty="0"/>
              <a:t>z důležitých důvodů i mimo úřední místnost a pracovní dobu</a:t>
            </a:r>
          </a:p>
          <a:p>
            <a:r>
              <a:rPr lang="cs-CZ" dirty="0"/>
              <a:t>úkon může provést i jiný než příslušný orgán – dožádaný orgán, nebo (nesnese-li věc odkladu a nelze-li provést úkon prostřednictvím videokonferenčního zařízení) ho může provést orgán i mimo svůj obvod</a:t>
            </a:r>
          </a:p>
          <a:p>
            <a:r>
              <a:rPr lang="cs-CZ" dirty="0"/>
              <a:t>tzv. výjezdní zasedání soudu – hlavní líčení mimo soudní síň (ojedinělé)</a:t>
            </a:r>
          </a:p>
        </p:txBody>
      </p:sp>
    </p:spTree>
    <p:extLst>
      <p:ext uri="{BB962C8B-B14F-4D97-AF65-F5344CB8AC3E}">
        <p14:creationId xmlns:p14="http://schemas.microsoft.com/office/powerpoint/2010/main" val="2016610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027FF8-2F99-4867-AC8E-250E609329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3F77AF-F717-4389-8952-45E5E8E30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 procesního úkonu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F7C955-4918-4C15-BBF5-CFAF22269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0837000" cy="3824296"/>
          </a:xfrm>
        </p:spPr>
        <p:txBody>
          <a:bodyPr/>
          <a:lstStyle/>
          <a:p>
            <a:r>
              <a:rPr lang="cs-CZ" dirty="0"/>
              <a:t>ČESKÝ jazyk, ale § 2 odst. 14 TŘ</a:t>
            </a:r>
          </a:p>
          <a:p>
            <a:r>
              <a:rPr lang="cs-CZ" dirty="0"/>
              <a:t>neovládají-li osoby zúčastněné na trestním řízení (obvinění, svědci) český jazyk (popř. dorozumívají-li se znakovou řečí), přibere se TLUMOČNÍK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do protokolu se zpravidla zapisuje pouze předklad do češtiny</a:t>
            </a:r>
          </a:p>
          <a:p>
            <a:r>
              <a:rPr lang="cs-CZ" dirty="0"/>
              <a:t>předklad některých rozhodnutí do mateřského jazyka obviněného je povinný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usnesení o zahájení trestního stíhání, obžaloba, rozsudek, trestní příkaz, …</a:t>
            </a:r>
          </a:p>
        </p:txBody>
      </p:sp>
    </p:spTree>
    <p:extLst>
      <p:ext uri="{BB962C8B-B14F-4D97-AF65-F5344CB8AC3E}">
        <p14:creationId xmlns:p14="http://schemas.microsoft.com/office/powerpoint/2010/main" val="3245492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D2EA65-66D9-4735-B4C5-99475B3646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59DDF29-F056-4207-A689-C5F0E1C5E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358F73-7E33-4682-8C71-2A69C6EA0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podnět k úkonu trestního řízení, příp. sdělení významné pro průběh řízení</a:t>
            </a:r>
          </a:p>
          <a:p>
            <a:r>
              <a:rPr lang="cs-CZ" dirty="0"/>
              <a:t>zpravidla úkony STRAN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návrh na provedení důkazu, žádost o propuštění z vazby, opravné prostředky, …</a:t>
            </a:r>
          </a:p>
          <a:p>
            <a:r>
              <a:rPr lang="cs-CZ" dirty="0"/>
              <a:t>ale může se jednat též o úkony OČTŘ</a:t>
            </a:r>
          </a:p>
          <a:p>
            <a:pPr lvl="1"/>
            <a:r>
              <a:rPr lang="cs-CZ" dirty="0"/>
              <a:t>návrh státního zástupce na vzetí obviněného do vazby / na vydání příkazu k domovní prohlídce, …</a:t>
            </a:r>
          </a:p>
        </p:txBody>
      </p:sp>
    </p:spTree>
    <p:extLst>
      <p:ext uri="{BB962C8B-B14F-4D97-AF65-F5344CB8AC3E}">
        <p14:creationId xmlns:p14="http://schemas.microsoft.com/office/powerpoint/2010/main" val="3165057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DFF406-72ED-47A7-9E58-FA3ADDBB09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6AF690-854A-4376-8922-595B8566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podání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5F74B51-28EF-4483-A743-5B6F1A669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označení orgánu, kterému je podání určeno</a:t>
            </a:r>
          </a:p>
          <a:p>
            <a:r>
              <a:rPr lang="cs-CZ" dirty="0"/>
              <a:t>označení osoby, která činí podání</a:t>
            </a:r>
          </a:p>
          <a:p>
            <a:r>
              <a:rPr lang="cs-CZ" dirty="0"/>
              <a:t>označení věci, které se týká</a:t>
            </a:r>
          </a:p>
          <a:p>
            <a:r>
              <a:rPr lang="cs-CZ" dirty="0"/>
              <a:t>vymezení toho, co podání sleduje</a:t>
            </a:r>
          </a:p>
          <a:p>
            <a:r>
              <a:rPr lang="cs-CZ" dirty="0"/>
              <a:t>podpis, datum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370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554C3F-6AFA-4DBE-923A-D0CF4907A7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E1B99C-91B8-426E-8051-F401A16DD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podání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A77F08-41D1-43A5-AFF1-E5259B7D0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podání se posuzuje vždy podle jeho OBSAHU !!! </a:t>
            </a:r>
          </a:p>
          <a:p>
            <a:pPr lvl="1"/>
            <a:r>
              <a:rPr lang="cs-CZ" dirty="0"/>
              <a:t>bez ohledu na jeho formální označení (např. když obviněný nesprávně označí odvolání jako stížnost)</a:t>
            </a:r>
          </a:p>
          <a:p>
            <a:r>
              <a:rPr lang="cs-CZ" dirty="0"/>
              <a:t>lze jej učinit písemně, ústně do protokolu, elektronicky (s elektronickým podpisem), telegraficky, telefaxem nebo dálnopisem </a:t>
            </a:r>
          </a:p>
          <a:p>
            <a:r>
              <a:rPr lang="cs-CZ" dirty="0"/>
              <a:t>NELZE jej učinit telefonicky </a:t>
            </a:r>
          </a:p>
        </p:txBody>
      </p:sp>
    </p:spTree>
    <p:extLst>
      <p:ext uri="{BB962C8B-B14F-4D97-AF65-F5344CB8AC3E}">
        <p14:creationId xmlns:p14="http://schemas.microsoft.com/office/powerpoint/2010/main" val="4287780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51F819-6AA8-478B-B06C-1E41E62AF9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01300" y="6480000"/>
            <a:ext cx="252000" cy="252000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4C7899-EE2F-479D-84A3-C8533B367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lhůty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343959-E1A7-4E6D-8B03-4415B5504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1078300" cy="3824296"/>
          </a:xfrm>
        </p:spPr>
        <p:txBody>
          <a:bodyPr/>
          <a:lstStyle/>
          <a:p>
            <a:r>
              <a:rPr lang="cs-CZ" dirty="0"/>
              <a:t>určení času, během něhož může být PÚ příslušným subjektem učiněn</a:t>
            </a:r>
          </a:p>
          <a:p>
            <a:r>
              <a:rPr lang="cs-CZ" dirty="0"/>
              <a:t>ZÁKONNÉ lhůty – stanoví přímo zákon (většina lhůt)</a:t>
            </a:r>
          </a:p>
          <a:p>
            <a:pPr lvl="1"/>
            <a:r>
              <a:rPr lang="cs-CZ" dirty="0"/>
              <a:t>24 hod. pro rozhodnutí soudu o vzetí obviněného do vazby,</a:t>
            </a:r>
          </a:p>
          <a:p>
            <a:pPr lvl="1"/>
            <a:r>
              <a:rPr lang="cs-CZ" dirty="0"/>
              <a:t>2 měsíce pro podání dovolání,</a:t>
            </a:r>
          </a:p>
          <a:p>
            <a:pPr lvl="1"/>
            <a:r>
              <a:rPr lang="cs-CZ" dirty="0"/>
              <a:t>4 roky jako maximální lhůta trvání vazby, …</a:t>
            </a:r>
          </a:p>
          <a:p>
            <a:r>
              <a:rPr lang="cs-CZ" dirty="0"/>
              <a:t>SOUDCOVSKÉ lhůty - stanoví soud, příp. jiný OČTŘ</a:t>
            </a:r>
          </a:p>
          <a:p>
            <a:pPr lvl="1"/>
            <a:r>
              <a:rPr lang="cs-CZ" dirty="0"/>
              <a:t>je-li vhodné určit lhůtu dle konkrétní povahy případu (např. lhůta ke zvolení obhájce)</a:t>
            </a:r>
          </a:p>
          <a:p>
            <a:pPr lvl="1"/>
            <a:r>
              <a:rPr lang="cs-CZ" dirty="0"/>
              <a:t>soudcovské lhůty lze prodloužit (zákonnou lhůtu lze prodloužit, příp. zkrátit, jen když to stanoví zákon)</a:t>
            </a:r>
          </a:p>
          <a:p>
            <a:r>
              <a:rPr lang="cs-CZ" dirty="0"/>
              <a:t>TERMÍN – konkrétní časové určení procesního jednání</a:t>
            </a:r>
          </a:p>
          <a:p>
            <a:pPr lvl="1"/>
            <a:r>
              <a:rPr lang="cs-CZ" dirty="0"/>
              <a:t>např. konání hlavního líčení dne 8. 3. 2019, odročení hlavního líčení na den 22. 3. 2019 apod.</a:t>
            </a:r>
          </a:p>
        </p:txBody>
      </p:sp>
    </p:spTree>
    <p:extLst>
      <p:ext uri="{BB962C8B-B14F-4D97-AF65-F5344CB8AC3E}">
        <p14:creationId xmlns:p14="http://schemas.microsoft.com/office/powerpoint/2010/main" val="1804323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27D69E-6246-425C-B4A8-89CA5C0C43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9333" y="6606000"/>
            <a:ext cx="252000" cy="252000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DEF811-8114-4338-8659-E3D2D1EC3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doručování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420DC3E-7A67-480D-9C81-3DE4ED51D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1091000" cy="3824296"/>
          </a:xfrm>
        </p:spPr>
        <p:txBody>
          <a:bodyPr/>
          <a:lstStyle/>
          <a:p>
            <a:r>
              <a:rPr lang="cs-CZ" dirty="0"/>
              <a:t>doručování při procesním úkonu</a:t>
            </a:r>
          </a:p>
          <a:p>
            <a:pPr lvl="1"/>
            <a:r>
              <a:rPr lang="cs-CZ" dirty="0"/>
              <a:t>např. příkaz k domovní prohlídce se dotčené osobě doručí při jejím provedení</a:t>
            </a:r>
          </a:p>
          <a:p>
            <a:pPr marL="586350" indent="-514350">
              <a:buAutoNum type="arabicParenR"/>
            </a:pPr>
            <a:r>
              <a:rPr lang="cs-CZ" dirty="0"/>
              <a:t>doručení do DATOVÉ SCHRÁNKY</a:t>
            </a:r>
          </a:p>
          <a:p>
            <a:pPr marL="586350" indent="-514350">
              <a:buAutoNum type="arabicParenR"/>
            </a:pPr>
            <a:r>
              <a:rPr lang="cs-CZ" dirty="0"/>
              <a:t>doručení příslušným OČTŘ nebo provozovatelem poštovních služeb</a:t>
            </a:r>
          </a:p>
          <a:p>
            <a:pPr marL="586350" indent="-514350">
              <a:buAutoNum type="arabicParenR"/>
            </a:pPr>
            <a:r>
              <a:rPr lang="cs-CZ" dirty="0"/>
              <a:t>doručení prostřednictvím orgánu obce nebo policejního orgánu</a:t>
            </a:r>
          </a:p>
          <a:p>
            <a:r>
              <a:rPr lang="cs-CZ" dirty="0"/>
              <a:t>doručování do VLASTNÍCH RUKOU</a:t>
            </a:r>
          </a:p>
          <a:p>
            <a:pPr lvl="1"/>
            <a:r>
              <a:rPr lang="cs-CZ" dirty="0"/>
              <a:t>v některých případech je možný tzv. náhradní způsob doručení uložením písemnosti na 10 dní</a:t>
            </a:r>
          </a:p>
          <a:p>
            <a:pPr lvl="1"/>
            <a:r>
              <a:rPr lang="cs-CZ" dirty="0"/>
              <a:t>to neplatí např. u doručování rozsudku, obžaloby, předvolání k hlavnímu líčení atp.</a:t>
            </a:r>
          </a:p>
          <a:p>
            <a:pPr lvl="1"/>
            <a:r>
              <a:rPr lang="cs-CZ" dirty="0"/>
              <a:t>některé písemnosti postačí doručit obhájci obviněného, příp. zmocněnci poškozeného/zúčastněné osoby</a:t>
            </a:r>
          </a:p>
        </p:txBody>
      </p:sp>
    </p:spTree>
    <p:extLst>
      <p:ext uri="{BB962C8B-B14F-4D97-AF65-F5344CB8AC3E}">
        <p14:creationId xmlns:p14="http://schemas.microsoft.com/office/powerpoint/2010/main" val="1789775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7709EF-8880-4BF2-A8F1-364EF6D4B7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911BF3-060B-4806-AAB1-B9C3F35A9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 spisu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AC23BFC-BA96-4237-ABEB-2B975141D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významné procesní oprávnění stran a jejich zástupců </a:t>
            </a:r>
          </a:p>
          <a:p>
            <a:r>
              <a:rPr lang="cs-CZ" dirty="0"/>
              <a:t>možnost nahlížet do spisu, pořizovat si z něj opisy a výpisy</a:t>
            </a:r>
          </a:p>
          <a:p>
            <a:r>
              <a:rPr lang="cs-CZ" dirty="0"/>
              <a:t>skupiny oprávněných osob</a:t>
            </a:r>
          </a:p>
          <a:p>
            <a:pPr lvl="1"/>
            <a:r>
              <a:rPr lang="cs-CZ" dirty="0"/>
              <a:t>obviněný, poškozený, zúčastněná osoba, obhájci, zmocněnci, zákonní zástupci, znalci</a:t>
            </a:r>
          </a:p>
          <a:p>
            <a:pPr lvl="1"/>
            <a:r>
              <a:rPr lang="cs-CZ" dirty="0"/>
              <a:t>jiné osoby se souhlasem OČTŘ (osoby, jež mohou podat ve prospěch obviněného opravný prostředek)</a:t>
            </a:r>
          </a:p>
          <a:p>
            <a:pPr lvl="1"/>
            <a:r>
              <a:rPr lang="cs-CZ" dirty="0"/>
              <a:t>státní zástupce v řízení před soudem</a:t>
            </a:r>
          </a:p>
          <a:p>
            <a:r>
              <a:rPr lang="cs-CZ" dirty="0"/>
              <a:t>odepření nahlédnutí do spisu v přípravném řízení ze závažných důvodů</a:t>
            </a:r>
          </a:p>
          <a:p>
            <a:pPr lvl="1"/>
            <a:r>
              <a:rPr lang="cs-CZ" dirty="0"/>
              <a:t>hrozba zmaření výsledků přípravného řízená</a:t>
            </a:r>
          </a:p>
          <a:p>
            <a:pPr lvl="1"/>
            <a:r>
              <a:rPr lang="cs-CZ" dirty="0"/>
              <a:t>vyloučení údajů ze spisu o utajovaném svědkovi či informací utajovaných podle zvláštního zákona</a:t>
            </a:r>
          </a:p>
        </p:txBody>
      </p:sp>
    </p:spTree>
    <p:extLst>
      <p:ext uri="{BB962C8B-B14F-4D97-AF65-F5344CB8AC3E}">
        <p14:creationId xmlns:p14="http://schemas.microsoft.com/office/powerpoint/2010/main" val="213611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683A8E-9D53-4752-8777-11D892EB1B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7FE9C6-31D1-4160-9AE5-2B050FF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869972"/>
            <a:ext cx="11361600" cy="2060596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cs-CZ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Procesní  a</a:t>
            </a:r>
            <a:br>
              <a:rPr lang="cs-CZ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cs-CZ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zajišťovací úkony</a:t>
            </a:r>
            <a:endParaRPr lang="en-GB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9251335-EBC0-488A-BE26-B839E2080D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z="3600" cap="none" dirty="0"/>
          </a:p>
        </p:txBody>
      </p:sp>
    </p:spTree>
    <p:extLst>
      <p:ext uri="{BB962C8B-B14F-4D97-AF65-F5344CB8AC3E}">
        <p14:creationId xmlns:p14="http://schemas.microsoft.com/office/powerpoint/2010/main" val="325551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683A8E-9D53-4752-8777-11D892EB1B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7FE9C6-31D1-4160-9AE5-2B050FF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29444"/>
            <a:ext cx="11361600" cy="276695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Zajištění osob</a:t>
            </a:r>
            <a:br>
              <a:rPr lang="cs-CZ" dirty="0"/>
            </a:br>
            <a:r>
              <a:rPr lang="cs-CZ" dirty="0"/>
              <a:t>v trestní řízení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944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7EECB7-2717-4CD9-AD1F-D9299184E1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3E657A-9486-45E7-A907-CE5B4EEB0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osob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9E535F-BDA6-4942-A487-1E066DC4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1167200" cy="4220296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pro dosažení účelu trestního řízení je důležitá především přítomnost osoby, proti níž se řízení vede (obviněného)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v některých případech je nezbytná i přítomnost jiných osob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SVĚDCI - 	předvolání – předvedení (pořádková pokuta do 50.000 Kč)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ZNALCI, TLUMOČNÍCI – předvolání – pořádková pokuta do 50.000 Kč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STÁTNÍ ZÁSTUPCI, OBHÁJCI – vyrozumění o konání úkonu – podnět     ke kárnému postihu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jiné osoby (např. poškozený, zúčastněná osoba) – vyrozumění o konání úkonu</a:t>
            </a:r>
          </a:p>
        </p:txBody>
      </p:sp>
    </p:spTree>
    <p:extLst>
      <p:ext uri="{BB962C8B-B14F-4D97-AF65-F5344CB8AC3E}">
        <p14:creationId xmlns:p14="http://schemas.microsoft.com/office/powerpoint/2010/main" val="34839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B9361-A176-4D84-A0B8-28033254E1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A9DD8D-D069-47EE-89D1-79273BA7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Předvolání obviněného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C507293-C1E6-4DCE-A501-A24AE852B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0989400" cy="3824296"/>
          </a:xfrm>
        </p:spPr>
        <p:txBody>
          <a:bodyPr/>
          <a:lstStyle/>
          <a:p>
            <a:r>
              <a:rPr lang="cs-CZ" dirty="0"/>
              <a:t>nejběžnější způsob zajištění účasti obviněného na procesních úkonech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zejména na výslechu, na hlavním líčení, ale i jiných úkonech</a:t>
            </a:r>
          </a:p>
          <a:p>
            <a:r>
              <a:rPr lang="cs-CZ" dirty="0"/>
              <a:t>výzva příslušného OČTŘ, aby se obviněný dostavil v určitý termín k úkonu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musí obsahovat označení přesného data a času</a:t>
            </a:r>
          </a:p>
          <a:p>
            <a:r>
              <a:rPr lang="cs-CZ" dirty="0"/>
              <a:t>o některých úkonech se obviněný pouze vyrozumí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není-li osobní přítomnost obviněného na úkonu nutná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např. vyrozumění o nahlížení do spisu, vyrozumění o konání veřejného zasedání o odvolání/stížnosti, …</a:t>
            </a:r>
          </a:p>
        </p:txBody>
      </p:sp>
    </p:spTree>
    <p:extLst>
      <p:ext uri="{BB962C8B-B14F-4D97-AF65-F5344CB8AC3E}">
        <p14:creationId xmlns:p14="http://schemas.microsoft.com/office/powerpoint/2010/main" val="1754041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56C8E7-E9EF-4DDF-A954-A57DEB9B11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9FCA3B-9C0C-45A6-AB8A-2E44D1007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pořádková pokuta / předvedení obviněného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AC2B0E-B7DB-4D5D-A9F6-9D2937082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0964000" cy="3824296"/>
          </a:xfrm>
        </p:spPr>
        <p:txBody>
          <a:bodyPr/>
          <a:lstStyle/>
          <a:p>
            <a:r>
              <a:rPr lang="cs-CZ" dirty="0"/>
              <a:t>nedostaví-li se obviněný k úkonu bez dostatečné omluvy ani po řádném předvolání a poučení o možnosti předvedení / uložení pořádkové pokuty</a:t>
            </a:r>
          </a:p>
          <a:p>
            <a:r>
              <a:rPr lang="cs-CZ" dirty="0"/>
              <a:t>POŘÁDKOVOU POKUTU do výše 50.000 Kč lze uložit i opakovaně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proti usnesení o uložení pořádkové pokuty lze podat stížnost</a:t>
            </a:r>
          </a:p>
          <a:p>
            <a:r>
              <a:rPr lang="cs-CZ" dirty="0"/>
              <a:t>PŘEDVEDENÍ provádí příslušný policejní orgán na žádost OČTŘ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obviněného (popř. svědka) lze předvést i bez předchozího uložení pořádkové pokuty</a:t>
            </a:r>
          </a:p>
          <a:p>
            <a:pPr lvl="1"/>
            <a:r>
              <a:rPr lang="cs-CZ" dirty="0"/>
              <a:t>obviněného lze předvést i bez předchozího předvolání, zejména když se skrývá nebo nemá stálé bydliště</a:t>
            </a:r>
          </a:p>
        </p:txBody>
      </p:sp>
    </p:spTree>
    <p:extLst>
      <p:ext uri="{BB962C8B-B14F-4D97-AF65-F5344CB8AC3E}">
        <p14:creationId xmlns:p14="http://schemas.microsoft.com/office/powerpoint/2010/main" val="450419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A942F5-CE9A-42E5-8977-E9266E1A1E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678AFB-2CFD-4A98-8753-2CE4BD4CD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Zadržení obviněného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CBB507E-832F-44CB-81A3-5CA3C2A1A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krátkodobé zbavení osobní svobody obviněného</a:t>
            </a:r>
          </a:p>
          <a:p>
            <a:r>
              <a:rPr lang="cs-CZ" dirty="0"/>
              <a:t>musí být dán některý z důvodů vazby (§ 67)</a:t>
            </a:r>
          </a:p>
          <a:p>
            <a:r>
              <a:rPr lang="cs-CZ" dirty="0"/>
              <a:t>policejní orgán o zadržení bezodkladně informuje státního zástupce, který musí podat případný návrh na vzetí do vazby tak, aby byl obviněný předán soudu do </a:t>
            </a:r>
            <a:r>
              <a:rPr lang="cs-CZ" u="sng" dirty="0"/>
              <a:t>48 hodin</a:t>
            </a:r>
            <a:r>
              <a:rPr lang="cs-CZ" dirty="0"/>
              <a:t> od zadržení, jinak musí být propuštěn na svobodu</a:t>
            </a:r>
          </a:p>
          <a:p>
            <a:r>
              <a:rPr lang="cs-CZ" dirty="0"/>
              <a:t>soud poté musí rozhodnout o návrhu na vzetí do vazby </a:t>
            </a:r>
            <a:r>
              <a:rPr lang="cs-CZ" u="sng" dirty="0"/>
              <a:t>do 24 hodin </a:t>
            </a:r>
          </a:p>
        </p:txBody>
      </p:sp>
    </p:spTree>
    <p:extLst>
      <p:ext uri="{BB962C8B-B14F-4D97-AF65-F5344CB8AC3E}">
        <p14:creationId xmlns:p14="http://schemas.microsoft.com/office/powerpoint/2010/main" val="26329209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913D40-AF8B-44CA-8E86-1FB0A22A48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97938C-1EBB-4FC0-8A8F-C62D1ED4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Zadržení podezřelého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5BD2323-19B1-432A-B03D-90D1219AE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1) zadržení podezřelého na základě soudního PŘÍKAZU K ZADRŽENÍ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jsou-li dány důvody vazby</a:t>
            </a:r>
          </a:p>
          <a:p>
            <a:pPr lvl="1"/>
            <a:r>
              <a:rPr lang="cs-CZ" sz="2400" dirty="0"/>
              <a:t>osobě podezřelé ze spáchání trestného činu nelze doručit usnesení o zahájení trestního stíhání, nelze ji předvolat, předvést, ani bezodkladně zadržet</a:t>
            </a:r>
          </a:p>
          <a:p>
            <a:pPr marL="72000" indent="0">
              <a:buNone/>
            </a:pPr>
            <a:r>
              <a:rPr lang="cs-CZ" dirty="0"/>
              <a:t>2) zadržení se </a:t>
            </a:r>
            <a:r>
              <a:rPr lang="cs-CZ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SOUHLASEM</a:t>
            </a:r>
            <a:r>
              <a:rPr lang="cs-CZ" dirty="0"/>
              <a:t> státního zástupce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v naléhavých případech</a:t>
            </a:r>
          </a:p>
          <a:p>
            <a:pPr lvl="1"/>
            <a:r>
              <a:rPr lang="cs-CZ" sz="2400" dirty="0"/>
              <a:t>jsou-li dány důvody vazby</a:t>
            </a:r>
          </a:p>
          <a:p>
            <a:pPr lvl="1"/>
            <a:r>
              <a:rPr lang="cs-CZ" sz="2400" dirty="0"/>
              <a:t>lze </a:t>
            </a:r>
            <a:r>
              <a:rPr lang="cs-CZ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 bez souhlasu státního zástupce </a:t>
            </a:r>
            <a:r>
              <a:rPr lang="cs-CZ" sz="2400" dirty="0"/>
              <a:t>(pokud byl obviněný např. zadržen na útěku)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717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913D40-AF8B-44CA-8E86-1FB0A22A48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97938C-1EBB-4FC0-8A8F-C62D1ED4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osobní svobody podezřelého (§ 76/2)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5BD2323-19B1-432A-B03D-90D1219AE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omezení svobody osoby přistižené při spáchání TČ či bezprostředně poté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může provést </a:t>
            </a:r>
            <a:r>
              <a:rPr lang="cs-CZ" u="sng" dirty="0"/>
              <a:t>KDOKOLIV</a:t>
            </a:r>
            <a:r>
              <a:rPr lang="cs-CZ" dirty="0"/>
              <a:t>, zadrženou osobu však musí ihned předat policejnímu orgánu</a:t>
            </a:r>
          </a:p>
          <a:p>
            <a:r>
              <a:rPr lang="cs-CZ" dirty="0"/>
              <a:t>jedná se o omezení osobní svobody za účelem 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zjištění totožnosti osoby přistižené </a:t>
            </a:r>
            <a:r>
              <a:rPr lang="cs-CZ" sz="2400" i="1" dirty="0"/>
              <a:t>in flagranti</a:t>
            </a:r>
            <a:endParaRPr lang="cs-CZ" sz="2400" dirty="0"/>
          </a:p>
          <a:p>
            <a:pPr lvl="1">
              <a:lnSpc>
                <a:spcPct val="150000"/>
              </a:lnSpc>
            </a:pPr>
            <a:r>
              <a:rPr lang="cs-CZ" sz="2400" dirty="0"/>
              <a:t>zamezení jejího útěku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zajištění důkazu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390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8E1D11-2DAC-4AEC-8490-121593B9CD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B05811-AB93-48FF-9123-46B56D6F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 k zatčení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A5B4A8-B7C8-48AF-9AED-23FEE7632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1154500" cy="3824296"/>
          </a:xfrm>
        </p:spPr>
        <p:txBody>
          <a:bodyPr/>
          <a:lstStyle/>
          <a:p>
            <a:r>
              <a:rPr lang="cs-CZ" dirty="0"/>
              <a:t>vydává soudce na návrh státního zástupce (příp. předseda senátu)</a:t>
            </a:r>
          </a:p>
          <a:p>
            <a:r>
              <a:rPr lang="cs-CZ" dirty="0"/>
              <a:t>zjištění pobytu, zadržení a krátkodobé omezení osobní svobody pol. orgánem</a:t>
            </a:r>
          </a:p>
          <a:p>
            <a:r>
              <a:rPr lang="cs-CZ" dirty="0"/>
              <a:t>podmínky: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existence některého z důvodů vazby</a:t>
            </a:r>
          </a:p>
          <a:p>
            <a:pPr lvl="1"/>
            <a:r>
              <a:rPr lang="cs-CZ" dirty="0"/>
              <a:t>obviněného nelze předvolat, předvést ani zadržet a zajistit tak jeho přítomnost u výslechu</a:t>
            </a:r>
          </a:p>
          <a:p>
            <a:r>
              <a:rPr lang="cs-CZ" dirty="0"/>
              <a:t>policejní orgán musí obviněného předat soudu do </a:t>
            </a:r>
            <a:r>
              <a:rPr lang="cs-CZ" u="sng" dirty="0"/>
              <a:t>24 hodin</a:t>
            </a:r>
            <a:r>
              <a:rPr lang="cs-CZ" dirty="0"/>
              <a:t> od zatčení</a:t>
            </a:r>
          </a:p>
          <a:p>
            <a:r>
              <a:rPr lang="cs-CZ" dirty="0"/>
              <a:t>soud musí do </a:t>
            </a:r>
            <a:r>
              <a:rPr lang="cs-CZ" u="sng" dirty="0"/>
              <a:t>24 hodin</a:t>
            </a:r>
            <a:r>
              <a:rPr lang="cs-CZ" dirty="0"/>
              <a:t> obviněného vyslechnout a rozhodnout o vazbě</a:t>
            </a:r>
          </a:p>
        </p:txBody>
      </p:sp>
    </p:spTree>
    <p:extLst>
      <p:ext uri="{BB962C8B-B14F-4D97-AF65-F5344CB8AC3E}">
        <p14:creationId xmlns:p14="http://schemas.microsoft.com/office/powerpoint/2010/main" val="4138126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84A9D3-2F49-42AA-966D-849FCBC593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3CEA39-8C0A-4C3B-8B70-FF0883235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A2EE91D-CA0E-4E17-88E4-CDC326317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dočasné zbavení obviněného osobní svobody</a:t>
            </a:r>
          </a:p>
          <a:p>
            <a:r>
              <a:rPr lang="cs-CZ" dirty="0"/>
              <a:t>3 zákonné důvody vazby (§ 67):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ÚTĚKOVÁ VAZBA – zabránění vyhýbání se trestnímu stíhání nebo trestu KOLUZNÍ VAZBA – zabránění maření objasňování skutečností důležitých pro trestní řízení (ovlivňováním svědků či jiným mařením důkazů)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PŘEDSTIŽNÁ VAZBA – zabránění pokračování v trestné činnosti</a:t>
            </a:r>
          </a:p>
        </p:txBody>
      </p:sp>
    </p:spTree>
    <p:extLst>
      <p:ext uri="{BB962C8B-B14F-4D97-AF65-F5344CB8AC3E}">
        <p14:creationId xmlns:p14="http://schemas.microsoft.com/office/powerpoint/2010/main" val="6920654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C94051-C24E-4DE3-BC5B-CAC15A5516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5698D8-D78C-403F-A26C-D1A8FBEA2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Subsidiarita vazby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A82F07-9D05-412E-B1E0-731881AF1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950" y="1798383"/>
            <a:ext cx="11002100" cy="4580383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cs-CZ" sz="2400" dirty="0"/>
              <a:t>vazba je krajním prostředkem (</a:t>
            </a:r>
            <a:r>
              <a:rPr lang="cs-CZ" sz="2400" i="1" dirty="0"/>
              <a:t>ultima ratio</a:t>
            </a:r>
            <a:r>
              <a:rPr lang="cs-CZ" sz="2400" dirty="0"/>
              <a:t>) k zajištění obviněného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může být použita, pouze pokud s ohledem na osobu obviněného a povahu a závažnost TČ nelze jejího účelu dosáhnout jiným (mírnějším) opatřením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jiná zajišťovací opatření, jimiž lze dosáhnout účelu vazby</a:t>
            </a:r>
          </a:p>
          <a:p>
            <a:pPr lvl="2">
              <a:lnSpc>
                <a:spcPct val="150000"/>
              </a:lnSpc>
            </a:pPr>
            <a:r>
              <a:rPr lang="cs-CZ" sz="1900" dirty="0"/>
              <a:t>PŘEDBĚŽNÁ OPATŘENÍ </a:t>
            </a:r>
          </a:p>
          <a:p>
            <a:pPr lvl="2">
              <a:lnSpc>
                <a:spcPct val="150000"/>
              </a:lnSpc>
            </a:pPr>
            <a:r>
              <a:rPr lang="cs-CZ" sz="1900" b="1" dirty="0"/>
              <a:t>záruka zájmového sdružení nebo jiné důvěryhodné osoby</a:t>
            </a:r>
          </a:p>
          <a:p>
            <a:pPr lvl="2">
              <a:lnSpc>
                <a:spcPct val="150000"/>
              </a:lnSpc>
            </a:pPr>
            <a:r>
              <a:rPr lang="cs-CZ" sz="1900" b="1" dirty="0"/>
              <a:t>písemný slib obviněného</a:t>
            </a:r>
          </a:p>
          <a:p>
            <a:pPr lvl="2">
              <a:lnSpc>
                <a:spcPct val="150000"/>
              </a:lnSpc>
            </a:pPr>
            <a:r>
              <a:rPr lang="cs-CZ" sz="1900" b="1" dirty="0"/>
              <a:t>dohled probačního úředníka</a:t>
            </a:r>
          </a:p>
          <a:p>
            <a:pPr lvl="2">
              <a:lnSpc>
                <a:spcPct val="150000"/>
              </a:lnSpc>
            </a:pPr>
            <a:r>
              <a:rPr lang="cs-CZ" sz="1900" b="1" dirty="0"/>
              <a:t>peněžitá záruka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3324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683A8E-9D53-4752-8777-11D892EB1B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7FE9C6-31D1-4160-9AE5-2B050FF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29444"/>
            <a:ext cx="11361600" cy="276695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Procesní úkony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775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DFFCAF-C88E-41F8-BBB7-C2BABF4991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4FC83B-DD1B-4AF6-9670-C770E5242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Předběžná opatření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00FF293-92EF-46A3-923F-D77300D1F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300" dirty="0"/>
              <a:t>zákaz styku s poškozeným, osobami jemu blízkými či jinými osobami (svědky)</a:t>
            </a:r>
          </a:p>
          <a:p>
            <a:r>
              <a:rPr lang="cs-CZ" sz="2300" dirty="0"/>
              <a:t>zákaz vstupu do společného obydlí obývaného s poškozeným</a:t>
            </a:r>
          </a:p>
          <a:p>
            <a:r>
              <a:rPr lang="cs-CZ" sz="2300" dirty="0"/>
              <a:t>zákaz návštěv nevhodného prostředí, sportovních, kulturních a jiných společenských akcí </a:t>
            </a:r>
          </a:p>
          <a:p>
            <a:r>
              <a:rPr lang="cs-CZ" sz="2300" dirty="0"/>
              <a:t>zákaz vycestování do zahraničí</a:t>
            </a:r>
          </a:p>
          <a:p>
            <a:r>
              <a:rPr lang="cs-CZ" sz="2300" dirty="0"/>
              <a:t>zákaz držení a přechovávání věcí, jež mohou sloužit k páchání TČ</a:t>
            </a:r>
          </a:p>
          <a:p>
            <a:r>
              <a:rPr lang="cs-CZ" sz="2300" dirty="0"/>
              <a:t>zákaz užívání či přechovávání alkoholických nápojů či jiných návykových látek</a:t>
            </a:r>
          </a:p>
          <a:p>
            <a:r>
              <a:rPr lang="cs-CZ" sz="2300" dirty="0"/>
              <a:t>zákaz hazardních her, hraní na hracích přístrojích a sázek</a:t>
            </a:r>
          </a:p>
          <a:p>
            <a:r>
              <a:rPr lang="cs-CZ" sz="2300" dirty="0"/>
              <a:t>zákaz výkonu činnosti, jejíž povaha umožňuje opakování páchání TČ</a:t>
            </a:r>
          </a:p>
        </p:txBody>
      </p:sp>
    </p:spTree>
    <p:extLst>
      <p:ext uri="{BB962C8B-B14F-4D97-AF65-F5344CB8AC3E}">
        <p14:creationId xmlns:p14="http://schemas.microsoft.com/office/powerpoint/2010/main" val="41761413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AC5572-A587-45A8-AA5C-F509CA633E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886DCB-6FF8-4A29-BA9D-852E82EAD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Proporcionalita vazby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9965F0-0B45-4CB5-9BC7-329A5BF2D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0976700" cy="3824296"/>
          </a:xfrm>
        </p:spPr>
        <p:txBody>
          <a:bodyPr/>
          <a:lstStyle/>
          <a:p>
            <a:r>
              <a:rPr lang="cs-CZ" dirty="0"/>
              <a:t>obecná nemožnost použití vazby u méně závažných TČ (pokud již nenaplnil)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u úmyslných TČ, jejichž horní hranice trestní sazby nepřekračuje 2 léta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u nedbalostních TČ, jejichž horní hranice trestní sazby nepřekračuje 3 léta</a:t>
            </a:r>
            <a:endParaRPr lang="cs-CZ" dirty="0"/>
          </a:p>
          <a:p>
            <a:r>
              <a:rPr lang="cs-CZ" dirty="0"/>
              <a:t>u jiných TČ není použití vazby vyloučeno, ale neměla by být uložena, pokud obviněnému hrozí (vzhledem k jeho osobě a povaze a závažnosti TČ) uložení velmi mírného či alternativního trestu (tj. jiného trestu než NTOS)</a:t>
            </a:r>
          </a:p>
        </p:txBody>
      </p:sp>
    </p:spTree>
    <p:extLst>
      <p:ext uri="{BB962C8B-B14F-4D97-AF65-F5344CB8AC3E}">
        <p14:creationId xmlns:p14="http://schemas.microsoft.com/office/powerpoint/2010/main" val="16023276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482FE1-22DC-4D97-B4FF-DB36B9E65B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18FD67-FBC8-452D-BC29-519379E3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podmínky vazby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F65784-822F-4D0D-BE41-F876336C7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existence konkrétních skutečností odůvodňujících některý z důvodů vazby</a:t>
            </a:r>
          </a:p>
          <a:p>
            <a:r>
              <a:rPr lang="cs-CZ" dirty="0"/>
              <a:t>do vazby lze vzít pouze OBVINĚNÉHO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tj. osobu, proti níž již bylo zahájeno trestní stíhání</a:t>
            </a:r>
          </a:p>
          <a:p>
            <a:r>
              <a:rPr lang="cs-CZ" dirty="0"/>
              <a:t>zjištěné skutečnosti nasvědčují tomu, že stíhaný skutek spáchal obviněný     a naplňuje znaky některého z TČ, u kterých lze použít vazbu</a:t>
            </a:r>
          </a:p>
        </p:txBody>
      </p:sp>
    </p:spTree>
    <p:extLst>
      <p:ext uri="{BB962C8B-B14F-4D97-AF65-F5344CB8AC3E}">
        <p14:creationId xmlns:p14="http://schemas.microsoft.com/office/powerpoint/2010/main" val="17391403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7565CA-A4E8-476C-B8AC-6C63AC45EC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EA02FC-A36E-455A-AD06-2DB74F5B2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Trvání vazby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34E75A-72D0-43CD-8137-300E5E5C1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0887800" cy="3824296"/>
          </a:xfrm>
        </p:spPr>
        <p:txBody>
          <a:bodyPr/>
          <a:lstStyle/>
          <a:p>
            <a:r>
              <a:rPr lang="cs-CZ" dirty="0"/>
              <a:t>koluzní vazba max. 3 měsíce</a:t>
            </a:r>
          </a:p>
          <a:p>
            <a:pPr lvl="1"/>
            <a:r>
              <a:rPr lang="cs-CZ" dirty="0"/>
              <a:t>ledaže obviněný již působil na svědky nebo jinak mařil objasňování skutečností důležitých pro </a:t>
            </a:r>
            <a:r>
              <a:rPr lang="cs-CZ" dirty="0" err="1"/>
              <a:t>tr</a:t>
            </a:r>
            <a:r>
              <a:rPr lang="cs-CZ" dirty="0"/>
              <a:t>. řízení</a:t>
            </a:r>
          </a:p>
          <a:p>
            <a:r>
              <a:rPr lang="cs-CZ" dirty="0"/>
              <a:t>celková přípustná doba trvání vazby</a:t>
            </a:r>
          </a:p>
          <a:p>
            <a:pPr lvl="1"/>
            <a:r>
              <a:rPr lang="cs-CZ" dirty="0"/>
              <a:t>1 rok u přečinů</a:t>
            </a:r>
          </a:p>
          <a:p>
            <a:pPr lvl="1"/>
            <a:r>
              <a:rPr lang="cs-CZ" dirty="0"/>
              <a:t>2 roky u zločinů</a:t>
            </a:r>
          </a:p>
          <a:p>
            <a:pPr lvl="1"/>
            <a:r>
              <a:rPr lang="cs-CZ" dirty="0"/>
              <a:t>3 roky u zvlášť závažných zločinů</a:t>
            </a:r>
          </a:p>
          <a:p>
            <a:pPr lvl="1"/>
            <a:r>
              <a:rPr lang="cs-CZ" dirty="0"/>
              <a:t>4 roky u TČ, u nichž hrozí uložení výjimečného trestu (20-30 let / doživotí)</a:t>
            </a:r>
          </a:p>
          <a:p>
            <a:pPr lvl="1"/>
            <a:r>
              <a:rPr lang="cs-CZ" dirty="0"/>
              <a:t>2 měsíců u mladistvých (lze 2krát prodloužit, takže celkově max. 6 měsíců)</a:t>
            </a:r>
          </a:p>
          <a:p>
            <a:pPr lvl="1"/>
            <a:r>
              <a:rPr lang="cs-CZ" dirty="0"/>
              <a:t>6 měsíců u mladistvých v případě ZZZ (lze 2krát prodloužit, takže celkově max. 18 měsíců)</a:t>
            </a:r>
          </a:p>
          <a:p>
            <a:r>
              <a:rPr lang="cs-CZ" dirty="0"/>
              <a:t>v přípravném řízení lze využít 1/3, v řízení před soudem 2/3 z celkové doby</a:t>
            </a:r>
          </a:p>
        </p:txBody>
      </p:sp>
    </p:spTree>
    <p:extLst>
      <p:ext uri="{BB962C8B-B14F-4D97-AF65-F5344CB8AC3E}">
        <p14:creationId xmlns:p14="http://schemas.microsoft.com/office/powerpoint/2010/main" val="24435957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A2E160-6590-448F-A3F6-A593A435BB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E15BBE4-F092-4749-AF75-4EAE6BC48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Rozhodování o vazbě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84F2D36-7EE8-4A48-9378-EC744F5FD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vazbě rozhoduje SOUD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nerozhoduje-li o vazbě v hlavním líčení či ve veřejném zasedání, musí o ní rozhodnout ve VAZEBNÍM ZASEDÁNÍ (obviněný má právo být slyšen ohledně jeho vzetí do vazby/ponechání ve vazbě)</a:t>
            </a:r>
          </a:p>
          <a:p>
            <a:r>
              <a:rPr lang="cs-CZ" dirty="0"/>
              <a:t>státní zástupce může rozhodnout pouze o propuštění obviněného z vazby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pokud žádosti obviněného o propuštění z vazby nevyhoví, předloží ji k rozhodnutí soudu</a:t>
            </a:r>
          </a:p>
          <a:p>
            <a:r>
              <a:rPr lang="cs-CZ" dirty="0"/>
              <a:t>povinnost průběžného přezkumu důvodnosti vazby</a:t>
            </a:r>
          </a:p>
          <a:p>
            <a:pPr lvl="1"/>
            <a:r>
              <a:rPr lang="cs-CZ" dirty="0"/>
              <a:t>přezkum se provádí na návrh státního zástupce nejpozději každé 3 měsíce od právní moci posledního rozhodnutí o vazbě, popř. na žádost obviněného o propuštění z vazby </a:t>
            </a:r>
          </a:p>
        </p:txBody>
      </p:sp>
    </p:spTree>
    <p:extLst>
      <p:ext uri="{BB962C8B-B14F-4D97-AF65-F5344CB8AC3E}">
        <p14:creationId xmlns:p14="http://schemas.microsoft.com/office/powerpoint/2010/main" val="12752418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683A8E-9D53-4752-8777-11D892EB1B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7FE9C6-31D1-4160-9AE5-2B050FF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29444"/>
            <a:ext cx="11361600" cy="276695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Zajištění věcí důležitých pro trestní řízení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9115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D693D1-30DA-4D19-B428-C661C64C35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7E1389-8495-4E5F-8EE4-290DD79E9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Věci důležité pro trestní řízení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64904B-A809-48ED-84E7-EA74C1DCC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věci DOLIČNÉ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věci důležité pro DŮKAZNÍ účely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věci, které mohou být pramenem informací důležitých pro trestní řízení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věci důležité pro VÝKON některých rozhodnutí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výkon trestu PROPADNUTÍ VĚCI (propadnutí majetku)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výkon ochranného opatření ZABRÁNÍ VĚCI (zabrání části majetku)</a:t>
            </a:r>
          </a:p>
        </p:txBody>
      </p:sp>
    </p:spTree>
    <p:extLst>
      <p:ext uri="{BB962C8B-B14F-4D97-AF65-F5344CB8AC3E}">
        <p14:creationId xmlns:p14="http://schemas.microsoft.com/office/powerpoint/2010/main" val="328089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21CBBF-CF9A-4B8E-B139-E8AF5F560C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406468-2AA2-48D1-B71B-3DE3B8D4E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Vydání a odnětí věci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7398A7B-7C05-47BF-B76E-069C216AA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1103700" cy="3824296"/>
          </a:xfrm>
        </p:spPr>
        <p:txBody>
          <a:bodyPr/>
          <a:lstStyle/>
          <a:p>
            <a:r>
              <a:rPr lang="cs-CZ" dirty="0"/>
              <a:t>každý má povinnost PŘEDLOŽIT věc, kterou má u sebe a která je důležitá pro trestní řízení, orgánu činnému v trestním řízení</a:t>
            </a:r>
          </a:p>
          <a:p>
            <a:r>
              <a:rPr lang="cs-CZ" dirty="0"/>
              <a:t>je-li potřeba věc zajistit, každý má povinnost ji VYDAT – EDIČNÍ povinnost</a:t>
            </a:r>
          </a:p>
          <a:p>
            <a:r>
              <a:rPr lang="cs-CZ" dirty="0"/>
              <a:t>tyto povinnosti se nevztahují na věci, ohledně nichž platí zákaz výslechu</a:t>
            </a:r>
          </a:p>
          <a:p>
            <a:r>
              <a:rPr lang="cs-CZ" dirty="0"/>
              <a:t>nevydá-li osoba věc dobrovolně, může jí být ODŇATA na příkaz OČTŘ (za přítomnosti nezúčastněné osoby) nebo jí může být uložena pořádková pokuta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pořádková pokuta nemůže být uložena obviněnému (zákaz donucení k sebeobviňování)</a:t>
            </a:r>
          </a:p>
        </p:txBody>
      </p:sp>
    </p:spTree>
    <p:extLst>
      <p:ext uri="{BB962C8B-B14F-4D97-AF65-F5344CB8AC3E}">
        <p14:creationId xmlns:p14="http://schemas.microsoft.com/office/powerpoint/2010/main" val="13319402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B6ADAF-A62D-4902-AF2B-CF35F3215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A98043-C39C-4982-813A-04C70BBD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prohlídka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97C0EE2-386C-451B-AA43-410B34C5D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0862400" cy="3824296"/>
          </a:xfrm>
        </p:spPr>
        <p:txBody>
          <a:bodyPr/>
          <a:lstStyle/>
          <a:p>
            <a:r>
              <a:rPr lang="cs-CZ" dirty="0"/>
              <a:t>je-li důvodné podezření, že osoba má u sebe věc důležitou pro trestní řízení, popř. zbraň nebo jinou věc, kterou by mohla ohrozit život či zdraví osob</a:t>
            </a:r>
          </a:p>
          <a:p>
            <a:r>
              <a:rPr lang="cs-CZ" dirty="0"/>
              <a:t>PŘÍKAZ k osobní prohlídce (ledaže věc nesnese odkladu)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policejní orgán se souhlasem státního zástupce, státní zástupce i soud</a:t>
            </a:r>
          </a:p>
          <a:p>
            <a:r>
              <a:rPr lang="cs-CZ" dirty="0"/>
              <a:t>osobní prohlídku provádí policejní orgán a osoba stejného pohlaví</a:t>
            </a:r>
          </a:p>
          <a:p>
            <a:r>
              <a:rPr lang="cs-CZ" dirty="0"/>
              <a:t>povinná přítomnost nezúčastněné osoby a předchozího výslechu prohlížené osoby, ledaže věc nesnese odkladu a výslech nelze provést okamžitě</a:t>
            </a:r>
          </a:p>
        </p:txBody>
      </p:sp>
    </p:spTree>
    <p:extLst>
      <p:ext uri="{BB962C8B-B14F-4D97-AF65-F5344CB8AC3E}">
        <p14:creationId xmlns:p14="http://schemas.microsoft.com/office/powerpoint/2010/main" val="29631354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234BB9-06FA-4A6E-A89F-10EFCA90A1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618663-A3B5-4C0B-9339-8F3F72FBA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Domovní prohlídka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B546DA-94CC-499A-A172-DEBE58AB7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je-li důvodná obava, že v obydlí se nachází věc důležitá pro trestní řízení nebo osoba podezřelá ze spáchání TČ</a:t>
            </a:r>
          </a:p>
          <a:p>
            <a:r>
              <a:rPr lang="cs-CZ" dirty="0"/>
              <a:t>OBYDLÍM se rozumí dům, byt nebo jiná prostora sloužící k bydlení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např. i rekreační chalupy, chaty, hotelové pokoje, karavany apod.</a:t>
            </a:r>
          </a:p>
          <a:p>
            <a:r>
              <a:rPr lang="cs-CZ" dirty="0"/>
              <a:t>potřebný soudní PŘÍKAZ k domovní prohlídce</a:t>
            </a:r>
          </a:p>
          <a:p>
            <a:r>
              <a:rPr lang="cs-CZ" dirty="0"/>
              <a:t>předchozí výslech osoby, u níž byla nařízena domovní prohlídka a její přítomnost (i přítomnost nezúčastněné osoby) u provádění prohlídky</a:t>
            </a:r>
          </a:p>
        </p:txBody>
      </p:sp>
    </p:spTree>
    <p:extLst>
      <p:ext uri="{BB962C8B-B14F-4D97-AF65-F5344CB8AC3E}">
        <p14:creationId xmlns:p14="http://schemas.microsoft.com/office/powerpoint/2010/main" val="304249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EFE800-65A4-4C9F-AEE0-6371CC4641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E757E6-D2F5-468B-8F4A-D185DC108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úkony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01724BC-C60C-41D5-98DB-1D49C5BC6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úkony, s jejichž provedením nebo zanedbáním spojuje zákon (TŘ, TOPO, ZSM) vznik, změnu nebo zánik trestně procesně právních vztahů</a:t>
            </a:r>
          </a:p>
          <a:p>
            <a:r>
              <a:rPr lang="cs-CZ" dirty="0"/>
              <a:t>mohou se týkat </a:t>
            </a:r>
          </a:p>
          <a:p>
            <a:pPr lvl="1">
              <a:lnSpc>
                <a:spcPct val="130000"/>
              </a:lnSpc>
            </a:pPr>
            <a:r>
              <a:rPr lang="cs-CZ" sz="2800" dirty="0"/>
              <a:t>ZAHÁJENÍ TŘ – záznam o zahájení úkonů trestního řízení, …</a:t>
            </a:r>
          </a:p>
          <a:p>
            <a:pPr lvl="1">
              <a:lnSpc>
                <a:spcPct val="130000"/>
              </a:lnSpc>
            </a:pPr>
            <a:r>
              <a:rPr lang="cs-CZ" sz="2800" dirty="0"/>
              <a:t>PRŮBĚHU TŘ – důkazní či zajišťovací úkony, opravné prostředky, …</a:t>
            </a:r>
          </a:p>
          <a:p>
            <a:pPr lvl="1">
              <a:lnSpc>
                <a:spcPct val="130000"/>
              </a:lnSpc>
            </a:pPr>
            <a:r>
              <a:rPr lang="cs-CZ" sz="2800" dirty="0"/>
              <a:t>ZAKONČENÍ TŘ – rozhodnutí o vině a trestu, …</a:t>
            </a:r>
          </a:p>
        </p:txBody>
      </p:sp>
    </p:spTree>
    <p:extLst>
      <p:ext uri="{BB962C8B-B14F-4D97-AF65-F5344CB8AC3E}">
        <p14:creationId xmlns:p14="http://schemas.microsoft.com/office/powerpoint/2010/main" val="30611954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496FA5-18DD-42BF-A53E-CA2C690585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63CE70-910C-46C1-B4B1-CC82490A5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Prohlídka jiných prostor a pozemků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301188-D50D-439E-B3C2-AA8B87E00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jiné neveřejné prostory, které nejsou obydlím</a:t>
            </a:r>
          </a:p>
          <a:p>
            <a:pPr lvl="1"/>
            <a:r>
              <a:rPr lang="cs-CZ" dirty="0"/>
              <a:t>např. automobily (mimo obytných karavanů), kancelářské či podnikatelské prostory atp.</a:t>
            </a:r>
          </a:p>
          <a:p>
            <a:r>
              <a:rPr lang="cs-CZ" dirty="0"/>
              <a:t>potřebný soudní PŘÍKAZ k prohlídce, ledaže 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dotčená osoba s provedením prohlídky písemně souhlasí </a:t>
            </a:r>
            <a:r>
              <a:rPr lang="cs-CZ" dirty="0"/>
              <a:t>(postačí pak vyrozumět SZ/soud)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věc nesnese odkladu (</a:t>
            </a:r>
            <a:r>
              <a:rPr lang="cs-CZ" dirty="0"/>
              <a:t>policejní orgán však musí bezodkladně obstarat dodatečný souhlas soudu)</a:t>
            </a:r>
          </a:p>
          <a:p>
            <a:r>
              <a:rPr lang="cs-CZ" dirty="0"/>
              <a:t>předchozí výslech osoby, u níž byla nařízena prohlídka a její přítomnost      u provádění prohlídky (nemusí být přítomna nezúčastněná osoba)</a:t>
            </a:r>
          </a:p>
        </p:txBody>
      </p:sp>
    </p:spTree>
    <p:extLst>
      <p:ext uri="{BB962C8B-B14F-4D97-AF65-F5344CB8AC3E}">
        <p14:creationId xmlns:p14="http://schemas.microsoft.com/office/powerpoint/2010/main" val="772016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0605AC-D242-4662-BE39-F2E2B1C619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A9F991-D444-4F9B-8E18-CB89417D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 do obydlí, jiných prostor a na pozemek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32DF9D-2115-4CB2-86CC-73C8CC61B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7704"/>
            <a:ext cx="11472000" cy="3824296"/>
          </a:xfrm>
        </p:spPr>
        <p:txBody>
          <a:bodyPr/>
          <a:lstStyle/>
          <a:p>
            <a:r>
              <a:rPr lang="cs-CZ" dirty="0"/>
              <a:t>i bez předchozího příkazu (příp. dodatečného souhlasu) OČTŘ</a:t>
            </a:r>
          </a:p>
          <a:p>
            <a:r>
              <a:rPr lang="cs-CZ" dirty="0"/>
              <a:t>jestliže věc nesnese odkladu a vstup je nezbytný pro ochranu života či zdraví osob nebo pro ochranu jiných práv a svobod nebo pro odvrácení závažného ohrožení veřejné bezpečnosti a pořádku</a:t>
            </a:r>
          </a:p>
          <a:p>
            <a:r>
              <a:rPr lang="cs-CZ" dirty="0"/>
              <a:t>může sloužit i k realizaci zadržení, příkazu k zatčení, příkazu k předvedení, příkazu k dodání do výkonu trestu odnětí svobody či ochranného opatření</a:t>
            </a:r>
          </a:p>
          <a:p>
            <a:r>
              <a:rPr lang="cs-CZ" dirty="0"/>
              <a:t>nelze provádět prohlídku a zajišťovat důkazy (lze pouze s příkazem/souhlasem)</a:t>
            </a:r>
          </a:p>
        </p:txBody>
      </p:sp>
    </p:spTree>
    <p:extLst>
      <p:ext uri="{BB962C8B-B14F-4D97-AF65-F5344CB8AC3E}">
        <p14:creationId xmlns:p14="http://schemas.microsoft.com/office/powerpoint/2010/main" val="32057545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046FE4-2A5D-4B28-BC6E-F5C48514B3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E1E46C-4059-4B90-9CC4-52109B89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Zajišťovací úkony ve vztahu k zásilkám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8CC9E75-D82B-4AD5-96F0-B9BF1CA00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ZADRŽENÍ a OTEVŘENÍ zásilek</a:t>
            </a:r>
          </a:p>
          <a:p>
            <a:pPr lvl="1"/>
            <a:r>
              <a:rPr lang="cs-CZ" dirty="0"/>
              <a:t>k zadržení potřebný příkaz SZ/soudce (ledaže věc nesnese odkladu, pak je potřebný dodatečný příkaz)</a:t>
            </a:r>
          </a:p>
          <a:p>
            <a:pPr lvl="1"/>
            <a:r>
              <a:rPr lang="cs-CZ" dirty="0"/>
              <a:t>otevřít zásilku může jen předseda senátu a v přípravném řízení SZ/policejní orgán se souhlasem soudu</a:t>
            </a:r>
          </a:p>
          <a:p>
            <a:r>
              <a:rPr lang="cs-CZ" dirty="0"/>
              <a:t>ZÁMĚNA zásilky obsahujících omamné látky, padělané peníze, zbraně či jiné věci určené ke spáchání TČ nebo pocházející z TČ</a:t>
            </a:r>
          </a:p>
          <a:p>
            <a:pPr lvl="1"/>
            <a:r>
              <a:rPr lang="cs-CZ" dirty="0"/>
              <a:t>potřebný příkaz soudce/SZ se souhlasem soudce</a:t>
            </a:r>
          </a:p>
          <a:p>
            <a:pPr lvl="1"/>
            <a:r>
              <a:rPr lang="cs-CZ" dirty="0"/>
              <a:t>slouží ke zjištění osob podílejících se na nakládání se zásilkou</a:t>
            </a:r>
          </a:p>
          <a:p>
            <a:r>
              <a:rPr lang="cs-CZ" dirty="0"/>
              <a:t>ze stejných důvodů může být zásilka SLEDOVÁNA</a:t>
            </a:r>
          </a:p>
          <a:p>
            <a:pPr lvl="1"/>
            <a:r>
              <a:rPr lang="cs-CZ" dirty="0"/>
              <a:t>potřebný souhlas SZ, ledaže věc nesnese odkladu (v takové případě pol. orgán SZ dodatečně vyrozumí)</a:t>
            </a:r>
          </a:p>
        </p:txBody>
      </p:sp>
    </p:spTree>
    <p:extLst>
      <p:ext uri="{BB962C8B-B14F-4D97-AF65-F5344CB8AC3E}">
        <p14:creationId xmlns:p14="http://schemas.microsoft.com/office/powerpoint/2010/main" val="16702079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35BD55-8C0A-4072-BF36-65AC19FF7D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B60230-6DAF-4543-8BE1-AAA57F47C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Odposlech a záznam telekomunikačního provozu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891F582-7D80-455A-B567-52C8DBFC6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AKTIVNÍ odposlech </a:t>
            </a:r>
            <a:r>
              <a:rPr lang="cs-CZ" sz="2400" dirty="0"/>
              <a:t>(zjišťování obsahu komunikace)</a:t>
            </a:r>
          </a:p>
          <a:p>
            <a:pPr lvl="1"/>
            <a:r>
              <a:rPr lang="cs-CZ" dirty="0"/>
              <a:t>zločiny s horní hranicí trestní sazby 8 let, taxativně vyjmenované TČ (§ 88 odst. 1 TČ) a TČ, k jejichž stíhání zavazuje mezinárodní smlouva (např. korupční TČ)</a:t>
            </a:r>
          </a:p>
          <a:p>
            <a:r>
              <a:rPr lang="cs-CZ" dirty="0"/>
              <a:t>PASIVNÍ odposlech </a:t>
            </a:r>
            <a:r>
              <a:rPr lang="cs-CZ" sz="2400" dirty="0"/>
              <a:t>(nikoli obsah komunikace, ale údaje lokalizační a provozní)</a:t>
            </a:r>
          </a:p>
          <a:p>
            <a:pPr lvl="1"/>
            <a:r>
              <a:rPr lang="cs-CZ" dirty="0"/>
              <a:t>úmyslný TČ s horní hranicí trestní sazby 3 roky, taxativně vyjmenované TČ (§ 88a odst. 1 TČ) a TČ,     k jejichž stíhání zavazuje mezinárodní smlouva (např. korupční TČ)</a:t>
            </a:r>
          </a:p>
          <a:p>
            <a:pPr>
              <a:lnSpc>
                <a:spcPct val="100000"/>
              </a:lnSpc>
            </a:pPr>
            <a:r>
              <a:rPr lang="cs-CZ" dirty="0"/>
              <a:t>soudní PŘÍKAZ / souhlas odposlouchávané osoby (např. poškozeného)</a:t>
            </a:r>
            <a:br>
              <a:rPr lang="cs-CZ" dirty="0"/>
            </a:br>
            <a:r>
              <a:rPr lang="cs-CZ" dirty="0"/>
              <a:t>[§ 88 odst. 5 </a:t>
            </a:r>
            <a:r>
              <a:rPr lang="cs-CZ" dirty="0" err="1"/>
              <a:t>tr</a:t>
            </a:r>
            <a:r>
              <a:rPr lang="cs-CZ" dirty="0"/>
              <a:t>. řádu]</a:t>
            </a:r>
          </a:p>
          <a:p>
            <a:r>
              <a:rPr lang="cs-CZ" dirty="0"/>
              <a:t>maximální doba trvání aktivního odposlechu 4 měsíce</a:t>
            </a:r>
          </a:p>
          <a:p>
            <a:pPr lvl="1"/>
            <a:r>
              <a:rPr lang="cs-CZ" dirty="0"/>
              <a:t>může být opakovaně prodloužena nadřízeným (v přípravném řízení krajským) soudem</a:t>
            </a:r>
          </a:p>
        </p:txBody>
      </p:sp>
    </p:spTree>
    <p:extLst>
      <p:ext uri="{BB962C8B-B14F-4D97-AF65-F5344CB8AC3E}">
        <p14:creationId xmlns:p14="http://schemas.microsoft.com/office/powerpoint/2010/main" val="6849038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35BD55-8C0A-4072-BF36-65AC19FF7D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B60230-6DAF-4543-8BE1-AAA57F47C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Odposlech a záznam telekomunikačního provozu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891F582-7D80-455A-B567-52C8DBFC6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 využití informací získaných odposlechem i v jiné trestní věci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je-li jejím předmětem TČ, pro který lze nařídit odposlech, nebo se souhlasem odposlouchávané osoby</a:t>
            </a:r>
          </a:p>
          <a:p>
            <a:r>
              <a:rPr lang="cs-CZ" dirty="0"/>
              <a:t>nepřípustnost odposlechu komunikace mezi obviněným a obhájcem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v takovém případě musí být záznamy bezodkladně zničeny</a:t>
            </a:r>
          </a:p>
          <a:p>
            <a:r>
              <a:rPr lang="cs-CZ" dirty="0"/>
              <a:t>povinnost informovat o odposlechu dodatečně (po pravomocném skončení věci) odposlouchávanou osobu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tato osoba může podat návrh k přezkumu odposlechu Nejvyšším soudem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6872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683A8E-9D53-4752-8777-11D892EB1B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7FE9C6-31D1-4160-9AE5-2B050FFC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29444"/>
            <a:ext cx="11361600" cy="2766951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dirty="0"/>
              <a:t>Děkuji Vám za pozornost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5679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60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Standardní průběh trestního řízení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ZUTR		    </a:t>
            </a:r>
            <a:r>
              <a:rPr lang="cs-CZ" sz="2000" dirty="0">
                <a:solidFill>
                  <a:srgbClr val="C00000"/>
                </a:solidFill>
              </a:rPr>
              <a:t>Zahájení trestního stíhání (usnesení)</a:t>
            </a:r>
          </a:p>
          <a:p>
            <a:pPr>
              <a:buNone/>
            </a:pPr>
            <a:r>
              <a:rPr lang="cs-CZ" sz="2000" i="1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Záznam o podání 	Protokol o </a:t>
            </a:r>
          </a:p>
          <a:p>
            <a:pPr>
              <a:buNone/>
            </a:pPr>
            <a:r>
              <a:rPr lang="cs-CZ" sz="2000" i="1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vysvětlení              ↑      výslechu</a:t>
            </a:r>
          </a:p>
          <a:p>
            <a:pPr>
              <a:buNone/>
            </a:pPr>
            <a:r>
              <a:rPr lang="cs-CZ" sz="2000" i="1" dirty="0"/>
              <a:t>_______________</a:t>
            </a:r>
            <a:r>
              <a:rPr lang="cs-CZ" sz="2000" b="1" dirty="0"/>
              <a:t>l_____________l__</a:t>
            </a:r>
            <a:r>
              <a:rPr lang="cs-CZ" sz="2000" b="1" dirty="0">
                <a:solidFill>
                  <a:srgbClr val="C00000"/>
                </a:solidFill>
              </a:rPr>
              <a:t>SZ </a:t>
            </a:r>
            <a:r>
              <a:rPr lang="cs-CZ" sz="2000" b="1" dirty="0"/>
              <a:t>__l</a:t>
            </a:r>
            <a:r>
              <a:rPr lang="cs-CZ" sz="2000" b="1" dirty="0">
                <a:solidFill>
                  <a:srgbClr val="9100DC"/>
                </a:solidFill>
              </a:rPr>
              <a:t>_(PPO)_l____H</a:t>
            </a:r>
            <a:r>
              <a:rPr lang="cs-CZ" sz="2000" b="1" dirty="0">
                <a:solidFill>
                  <a:srgbClr val="7030A0"/>
                </a:solidFill>
              </a:rPr>
              <a:t>L1____HL2_____HL3  </a:t>
            </a:r>
          </a:p>
          <a:p>
            <a:pPr>
              <a:buNone/>
            </a:pPr>
            <a:r>
              <a:rPr lang="cs-CZ" sz="2000" b="1" dirty="0">
                <a:solidFill>
                  <a:srgbClr val="FF9966"/>
                </a:solidFill>
              </a:rPr>
              <a:t>Prověřování	         Vyšetřování   </a:t>
            </a:r>
            <a:r>
              <a:rPr lang="cs-CZ" sz="2000" b="1" dirty="0"/>
              <a:t>↓</a:t>
            </a:r>
            <a:endParaRPr lang="cs-CZ" sz="2000" dirty="0"/>
          </a:p>
          <a:p>
            <a:pPr>
              <a:buNone/>
            </a:pPr>
            <a:r>
              <a:rPr lang="cs-CZ" sz="2000" b="1" dirty="0"/>
              <a:t>         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>
                <a:solidFill>
                  <a:srgbClr val="FF0000"/>
                </a:solidFill>
              </a:rPr>
              <a:t>PŘÍPRAVNÉ    ŘÍZENÍ</a:t>
            </a:r>
            <a:r>
              <a:rPr lang="cs-CZ" sz="2000" b="1" dirty="0"/>
              <a:t>	       ↓	                       </a:t>
            </a:r>
            <a:r>
              <a:rPr lang="cs-CZ" sz="2000" b="1" dirty="0" err="1">
                <a:solidFill>
                  <a:srgbClr val="7030A0"/>
                </a:solidFill>
              </a:rPr>
              <a:t>ŘÍZENÍ</a:t>
            </a:r>
            <a:r>
              <a:rPr lang="cs-CZ" sz="2000" b="1" dirty="0">
                <a:solidFill>
                  <a:srgbClr val="7030A0"/>
                </a:solidFill>
              </a:rPr>
              <a:t>  PŘED SOUDEM</a:t>
            </a:r>
            <a:endParaRPr lang="cs-CZ" sz="20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cs-CZ" sz="2000" b="1" dirty="0"/>
              <a:t>			                         </a:t>
            </a:r>
            <a:r>
              <a:rPr lang="cs-CZ" sz="2000" b="1" dirty="0">
                <a:solidFill>
                  <a:srgbClr val="FF0000"/>
                </a:solidFill>
              </a:rPr>
              <a:t>Skončení vyšetřování → </a:t>
            </a:r>
            <a:r>
              <a:rPr lang="cs-CZ" sz="2000" b="1" dirty="0">
                <a:solidFill>
                  <a:srgbClr val="C00000"/>
                </a:solidFill>
              </a:rPr>
              <a:t>St. </a:t>
            </a:r>
            <a:r>
              <a:rPr lang="cs-CZ" sz="2000" b="1" dirty="0" err="1">
                <a:solidFill>
                  <a:srgbClr val="C00000"/>
                </a:solidFill>
              </a:rPr>
              <a:t>Zást</a:t>
            </a:r>
            <a:r>
              <a:rPr lang="cs-CZ" sz="2000" b="1" dirty="0">
                <a:solidFill>
                  <a:srgbClr val="C00000"/>
                </a:solidFill>
              </a:rPr>
              <a:t>. → Podání obžaloby</a:t>
            </a:r>
            <a:endParaRPr lang="cs-CZ" sz="20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2000" b="1" dirty="0">
                <a:solidFill>
                  <a:srgbClr val="FF0000"/>
                </a:solidFill>
              </a:rPr>
              <a:t>			                         </a:t>
            </a:r>
            <a:r>
              <a:rPr lang="cs-CZ" sz="2000" i="1" dirty="0">
                <a:solidFill>
                  <a:srgbClr val="FF0000"/>
                </a:solidFill>
              </a:rPr>
              <a:t>(seznámení se spisem)</a:t>
            </a:r>
          </a:p>
          <a:p>
            <a:endParaRPr lang="cs-CZ" sz="2000" dirty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EFE800-65A4-4C9F-AEE0-6371CC4641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E757E6-D2F5-468B-8F4A-D185DC108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Zásady důležité pro provádění procesních úkonů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01724BC-C60C-41D5-98DB-1D49C5BC6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zásada PŘIMĚŘENOSTI a ZDRŽENLIVOSTI</a:t>
            </a:r>
          </a:p>
          <a:p>
            <a:pPr>
              <a:lnSpc>
                <a:spcPct val="100000"/>
              </a:lnSpc>
            </a:pPr>
            <a:r>
              <a:rPr lang="cs-CZ" dirty="0"/>
              <a:t>§ 52 TŘ: povinnost OČTŘ jednat s osobami na úkonu zúčastněnými dle významu a výchovného účelu trestního řízení za současného šetření jejich osobnosti a ústavně zaručených práv</a:t>
            </a:r>
          </a:p>
          <a:p>
            <a:pPr>
              <a:lnSpc>
                <a:spcPct val="100000"/>
              </a:lnSpc>
            </a:pPr>
            <a:r>
              <a:rPr lang="cs-CZ" dirty="0"/>
              <a:t>§ 52a TŘ: užití videokonferenčního zařízení, je-li to potřebné pro ochranu práv nebo vyžadují-li to bezpečnostní nebo jiné závažné důvody</a:t>
            </a:r>
          </a:p>
          <a:p>
            <a:r>
              <a:rPr lang="cs-CZ" sz="2800" dirty="0"/>
              <a:t>zásada OFICIALITY – povinnost OČTŘ kona</a:t>
            </a:r>
            <a:r>
              <a:rPr lang="cs-CZ" dirty="0"/>
              <a:t>t z úřední povinnosti</a:t>
            </a:r>
            <a:endParaRPr lang="cs-CZ" sz="2800" dirty="0"/>
          </a:p>
          <a:p>
            <a:pPr marL="7200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1440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475D70-7886-48BB-91CC-BCC8A2665D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6C35DA1-D7D9-45E9-A173-9B5E0DE83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/>
              <a:t>Dělení procesních úkonů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F08B36-D711-473F-93F6-4B0EAB199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Procesní úkony OČTŘ</a:t>
            </a:r>
          </a:p>
          <a:p>
            <a:pPr lvl="1"/>
            <a:r>
              <a:rPr lang="cs-CZ" sz="2400" dirty="0"/>
              <a:t>úkony od zahájení trestního řízení až po vykonávací řízení</a:t>
            </a:r>
          </a:p>
          <a:p>
            <a:pPr lvl="1"/>
            <a:r>
              <a:rPr lang="cs-CZ" sz="2400" dirty="0"/>
              <a:t>příp. též úkony prováděné při udělování milosti a použití amnestie a úkony v rámci mezinárodní justiční spolupráce</a:t>
            </a:r>
          </a:p>
          <a:p>
            <a:pPr lvl="1"/>
            <a:r>
              <a:rPr lang="cs-CZ" sz="2400" dirty="0"/>
              <a:t>nejdůležitějšími úkony jsou ROZHODNUTÍ OČTŘ</a:t>
            </a:r>
          </a:p>
          <a:p>
            <a:r>
              <a:rPr lang="cs-CZ" dirty="0"/>
              <a:t>Procesní úkony STRAN</a:t>
            </a:r>
          </a:p>
          <a:p>
            <a:pPr lvl="1"/>
            <a:r>
              <a:rPr lang="cs-CZ" sz="2400" dirty="0"/>
              <a:t>návrhy (návrh na provedení důkazu, …)</a:t>
            </a:r>
          </a:p>
          <a:p>
            <a:pPr lvl="1"/>
            <a:r>
              <a:rPr lang="cs-CZ" sz="2400" dirty="0"/>
              <a:t>žádosti (žádost o propuštění z vazby, …)</a:t>
            </a:r>
          </a:p>
          <a:p>
            <a:pPr lvl="1"/>
            <a:r>
              <a:rPr lang="cs-CZ" sz="2400" dirty="0"/>
              <a:t>opravné prostředky (odvolání, stížnost, …)</a:t>
            </a:r>
          </a:p>
        </p:txBody>
      </p:sp>
    </p:spTree>
    <p:extLst>
      <p:ext uri="{BB962C8B-B14F-4D97-AF65-F5344CB8AC3E}">
        <p14:creationId xmlns:p14="http://schemas.microsoft.com/office/powerpoint/2010/main" val="309848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80E089-C0DE-44CC-AE20-8AECCDB5F6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12FBD4-3074-4FBB-BC35-539FF594E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procesních úkonů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0C4CC2-EE71-4CC3-9D5F-740AC3B2A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 PÚ je určován jejich konkrétní povahou, povahou konkrétního trestního řízení a jednotlivými fázemi trestního řízení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je stanoven hlavně trestním řádem, ale může plynout též z aplikace trestního zákona</a:t>
            </a:r>
          </a:p>
          <a:p>
            <a:r>
              <a:rPr lang="cs-CZ" dirty="0"/>
              <a:t>např. USNESENÍ</a:t>
            </a:r>
          </a:p>
          <a:p>
            <a:pPr lvl="1"/>
            <a:r>
              <a:rPr lang="cs-CZ" dirty="0"/>
              <a:t>§ 134 TŘ stanoví náležitosti obsahu usnesení</a:t>
            </a:r>
          </a:p>
          <a:p>
            <a:pPr lvl="1"/>
            <a:r>
              <a:rPr lang="cs-CZ" dirty="0"/>
              <a:t>konkrétní znění usnesení je závislé na konkrétních okolnostech posuzovaného případu</a:t>
            </a:r>
          </a:p>
          <a:p>
            <a:pPr lvl="1"/>
            <a:r>
              <a:rPr lang="cs-CZ" dirty="0"/>
              <a:t>důležitá je rovněž fáze trestního řízení (je logicky rozdíl mezi obsahem usnesení policejního orgánu o zahájení trestního stíhání a usnesením soudu o zamítnutí odvolání proti odsuzujícímu rozsudku)</a:t>
            </a:r>
          </a:p>
          <a:p>
            <a:pPr lvl="1"/>
            <a:r>
              <a:rPr lang="cs-CZ" dirty="0"/>
              <a:t>obsahuje-li usnesení vymezení skutku, to je závislé na ustanoveních trestního zákoníku (znaky TČ)</a:t>
            </a:r>
          </a:p>
        </p:txBody>
      </p:sp>
    </p:spTree>
    <p:extLst>
      <p:ext uri="{BB962C8B-B14F-4D97-AF65-F5344CB8AC3E}">
        <p14:creationId xmlns:p14="http://schemas.microsoft.com/office/powerpoint/2010/main" val="117640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3">
            <a:extLst>
              <a:ext uri="{FF2B5EF4-FFF2-40B4-BE49-F238E27FC236}">
                <a16:creationId xmlns:a16="http://schemas.microsoft.com/office/drawing/2014/main" id="{774D5418-4967-4EDF-A855-86DBE11372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853" y="702674"/>
            <a:ext cx="4384713" cy="6204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3035</Words>
  <Application>Microsoft Office PowerPoint</Application>
  <PresentationFormat>Širokoúhlá obrazovka</PresentationFormat>
  <Paragraphs>348</Paragraphs>
  <Slides>46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1" baseType="lpstr">
      <vt:lpstr>Arial</vt:lpstr>
      <vt:lpstr>Garamond</vt:lpstr>
      <vt:lpstr>Tahoma</vt:lpstr>
      <vt:lpstr>Wingdings</vt:lpstr>
      <vt:lpstr>Prezentace_MU_CZ</vt:lpstr>
      <vt:lpstr>Prezentace aplikace PowerPoint</vt:lpstr>
      <vt:lpstr>Procesní  a zajišťovací úkony</vt:lpstr>
      <vt:lpstr>Procesní úkony</vt:lpstr>
      <vt:lpstr>Procesní úkony</vt:lpstr>
      <vt:lpstr>Standardní průběh trestního řízení</vt:lpstr>
      <vt:lpstr>Zásady důležité pro provádění procesních úkonů</vt:lpstr>
      <vt:lpstr>Dělení procesních úkonů</vt:lpstr>
      <vt:lpstr>Obsah procesních úkonů</vt:lpstr>
      <vt:lpstr>Prezentace aplikace PowerPoint</vt:lpstr>
      <vt:lpstr>Forma procesních úkonů</vt:lpstr>
      <vt:lpstr>Náležitosti protokolu</vt:lpstr>
      <vt:lpstr>Místo a čas procesních úkonů</vt:lpstr>
      <vt:lpstr>Jazyk procesního úkonu</vt:lpstr>
      <vt:lpstr>podání</vt:lpstr>
      <vt:lpstr>obsah podání</vt:lpstr>
      <vt:lpstr>Forma podání</vt:lpstr>
      <vt:lpstr>lhůty</vt:lpstr>
      <vt:lpstr>doručování</vt:lpstr>
      <vt:lpstr>Nahlížení do spisu</vt:lpstr>
      <vt:lpstr>Zajištění osob v trestní řízení</vt:lpstr>
      <vt:lpstr>Zajištění osob</vt:lpstr>
      <vt:lpstr>Předvolání obviněného</vt:lpstr>
      <vt:lpstr>pořádková pokuta / předvedení obviněného</vt:lpstr>
      <vt:lpstr>Zadržení obviněného</vt:lpstr>
      <vt:lpstr>Zadržení podezřelého</vt:lpstr>
      <vt:lpstr>Omezení osobní svobody podezřelého (§ 76/2)</vt:lpstr>
      <vt:lpstr>Příkaz k zatčení</vt:lpstr>
      <vt:lpstr>vazba</vt:lpstr>
      <vt:lpstr>Subsidiarita vazby</vt:lpstr>
      <vt:lpstr>Předběžná opatření</vt:lpstr>
      <vt:lpstr>Proporcionalita vazby</vt:lpstr>
      <vt:lpstr>Další podmínky vazby</vt:lpstr>
      <vt:lpstr>Trvání vazby</vt:lpstr>
      <vt:lpstr>Rozhodování o vazbě</vt:lpstr>
      <vt:lpstr>Zajištění věcí důležitých pro trestní řízení</vt:lpstr>
      <vt:lpstr>Věci důležité pro trestní řízení</vt:lpstr>
      <vt:lpstr>Vydání a odnětí věci</vt:lpstr>
      <vt:lpstr>Osobní prohlídka</vt:lpstr>
      <vt:lpstr>Domovní prohlídka</vt:lpstr>
      <vt:lpstr>Prohlídka jiných prostor a pozemků</vt:lpstr>
      <vt:lpstr>Vstup do obydlí, jiných prostor a na pozemek</vt:lpstr>
      <vt:lpstr>Zajišťovací úkony ve vztahu k zásilkám</vt:lpstr>
      <vt:lpstr>Odposlech a záznam telekomunikačního provozu</vt:lpstr>
      <vt:lpstr>Odposlech a záznam telekomunikačního provozu</vt:lpstr>
      <vt:lpstr>Děkuji Vám za pozornost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ZVLÁŠTNÍ ČÁST TRESTNÍHO ZÁKONÍKU, HLAVY VIII AŽ XIII</dc:title>
  <dc:creator>David Čep</dc:creator>
  <cp:lastModifiedBy>Josef Kuchta</cp:lastModifiedBy>
  <cp:revision>212</cp:revision>
  <cp:lastPrinted>1601-01-01T00:00:00Z</cp:lastPrinted>
  <dcterms:created xsi:type="dcterms:W3CDTF">2018-12-05T17:32:08Z</dcterms:created>
  <dcterms:modified xsi:type="dcterms:W3CDTF">2023-11-23T01:09:22Z</dcterms:modified>
</cp:coreProperties>
</file>