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7" r:id="rId1"/>
  </p:sldMasterIdLst>
  <p:notesMasterIdLst>
    <p:notesMasterId r:id="rId74"/>
  </p:notesMasterIdLst>
  <p:handoutMasterIdLst>
    <p:handoutMasterId r:id="rId75"/>
  </p:handoutMasterIdLst>
  <p:sldIdLst>
    <p:sldId id="256" r:id="rId2"/>
    <p:sldId id="299" r:id="rId3"/>
    <p:sldId id="309" r:id="rId4"/>
    <p:sldId id="537" r:id="rId5"/>
    <p:sldId id="312" r:id="rId6"/>
    <p:sldId id="310" r:id="rId7"/>
    <p:sldId id="539" r:id="rId8"/>
    <p:sldId id="540" r:id="rId9"/>
    <p:sldId id="541" r:id="rId10"/>
    <p:sldId id="542" r:id="rId11"/>
    <p:sldId id="523" r:id="rId12"/>
    <p:sldId id="543" r:id="rId13"/>
    <p:sldId id="544" r:id="rId14"/>
    <p:sldId id="545" r:id="rId15"/>
    <p:sldId id="546" r:id="rId16"/>
    <p:sldId id="547" r:id="rId17"/>
    <p:sldId id="548" r:id="rId18"/>
    <p:sldId id="343" r:id="rId19"/>
    <p:sldId id="561" r:id="rId20"/>
    <p:sldId id="346" r:id="rId21"/>
    <p:sldId id="562" r:id="rId22"/>
    <p:sldId id="401" r:id="rId23"/>
    <p:sldId id="402" r:id="rId24"/>
    <p:sldId id="403" r:id="rId25"/>
    <p:sldId id="404" r:id="rId26"/>
    <p:sldId id="564" r:id="rId27"/>
    <p:sldId id="565" r:id="rId28"/>
    <p:sldId id="566" r:id="rId29"/>
    <p:sldId id="567" r:id="rId30"/>
    <p:sldId id="419" r:id="rId31"/>
    <p:sldId id="467" r:id="rId32"/>
    <p:sldId id="466" r:id="rId33"/>
    <p:sldId id="444" r:id="rId34"/>
    <p:sldId id="476" r:id="rId35"/>
    <p:sldId id="535" r:id="rId36"/>
    <p:sldId id="475" r:id="rId37"/>
    <p:sldId id="477" r:id="rId38"/>
    <p:sldId id="531" r:id="rId39"/>
    <p:sldId id="533" r:id="rId40"/>
    <p:sldId id="532" r:id="rId41"/>
    <p:sldId id="478" r:id="rId42"/>
    <p:sldId id="479" r:id="rId43"/>
    <p:sldId id="480" r:id="rId44"/>
    <p:sldId id="481" r:id="rId45"/>
    <p:sldId id="482" r:id="rId46"/>
    <p:sldId id="483" r:id="rId47"/>
    <p:sldId id="484" r:id="rId48"/>
    <p:sldId id="485" r:id="rId49"/>
    <p:sldId id="490" r:id="rId50"/>
    <p:sldId id="493" r:id="rId51"/>
    <p:sldId id="486" r:id="rId52"/>
    <p:sldId id="528" r:id="rId53"/>
    <p:sldId id="488" r:id="rId54"/>
    <p:sldId id="489" r:id="rId55"/>
    <p:sldId id="470" r:id="rId56"/>
    <p:sldId id="471" r:id="rId57"/>
    <p:sldId id="447" r:id="rId58"/>
    <p:sldId id="448" r:id="rId59"/>
    <p:sldId id="449" r:id="rId60"/>
    <p:sldId id="450" r:id="rId61"/>
    <p:sldId id="451" r:id="rId62"/>
    <p:sldId id="473" r:id="rId63"/>
    <p:sldId id="495" r:id="rId64"/>
    <p:sldId id="474" r:id="rId65"/>
    <p:sldId id="454" r:id="rId66"/>
    <p:sldId id="455" r:id="rId67"/>
    <p:sldId id="459" r:id="rId68"/>
    <p:sldId id="529" r:id="rId69"/>
    <p:sldId id="530" r:id="rId70"/>
    <p:sldId id="527" r:id="rId71"/>
    <p:sldId id="305" r:id="rId72"/>
    <p:sldId id="324" r:id="rId73"/>
  </p:sldIdLst>
  <p:sldSz cx="12192000" cy="6858000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9100DC"/>
    <a:srgbClr val="F01928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6754" autoAdjust="0"/>
  </p:normalViewPr>
  <p:slideViewPr>
    <p:cSldViewPr snapToGrid="0">
      <p:cViewPr varScale="1">
        <p:scale>
          <a:sx n="115" d="100"/>
          <a:sy n="115" d="100"/>
        </p:scale>
        <p:origin x="102" y="198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notesMaster" Target="notesMasters/notesMaster1.xml"/><Relationship Id="rId79" Type="http://schemas.openxmlformats.org/officeDocument/2006/relationships/tableStyles" Target="tableStyle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presProps" Target="pres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29" Type="http://schemas.openxmlformats.org/officeDocument/2006/relationships/slide" Target="slides/slide2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016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0306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016" y="9430306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488" y="744538"/>
            <a:ext cx="6616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153"/>
            <a:ext cx="5438140" cy="4466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583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28583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Opravné řízení, 25.10.2019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BC5D462A-E758-4BCA-AD83-84964775D7E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46943" cy="1067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Opravné řízení, 25.10.2019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pic>
        <p:nvPicPr>
          <p:cNvPr id="14" name="Obrázek 13">
            <a:extLst>
              <a:ext uri="{FF2B5EF4-FFF2-40B4-BE49-F238E27FC236}">
                <a16:creationId xmlns:a16="http://schemas.microsoft.com/office/drawing/2014/main" id="{5FEE0D4D-8DE9-4C74-909E-3D6A7A05C0C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Opravné řízení, 25.10.2019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BD9EAA30-1FED-4896-80B1-3BDC9D59935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Opravné řízení, 25.10.2019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507BAEFB-3478-47F5-888D-1DA9C581BEA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5419" cy="597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8545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LAW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>
            <a:extLst>
              <a:ext uri="{FF2B5EF4-FFF2-40B4-BE49-F238E27FC236}">
                <a16:creationId xmlns:a16="http://schemas.microsoft.com/office/drawing/2014/main" id="{3CB5923B-A900-438F-B7D2-0E35F40784C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2870" y="2019299"/>
            <a:ext cx="4106255" cy="2833317"/>
          </a:xfrm>
          <a:prstGeom prst="rect">
            <a:avLst/>
          </a:prstGeom>
        </p:spPr>
      </p:pic>
      <p:sp>
        <p:nvSpPr>
          <p:cNvPr id="3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9100DC"/>
                </a:solidFill>
              </a:defRPr>
            </a:lvl1pPr>
          </a:lstStyle>
          <a:p>
            <a:r>
              <a:rPr lang="cs-CZ"/>
              <a:t>Opravné řízení, 25.10.2019</a:t>
            </a:r>
            <a:endParaRPr lang="cs-CZ" dirty="0"/>
          </a:p>
        </p:txBody>
      </p:sp>
      <p:sp>
        <p:nvSpPr>
          <p:cNvPr id="4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91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0208" y="2434288"/>
            <a:ext cx="7673489" cy="1989423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AA728D69-F43C-45BB-A655-A4B6ABA23BC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/>
              <a:t>Opravné řízení, 25.10.2019</a:t>
            </a:r>
            <a:endParaRPr lang="cs-CZ" dirty="0"/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:a16="http://schemas.microsoft.com/office/drawing/2014/main" id="{B1B107C1-A64C-4C75-A4EF-124CAB9AEE0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Opravné řízení, 25.10.2019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083D8F9C-31DA-4A72-9A88-45079BA91C2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Opravné řízení, 25.10.2019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7A9A2BD2-1096-47BE-BE7D-31D4B6ED512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35992" cy="1059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Opravné řízení, 25.10.2019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BD636BBA-EAE3-4723-B113-5D7145D09DF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Opravné řízení, 25.10.2019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2" name="Obrázek 11">
            <a:extLst>
              <a:ext uri="{FF2B5EF4-FFF2-40B4-BE49-F238E27FC236}">
                <a16:creationId xmlns:a16="http://schemas.microsoft.com/office/drawing/2014/main" id="{8D071A41-2EBD-49A7-A906-FB9C1EE30D4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1695074"/>
            <a:ext cx="5218413" cy="3896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Opravné řízení, 25.10.2019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3" name="Obrázek 12">
            <a:extLst>
              <a:ext uri="{FF2B5EF4-FFF2-40B4-BE49-F238E27FC236}">
                <a16:creationId xmlns:a16="http://schemas.microsoft.com/office/drawing/2014/main" id="{8EF222EE-72EC-4915-BFF7-454D9FCA75D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Opravné řízení, 25.10.2019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17" name="Obrázek 16">
            <a:extLst>
              <a:ext uri="{FF2B5EF4-FFF2-40B4-BE49-F238E27FC236}">
                <a16:creationId xmlns:a16="http://schemas.microsoft.com/office/drawing/2014/main" id="{46E8DF9B-B034-4030-8D59-8EB30894BEB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Opravné řízení, 25.10.2019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11D939FD-1FD8-4E6C-BF1C-80C9479ECF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Opravné řízení, 25.10.2019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F8A642DD-F4D1-4553-8BF4-32A8C8CF50D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Opravné řízení, 25.10.2019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</p:sldLayoutIdLst>
  <p:hf hdr="0" ft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hyperlink" Target="mailto:Marek.Frystak@law.muni.cz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Rozhodnutí v trestním řízení a opravné řízení </a:t>
            </a:r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endParaRPr lang="cs-CZ" b="1" dirty="0">
              <a:solidFill>
                <a:schemeClr val="tx2"/>
              </a:solidFill>
            </a:endParaRPr>
          </a:p>
          <a:p>
            <a:pPr algn="ctr"/>
            <a:r>
              <a:rPr lang="cs-CZ" b="1" dirty="0">
                <a:solidFill>
                  <a:schemeClr val="tx2"/>
                </a:solidFill>
              </a:rPr>
              <a:t>Marek Fryšták</a:t>
            </a:r>
          </a:p>
          <a:p>
            <a:pPr algn="ctr"/>
            <a:endParaRPr lang="cs-CZ" b="1" dirty="0">
              <a:solidFill>
                <a:schemeClr val="tx2"/>
              </a:solidFill>
            </a:endParaRPr>
          </a:p>
          <a:p>
            <a:pPr algn="ctr"/>
            <a:r>
              <a:rPr lang="cs-CZ" b="1" dirty="0">
                <a:solidFill>
                  <a:schemeClr val="tx2"/>
                </a:solidFill>
              </a:rPr>
              <a:t>katedra trestního práva </a:t>
            </a:r>
          </a:p>
        </p:txBody>
      </p:sp>
    </p:spTree>
    <p:extLst>
      <p:ext uri="{BB962C8B-B14F-4D97-AF65-F5344CB8AC3E}">
        <p14:creationId xmlns:p14="http://schemas.microsoft.com/office/powerpoint/2010/main" val="41679553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4403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cs-CZ" altLang="cs-CZ" sz="1700" dirty="0"/>
          </a:p>
          <a:p>
            <a:pPr algn="just">
              <a:lnSpc>
                <a:spcPct val="100000"/>
              </a:lnSpc>
            </a:pPr>
            <a:r>
              <a:rPr lang="cs-CZ" altLang="cs-CZ" sz="1700" dirty="0"/>
              <a:t>výrok o náhradě škody, nemajetkové újmy nebo o vydání bezdůvodného obohacení</a:t>
            </a:r>
          </a:p>
          <a:p>
            <a:pPr algn="just">
              <a:lnSpc>
                <a:spcPct val="100000"/>
              </a:lnSpc>
              <a:buFont typeface="Wingdings" pitchFamily="2" charset="2"/>
              <a:buNone/>
            </a:pPr>
            <a:endParaRPr lang="cs-CZ" altLang="cs-CZ" sz="1700" dirty="0"/>
          </a:p>
          <a:p>
            <a:pPr lvl="1" algn="just"/>
            <a:r>
              <a:rPr lang="cs-CZ" altLang="cs-CZ" sz="1500" dirty="0"/>
              <a:t>uložení povinnosti k náhradě</a:t>
            </a:r>
          </a:p>
          <a:p>
            <a:pPr lvl="1" algn="just"/>
            <a:endParaRPr lang="cs-CZ" altLang="cs-CZ" sz="1500" dirty="0"/>
          </a:p>
          <a:p>
            <a:pPr lvl="1" algn="just"/>
            <a:r>
              <a:rPr lang="cs-CZ" altLang="cs-CZ" sz="1500" dirty="0"/>
              <a:t>stanovení úroků z prodlení, pokud je poškozený požadoval a doba, od které se tyto počítají</a:t>
            </a:r>
          </a:p>
          <a:p>
            <a:pPr algn="just">
              <a:lnSpc>
                <a:spcPct val="100000"/>
              </a:lnSpc>
              <a:buFont typeface="Wingdings" pitchFamily="2" charset="2"/>
              <a:buNone/>
            </a:pPr>
            <a:endParaRPr lang="cs-CZ" altLang="cs-CZ" sz="1700" dirty="0"/>
          </a:p>
          <a:p>
            <a:pPr algn="just">
              <a:lnSpc>
                <a:spcPct val="100000"/>
              </a:lnSpc>
            </a:pPr>
            <a:r>
              <a:rPr lang="cs-CZ" altLang="cs-CZ" sz="1700" dirty="0"/>
              <a:t>odůvodnění</a:t>
            </a:r>
          </a:p>
          <a:p>
            <a:pPr algn="just">
              <a:lnSpc>
                <a:spcPct val="100000"/>
              </a:lnSpc>
            </a:pPr>
            <a:endParaRPr lang="cs-CZ" altLang="cs-CZ" sz="1700" dirty="0"/>
          </a:p>
          <a:p>
            <a:pPr lvl="1" algn="just"/>
            <a:r>
              <a:rPr lang="cs-CZ" altLang="cs-CZ" sz="1500" dirty="0"/>
              <a:t>odůvodnění by mělo být vždy v takovém rozsahu, aby bylo přezkoumatelné</a:t>
            </a:r>
          </a:p>
          <a:p>
            <a:pPr lvl="1" algn="just"/>
            <a:endParaRPr lang="cs-CZ" altLang="cs-CZ" sz="1500" dirty="0"/>
          </a:p>
          <a:p>
            <a:pPr lvl="1" algn="just"/>
            <a:r>
              <a:rPr lang="cs-CZ" altLang="cs-CZ" sz="1500" dirty="0"/>
              <a:t>nemusí být u tzv.  zjednodušeného rozsudku</a:t>
            </a:r>
          </a:p>
          <a:p>
            <a:pPr lvl="1" algn="just"/>
            <a:endParaRPr lang="cs-CZ" altLang="cs-CZ" sz="1500" dirty="0"/>
          </a:p>
          <a:p>
            <a:pPr algn="just">
              <a:buFont typeface="Wingdings" pitchFamily="2" charset="2"/>
              <a:buNone/>
            </a:pPr>
            <a:r>
              <a:rPr lang="cs-CZ" altLang="cs-CZ" sz="1700" dirty="0"/>
              <a:t> </a:t>
            </a:r>
          </a:p>
          <a:p>
            <a:pPr algn="just"/>
            <a:endParaRPr lang="cs-CZ" altLang="cs-CZ" sz="17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2C8922A-BF5F-4B39-962D-A4BE8CCDF087}" type="slidenum">
              <a:rPr lang="cs-CZ" smtClean="0"/>
              <a:pPr>
                <a:defRPr/>
              </a:pPr>
              <a:t>10</a:t>
            </a:fld>
            <a:endParaRPr lang="cs-CZ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4505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1" indent="0">
              <a:buNone/>
            </a:pPr>
            <a:endParaRPr lang="cs-CZ" altLang="cs-CZ" sz="1600" dirty="0"/>
          </a:p>
          <a:p>
            <a:pPr algn="just">
              <a:lnSpc>
                <a:spcPct val="100000"/>
              </a:lnSpc>
            </a:pPr>
            <a:r>
              <a:rPr lang="cs-CZ" altLang="cs-CZ" sz="1400" dirty="0"/>
              <a:t>poučení o opravném prostředku </a:t>
            </a:r>
          </a:p>
          <a:p>
            <a:pPr algn="just">
              <a:lnSpc>
                <a:spcPct val="100000"/>
              </a:lnSpc>
            </a:pPr>
            <a:endParaRPr lang="cs-CZ" altLang="cs-CZ" sz="1400" dirty="0"/>
          </a:p>
          <a:p>
            <a:pPr algn="just">
              <a:lnSpc>
                <a:spcPct val="100000"/>
              </a:lnSpc>
            </a:pPr>
            <a:r>
              <a:rPr lang="cs-CZ" altLang="cs-CZ" sz="1400" dirty="0"/>
              <a:t>obviněný musí být v rozsudku označen údajem svého jména a příjmení, dne a místa narození, svého zaměstnání a bydliště, popřípadě jinými údaji potřebnými k tomu, aby nemohl být zaměněn s jinou osobou </a:t>
            </a:r>
          </a:p>
          <a:p>
            <a:pPr marL="742950" lvl="2" indent="-342900" algn="just">
              <a:lnSpc>
                <a:spcPct val="100000"/>
              </a:lnSpc>
            </a:pPr>
            <a:endParaRPr lang="cs-CZ" altLang="cs-CZ" sz="1300" dirty="0"/>
          </a:p>
          <a:p>
            <a:pPr marL="742950" lvl="2" indent="-342900" algn="just">
              <a:lnSpc>
                <a:spcPct val="100000"/>
              </a:lnSpc>
              <a:buFont typeface="Arial" pitchFamily="34" charset="0"/>
              <a:buChar char="•"/>
            </a:pPr>
            <a:r>
              <a:rPr lang="cs-CZ" altLang="cs-CZ" dirty="0"/>
              <a:t>hodnost obžalovaného a útvar, jehož je příslušníkem </a:t>
            </a:r>
          </a:p>
          <a:p>
            <a:pPr marL="742950" lvl="2" indent="-342900" algn="just">
              <a:lnSpc>
                <a:spcPct val="100000"/>
              </a:lnSpc>
            </a:pPr>
            <a:endParaRPr lang="cs-CZ" altLang="cs-CZ" dirty="0"/>
          </a:p>
          <a:p>
            <a:pPr marL="742950" lvl="2" indent="-342900" algn="just">
              <a:lnSpc>
                <a:spcPct val="100000"/>
              </a:lnSpc>
              <a:buFont typeface="Arial" pitchFamily="34" charset="0"/>
              <a:buChar char="•"/>
            </a:pPr>
            <a:r>
              <a:rPr lang="cs-CZ" altLang="cs-CZ" dirty="0"/>
              <a:t>těmito jinými potřebnými údaji může být např. rodné číslo, přezdívka nebo u žen příjmení za svobodna</a:t>
            </a:r>
          </a:p>
          <a:p>
            <a:pPr algn="just">
              <a:lnSpc>
                <a:spcPct val="100000"/>
              </a:lnSpc>
            </a:pPr>
            <a:endParaRPr lang="cs-CZ" altLang="cs-CZ" sz="1400" dirty="0"/>
          </a:p>
          <a:p>
            <a:pPr algn="just">
              <a:lnSpc>
                <a:spcPct val="100000"/>
              </a:lnSpc>
            </a:pPr>
            <a:r>
              <a:rPr lang="cs-CZ" altLang="cs-CZ" sz="1400" dirty="0"/>
              <a:t>pokud oprávněná osoba podala opravný prostředek v důsledku nesprávného poučení opožděně, ale stále ve lhůtě, která jí nesprávně byla soudem stanovena, nelze takový opravný prostředek odmítnout jako opožděný</a:t>
            </a:r>
          </a:p>
          <a:p>
            <a:pPr algn="just">
              <a:lnSpc>
                <a:spcPct val="100000"/>
              </a:lnSpc>
            </a:pPr>
            <a:endParaRPr lang="cs-CZ" altLang="cs-CZ" sz="1400" dirty="0"/>
          </a:p>
          <a:p>
            <a:pPr algn="just">
              <a:lnSpc>
                <a:spcPct val="100000"/>
              </a:lnSpc>
            </a:pPr>
            <a:r>
              <a:rPr lang="cs-CZ" altLang="cs-CZ" sz="1400" dirty="0"/>
              <a:t>pokud chybí údaj o lhůtě k podání opravného prostředku, lze podat  v zákonné lhůtě od doručení </a:t>
            </a:r>
          </a:p>
          <a:p>
            <a:pPr algn="just">
              <a:lnSpc>
                <a:spcPct val="100000"/>
              </a:lnSpc>
            </a:pPr>
            <a:endParaRPr lang="cs-CZ" altLang="cs-CZ" sz="1400" dirty="0"/>
          </a:p>
          <a:p>
            <a:pPr algn="just">
              <a:lnSpc>
                <a:spcPct val="100000"/>
              </a:lnSpc>
            </a:pPr>
            <a:r>
              <a:rPr lang="cs-CZ" altLang="cs-CZ" sz="1400" dirty="0"/>
              <a:t>poučení vůbec nebylo dáno, nebo že chyběl v poučení údaj o lhůtě k podání opravného prostředku, anebo že bylo podáno nesprávné poučení, že opravný prostředek není přípustný, bude zpravidla zakládat důvod k navrácení lhůty dle § 61/1 </a:t>
            </a:r>
            <a:r>
              <a:rPr lang="cs-CZ" altLang="cs-CZ" sz="1400" dirty="0" err="1"/>
              <a:t>TrŘ</a:t>
            </a:r>
            <a:r>
              <a:rPr lang="cs-CZ" altLang="cs-CZ" sz="1400" dirty="0"/>
              <a:t> (R 49/1998)</a:t>
            </a:r>
          </a:p>
          <a:p>
            <a:pPr marL="342900" lvl="1" indent="-342900"/>
            <a:endParaRPr lang="cs-CZ" altLang="cs-CZ" sz="1500" dirty="0"/>
          </a:p>
          <a:p>
            <a:pPr marL="342900" lvl="1" indent="-342900"/>
            <a:endParaRPr lang="cs-CZ" altLang="cs-CZ" sz="1500" dirty="0"/>
          </a:p>
          <a:p>
            <a:pPr marL="342900" lvl="1" indent="-342900"/>
            <a:endParaRPr lang="cs-CZ" altLang="cs-CZ" sz="1500" dirty="0"/>
          </a:p>
          <a:p>
            <a:endParaRPr lang="cs-CZ" alt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6D07139-5200-43B0-8F88-5E9FA1607C79}" type="slidenum">
              <a:rPr lang="cs-CZ" smtClean="0"/>
              <a:pPr>
                <a:defRPr/>
              </a:pPr>
              <a:t>11</a:t>
            </a:fld>
            <a:endParaRPr lang="cs-CZ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b="1" dirty="0"/>
              <a:t>Porada o rozsudku - § 126 TŘ   </a:t>
            </a:r>
          </a:p>
        </p:txBody>
      </p:sp>
      <p:sp>
        <p:nvSpPr>
          <p:cNvPr id="4608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90000"/>
              </a:lnSpc>
            </a:pPr>
            <a:endParaRPr lang="cs-CZ" altLang="cs-CZ" sz="1700"/>
          </a:p>
          <a:p>
            <a:pPr algn="just">
              <a:lnSpc>
                <a:spcPct val="90000"/>
              </a:lnSpc>
            </a:pPr>
            <a:endParaRPr lang="cs-CZ" altLang="cs-CZ" sz="1700"/>
          </a:p>
          <a:p>
            <a:pPr algn="just">
              <a:lnSpc>
                <a:spcPct val="90000"/>
              </a:lnSpc>
            </a:pPr>
            <a:r>
              <a:rPr lang="cs-CZ" altLang="cs-CZ" sz="1700"/>
              <a:t>hlasování o vině,  </a:t>
            </a:r>
          </a:p>
          <a:p>
            <a:pPr algn="just">
              <a:lnSpc>
                <a:spcPct val="90000"/>
              </a:lnSpc>
            </a:pPr>
            <a:endParaRPr lang="cs-CZ" altLang="cs-CZ" sz="1700"/>
          </a:p>
          <a:p>
            <a:pPr lvl="1" algn="just">
              <a:lnSpc>
                <a:spcPct val="90000"/>
              </a:lnSpc>
            </a:pPr>
            <a:r>
              <a:rPr lang="cs-CZ" altLang="cs-CZ" sz="1500"/>
              <a:t>zda se stal skutek, pro který je obžalovaný stíhán</a:t>
            </a:r>
          </a:p>
          <a:p>
            <a:pPr lvl="1" algn="just">
              <a:lnSpc>
                <a:spcPct val="90000"/>
              </a:lnSpc>
              <a:buFont typeface="Wingdings" pitchFamily="2" charset="2"/>
              <a:buNone/>
            </a:pPr>
            <a:endParaRPr lang="cs-CZ" altLang="cs-CZ" sz="1500"/>
          </a:p>
          <a:p>
            <a:pPr lvl="1" algn="just">
              <a:lnSpc>
                <a:spcPct val="90000"/>
              </a:lnSpc>
            </a:pPr>
            <a:r>
              <a:rPr lang="cs-CZ" altLang="cs-CZ" sz="1500"/>
              <a:t>zda tento skutek má všechny znaky některého trestného činu</a:t>
            </a:r>
          </a:p>
          <a:p>
            <a:pPr algn="just">
              <a:lnSpc>
                <a:spcPct val="90000"/>
              </a:lnSpc>
            </a:pPr>
            <a:endParaRPr lang="cs-CZ" altLang="cs-CZ" sz="1700"/>
          </a:p>
          <a:p>
            <a:pPr lvl="1" algn="just">
              <a:lnSpc>
                <a:spcPct val="90000"/>
              </a:lnSpc>
            </a:pPr>
            <a:r>
              <a:rPr lang="cs-CZ" altLang="cs-CZ" sz="1500"/>
              <a:t>zda tento skutek spáchal obžalovaný</a:t>
            </a:r>
          </a:p>
          <a:p>
            <a:pPr lvl="1" algn="just">
              <a:lnSpc>
                <a:spcPct val="90000"/>
              </a:lnSpc>
              <a:buFont typeface="Wingdings" pitchFamily="2" charset="2"/>
              <a:buNone/>
            </a:pPr>
            <a:endParaRPr lang="cs-CZ" altLang="cs-CZ" sz="1500"/>
          </a:p>
          <a:p>
            <a:pPr lvl="1" algn="just">
              <a:lnSpc>
                <a:spcPct val="90000"/>
              </a:lnSpc>
            </a:pPr>
            <a:r>
              <a:rPr lang="cs-CZ" altLang="cs-CZ" sz="1500"/>
              <a:t>zda je obžalovaný za tento skutek trestně odpovědný atd. </a:t>
            </a:r>
          </a:p>
          <a:p>
            <a:pPr algn="just">
              <a:lnSpc>
                <a:spcPct val="90000"/>
              </a:lnSpc>
            </a:pPr>
            <a:endParaRPr lang="cs-CZ" altLang="cs-CZ" sz="1700"/>
          </a:p>
          <a:p>
            <a:pPr algn="just">
              <a:lnSpc>
                <a:spcPct val="90000"/>
              </a:lnSpc>
            </a:pPr>
            <a:r>
              <a:rPr lang="cs-CZ" altLang="cs-CZ" sz="1700"/>
              <a:t>v případě pozitivního závěru o vině se přikročí k hlasování o trestu </a:t>
            </a:r>
          </a:p>
          <a:p>
            <a:pPr algn="just">
              <a:lnSpc>
                <a:spcPct val="90000"/>
              </a:lnSpc>
              <a:buFont typeface="Wingdings" pitchFamily="2" charset="2"/>
              <a:buNone/>
            </a:pPr>
            <a:endParaRPr lang="cs-CZ" altLang="cs-CZ" sz="1700"/>
          </a:p>
          <a:p>
            <a:pPr algn="just">
              <a:lnSpc>
                <a:spcPct val="90000"/>
              </a:lnSpc>
            </a:pPr>
            <a:endParaRPr lang="cs-CZ" altLang="cs-CZ" sz="1700"/>
          </a:p>
          <a:p>
            <a:endParaRPr lang="cs-CZ" alt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2A7F1D8-4D64-4DC1-AAB0-AA0A2F5109CF}" type="slidenum">
              <a:rPr lang="cs-CZ" smtClean="0"/>
              <a:pPr>
                <a:defRPr/>
              </a:pPr>
              <a:t>12</a:t>
            </a:fld>
            <a:endParaRPr lang="cs-CZ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b="1" dirty="0"/>
              <a:t>Vyhlášení rozsudku - § 128 TŘ </a:t>
            </a:r>
          </a:p>
        </p:txBody>
      </p:sp>
      <p:sp>
        <p:nvSpPr>
          <p:cNvPr id="4710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cs-CZ" altLang="cs-CZ" sz="1700" dirty="0"/>
          </a:p>
          <a:p>
            <a:pPr algn="just"/>
            <a:r>
              <a:rPr lang="cs-CZ" altLang="cs-CZ" sz="1700" dirty="0"/>
              <a:t>rozsudek je třeba vždy vyhlásit (§ 128/1 TŘ)  a vyhlašuje se veřejně (§ 200/2 TŘ)  předsedou senátu </a:t>
            </a:r>
          </a:p>
          <a:p>
            <a:pPr algn="just"/>
            <a:endParaRPr lang="cs-CZ" altLang="cs-CZ" sz="1700" dirty="0"/>
          </a:p>
          <a:p>
            <a:pPr lvl="1" algn="just"/>
            <a:r>
              <a:rPr lang="cs-CZ" altLang="cs-CZ" sz="1500" dirty="0"/>
              <a:t>z důvodu  např. hlasové indispozice může vyhlásit i jiný člen senátu </a:t>
            </a:r>
          </a:p>
          <a:p>
            <a:pPr algn="just"/>
            <a:endParaRPr lang="cs-CZ" altLang="cs-CZ" sz="1700" dirty="0"/>
          </a:p>
          <a:p>
            <a:pPr algn="just"/>
            <a:r>
              <a:rPr lang="cs-CZ" altLang="cs-CZ" sz="1700" dirty="0"/>
              <a:t>vyhlašuje se plné znění výroku, podstatná část odůvodnění a poučení o opravném prostředku </a:t>
            </a:r>
          </a:p>
          <a:p>
            <a:pPr algn="just">
              <a:buFont typeface="Wingdings" pitchFamily="2" charset="2"/>
              <a:buNone/>
            </a:pPr>
            <a:endParaRPr lang="cs-CZ" altLang="cs-CZ" sz="1700" dirty="0"/>
          </a:p>
          <a:p>
            <a:pPr algn="just"/>
            <a:r>
              <a:rPr lang="cs-CZ" altLang="cs-CZ" sz="1700" dirty="0"/>
              <a:t>vyhlašuje se  zpravidla po skončení jednání, není-li to možné, je odročení nejdéle o tři dny </a:t>
            </a:r>
          </a:p>
          <a:p>
            <a:pPr algn="just">
              <a:buFont typeface="Wingdings" pitchFamily="2" charset="2"/>
              <a:buNone/>
            </a:pPr>
            <a:endParaRPr lang="cs-CZ" altLang="cs-CZ" sz="1700" dirty="0"/>
          </a:p>
          <a:p>
            <a:pPr lvl="1" algn="just"/>
            <a:r>
              <a:rPr lang="cs-CZ" altLang="cs-CZ" sz="1500" dirty="0"/>
              <a:t>vždy musí vyhlásit senát ve stejném složení, ve kterém rozhodoval (zásada bezprostřednosti)</a:t>
            </a:r>
          </a:p>
          <a:p>
            <a:pPr algn="just">
              <a:buFont typeface="Wingdings" pitchFamily="2" charset="2"/>
              <a:buNone/>
            </a:pPr>
            <a:r>
              <a:rPr lang="cs-CZ" altLang="cs-CZ" sz="1700" dirty="0"/>
              <a:t>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5D235D4-A718-45C8-9929-D8DE7603034E}" type="slidenum">
              <a:rPr lang="cs-CZ" smtClean="0"/>
              <a:pPr>
                <a:defRPr/>
              </a:pPr>
              <a:t>13</a:t>
            </a:fld>
            <a:endParaRPr lang="cs-CZ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b="1" dirty="0"/>
              <a:t>Vyhotovení rozsudku - § 129 TŘ </a:t>
            </a:r>
          </a:p>
        </p:txBody>
      </p:sp>
      <p:sp>
        <p:nvSpPr>
          <p:cNvPr id="4813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</a:pPr>
            <a:r>
              <a:rPr lang="cs-CZ" altLang="cs-CZ" sz="1700" dirty="0"/>
              <a:t>do pěti pracovních dnů</a:t>
            </a:r>
          </a:p>
          <a:p>
            <a:pPr lvl="1" algn="just"/>
            <a:r>
              <a:rPr lang="cs-CZ" altLang="cs-CZ" sz="1500" dirty="0"/>
              <a:t>v řízení před okresními soudy a ve vazebních věcech v řízení před krajskými soudy jako soudy druhého stupně („odvolacími“)</a:t>
            </a:r>
          </a:p>
          <a:p>
            <a:pPr algn="just">
              <a:lnSpc>
                <a:spcPct val="100000"/>
              </a:lnSpc>
            </a:pPr>
            <a:r>
              <a:rPr lang="cs-CZ" altLang="cs-CZ" sz="1700" dirty="0"/>
              <a:t>do deseti pracovních dnů</a:t>
            </a:r>
          </a:p>
          <a:p>
            <a:pPr lvl="1" algn="just"/>
            <a:r>
              <a:rPr lang="cs-CZ" altLang="cs-CZ" sz="1500" dirty="0"/>
              <a:t>v ostatních věcech  </a:t>
            </a:r>
          </a:p>
          <a:p>
            <a:pPr lvl="1" algn="just">
              <a:buFont typeface="Wingdings" pitchFamily="2" charset="2"/>
              <a:buNone/>
            </a:pPr>
            <a:endParaRPr lang="cs-CZ" altLang="cs-CZ" sz="1500" dirty="0"/>
          </a:p>
          <a:p>
            <a:pPr algn="just">
              <a:lnSpc>
                <a:spcPct val="100000"/>
              </a:lnSpc>
            </a:pPr>
            <a:r>
              <a:rPr lang="cs-CZ" altLang="cs-CZ" sz="1700" dirty="0"/>
              <a:t>do deseti pracovních dnů</a:t>
            </a:r>
          </a:p>
          <a:p>
            <a:pPr lvl="1" algn="just"/>
            <a:r>
              <a:rPr lang="cs-CZ" altLang="cs-CZ" sz="1500" dirty="0"/>
              <a:t>ve vazebních věcech v řízení před krajskými soudy jako soudy prvního stupně, vrchními soudy a před Nejvyšším soudem</a:t>
            </a:r>
          </a:p>
          <a:p>
            <a:pPr algn="just">
              <a:lnSpc>
                <a:spcPct val="100000"/>
              </a:lnSpc>
            </a:pPr>
            <a:r>
              <a:rPr lang="cs-CZ" altLang="cs-CZ" sz="1700" dirty="0"/>
              <a:t>do dvaceti pracovních dnů</a:t>
            </a:r>
          </a:p>
          <a:p>
            <a:pPr lvl="1" algn="just"/>
            <a:r>
              <a:rPr lang="cs-CZ" altLang="cs-CZ" sz="1500" dirty="0"/>
              <a:t>v ostatních věcech </a:t>
            </a:r>
          </a:p>
          <a:p>
            <a:pPr algn="just">
              <a:lnSpc>
                <a:spcPct val="100000"/>
              </a:lnSpc>
            </a:pPr>
            <a:endParaRPr lang="cs-CZ" altLang="cs-CZ" sz="1700" dirty="0"/>
          </a:p>
          <a:p>
            <a:pPr algn="just">
              <a:lnSpc>
                <a:spcPct val="100000"/>
              </a:lnSpc>
            </a:pPr>
            <a:r>
              <a:rPr lang="cs-CZ" altLang="cs-CZ" sz="1700" dirty="0"/>
              <a:t>výjimky z těchto lhůt se povoluje ze závažných důvodů, zejména s ohledem na rozsáhlost a složitost věci, v jednotlivých věcech předseda soudu  - realita je mnohdy  zejména u závažné trestné činnosti trochu jiná </a:t>
            </a:r>
          </a:p>
          <a:p>
            <a:pPr algn="just">
              <a:buFont typeface="Wingdings" pitchFamily="2" charset="2"/>
              <a:buNone/>
            </a:pPr>
            <a:endParaRPr lang="cs-CZ" altLang="cs-CZ" sz="17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86763F4-59B6-4466-84C2-1264AAF66EEC}" type="slidenum">
              <a:rPr lang="cs-CZ" smtClean="0"/>
              <a:pPr>
                <a:defRPr/>
              </a:pPr>
              <a:t>14</a:t>
            </a:fld>
            <a:endParaRPr lang="cs-CZ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4915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cs-CZ" altLang="cs-CZ" sz="1700" dirty="0"/>
          </a:p>
          <a:p>
            <a:pPr algn="just"/>
            <a:r>
              <a:rPr lang="cs-CZ" altLang="cs-CZ" sz="1700" dirty="0"/>
              <a:t>výjimka z pravidla, že písemné vyhotovení musí obsahovat odůvodnění  (zjednodušený rozsudek - § 129/2 TŘ) </a:t>
            </a:r>
          </a:p>
          <a:p>
            <a:pPr algn="just"/>
            <a:endParaRPr lang="cs-CZ" altLang="cs-CZ" sz="1700" dirty="0"/>
          </a:p>
          <a:p>
            <a:pPr lvl="1" algn="just"/>
            <a:r>
              <a:rPr lang="cs-CZ" altLang="cs-CZ" sz="1500" dirty="0"/>
              <a:t>státní zástupce a obžalovaný (všichni obžalovaní) se vzdali práva na odvolání</a:t>
            </a:r>
          </a:p>
          <a:p>
            <a:pPr lvl="1" algn="just"/>
            <a:endParaRPr lang="cs-CZ" altLang="cs-CZ" sz="1500" dirty="0"/>
          </a:p>
          <a:p>
            <a:pPr lvl="1" algn="just"/>
            <a:r>
              <a:rPr lang="cs-CZ" altLang="cs-CZ" sz="1500" dirty="0"/>
              <a:t>státní zástupce a obžalovaný (všichni obžalovaní) prohlásili, že netrvají na písemném vyhotovení rozsudku</a:t>
            </a:r>
          </a:p>
          <a:p>
            <a:pPr lvl="1" algn="just"/>
            <a:endParaRPr lang="cs-CZ" altLang="cs-CZ" sz="1500" dirty="0"/>
          </a:p>
          <a:p>
            <a:pPr lvl="1" algn="just"/>
            <a:r>
              <a:rPr lang="cs-CZ" altLang="cs-CZ" sz="1500" dirty="0"/>
              <a:t>obžalovaný (každý z obžalovaných) prohlásil, že si nepřeje, ab v jeho prospěch  podaly odvolání jiné oprávněné osoby</a:t>
            </a:r>
          </a:p>
          <a:p>
            <a:pPr lvl="1" algn="just">
              <a:buFont typeface="Wingdings" pitchFamily="2" charset="2"/>
              <a:buNone/>
            </a:pPr>
            <a:endParaRPr lang="cs-CZ" altLang="cs-CZ" sz="1500" dirty="0"/>
          </a:p>
          <a:p>
            <a:pPr lvl="1" algn="just"/>
            <a:r>
              <a:rPr lang="cs-CZ" altLang="cs-CZ" sz="1500" dirty="0"/>
              <a:t>poškozený (všichni poškození) a zúčastněná osoba (všechny zúčastněné osoby) se vzdali práva na odvolání  </a:t>
            </a:r>
          </a:p>
          <a:p>
            <a:pPr algn="just"/>
            <a:endParaRPr lang="cs-CZ" altLang="cs-CZ" sz="17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AF3B99F-D4A8-4925-A7AB-7A7520D9A940}" type="slidenum">
              <a:rPr lang="cs-CZ" smtClean="0"/>
              <a:pPr>
                <a:defRPr/>
              </a:pPr>
              <a:t>15</a:t>
            </a:fld>
            <a:endParaRPr lang="cs-CZ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b="1" dirty="0"/>
              <a:t>Doručení rozsudku - § 130 TŘ  </a:t>
            </a:r>
          </a:p>
        </p:txBody>
      </p:sp>
      <p:sp>
        <p:nvSpPr>
          <p:cNvPr id="50179" name="Zástupný symbol pro obsah 2"/>
          <p:cNvSpPr>
            <a:spLocks noGrp="1"/>
          </p:cNvSpPr>
          <p:nvPr>
            <p:ph idx="1"/>
          </p:nvPr>
        </p:nvSpPr>
        <p:spPr>
          <a:xfrm>
            <a:off x="736310" y="1703929"/>
            <a:ext cx="10753200" cy="4139998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cs-CZ" altLang="cs-CZ" sz="1600" dirty="0"/>
              <a:t>obžalovanému, státnímu zástupci, zúčastněné osobě a poškozenému, který uplatnil nárok na náhradu škody nebo nemajetkové újmy v penězích nebo na vydání bezdůvodného obohacení, a to i když byli při vyhlášení rozsudku přítomni</a:t>
            </a:r>
          </a:p>
          <a:p>
            <a:pPr algn="just">
              <a:lnSpc>
                <a:spcPct val="100000"/>
              </a:lnSpc>
            </a:pPr>
            <a:endParaRPr lang="cs-CZ" altLang="cs-CZ" sz="1600" dirty="0"/>
          </a:p>
          <a:p>
            <a:pPr algn="just">
              <a:lnSpc>
                <a:spcPct val="100000"/>
              </a:lnSpc>
            </a:pPr>
            <a:r>
              <a:rPr lang="cs-CZ" altLang="cs-CZ" sz="1600" dirty="0"/>
              <a:t>má-li obžalovaný obhájce nebo zákonného zástupce, doručí se i jim</a:t>
            </a:r>
          </a:p>
          <a:p>
            <a:pPr algn="just">
              <a:lnSpc>
                <a:spcPct val="100000"/>
              </a:lnSpc>
              <a:buFont typeface="Wingdings" pitchFamily="2" charset="2"/>
              <a:buNone/>
            </a:pPr>
            <a:endParaRPr lang="cs-CZ" altLang="cs-CZ" sz="1600" dirty="0"/>
          </a:p>
          <a:p>
            <a:pPr algn="just">
              <a:lnSpc>
                <a:spcPct val="100000"/>
              </a:lnSpc>
            </a:pPr>
            <a:r>
              <a:rPr lang="cs-CZ" altLang="cs-CZ" sz="1600" dirty="0"/>
              <a:t>mají-li zúčastněná osoba nebo poškozený zákonného zástupce, doručí se jen zákonnému zástupci; mají-li zmocněnce, doručí se jen zmocněnci</a:t>
            </a:r>
          </a:p>
          <a:p>
            <a:pPr marL="72000" indent="0" algn="just">
              <a:lnSpc>
                <a:spcPct val="100000"/>
              </a:lnSpc>
              <a:buNone/>
            </a:pPr>
            <a:endParaRPr lang="cs-CZ" altLang="cs-CZ" sz="1600" dirty="0"/>
          </a:p>
          <a:p>
            <a:pPr algn="just">
              <a:lnSpc>
                <a:spcPct val="100000"/>
              </a:lnSpc>
            </a:pPr>
            <a:r>
              <a:rPr lang="cs-CZ" altLang="cs-CZ" sz="1600" dirty="0"/>
              <a:t>mladistvý - OSPOD a PMS - § 67/1 ZSM</a:t>
            </a:r>
          </a:p>
          <a:p>
            <a:pPr algn="just">
              <a:buFont typeface="Wingdings" pitchFamily="2" charset="2"/>
              <a:buNone/>
            </a:pPr>
            <a:endParaRPr lang="cs-CZ" altLang="cs-CZ" sz="17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4EACFA7-0F30-41AF-B3A0-2E981EDA0E04}" type="slidenum">
              <a:rPr lang="cs-CZ" smtClean="0"/>
              <a:pPr>
                <a:defRPr/>
              </a:pPr>
              <a:t>16</a:t>
            </a:fld>
            <a:endParaRPr lang="cs-CZ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5120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z="1700" dirty="0"/>
              <a:t>nedoručuje se osobám  uvedeným v § 247/2 TŘ </a:t>
            </a:r>
          </a:p>
          <a:p>
            <a:pPr>
              <a:lnSpc>
                <a:spcPct val="100000"/>
              </a:lnSpc>
            </a:pPr>
            <a:endParaRPr lang="cs-CZ" altLang="cs-CZ" sz="1700" dirty="0"/>
          </a:p>
          <a:p>
            <a:pPr lvl="1"/>
            <a:r>
              <a:rPr lang="cs-CZ" altLang="cs-CZ" sz="1500" dirty="0"/>
              <a:t>příbuzní v pokolení přímém oprávněni podat odvolání ve prospěch </a:t>
            </a:r>
          </a:p>
          <a:p>
            <a:pPr marL="72000" indent="0">
              <a:lnSpc>
                <a:spcPct val="100000"/>
              </a:lnSpc>
              <a:buNone/>
            </a:pPr>
            <a:endParaRPr lang="cs-CZ" altLang="cs-CZ" sz="1700" dirty="0"/>
          </a:p>
          <a:p>
            <a:pPr>
              <a:lnSpc>
                <a:spcPct val="100000"/>
              </a:lnSpc>
            </a:pPr>
            <a:r>
              <a:rPr lang="cs-CZ" altLang="cs-CZ" sz="1700" dirty="0"/>
              <a:t>v řízení proti uprchlému se doručuje obhájci (§ 306/1 TŘ)</a:t>
            </a:r>
          </a:p>
          <a:p>
            <a:pPr>
              <a:lnSpc>
                <a:spcPct val="100000"/>
              </a:lnSpc>
            </a:pPr>
            <a:endParaRPr lang="cs-CZ" altLang="cs-CZ" sz="1700" dirty="0"/>
          </a:p>
          <a:p>
            <a:pPr lvl="1" algn="just"/>
            <a:r>
              <a:rPr lang="cs-CZ" altLang="cs-CZ" sz="1500" dirty="0"/>
              <a:t>pominou-li důvody pro konání tohoto řízení, je třeba odsouzeného poučit o možnosti podat opravný prostředek</a:t>
            </a:r>
          </a:p>
          <a:p>
            <a:pPr>
              <a:lnSpc>
                <a:spcPct val="100000"/>
              </a:lnSpc>
            </a:pPr>
            <a:endParaRPr lang="cs-CZ" altLang="cs-CZ" sz="1700" dirty="0"/>
          </a:p>
          <a:p>
            <a:pPr>
              <a:lnSpc>
                <a:spcPct val="100000"/>
              </a:lnSpc>
            </a:pPr>
            <a:r>
              <a:rPr lang="cs-CZ" altLang="cs-CZ" sz="1700" dirty="0"/>
              <a:t>rozsudek se  doručuje do vlastních rukou</a:t>
            </a:r>
          </a:p>
          <a:p>
            <a:pPr>
              <a:lnSpc>
                <a:spcPct val="100000"/>
              </a:lnSpc>
            </a:pPr>
            <a:endParaRPr lang="cs-CZ" altLang="cs-CZ" sz="1700" dirty="0"/>
          </a:p>
          <a:p>
            <a:pPr lvl="1"/>
            <a:r>
              <a:rPr lang="cs-CZ" sz="1500" dirty="0">
                <a:ea typeface="+mn-ea"/>
                <a:cs typeface="+mn-cs"/>
              </a:rPr>
              <a:t>ve skutečnosti se jedná o  dodání do vlastních rukou výhradně jen adresáta</a:t>
            </a:r>
          </a:p>
          <a:p>
            <a:pPr marL="72000" indent="0">
              <a:lnSpc>
                <a:spcPct val="100000"/>
              </a:lnSpc>
              <a:buNone/>
            </a:pPr>
            <a:endParaRPr lang="cs-CZ" altLang="cs-CZ" sz="1700" dirty="0"/>
          </a:p>
          <a:p>
            <a:pPr lvl="1" algn="just"/>
            <a:r>
              <a:rPr lang="cs-CZ" altLang="cs-CZ" sz="1500" dirty="0"/>
              <a:t>v případě obžalovaného je vyloučeno  tzv. náhradní doručení (fikce) dle § 64/5 TŘ  - pokud mám právo  podat si opravný prostředek, musím vědět proti čemu </a:t>
            </a:r>
          </a:p>
          <a:p>
            <a:pPr marL="72000" indent="0">
              <a:lnSpc>
                <a:spcPct val="100000"/>
              </a:lnSpc>
              <a:buNone/>
            </a:pPr>
            <a:endParaRPr lang="cs-CZ" altLang="cs-CZ" sz="1700" dirty="0"/>
          </a:p>
          <a:p>
            <a:endParaRPr lang="cs-CZ" alt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BD3C607-5F73-41CF-835F-727C9DE314B1}" type="slidenum">
              <a:rPr lang="cs-CZ" smtClean="0"/>
              <a:pPr>
                <a:defRPr/>
              </a:pPr>
              <a:t>17</a:t>
            </a:fld>
            <a:endParaRPr lang="cs-CZ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Nadpis 1">
            <a:extLst>
              <a:ext uri="{FF2B5EF4-FFF2-40B4-BE49-F238E27FC236}">
                <a16:creationId xmlns:a16="http://schemas.microsoft.com/office/drawing/2014/main" id="{6EC9EF05-5557-44B3-B32E-A7931120F0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br>
              <a:rPr lang="cs-CZ" altLang="cs-CZ" b="1" dirty="0"/>
            </a:br>
            <a:endParaRPr lang="cs-CZ" alt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77E7CCF-0979-4F2F-B75E-FD182810D4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  <a:defRPr/>
            </a:pPr>
            <a:r>
              <a:rPr lang="cs-CZ" sz="1600" dirty="0"/>
              <a:t>povinnost doručovat do vlastních rukou platí i pro věznice a léčebné ústavy</a:t>
            </a:r>
          </a:p>
          <a:p>
            <a:pPr algn="just">
              <a:lnSpc>
                <a:spcPct val="100000"/>
              </a:lnSpc>
              <a:defRPr/>
            </a:pPr>
            <a:endParaRPr lang="cs-CZ" sz="1600" dirty="0"/>
          </a:p>
          <a:p>
            <a:pPr lvl="1" algn="just">
              <a:defRPr/>
            </a:pPr>
            <a:r>
              <a:rPr lang="cs-CZ" sz="1400" dirty="0">
                <a:ea typeface="+mn-ea"/>
                <a:cs typeface="+mn-cs"/>
              </a:rPr>
              <a:t>není možno ho nahradit pouze seznámením adresáta s obsahem doručovaného rozhodnutí a jeho založením do osobního spisu </a:t>
            </a:r>
          </a:p>
          <a:p>
            <a:pPr lvl="1" algn="just">
              <a:defRPr/>
            </a:pPr>
            <a:endParaRPr lang="cs-CZ" sz="1400" dirty="0">
              <a:ea typeface="+mn-ea"/>
              <a:cs typeface="+mn-cs"/>
            </a:endParaRPr>
          </a:p>
          <a:p>
            <a:pPr lvl="1" algn="just">
              <a:defRPr/>
            </a:pPr>
            <a:r>
              <a:rPr lang="cs-CZ" sz="1400" dirty="0">
                <a:ea typeface="+mn-ea"/>
                <a:cs typeface="+mn-cs"/>
              </a:rPr>
              <a:t>doručení takovéto písemnosti musí osoba, které se takto doručuje, vlastnoručně potvrdit a musí jí být umožněno, aby se s obsahem doručovaného rozhodnutí mohla sama náležitě seznámit a rozhodnout se, zda ve vztahu k němu podá opravný prostředek, či nikoliv (R 59/1967)</a:t>
            </a:r>
          </a:p>
          <a:p>
            <a:pPr algn="just">
              <a:lnSpc>
                <a:spcPct val="100000"/>
              </a:lnSpc>
              <a:defRPr/>
            </a:pPr>
            <a:endParaRPr lang="cs-CZ" sz="1600" dirty="0"/>
          </a:p>
          <a:p>
            <a:pPr algn="just">
              <a:lnSpc>
                <a:spcPct val="100000"/>
              </a:lnSpc>
              <a:defRPr/>
            </a:pPr>
            <a:r>
              <a:rPr lang="cs-CZ" sz="1600" dirty="0"/>
              <a:t>pokud nastane situace, že ten, komu se doručuje do vlastních rukou, odmítne písemnost převzít, je třeba to poznamenat na doručence spolu s datem a důvodem odepření </a:t>
            </a:r>
          </a:p>
          <a:p>
            <a:pPr algn="just">
              <a:lnSpc>
                <a:spcPct val="100000"/>
              </a:lnSpc>
              <a:defRPr/>
            </a:pPr>
            <a:endParaRPr lang="cs-CZ" sz="1600" dirty="0"/>
          </a:p>
          <a:p>
            <a:pPr lvl="1" algn="just">
              <a:defRPr/>
            </a:pPr>
            <a:r>
              <a:rPr lang="cs-CZ" sz="1400" dirty="0">
                <a:ea typeface="+mn-ea"/>
                <a:cs typeface="+mn-cs"/>
              </a:rPr>
              <a:t>písemnost se následně vrátí odesílateli </a:t>
            </a:r>
          </a:p>
          <a:p>
            <a:pPr lvl="1" algn="just">
              <a:defRPr/>
            </a:pPr>
            <a:endParaRPr lang="cs-CZ" sz="1400" dirty="0">
              <a:ea typeface="+mn-ea"/>
              <a:cs typeface="+mn-cs"/>
            </a:endParaRPr>
          </a:p>
          <a:p>
            <a:pPr lvl="1" algn="just">
              <a:defRPr/>
            </a:pPr>
            <a:r>
              <a:rPr lang="cs-CZ" sz="1400" dirty="0">
                <a:ea typeface="+mn-ea"/>
                <a:cs typeface="+mn-cs"/>
              </a:rPr>
              <a:t>osoba, která takovou písemnost doručuje, musí na doručence navíc poznamenat, že adresát byl poučen o následku bezdůvodného odepření přijetí písemnosti dle § 64a/2 </a:t>
            </a:r>
            <a:r>
              <a:rPr lang="cs-CZ" sz="1400" dirty="0" err="1">
                <a:ea typeface="+mn-ea"/>
                <a:cs typeface="+mn-cs"/>
              </a:rPr>
              <a:t>TrŘ</a:t>
            </a:r>
            <a:r>
              <a:rPr lang="cs-CZ" sz="1400" dirty="0">
                <a:ea typeface="+mn-ea"/>
                <a:cs typeface="+mn-cs"/>
              </a:rPr>
              <a:t> </a:t>
            </a:r>
          </a:p>
          <a:p>
            <a:pPr algn="just">
              <a:lnSpc>
                <a:spcPct val="100000"/>
              </a:lnSpc>
              <a:defRPr/>
            </a:pPr>
            <a:endParaRPr lang="cs-CZ" sz="1600" dirty="0"/>
          </a:p>
          <a:p>
            <a:pPr>
              <a:defRPr/>
            </a:pP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23A8A357-4A77-463A-AFE0-25D6E1CF655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7E0EC36A-AD12-41C6-B447-3E7F6CE65867}" type="slidenum">
              <a:rPr lang="cs-CZ" altLang="cs-CZ" sz="1200">
                <a:latin typeface="Trebuchet MS" panose="020B0603020202020204" pitchFamily="34" charset="0"/>
              </a:rPr>
              <a:pPr eaLnBrk="1" hangingPunct="1"/>
              <a:t>18</a:t>
            </a:fld>
            <a:endParaRPr lang="cs-CZ" altLang="cs-CZ" sz="1200">
              <a:latin typeface="Trebuchet MS" panose="020B0603020202020204" pitchFamily="34" charset="0"/>
            </a:endParaRPr>
          </a:p>
        </p:txBody>
      </p:sp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79D5FCA6-480B-4F46-9122-8233E18500C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pl-PL"/>
              <a:t>Praktikum z trestního řízení; 16.10.2020</a:t>
            </a:r>
            <a:endParaRPr lang="cs-CZ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0C2FA946-84A9-4458-A3CB-1F1ADFB803A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19</a:t>
            </a:fld>
            <a:endParaRPr lang="cs-CZ" alt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3A80D971-5256-4836-8F18-08B59C24F6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E918BC44-9C1D-43A8-9219-0F2838E3BB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  <a:defRPr/>
            </a:pPr>
            <a:endParaRPr lang="cs-CZ" sz="1600" dirty="0"/>
          </a:p>
          <a:p>
            <a:pPr algn="just">
              <a:lnSpc>
                <a:spcPct val="100000"/>
              </a:lnSpc>
              <a:defRPr/>
            </a:pPr>
            <a:r>
              <a:rPr lang="cs-CZ" sz="1600" dirty="0"/>
              <a:t>tímto následkem je to, že pokud soud uzná, že odepření bylo bezdůvodné, je písemnost doručena dnem odepření přijetí </a:t>
            </a:r>
          </a:p>
          <a:p>
            <a:pPr algn="just">
              <a:lnSpc>
                <a:spcPct val="100000"/>
              </a:lnSpc>
              <a:defRPr/>
            </a:pPr>
            <a:endParaRPr lang="cs-CZ" sz="1600" dirty="0"/>
          </a:p>
          <a:p>
            <a:pPr algn="just">
              <a:lnSpc>
                <a:spcPct val="100000"/>
              </a:lnSpc>
              <a:defRPr/>
            </a:pPr>
            <a:r>
              <a:rPr lang="cs-CZ" sz="1600" dirty="0"/>
              <a:t>pokud adresát nebyl upozorněn za následek odepření přijetí písemnosti, nelze tuto považovat za doručenou</a:t>
            </a:r>
          </a:p>
          <a:p>
            <a:pPr algn="just">
              <a:lnSpc>
                <a:spcPct val="100000"/>
              </a:lnSpc>
              <a:defRPr/>
            </a:pPr>
            <a:endParaRPr lang="cs-CZ" sz="1600" dirty="0"/>
          </a:p>
          <a:p>
            <a:pPr algn="just">
              <a:lnSpc>
                <a:spcPct val="100000"/>
              </a:lnSpc>
              <a:defRPr/>
            </a:pPr>
            <a:r>
              <a:rPr lang="cs-CZ" sz="1600" dirty="0"/>
              <a:t>doručení dokumentu do datové schránky dochází v okamžiku, kdy se do určité datové schránky prostřednictvím informačního systému datových schránek úspěšně přihlásí osoba, která má oprávnění pro přístup k danému dokumentu </a:t>
            </a:r>
          </a:p>
          <a:p>
            <a:pPr algn="just">
              <a:lnSpc>
                <a:spcPct val="100000"/>
              </a:lnSpc>
              <a:defRPr/>
            </a:pPr>
            <a:endParaRPr lang="cs-CZ" sz="1700" dirty="0"/>
          </a:p>
          <a:p>
            <a:pPr lvl="1" algn="just">
              <a:defRPr/>
            </a:pPr>
            <a:r>
              <a:rPr lang="cs-CZ" sz="1400" dirty="0">
                <a:ea typeface="+mn-ea"/>
                <a:cs typeface="+mn-cs"/>
              </a:rPr>
              <a:t>oprávnění se rozlišuje podle toho, zda je daná osoba oprávněna k přístupu ke zprávám s tzv. červeným pruhem, tj. zprávám určeným pouze do vlastních rukou adresáta </a:t>
            </a:r>
          </a:p>
          <a:p>
            <a:pPr algn="just">
              <a:lnSpc>
                <a:spcPct val="100000"/>
              </a:lnSpc>
              <a:defRPr/>
            </a:pPr>
            <a:endParaRPr lang="cs-CZ" sz="1400" dirty="0"/>
          </a:p>
          <a:p>
            <a:pPr lvl="1" algn="just">
              <a:defRPr/>
            </a:pPr>
            <a:r>
              <a:rPr lang="cs-CZ" sz="1400" dirty="0">
                <a:ea typeface="+mn-ea"/>
                <a:cs typeface="+mn-cs"/>
              </a:rPr>
              <a:t>v  případě, že tento přístup nemá, zprávy se této osobě ani nezobrazí, a tudíž nemohou být považovány za doručené okamžikem přihlášení se do datové schránky</a:t>
            </a:r>
          </a:p>
          <a:p>
            <a:pPr algn="just">
              <a:lnSpc>
                <a:spcPct val="100000"/>
              </a:lnSpc>
              <a:defRPr/>
            </a:pPr>
            <a:endParaRPr lang="cs-CZ" sz="1600" dirty="0"/>
          </a:p>
          <a:p>
            <a:pPr>
              <a:buFont typeface="Wingdings" panose="05000000000000000000" pitchFamily="2" charset="2"/>
              <a:buNone/>
              <a:defRPr/>
            </a:pPr>
            <a:r>
              <a:rPr lang="cs-CZ" sz="1600" dirty="0"/>
              <a:t> </a:t>
            </a:r>
          </a:p>
          <a:p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14461432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78F03DF-D383-4573-A88E-539A84064F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cs-CZ" dirty="0">
                <a:solidFill>
                  <a:srgbClr val="0000D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Rozhodnutí v hlavním líčení</a:t>
            </a:r>
            <a:endParaRPr lang="cs-CZ" dirty="0">
              <a:solidFill>
                <a:srgbClr val="0000DC"/>
              </a:solidFill>
            </a:endParaRPr>
          </a:p>
        </p:txBody>
      </p:sp>
      <p:sp>
        <p:nvSpPr>
          <p:cNvPr id="12291" name="Zástupný symbol pro obsah 2">
            <a:extLst>
              <a:ext uri="{FF2B5EF4-FFF2-40B4-BE49-F238E27FC236}">
                <a16:creationId xmlns:a16="http://schemas.microsoft.com/office/drawing/2014/main" id="{37808A3F-235A-4D26-AE57-D3E4EBE4E7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100000"/>
              </a:lnSpc>
            </a:pPr>
            <a:r>
              <a:rPr lang="cs-CZ" altLang="cs-CZ" sz="2000" dirty="0"/>
              <a:t>rozhodnutí meritorní povahy</a:t>
            </a:r>
          </a:p>
          <a:p>
            <a:pPr lvl="1" eaLnBrk="1" hangingPunct="1"/>
            <a:endParaRPr lang="cs-CZ" altLang="cs-CZ" dirty="0"/>
          </a:p>
          <a:p>
            <a:pPr lvl="1" eaLnBrk="1" hangingPunct="1"/>
            <a:r>
              <a:rPr lang="cs-CZ" altLang="cs-CZ" dirty="0"/>
              <a:t>rozsudek</a:t>
            </a:r>
          </a:p>
          <a:p>
            <a:pPr marL="324000" lvl="1" indent="0" eaLnBrk="1" hangingPunct="1">
              <a:buNone/>
            </a:pPr>
            <a:endParaRPr lang="cs-CZ" altLang="cs-CZ" dirty="0"/>
          </a:p>
          <a:p>
            <a:pPr marL="1200150" lvl="2" indent="-285750" eaLnBrk="1" hangingPunct="1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altLang="cs-CZ" dirty="0"/>
              <a:t>odsuzující</a:t>
            </a:r>
          </a:p>
          <a:p>
            <a:pPr marL="1200150" lvl="2" indent="-285750" eaLnBrk="1" hangingPunct="1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altLang="cs-CZ" dirty="0"/>
              <a:t>zprošťující</a:t>
            </a:r>
          </a:p>
          <a:p>
            <a:pPr lvl="1" eaLnBrk="1" hangingPunct="1"/>
            <a:endParaRPr lang="cs-CZ" altLang="cs-CZ" dirty="0"/>
          </a:p>
          <a:p>
            <a:pPr lvl="1" eaLnBrk="1" hangingPunct="1"/>
            <a:r>
              <a:rPr lang="cs-CZ" altLang="cs-CZ" dirty="0"/>
              <a:t>usnesení</a:t>
            </a:r>
          </a:p>
          <a:p>
            <a:pPr marL="324000" lvl="1" indent="0" eaLnBrk="1" hangingPunct="1">
              <a:buNone/>
            </a:pPr>
            <a:endParaRPr lang="cs-CZ" altLang="cs-CZ" dirty="0"/>
          </a:p>
          <a:p>
            <a:pPr marL="1200150" lvl="2" indent="-285750" eaLnBrk="1" hangingPunct="1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altLang="cs-CZ" dirty="0"/>
              <a:t>o zastavení trestního stíhání</a:t>
            </a:r>
          </a:p>
          <a:p>
            <a:pPr marL="1200150" lvl="2" indent="-285750" eaLnBrk="1" hangingPunct="1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altLang="cs-CZ" dirty="0"/>
              <a:t>o schválení narovnání a zastavení trestního stíhání</a:t>
            </a:r>
          </a:p>
          <a:p>
            <a:pPr marL="1200150" lvl="2" indent="-285750" eaLnBrk="1" hangingPunct="1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altLang="cs-CZ" dirty="0"/>
              <a:t>o postoupení věcí jinému orgánu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Nadpis 1">
            <a:extLst>
              <a:ext uri="{FF2B5EF4-FFF2-40B4-BE49-F238E27FC236}">
                <a16:creationId xmlns:a16="http://schemas.microsoft.com/office/drawing/2014/main" id="{B1FF6894-53BA-4144-9C0C-B0724DB4C8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C006B26-CBC3-419A-9554-23871536B7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  <a:defRPr/>
            </a:pPr>
            <a:endParaRPr lang="cs-CZ" sz="1700" dirty="0"/>
          </a:p>
          <a:p>
            <a:pPr algn="just">
              <a:lnSpc>
                <a:spcPct val="100000"/>
              </a:lnSpc>
              <a:defRPr/>
            </a:pPr>
            <a:r>
              <a:rPr lang="cs-CZ" sz="1700" dirty="0"/>
              <a:t>problematické je doručováno osobě, která je pod vlivem návykové látky, tj. alkoholu, omamných a psychotropních látek nebo ostatních látek, která jsou způsobilé nepříznivě ovlivnit její psychiku, její ovládací nebo rozpoznávací schopnosti či sociální chování</a:t>
            </a:r>
          </a:p>
          <a:p>
            <a:pPr algn="just">
              <a:lnSpc>
                <a:spcPct val="100000"/>
              </a:lnSpc>
              <a:defRPr/>
            </a:pPr>
            <a:endParaRPr lang="cs-CZ" sz="1700" dirty="0"/>
          </a:p>
          <a:p>
            <a:pPr lvl="1" algn="just">
              <a:defRPr/>
            </a:pPr>
            <a:r>
              <a:rPr lang="cs-CZ" sz="1500" dirty="0">
                <a:ea typeface="+mn-ea"/>
                <a:cs typeface="+mn-cs"/>
              </a:rPr>
              <a:t>dle mého názoru by k doručení takové osobě nemělo vůbec dojít; a co osoby tzv. na pohybu?</a:t>
            </a:r>
          </a:p>
          <a:p>
            <a:pPr algn="just">
              <a:lnSpc>
                <a:spcPct val="100000"/>
              </a:lnSpc>
              <a:defRPr/>
            </a:pPr>
            <a:endParaRPr lang="cs-CZ" sz="1700" dirty="0"/>
          </a:p>
          <a:p>
            <a:pPr algn="just">
              <a:lnSpc>
                <a:spcPct val="100000"/>
              </a:lnSpc>
              <a:defRPr/>
            </a:pPr>
            <a:r>
              <a:rPr lang="cs-CZ" sz="1700" dirty="0"/>
              <a:t>Česká pošta, s. p. (monopolní doručovatel) nemá povinnost žádným způsobem zkoumat způsobilost adresáta k převzetí zásilky</a:t>
            </a:r>
          </a:p>
          <a:p>
            <a:pPr algn="just">
              <a:lnSpc>
                <a:spcPct val="100000"/>
              </a:lnSpc>
              <a:defRPr/>
            </a:pPr>
            <a:endParaRPr lang="cs-CZ" sz="1700" dirty="0"/>
          </a:p>
          <a:p>
            <a:pPr lvl="1" algn="just">
              <a:defRPr/>
            </a:pPr>
            <a:r>
              <a:rPr lang="cs-CZ" sz="1500" dirty="0">
                <a:ea typeface="+mn-ea"/>
                <a:cs typeface="+mn-cs"/>
              </a:rPr>
              <a:t>osoba není schopna se podepsat nebo z důvodu svého zdravotního stavu není schopna převzetí poštovní zásilky jednoznačně potvrdit </a:t>
            </a:r>
          </a:p>
          <a:p>
            <a:pPr lvl="1" algn="just">
              <a:defRPr/>
            </a:pPr>
            <a:r>
              <a:rPr lang="cs-CZ" sz="1500" dirty="0">
                <a:ea typeface="+mn-ea"/>
                <a:cs typeface="+mn-cs"/>
              </a:rPr>
              <a:t>v tomto případě dodání poštovní zásilky potvrdí svým podpisem jiná vhodná osoba, která mu byla přítomna</a:t>
            </a:r>
            <a:endParaRPr lang="cs-CZ" sz="1500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6E14B885-73A7-4313-8D2A-F7FE617F1E7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95E3E7F-76D1-4E81-8855-4FE68E06AE9E}" type="slidenum">
              <a:rPr lang="cs-CZ" altLang="cs-CZ" sz="1200">
                <a:latin typeface="Trebuchet MS" panose="020B0603020202020204" pitchFamily="34" charset="0"/>
              </a:rPr>
              <a:pPr eaLnBrk="1" hangingPunct="1"/>
              <a:t>20</a:t>
            </a:fld>
            <a:endParaRPr lang="cs-CZ" altLang="cs-CZ" sz="1200">
              <a:latin typeface="Trebuchet MS" panose="020B0603020202020204" pitchFamily="34" charset="0"/>
            </a:endParaRPr>
          </a:p>
        </p:txBody>
      </p:sp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25199517-8D55-4BBE-8DF1-598531CBDDD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pl-PL"/>
              <a:t>Praktikum z trestního řízení; 16.10.2020</a:t>
            </a:r>
            <a:endParaRPr lang="cs-CZ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sz="3000" dirty="0"/>
              <a:t>Právní moc a vykonavatelnost rozsudku  - § 139 TŘ </a:t>
            </a:r>
          </a:p>
        </p:txBody>
      </p:sp>
      <p:sp>
        <p:nvSpPr>
          <p:cNvPr id="5222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90000"/>
              </a:lnSpc>
            </a:pPr>
            <a:endParaRPr lang="cs-CZ" altLang="cs-CZ" sz="1700"/>
          </a:p>
          <a:p>
            <a:pPr algn="just">
              <a:lnSpc>
                <a:spcPct val="90000"/>
              </a:lnSpc>
            </a:pPr>
            <a:endParaRPr lang="cs-CZ" altLang="cs-CZ" sz="1700"/>
          </a:p>
          <a:p>
            <a:pPr algn="just">
              <a:lnSpc>
                <a:spcPct val="90000"/>
              </a:lnSpc>
            </a:pPr>
            <a:r>
              <a:rPr lang="cs-CZ" altLang="cs-CZ" sz="1700"/>
              <a:t>právní moc – vlastnost rozhodnutí, která se projevuje v nezměnitelnosti a závaznosti navenek – stabilita a právní jistota</a:t>
            </a:r>
          </a:p>
          <a:p>
            <a:pPr algn="just">
              <a:lnSpc>
                <a:spcPct val="90000"/>
              </a:lnSpc>
            </a:pPr>
            <a:endParaRPr lang="cs-CZ" altLang="cs-CZ" sz="1700"/>
          </a:p>
          <a:p>
            <a:pPr lvl="1" algn="just">
              <a:lnSpc>
                <a:spcPct val="90000"/>
              </a:lnSpc>
            </a:pPr>
            <a:r>
              <a:rPr lang="cs-CZ" altLang="cs-CZ" sz="1500"/>
              <a:t>formální právní moc (nezměnitelnost)</a:t>
            </a:r>
          </a:p>
          <a:p>
            <a:pPr lvl="1" algn="just">
              <a:lnSpc>
                <a:spcPct val="90000"/>
              </a:lnSpc>
              <a:buFont typeface="Wingdings" pitchFamily="2" charset="2"/>
              <a:buNone/>
            </a:pPr>
            <a:endParaRPr lang="cs-CZ" altLang="cs-CZ" sz="1500"/>
          </a:p>
          <a:p>
            <a:pPr lvl="1" algn="just">
              <a:lnSpc>
                <a:spcPct val="90000"/>
              </a:lnSpc>
            </a:pPr>
            <a:r>
              <a:rPr lang="cs-CZ" altLang="cs-CZ" sz="1500"/>
              <a:t>materiální právní moc (závaznost)</a:t>
            </a:r>
          </a:p>
          <a:p>
            <a:pPr algn="just">
              <a:lnSpc>
                <a:spcPct val="90000"/>
              </a:lnSpc>
              <a:buFontTx/>
              <a:buNone/>
            </a:pPr>
            <a:endParaRPr lang="cs-CZ" altLang="cs-CZ" sz="1700"/>
          </a:p>
          <a:p>
            <a:pPr algn="just">
              <a:lnSpc>
                <a:spcPct val="90000"/>
              </a:lnSpc>
            </a:pPr>
            <a:r>
              <a:rPr lang="cs-CZ" altLang="cs-CZ" sz="1700"/>
              <a:t>vykonatelnost – vlastnost rozhodnutí, znamenající, že obsah rozhodnutí je třeba splnit, a pokud se tak nestane, může být splnění vynuceno</a:t>
            </a:r>
          </a:p>
          <a:p>
            <a:pPr algn="just">
              <a:lnSpc>
                <a:spcPct val="90000"/>
              </a:lnSpc>
            </a:pPr>
            <a:endParaRPr lang="cs-CZ" altLang="cs-CZ" sz="1700"/>
          </a:p>
          <a:p>
            <a:pPr algn="just">
              <a:lnSpc>
                <a:spcPct val="90000"/>
              </a:lnSpc>
            </a:pPr>
            <a:endParaRPr lang="cs-CZ" altLang="cs-CZ" sz="1700"/>
          </a:p>
          <a:p>
            <a:pPr algn="just">
              <a:lnSpc>
                <a:spcPct val="90000"/>
              </a:lnSpc>
            </a:pPr>
            <a:endParaRPr lang="cs-CZ" altLang="cs-CZ" sz="1700"/>
          </a:p>
          <a:p>
            <a:endParaRPr lang="cs-CZ" alt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879AD75-17C5-427A-AC12-15CBBA8E9562}" type="slidenum">
              <a:rPr lang="cs-CZ" smtClean="0"/>
              <a:pPr>
                <a:defRPr/>
              </a:pPr>
              <a:t>21</a:t>
            </a:fld>
            <a:endParaRPr lang="cs-CZ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b="1" dirty="0"/>
              <a:t>Usnesení § 134 a násl. TŘ</a:t>
            </a:r>
          </a:p>
        </p:txBody>
      </p:sp>
      <p:sp>
        <p:nvSpPr>
          <p:cNvPr id="5734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</a:pPr>
            <a:endParaRPr lang="cs-CZ" altLang="cs-CZ" sz="1700" dirty="0"/>
          </a:p>
          <a:p>
            <a:pPr algn="just">
              <a:lnSpc>
                <a:spcPct val="100000"/>
              </a:lnSpc>
            </a:pPr>
            <a:r>
              <a:rPr lang="cs-CZ" altLang="cs-CZ" sz="1700" dirty="0"/>
              <a:t>nejčastější forma rozhodnutí, kterou rozhodují nejen soudy, ale i státní zástupce a policejní orgán  </a:t>
            </a:r>
          </a:p>
          <a:p>
            <a:pPr algn="just">
              <a:lnSpc>
                <a:spcPct val="100000"/>
              </a:lnSpc>
            </a:pPr>
            <a:endParaRPr lang="cs-CZ" altLang="cs-CZ" sz="1700" dirty="0"/>
          </a:p>
          <a:p>
            <a:pPr algn="just">
              <a:lnSpc>
                <a:spcPct val="100000"/>
              </a:lnSpc>
            </a:pPr>
            <a:r>
              <a:rPr lang="cs-CZ" altLang="cs-CZ" sz="1700" dirty="0"/>
              <a:t>jeho právní úprava není tak rigidní jako u rozsudku, protože se jím rozhoduje  velmi rozmanitý okruh otázek </a:t>
            </a:r>
          </a:p>
          <a:p>
            <a:pPr algn="just">
              <a:lnSpc>
                <a:spcPct val="100000"/>
              </a:lnSpc>
            </a:pPr>
            <a:endParaRPr lang="cs-CZ" altLang="cs-CZ" sz="1700" dirty="0"/>
          </a:p>
          <a:p>
            <a:pPr algn="just">
              <a:lnSpc>
                <a:spcPct val="100000"/>
              </a:lnSpc>
            </a:pPr>
            <a:r>
              <a:rPr lang="cs-CZ" altLang="cs-CZ" sz="1700" dirty="0"/>
              <a:t>usnesení musí obsahovat</a:t>
            </a:r>
          </a:p>
          <a:p>
            <a:pPr algn="just">
              <a:lnSpc>
                <a:spcPct val="100000"/>
              </a:lnSpc>
              <a:buFont typeface="Wingdings" pitchFamily="2" charset="2"/>
              <a:buNone/>
            </a:pPr>
            <a:endParaRPr lang="cs-CZ" altLang="cs-CZ" sz="1700" dirty="0"/>
          </a:p>
          <a:p>
            <a:pPr algn="just">
              <a:lnSpc>
                <a:spcPct val="100000"/>
              </a:lnSpc>
            </a:pPr>
            <a:r>
              <a:rPr lang="cs-CZ" altLang="cs-CZ" sz="1700" dirty="0"/>
              <a:t>označení orgánu, o jehož rozhodnutí jde</a:t>
            </a:r>
          </a:p>
          <a:p>
            <a:pPr algn="just">
              <a:lnSpc>
                <a:spcPct val="100000"/>
              </a:lnSpc>
            </a:pPr>
            <a:endParaRPr lang="cs-CZ" altLang="cs-CZ" sz="1800" dirty="0"/>
          </a:p>
          <a:p>
            <a:pPr lvl="1" algn="just"/>
            <a:r>
              <a:rPr lang="cs-CZ" altLang="cs-CZ" sz="1600" dirty="0"/>
              <a:t>nevyhlašuje se „Jménem republiky“</a:t>
            </a:r>
          </a:p>
          <a:p>
            <a:pPr lvl="1" algn="just"/>
            <a:r>
              <a:rPr lang="cs-CZ" altLang="cs-CZ" sz="1600" dirty="0"/>
              <a:t>uvede se pouze název a sídlo instituce</a:t>
            </a:r>
          </a:p>
          <a:p>
            <a:pPr lvl="1" algn="just"/>
            <a:r>
              <a:rPr lang="cs-CZ" altLang="cs-CZ" sz="1600" dirty="0"/>
              <a:t>neuvádějí se jména ani  funkční označení osob, které se na vydání usnesení podílely</a:t>
            </a:r>
          </a:p>
          <a:p>
            <a:pPr algn="just"/>
            <a:endParaRPr lang="cs-CZ" altLang="cs-CZ" sz="1800" dirty="0"/>
          </a:p>
          <a:p>
            <a:pPr algn="just"/>
            <a:endParaRPr lang="cs-CZ" altLang="cs-CZ" sz="1800" dirty="0"/>
          </a:p>
          <a:p>
            <a:pPr algn="just"/>
            <a:endParaRPr lang="cs-CZ" altLang="cs-CZ" sz="1800" dirty="0"/>
          </a:p>
          <a:p>
            <a:pPr algn="just"/>
            <a:endParaRPr lang="cs-CZ" altLang="cs-CZ" sz="1800" dirty="0"/>
          </a:p>
          <a:p>
            <a:pPr algn="just">
              <a:buFont typeface="Wingdings" pitchFamily="2" charset="2"/>
              <a:buNone/>
            </a:pPr>
            <a:br>
              <a:rPr lang="cs-CZ" altLang="cs-CZ" sz="1800" dirty="0"/>
            </a:br>
            <a:endParaRPr lang="cs-CZ" altLang="cs-CZ" sz="1800" dirty="0"/>
          </a:p>
          <a:p>
            <a:pPr algn="just"/>
            <a:endParaRPr lang="cs-CZ" altLang="cs-CZ" sz="17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DDB1026-2BC6-4171-A3D9-4245171DF719}" type="slidenum">
              <a:rPr lang="cs-CZ" smtClean="0"/>
              <a:pPr>
                <a:defRPr/>
              </a:pPr>
              <a:t>22</a:t>
            </a:fld>
            <a:endParaRPr lang="cs-CZ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5837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cs-CZ" altLang="cs-CZ" sz="1700" dirty="0"/>
          </a:p>
          <a:p>
            <a:pPr algn="just"/>
            <a:r>
              <a:rPr lang="cs-CZ" altLang="cs-CZ" sz="1700" dirty="0"/>
              <a:t>den a místo rozhodnutí</a:t>
            </a:r>
          </a:p>
          <a:p>
            <a:pPr algn="just"/>
            <a:endParaRPr lang="cs-CZ" altLang="cs-CZ" sz="1700" dirty="0"/>
          </a:p>
          <a:p>
            <a:pPr lvl="1" algn="just"/>
            <a:r>
              <a:rPr lang="cs-CZ" altLang="cs-CZ" sz="1500" dirty="0"/>
              <a:t>důležité pro běh lhůt, pro přezkoumání toho, zda rozhodoval v daném okamžiku  příslušný orgán </a:t>
            </a:r>
          </a:p>
          <a:p>
            <a:pPr algn="just"/>
            <a:endParaRPr lang="cs-CZ" altLang="cs-CZ" sz="1700" dirty="0"/>
          </a:p>
          <a:p>
            <a:pPr algn="just"/>
            <a:r>
              <a:rPr lang="cs-CZ" altLang="cs-CZ" sz="1700" dirty="0"/>
              <a:t>výrok usnesení s uvedením zákonných ustanovení, jichž bylo použito</a:t>
            </a:r>
          </a:p>
          <a:p>
            <a:pPr algn="just"/>
            <a:endParaRPr lang="cs-CZ" altLang="cs-CZ" sz="1700" dirty="0"/>
          </a:p>
          <a:p>
            <a:pPr lvl="1" algn="just"/>
            <a:r>
              <a:rPr lang="cs-CZ" altLang="cs-CZ" sz="1500" dirty="0"/>
              <a:t>jasný srozumitelný a nesmí vzbuzovat pochybnosti  o vůli orgánu, který je vydal</a:t>
            </a:r>
          </a:p>
          <a:p>
            <a:pPr algn="just"/>
            <a:endParaRPr lang="cs-CZ" altLang="cs-CZ" sz="1700" dirty="0"/>
          </a:p>
          <a:p>
            <a:pPr lvl="1" algn="just"/>
            <a:r>
              <a:rPr lang="cs-CZ" altLang="cs-CZ" sz="1500" dirty="0"/>
              <a:t>uvedení konkrétních hmotněprávních a procesněprávních ustanovení, kterých bylo použito </a:t>
            </a:r>
            <a:endParaRPr lang="cs-CZ" altLang="cs-CZ" sz="1700" dirty="0"/>
          </a:p>
          <a:p>
            <a:pPr algn="just">
              <a:buFont typeface="Wingdings" pitchFamily="2" charset="2"/>
              <a:buNone/>
            </a:pPr>
            <a:endParaRPr lang="cs-CZ" altLang="cs-CZ" sz="1700" dirty="0"/>
          </a:p>
          <a:p>
            <a:endParaRPr lang="cs-CZ" alt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47F662F-C26A-42E2-9EAE-9803FAE02732}" type="slidenum">
              <a:rPr lang="cs-CZ" smtClean="0"/>
              <a:pPr>
                <a:defRPr/>
              </a:pPr>
              <a:t>23</a:t>
            </a:fld>
            <a:endParaRPr lang="cs-CZ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5939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</a:pPr>
            <a:endParaRPr lang="cs-CZ" altLang="cs-CZ" sz="1600" dirty="0"/>
          </a:p>
          <a:p>
            <a:pPr algn="just">
              <a:lnSpc>
                <a:spcPct val="100000"/>
              </a:lnSpc>
            </a:pPr>
            <a:r>
              <a:rPr lang="cs-CZ" altLang="cs-CZ" sz="1600" dirty="0"/>
              <a:t>odůvodnění</a:t>
            </a:r>
          </a:p>
          <a:p>
            <a:pPr algn="just">
              <a:lnSpc>
                <a:spcPct val="100000"/>
              </a:lnSpc>
            </a:pPr>
            <a:endParaRPr lang="cs-CZ" altLang="cs-CZ" sz="1600" dirty="0"/>
          </a:p>
          <a:p>
            <a:pPr marL="742950" lvl="2" indent="-342900" algn="just">
              <a:lnSpc>
                <a:spcPct val="100000"/>
              </a:lnSpc>
              <a:buFont typeface="Arial" pitchFamily="34" charset="0"/>
              <a:buChar char="•"/>
            </a:pPr>
            <a:r>
              <a:rPr lang="cs-CZ" altLang="cs-CZ" sz="1400" dirty="0"/>
              <a:t>rozmanitost  usnesení se projevuje  pouze v rámcových požadavcích na jejich   odůvodnění </a:t>
            </a:r>
          </a:p>
          <a:p>
            <a:pPr algn="just">
              <a:lnSpc>
                <a:spcPct val="100000"/>
              </a:lnSpc>
            </a:pPr>
            <a:endParaRPr lang="cs-CZ" altLang="cs-CZ" sz="1400" dirty="0"/>
          </a:p>
          <a:p>
            <a:pPr algn="just">
              <a:lnSpc>
                <a:spcPct val="100000"/>
              </a:lnSpc>
            </a:pPr>
            <a:r>
              <a:rPr lang="cs-CZ" altLang="cs-CZ" sz="1600" dirty="0"/>
              <a:t>poučení o opravném prostředku (stížnosti) - </a:t>
            </a:r>
            <a:r>
              <a:rPr lang="cs-CZ" altLang="cs-CZ" sz="1600" dirty="0" err="1"/>
              <a:t>autoremedura</a:t>
            </a:r>
            <a:r>
              <a:rPr lang="cs-CZ" altLang="cs-CZ" sz="1600" dirty="0"/>
              <a:t>   </a:t>
            </a:r>
          </a:p>
          <a:p>
            <a:pPr>
              <a:lnSpc>
                <a:spcPct val="100000"/>
              </a:lnSpc>
            </a:pPr>
            <a:endParaRPr lang="cs-CZ" altLang="cs-CZ" sz="1600" dirty="0"/>
          </a:p>
          <a:p>
            <a:pPr lvl="1"/>
            <a:r>
              <a:rPr lang="cs-CZ" altLang="cs-CZ" sz="1400" dirty="0"/>
              <a:t>konkrétní poučení se liší podle druhu  a stupně orgánu, který je vydal</a:t>
            </a:r>
          </a:p>
          <a:p>
            <a:pPr>
              <a:lnSpc>
                <a:spcPct val="100000"/>
              </a:lnSpc>
              <a:buFont typeface="Wingdings" pitchFamily="2" charset="2"/>
              <a:buNone/>
            </a:pPr>
            <a:endParaRPr lang="cs-CZ" altLang="cs-CZ" sz="1400" dirty="0"/>
          </a:p>
          <a:p>
            <a:pPr>
              <a:lnSpc>
                <a:spcPct val="100000"/>
              </a:lnSpc>
            </a:pPr>
            <a:r>
              <a:rPr lang="cs-CZ" altLang="cs-CZ" sz="1600" dirty="0"/>
              <a:t>usnesení  se vyhotovuje písemně (výjimka § 136 TŘ) </a:t>
            </a:r>
          </a:p>
          <a:p>
            <a:pPr marL="72000" indent="0">
              <a:lnSpc>
                <a:spcPct val="100000"/>
              </a:lnSpc>
              <a:buNone/>
            </a:pPr>
            <a:endParaRPr lang="cs-CZ" altLang="cs-CZ" sz="1600" dirty="0"/>
          </a:p>
          <a:p>
            <a:pPr lvl="1"/>
            <a:r>
              <a:rPr lang="cs-CZ" altLang="cs-CZ" sz="1400" dirty="0"/>
              <a:t>průběh řízení -  usnesení o vyloučení veřejnosti, doplnění dokazování, odročení  </a:t>
            </a:r>
          </a:p>
          <a:p>
            <a:pPr lvl="1"/>
            <a:r>
              <a:rPr lang="cs-CZ" altLang="cs-CZ" sz="1400" dirty="0"/>
              <a:t>způsob provedení důkazu -  dožádání </a:t>
            </a:r>
          </a:p>
          <a:p>
            <a:pPr algn="just"/>
            <a:endParaRPr lang="cs-CZ" altLang="cs-CZ" sz="1600" dirty="0"/>
          </a:p>
          <a:p>
            <a:pPr algn="just"/>
            <a:endParaRPr lang="cs-CZ" altLang="cs-CZ" sz="1600" dirty="0"/>
          </a:p>
          <a:p>
            <a:pPr algn="just">
              <a:buFont typeface="Wingdings" pitchFamily="2" charset="2"/>
              <a:buNone/>
            </a:pPr>
            <a:endParaRPr lang="cs-CZ" altLang="cs-CZ" sz="1700" dirty="0"/>
          </a:p>
          <a:p>
            <a:pPr lvl="1" algn="just">
              <a:buFont typeface="Wingdings" pitchFamily="2" charset="2"/>
              <a:buNone/>
            </a:pPr>
            <a:endParaRPr lang="cs-CZ" altLang="cs-CZ" sz="1700" dirty="0"/>
          </a:p>
          <a:p>
            <a:pPr>
              <a:buFont typeface="Wingdings" pitchFamily="2" charset="2"/>
              <a:buNone/>
            </a:pPr>
            <a:endParaRPr lang="cs-CZ" alt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A18CC9D-6E69-44D5-A709-D5B1CB6F2A63}" type="slidenum">
              <a:rPr lang="cs-CZ" smtClean="0"/>
              <a:pPr>
                <a:defRPr/>
              </a:pPr>
              <a:t>24</a:t>
            </a:fld>
            <a:endParaRPr lang="cs-CZ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sz="2800" dirty="0"/>
              <a:t>Právní moc a vykonavatelnost - § 140 TŘ </a:t>
            </a:r>
          </a:p>
        </p:txBody>
      </p:sp>
      <p:sp>
        <p:nvSpPr>
          <p:cNvPr id="6041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cs-CZ" altLang="cs-CZ" sz="1700" dirty="0"/>
          </a:p>
          <a:p>
            <a:pPr algn="just">
              <a:lnSpc>
                <a:spcPct val="100000"/>
              </a:lnSpc>
            </a:pPr>
            <a:r>
              <a:rPr lang="cs-CZ" altLang="cs-CZ" sz="1700" dirty="0"/>
              <a:t>usnesení je pravomocné a vykonatelné např. </a:t>
            </a:r>
          </a:p>
          <a:p>
            <a:pPr algn="just">
              <a:lnSpc>
                <a:spcPct val="100000"/>
              </a:lnSpc>
              <a:buFont typeface="Wingdings" pitchFamily="2" charset="2"/>
              <a:buNone/>
            </a:pPr>
            <a:endParaRPr lang="cs-CZ" altLang="cs-CZ" sz="1700" dirty="0"/>
          </a:p>
          <a:p>
            <a:pPr lvl="1" algn="just"/>
            <a:r>
              <a:rPr lang="cs-CZ" altLang="cs-CZ" sz="1500" dirty="0"/>
              <a:t>jestliže zákon proti němu nepřipouští stížnost </a:t>
            </a:r>
          </a:p>
          <a:p>
            <a:pPr lvl="1" algn="just"/>
            <a:r>
              <a:rPr lang="cs-CZ" altLang="cs-CZ" sz="1500" dirty="0"/>
              <a:t>jestliže zákon sice proti stížnost němu připouští, avšak stížnost ve lhůtě podána nebyla</a:t>
            </a:r>
          </a:p>
          <a:p>
            <a:pPr algn="just">
              <a:lnSpc>
                <a:spcPct val="100000"/>
              </a:lnSpc>
            </a:pPr>
            <a:endParaRPr lang="cs-CZ" altLang="cs-CZ" sz="1700" dirty="0"/>
          </a:p>
          <a:p>
            <a:pPr algn="just">
              <a:lnSpc>
                <a:spcPct val="100000"/>
              </a:lnSpc>
            </a:pPr>
            <a:r>
              <a:rPr lang="cs-CZ" altLang="cs-CZ" sz="1700" dirty="0"/>
              <a:t>usnesení je vykonatelné, i když dosud nenabylo právní moci, jestliže zákon proti němu sice připouští stížnost, avšak nepřiznává ji odkladný účinek nebo stížnost je nepřípustná </a:t>
            </a:r>
          </a:p>
          <a:p>
            <a:pPr algn="just">
              <a:lnSpc>
                <a:spcPct val="100000"/>
              </a:lnSpc>
            </a:pPr>
            <a:endParaRPr lang="cs-CZ" altLang="cs-CZ" sz="1700" dirty="0"/>
          </a:p>
          <a:p>
            <a:pPr lvl="1" algn="just"/>
            <a:r>
              <a:rPr lang="cs-CZ" altLang="cs-CZ" sz="1500" dirty="0"/>
              <a:t>např. usnesení o vzetí do vazby - § 74/2 TŘ</a:t>
            </a:r>
          </a:p>
          <a:p>
            <a:pPr algn="just"/>
            <a:endParaRPr lang="cs-CZ" altLang="cs-CZ" sz="1700" dirty="0"/>
          </a:p>
          <a:p>
            <a:pPr algn="just"/>
            <a:endParaRPr lang="cs-CZ" altLang="cs-CZ" sz="1700" dirty="0"/>
          </a:p>
          <a:p>
            <a:pPr algn="just">
              <a:buFont typeface="Wingdings" pitchFamily="2" charset="2"/>
              <a:buNone/>
            </a:pPr>
            <a:br>
              <a:rPr lang="cs-CZ" altLang="cs-CZ" sz="1700" dirty="0"/>
            </a:br>
            <a:endParaRPr lang="cs-CZ" altLang="cs-CZ" sz="17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3B376A6-1270-45A7-9F65-AB28FB0275B4}" type="slidenum">
              <a:rPr lang="cs-CZ" smtClean="0"/>
              <a:pPr>
                <a:defRPr/>
              </a:pPr>
              <a:t>25</a:t>
            </a:fld>
            <a:endParaRPr lang="cs-CZ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b="1" dirty="0"/>
              <a:t>Trestní příkaz - § 314e a násl. TŘ </a:t>
            </a:r>
          </a:p>
        </p:txBody>
      </p:sp>
      <p:sp>
        <p:nvSpPr>
          <p:cNvPr id="5325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altLang="cs-CZ" sz="1700"/>
          </a:p>
          <a:p>
            <a:endParaRPr lang="cs-CZ" altLang="cs-CZ" sz="1700"/>
          </a:p>
          <a:p>
            <a:r>
              <a:rPr lang="cs-CZ" altLang="cs-CZ" sz="1700"/>
              <a:t>má povahu odsuzující rozsudku, tj. nelze jím zprostit   </a:t>
            </a:r>
          </a:p>
          <a:p>
            <a:endParaRPr lang="cs-CZ" altLang="cs-CZ" sz="1700"/>
          </a:p>
          <a:p>
            <a:pPr lvl="1"/>
            <a:r>
              <a:rPr lang="cs-CZ" altLang="cs-CZ" sz="1500"/>
              <a:t>jelikož se nejedná o rozsudek, nevyhlašuje se „Jménem republiky“</a:t>
            </a:r>
          </a:p>
          <a:p>
            <a:pPr algn="just">
              <a:buFont typeface="Wingdings" pitchFamily="2" charset="2"/>
              <a:buNone/>
            </a:pPr>
            <a:endParaRPr lang="cs-CZ" altLang="cs-CZ" sz="1700"/>
          </a:p>
          <a:p>
            <a:pPr algn="just"/>
            <a:r>
              <a:rPr lang="cs-CZ" altLang="cs-CZ" sz="1700"/>
              <a:t>nerozhoduje se v hlavním líčení, ale skutkový stav je spolehlivě prokázán  doposud opatřenými  důkazy </a:t>
            </a:r>
          </a:p>
          <a:p>
            <a:pPr algn="just"/>
            <a:endParaRPr lang="cs-CZ" altLang="cs-CZ" sz="1700"/>
          </a:p>
          <a:p>
            <a:pPr lvl="1" algn="just"/>
            <a:r>
              <a:rPr lang="cs-CZ" altLang="cs-CZ" sz="1500"/>
              <a:t>„quod non est in actis, non est in mundo“ - „co není ve spisech, není ve světě“</a:t>
            </a:r>
          </a:p>
          <a:p>
            <a:pPr algn="just"/>
            <a:endParaRPr lang="cs-CZ" altLang="cs-CZ" sz="170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36F017D-0A57-4698-BB27-15B8C3C1131B}" type="slidenum">
              <a:rPr lang="cs-CZ" smtClean="0"/>
              <a:pPr>
                <a:defRPr/>
              </a:pPr>
              <a:t>26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1333230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5427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>
              <a:buNone/>
            </a:pPr>
            <a:endParaRPr lang="cs-CZ" altLang="cs-CZ" sz="1700" dirty="0"/>
          </a:p>
          <a:p>
            <a:r>
              <a:rPr lang="cs-CZ" altLang="cs-CZ" sz="1700" dirty="0"/>
              <a:t>trestním příkazem lze uložit</a:t>
            </a:r>
          </a:p>
          <a:p>
            <a:pPr algn="just"/>
            <a:endParaRPr lang="cs-CZ" altLang="cs-CZ" sz="1700" dirty="0"/>
          </a:p>
          <a:p>
            <a:pPr lvl="1" algn="just"/>
            <a:r>
              <a:rPr lang="cs-CZ" altLang="cs-CZ" sz="1500" dirty="0"/>
              <a:t>trest odnětí svobody do jednoho roku s podmíněným odkladem jeho výkonu</a:t>
            </a:r>
          </a:p>
          <a:p>
            <a:pPr lvl="1" algn="just"/>
            <a:r>
              <a:rPr lang="cs-CZ" altLang="cs-CZ" sz="1500" dirty="0"/>
              <a:t>domácí vězení do jednoho roku</a:t>
            </a:r>
          </a:p>
          <a:p>
            <a:pPr lvl="1" algn="just"/>
            <a:r>
              <a:rPr lang="cs-CZ" altLang="cs-CZ" sz="1500" dirty="0"/>
              <a:t>trest obecně prospěšných prací</a:t>
            </a:r>
          </a:p>
          <a:p>
            <a:pPr lvl="1" algn="just"/>
            <a:r>
              <a:rPr lang="cs-CZ" altLang="cs-CZ" sz="1500" dirty="0"/>
              <a:t>trest zákazu činnosti do pěti let</a:t>
            </a:r>
          </a:p>
          <a:p>
            <a:pPr lvl="1" algn="just"/>
            <a:r>
              <a:rPr lang="cs-CZ" altLang="cs-CZ" sz="1500" dirty="0"/>
              <a:t>trest zákazu držení a chovu zvířat</a:t>
            </a:r>
          </a:p>
          <a:p>
            <a:pPr lvl="1" algn="just"/>
            <a:r>
              <a:rPr lang="cs-CZ" altLang="cs-CZ" sz="1500" dirty="0"/>
              <a:t>peněžitý trest</a:t>
            </a:r>
          </a:p>
          <a:p>
            <a:pPr lvl="1" algn="just"/>
            <a:r>
              <a:rPr lang="cs-CZ" altLang="cs-CZ" sz="1500" dirty="0"/>
              <a:t>trest propadnutí věci</a:t>
            </a:r>
          </a:p>
          <a:p>
            <a:pPr lvl="1" algn="just"/>
            <a:r>
              <a:rPr lang="cs-CZ" altLang="cs-CZ" sz="1500" dirty="0"/>
              <a:t>vyhoštění do pěti let</a:t>
            </a:r>
          </a:p>
          <a:p>
            <a:pPr lvl="1" algn="just"/>
            <a:r>
              <a:rPr lang="cs-CZ" altLang="cs-CZ" sz="1500" dirty="0"/>
              <a:t>zákaz pobytu do pěti let</a:t>
            </a:r>
          </a:p>
          <a:p>
            <a:pPr lvl="1" algn="just"/>
            <a:r>
              <a:rPr lang="cs-CZ" altLang="cs-CZ" sz="1500" dirty="0"/>
              <a:t>trest zákazu vstupu na sportovní, kulturní a jiné společenské akce do pěti let</a:t>
            </a:r>
          </a:p>
          <a:p>
            <a:pPr marL="324000" lvl="1" indent="0" algn="just">
              <a:buNone/>
            </a:pPr>
            <a:br>
              <a:rPr lang="cs-CZ" altLang="cs-CZ" sz="1500" dirty="0"/>
            </a:br>
            <a:endParaRPr lang="cs-CZ" altLang="cs-CZ" sz="15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3BA470C-7A55-44DB-8558-C355B1D60EA1}" type="slidenum">
              <a:rPr lang="cs-CZ" smtClean="0"/>
              <a:pPr>
                <a:defRPr/>
              </a:pPr>
              <a:t>27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5692405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5529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altLang="cs-CZ" sz="1700" dirty="0"/>
          </a:p>
          <a:p>
            <a:r>
              <a:rPr lang="cs-CZ" altLang="cs-CZ" sz="1700" dirty="0"/>
              <a:t>trestní příkaz obsahuje</a:t>
            </a:r>
          </a:p>
          <a:p>
            <a:pPr>
              <a:buFont typeface="Wingdings" pitchFamily="2" charset="2"/>
              <a:buNone/>
            </a:pPr>
            <a:endParaRPr lang="cs-CZ" altLang="cs-CZ" sz="1700" dirty="0"/>
          </a:p>
          <a:p>
            <a:pPr lvl="1"/>
            <a:r>
              <a:rPr lang="cs-CZ" altLang="cs-CZ" sz="1500" dirty="0"/>
              <a:t>označení soudu, který trestní příkaz vydal</a:t>
            </a:r>
          </a:p>
          <a:p>
            <a:pPr lvl="1">
              <a:buFont typeface="Wingdings" pitchFamily="2" charset="2"/>
              <a:buNone/>
            </a:pPr>
            <a:endParaRPr lang="cs-CZ" altLang="cs-CZ" sz="1500" dirty="0"/>
          </a:p>
          <a:p>
            <a:pPr lvl="1"/>
            <a:r>
              <a:rPr lang="cs-CZ" altLang="cs-CZ" sz="1500" dirty="0"/>
              <a:t>den a místo vydání trestního příkazu</a:t>
            </a:r>
          </a:p>
          <a:p>
            <a:pPr lvl="1">
              <a:buFont typeface="Wingdings" pitchFamily="2" charset="2"/>
              <a:buNone/>
            </a:pPr>
            <a:endParaRPr lang="cs-CZ" altLang="cs-CZ" sz="1500" dirty="0"/>
          </a:p>
          <a:p>
            <a:pPr lvl="1"/>
            <a:r>
              <a:rPr lang="cs-CZ" altLang="cs-CZ" sz="1500" dirty="0"/>
              <a:t>označení obviněného (§ 120/2 TŘ)</a:t>
            </a:r>
          </a:p>
          <a:p>
            <a:pPr lvl="1">
              <a:buFont typeface="Wingdings" pitchFamily="2" charset="2"/>
              <a:buNone/>
            </a:pPr>
            <a:endParaRPr lang="cs-CZ" altLang="cs-CZ" sz="1500" dirty="0"/>
          </a:p>
          <a:p>
            <a:pPr lvl="1"/>
            <a:r>
              <a:rPr lang="cs-CZ" altLang="cs-CZ" sz="1500" dirty="0"/>
              <a:t>výrok o vině (§ 120/3 TŘ) a uloženém trestu (§ 122/1 TŘ)</a:t>
            </a:r>
          </a:p>
          <a:p>
            <a:pPr lvl="1">
              <a:buFont typeface="Wingdings" pitchFamily="2" charset="2"/>
              <a:buNone/>
            </a:pPr>
            <a:endParaRPr lang="cs-CZ" altLang="cs-CZ" sz="1300" dirty="0"/>
          </a:p>
          <a:p>
            <a:pPr lvl="1" algn="just"/>
            <a:r>
              <a:rPr lang="cs-CZ" altLang="cs-CZ" sz="1500" dirty="0"/>
              <a:t>výrok o náhradě škody nebo nemajetkové újmy v penězích nebo o vydání bezdůvodného obohacení (§ 228/1 a § 229/1 TŘ), jestliže byl nárok na náhradu škody nebo nemajetkové újmy v penězích nebo na vydání bezdůvodného obohacení řádně uplatněn (§ 43/3 TŘ)</a:t>
            </a:r>
          </a:p>
          <a:p>
            <a:pPr lvl="1" algn="just"/>
            <a:endParaRPr lang="cs-CZ" altLang="cs-CZ" sz="1500" dirty="0"/>
          </a:p>
          <a:p>
            <a:pPr lvl="1" algn="just">
              <a:buFont typeface="Wingdings" pitchFamily="2" charset="2"/>
              <a:buNone/>
            </a:pPr>
            <a:endParaRPr lang="cs-CZ" altLang="cs-CZ" sz="1500" dirty="0"/>
          </a:p>
          <a:p>
            <a:pPr lvl="1" algn="just">
              <a:buFont typeface="Wingdings" pitchFamily="2" charset="2"/>
              <a:buNone/>
            </a:pPr>
            <a:br>
              <a:rPr lang="cs-CZ" altLang="cs-CZ" dirty="0"/>
            </a:br>
            <a:endParaRPr lang="cs-CZ" altLang="cs-CZ" dirty="0"/>
          </a:p>
          <a:p>
            <a:endParaRPr lang="cs-CZ" alt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D305D89-340C-4667-990B-65E2193E4563}" type="slidenum">
              <a:rPr lang="cs-CZ" smtClean="0"/>
              <a:pPr>
                <a:defRPr/>
              </a:pPr>
              <a:t>28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9848548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5632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algn="just">
              <a:buFont typeface="Wingdings" pitchFamily="2" charset="2"/>
              <a:buNone/>
            </a:pPr>
            <a:endParaRPr lang="cs-CZ" altLang="cs-CZ" sz="1500" dirty="0"/>
          </a:p>
          <a:p>
            <a:pPr lvl="1" algn="just"/>
            <a:r>
              <a:rPr lang="cs-CZ" altLang="cs-CZ" sz="1500" dirty="0"/>
              <a:t>poučení o právu podat odpor</a:t>
            </a:r>
          </a:p>
          <a:p>
            <a:pPr lvl="1" algn="just"/>
            <a:endParaRPr lang="cs-CZ" altLang="cs-CZ" sz="1500" dirty="0"/>
          </a:p>
          <a:p>
            <a:pPr marL="1200150" lvl="2" indent="-285750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altLang="cs-CZ" sz="1300" dirty="0"/>
              <a:t>při podání odporu se ruší trestní příkaz je nezbytné nařídit hlavní líčení – předchozí právní kvalifikací ani druhem a výměrou trestu není soud vázán, je to tak vždy riziko pro osobu podávající   si odpor, neplatí zde totiž princip zákaz změny k horšímu</a:t>
            </a:r>
            <a:endParaRPr lang="cs-CZ" altLang="cs-CZ" dirty="0"/>
          </a:p>
          <a:p>
            <a:pPr algn="just">
              <a:lnSpc>
                <a:spcPct val="100000"/>
              </a:lnSpc>
            </a:pPr>
            <a:endParaRPr lang="cs-CZ" altLang="cs-CZ" sz="1600" dirty="0"/>
          </a:p>
          <a:p>
            <a:pPr algn="just">
              <a:lnSpc>
                <a:spcPct val="100000"/>
              </a:lnSpc>
            </a:pPr>
            <a:r>
              <a:rPr lang="cs-CZ" altLang="cs-CZ" sz="1600" dirty="0"/>
              <a:t>trestní příkaz musí být vyhotoven písemně  - § 314f TŘ</a:t>
            </a:r>
          </a:p>
          <a:p>
            <a:pPr algn="just">
              <a:lnSpc>
                <a:spcPct val="100000"/>
              </a:lnSpc>
            </a:pPr>
            <a:endParaRPr lang="cs-CZ" altLang="cs-CZ" sz="1600" dirty="0"/>
          </a:p>
          <a:p>
            <a:pPr algn="just">
              <a:lnSpc>
                <a:spcPct val="100000"/>
              </a:lnSpc>
            </a:pPr>
            <a:r>
              <a:rPr lang="cs-CZ" altLang="cs-CZ" sz="1600" dirty="0"/>
              <a:t>trestní příkaz je vykonavatelný okamžikem nabytí právní moci</a:t>
            </a:r>
          </a:p>
          <a:p>
            <a:pPr algn="just">
              <a:buFont typeface="Wingdings" pitchFamily="2" charset="2"/>
              <a:buNone/>
            </a:pPr>
            <a:endParaRPr lang="cs-CZ" altLang="cs-CZ" sz="1600" dirty="0"/>
          </a:p>
          <a:p>
            <a:pPr algn="just"/>
            <a:endParaRPr lang="cs-CZ" altLang="cs-CZ" sz="1600" dirty="0"/>
          </a:p>
          <a:p>
            <a:pPr>
              <a:buFont typeface="Wingdings" pitchFamily="2" charset="2"/>
              <a:buNone/>
            </a:pPr>
            <a:endParaRPr lang="cs-CZ" altLang="cs-CZ" sz="17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C17F14C-AAF8-4FB7-A674-1BE79C81602F}" type="slidenum">
              <a:rPr lang="cs-CZ" smtClean="0"/>
              <a:pPr>
                <a:defRPr/>
              </a:pPr>
              <a:t>29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50844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EB00039-D6C1-4555-BCED-F159421CA5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endParaRPr lang="cs-CZ" dirty="0"/>
          </a:p>
        </p:txBody>
      </p:sp>
      <p:sp>
        <p:nvSpPr>
          <p:cNvPr id="13315" name="Zástupný symbol pro obsah 2">
            <a:extLst>
              <a:ext uri="{FF2B5EF4-FFF2-40B4-BE49-F238E27FC236}">
                <a16:creationId xmlns:a16="http://schemas.microsoft.com/office/drawing/2014/main" id="{05D04441-6FAE-4A6D-9ED6-8DF981D5C1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cs-CZ" altLang="cs-CZ" sz="2000" dirty="0"/>
              <a:t>rozhodnutí zatímní či jiné povahy</a:t>
            </a:r>
          </a:p>
          <a:p>
            <a:pPr lvl="1"/>
            <a:endParaRPr lang="cs-CZ" altLang="cs-CZ" dirty="0"/>
          </a:p>
          <a:p>
            <a:pPr lvl="1"/>
            <a:r>
              <a:rPr lang="cs-CZ" altLang="cs-CZ" dirty="0"/>
              <a:t>usnesení</a:t>
            </a:r>
          </a:p>
          <a:p>
            <a:pPr lvl="1"/>
            <a:endParaRPr lang="cs-CZ" altLang="cs-CZ" dirty="0"/>
          </a:p>
          <a:p>
            <a:pPr marL="1200150" lvl="2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altLang="cs-CZ" dirty="0"/>
              <a:t>o přerušení trestního stíhání</a:t>
            </a:r>
          </a:p>
          <a:p>
            <a:pPr marL="1200150" lvl="2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altLang="cs-CZ" dirty="0"/>
              <a:t>o předložení věci k rozhodnutí o příslušnosti soudu</a:t>
            </a:r>
          </a:p>
          <a:p>
            <a:pPr marL="1200150" lvl="2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altLang="cs-CZ" dirty="0"/>
              <a:t>o vrácení věci státnímu zástupci k došetření</a:t>
            </a:r>
          </a:p>
          <a:p>
            <a:pPr lvl="1"/>
            <a:endParaRPr lang="cs-CZ" altLang="cs-CZ" dirty="0"/>
          </a:p>
          <a:p>
            <a:pPr lvl="1"/>
            <a:r>
              <a:rPr lang="cs-CZ" altLang="cs-CZ" dirty="0"/>
              <a:t>jiná související rozhodnutí a opatření</a:t>
            </a:r>
          </a:p>
          <a:p>
            <a:pPr lvl="1"/>
            <a:endParaRPr lang="cs-CZ" altLang="cs-CZ" dirty="0"/>
          </a:p>
          <a:p>
            <a:pPr marL="1200150" lvl="2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altLang="cs-CZ" dirty="0"/>
              <a:t>o vazbě nebo o dalších zajišťovacích opatřeních</a:t>
            </a:r>
          </a:p>
          <a:p>
            <a:pPr marL="1200150" lvl="2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altLang="cs-CZ" dirty="0"/>
              <a:t>o vyloučení soudce z rozhodování</a:t>
            </a:r>
          </a:p>
          <a:p>
            <a:pPr marL="1200150" lvl="2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altLang="cs-CZ" dirty="0"/>
              <a:t>o podmíněném zastavení trestního stíhání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>
            <a:extLst>
              <a:ext uri="{FF2B5EF4-FFF2-40B4-BE49-F238E27FC236}">
                <a16:creationId xmlns:a16="http://schemas.microsoft.com/office/drawing/2014/main" id="{CBB5BD93-676A-4179-AEB2-778762B9B5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b="1"/>
              <a:t>Řízení o opravných prostředcích</a:t>
            </a:r>
          </a:p>
        </p:txBody>
      </p:sp>
      <p:sp>
        <p:nvSpPr>
          <p:cNvPr id="5123" name="Zástupný symbol pro obsah 2">
            <a:extLst>
              <a:ext uri="{FF2B5EF4-FFF2-40B4-BE49-F238E27FC236}">
                <a16:creationId xmlns:a16="http://schemas.microsoft.com/office/drawing/2014/main" id="{E85952C6-A84C-4542-BC7F-36A913E7CE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 algn="just"/>
            <a:endParaRPr lang="cs-CZ" altLang="cs-CZ" sz="1800" dirty="0"/>
          </a:p>
          <a:p>
            <a:pPr marL="342900" lvl="1" indent="-342900" algn="just"/>
            <a:r>
              <a:rPr lang="cs-CZ" altLang="cs-CZ" sz="1600" dirty="0"/>
              <a:t>jedná se o fakultativní stadium trestního řízení, které je výjimkou ze zásady oficiality </a:t>
            </a:r>
          </a:p>
          <a:p>
            <a:pPr marL="342900" lvl="1" indent="-342900" algn="just">
              <a:buNone/>
            </a:pPr>
            <a:endParaRPr lang="cs-CZ" altLang="cs-CZ" sz="1600" dirty="0"/>
          </a:p>
          <a:p>
            <a:pPr marL="342900" lvl="1" indent="-342900" algn="just"/>
            <a:r>
              <a:rPr lang="cs-CZ" altLang="cs-CZ" sz="1600" dirty="0"/>
              <a:t>jeho bezprostředním účelem je náprava konkrétního nepravomocného/pravomocného rozhodnutí v zájmu procesních stran</a:t>
            </a:r>
          </a:p>
          <a:p>
            <a:pPr marL="342900" lvl="1" indent="-342900" algn="just"/>
            <a:endParaRPr lang="cs-CZ" altLang="cs-CZ" sz="1600" dirty="0"/>
          </a:p>
          <a:p>
            <a:pPr marL="742950" lvl="2" indent="-342900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altLang="cs-CZ" sz="1400" dirty="0"/>
              <a:t>jakékoliv rozhodnutí   OČTŘ v trestním řízení může být nesprávné </a:t>
            </a:r>
          </a:p>
          <a:p>
            <a:pPr marL="742950" lvl="2" indent="-342900" algn="just">
              <a:lnSpc>
                <a:spcPct val="100000"/>
              </a:lnSpc>
            </a:pPr>
            <a:endParaRPr lang="cs-CZ" altLang="cs-CZ" sz="1400" dirty="0"/>
          </a:p>
          <a:p>
            <a:pPr marL="742950" lvl="2" indent="-342900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altLang="cs-CZ" sz="1400" dirty="0"/>
              <a:t>zákonodárce nechce, aby rozhodnutí byla nesprávná, nezákonná  nebo nespravedlivá, proto konstituuje v TŘ opravné prostředky </a:t>
            </a:r>
          </a:p>
          <a:p>
            <a:pPr marL="342900" lvl="1" indent="-342900" algn="just"/>
            <a:endParaRPr lang="cs-CZ" altLang="cs-CZ" sz="1600" dirty="0"/>
          </a:p>
          <a:p>
            <a:pPr marL="342900" lvl="1" indent="-342900" algn="just"/>
            <a:r>
              <a:rPr lang="cs-CZ" altLang="cs-CZ" sz="1600" dirty="0"/>
              <a:t>smyslem  opravného řízení je zvýšit záruky v tom směru, aby každé rozhodnutí  bylo v souladu s požadavky zákonnosti a spravedlnosti  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BD6A201-95BA-45E0-B0CF-E6CC202A79E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B3E07E45-329A-4455-9934-E72F5C8374D8}" type="slidenum">
              <a:rPr lang="cs-CZ" altLang="cs-CZ" sz="1200">
                <a:latin typeface="Trebuchet MS" panose="020B0603020202020204" pitchFamily="34" charset="0"/>
              </a:rPr>
              <a:pPr eaLnBrk="1" hangingPunct="1"/>
              <a:t>30</a:t>
            </a:fld>
            <a:endParaRPr lang="cs-CZ" altLang="cs-CZ" sz="1200">
              <a:latin typeface="Trebuchet MS" panose="020B0603020202020204" pitchFamily="34" charset="0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dpis 1">
            <a:extLst>
              <a:ext uri="{FF2B5EF4-FFF2-40B4-BE49-F238E27FC236}">
                <a16:creationId xmlns:a16="http://schemas.microsoft.com/office/drawing/2014/main" id="{7728BCD5-A000-4E72-982C-93DEFB6F1C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6147" name="Zástupný symbol pro obsah 2">
            <a:extLst>
              <a:ext uri="{FF2B5EF4-FFF2-40B4-BE49-F238E27FC236}">
                <a16:creationId xmlns:a16="http://schemas.microsoft.com/office/drawing/2014/main" id="{00068345-FD28-4057-9EB8-D162AFC7E6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</a:pPr>
            <a:endParaRPr lang="cs-CZ" altLang="cs-CZ" sz="1800" dirty="0"/>
          </a:p>
          <a:p>
            <a:pPr algn="just">
              <a:lnSpc>
                <a:spcPct val="100000"/>
              </a:lnSpc>
            </a:pPr>
            <a:r>
              <a:rPr lang="cs-CZ" altLang="cs-CZ" sz="1600" dirty="0"/>
              <a:t>podstatou opravného řízení  je činnost přezkumného orgánu směřující k ověření toho, zda zjištěný skutkový stav a jeho právní posouzení  bylo učiněno odpovídajícím procesním postupem  a zda o správnosti, zákonnosti a spravedlnosti nevznikají důvodné pochybnosti </a:t>
            </a:r>
          </a:p>
          <a:p>
            <a:pPr algn="just">
              <a:lnSpc>
                <a:spcPct val="100000"/>
              </a:lnSpc>
            </a:pPr>
            <a:endParaRPr lang="cs-CZ" altLang="cs-CZ" sz="1600" dirty="0"/>
          </a:p>
          <a:p>
            <a:pPr algn="just">
              <a:lnSpc>
                <a:spcPct val="100000"/>
              </a:lnSpc>
            </a:pPr>
            <a:r>
              <a:rPr lang="cs-CZ" altLang="cs-CZ" sz="1600" dirty="0"/>
              <a:t>vady skutkové (</a:t>
            </a:r>
            <a:r>
              <a:rPr lang="cs-CZ" altLang="cs-CZ" sz="1600" dirty="0" err="1"/>
              <a:t>error</a:t>
            </a:r>
            <a:r>
              <a:rPr lang="cs-CZ" altLang="cs-CZ" sz="1600" dirty="0"/>
              <a:t> in facto)  - skutková zjištění </a:t>
            </a:r>
          </a:p>
          <a:p>
            <a:pPr algn="just">
              <a:lnSpc>
                <a:spcPct val="100000"/>
              </a:lnSpc>
            </a:pPr>
            <a:endParaRPr lang="cs-CZ" altLang="cs-CZ" sz="1600" dirty="0"/>
          </a:p>
          <a:p>
            <a:pPr lvl="1" algn="just"/>
            <a:r>
              <a:rPr lang="cs-CZ" altLang="cs-CZ" sz="1400" dirty="0"/>
              <a:t>jestliže  soud nebo jiný OČTŘ  nesprávně nebo nedostatečně zjistil skutkový stav</a:t>
            </a:r>
          </a:p>
          <a:p>
            <a:pPr algn="just">
              <a:lnSpc>
                <a:spcPct val="100000"/>
              </a:lnSpc>
            </a:pPr>
            <a:endParaRPr lang="cs-CZ" altLang="cs-CZ" sz="1400" dirty="0"/>
          </a:p>
          <a:p>
            <a:pPr algn="just">
              <a:lnSpc>
                <a:spcPct val="100000"/>
              </a:lnSpc>
            </a:pPr>
            <a:endParaRPr lang="cs-CZ" altLang="cs-CZ" sz="1600" dirty="0"/>
          </a:p>
          <a:p>
            <a:pPr algn="just">
              <a:lnSpc>
                <a:spcPct val="100000"/>
              </a:lnSpc>
            </a:pPr>
            <a:r>
              <a:rPr lang="cs-CZ" altLang="cs-CZ" sz="1600" dirty="0"/>
              <a:t>vady právní (</a:t>
            </a:r>
            <a:r>
              <a:rPr lang="cs-CZ" altLang="cs-CZ" sz="1600" dirty="0" err="1"/>
              <a:t>error</a:t>
            </a:r>
            <a:r>
              <a:rPr lang="cs-CZ" altLang="cs-CZ" sz="1600" dirty="0"/>
              <a:t> in iure) – právní kvalifikace </a:t>
            </a:r>
          </a:p>
          <a:p>
            <a:pPr algn="just">
              <a:lnSpc>
                <a:spcPct val="100000"/>
              </a:lnSpc>
            </a:pPr>
            <a:endParaRPr lang="cs-CZ" altLang="cs-CZ" sz="1600" dirty="0"/>
          </a:p>
          <a:p>
            <a:pPr lvl="1" algn="just"/>
            <a:r>
              <a:rPr lang="cs-CZ" altLang="cs-CZ" sz="1400" dirty="0"/>
              <a:t>výše uvedený orgán sice správně zjistil skutkový stav, ale použil nesprávnou právní kvalifikaci</a:t>
            </a:r>
          </a:p>
          <a:p>
            <a:pPr marL="342900" lvl="1" indent="-342900">
              <a:buNone/>
            </a:pPr>
            <a:endParaRPr lang="cs-CZ" altLang="cs-CZ" sz="1800" dirty="0"/>
          </a:p>
          <a:p>
            <a:pPr algn="just">
              <a:buFont typeface="Wingdings" panose="05000000000000000000" pitchFamily="2" charset="2"/>
              <a:buNone/>
            </a:pPr>
            <a:endParaRPr lang="cs-CZ" altLang="cs-CZ" sz="1800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C571F27E-D21F-4FE1-83FA-CA113651FC6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201FE52F-980E-4B8D-A391-8ADD8A7697D4}" type="slidenum">
              <a:rPr lang="cs-CZ" altLang="cs-CZ" sz="1200">
                <a:latin typeface="Trebuchet MS" panose="020B0603020202020204" pitchFamily="34" charset="0"/>
              </a:rPr>
              <a:pPr eaLnBrk="1" hangingPunct="1"/>
              <a:t>31</a:t>
            </a:fld>
            <a:endParaRPr lang="cs-CZ" altLang="cs-CZ" sz="1200">
              <a:latin typeface="Trebuchet MS" panose="020B0603020202020204" pitchFamily="34" charset="0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Nadpis 1">
            <a:extLst>
              <a:ext uri="{FF2B5EF4-FFF2-40B4-BE49-F238E27FC236}">
                <a16:creationId xmlns:a16="http://schemas.microsoft.com/office/drawing/2014/main" id="{A3146FC2-FE27-485E-9489-3128BD0AC1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7171" name="Zástupný symbol pro obsah 2">
            <a:extLst>
              <a:ext uri="{FF2B5EF4-FFF2-40B4-BE49-F238E27FC236}">
                <a16:creationId xmlns:a16="http://schemas.microsoft.com/office/drawing/2014/main" id="{BF5B9B02-0573-4A14-AF06-83071C2EB3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 algn="just"/>
            <a:endParaRPr lang="cs-CZ" altLang="cs-CZ" sz="1800" dirty="0"/>
          </a:p>
          <a:p>
            <a:pPr marL="342900" lvl="1" indent="-342900" algn="just"/>
            <a:r>
              <a:rPr lang="cs-CZ" altLang="cs-CZ" sz="1800" dirty="0"/>
              <a:t>vady procesního postupu (</a:t>
            </a:r>
            <a:r>
              <a:rPr lang="cs-CZ" altLang="cs-CZ" sz="1800" dirty="0" err="1"/>
              <a:t>error</a:t>
            </a:r>
            <a:r>
              <a:rPr lang="cs-CZ" altLang="cs-CZ" sz="1800" dirty="0"/>
              <a:t> in </a:t>
            </a:r>
            <a:r>
              <a:rPr lang="cs-CZ" altLang="cs-CZ" sz="1800" dirty="0" err="1"/>
              <a:t>procedendo</a:t>
            </a:r>
            <a:r>
              <a:rPr lang="cs-CZ" altLang="cs-CZ" sz="1800" dirty="0"/>
              <a:t>) – „nezákonný“ průběh trestního řízení </a:t>
            </a:r>
          </a:p>
          <a:p>
            <a:pPr marL="342900" lvl="1" indent="-342900" algn="just"/>
            <a:endParaRPr lang="cs-CZ" altLang="cs-CZ" sz="1800" dirty="0"/>
          </a:p>
          <a:p>
            <a:pPr marL="742950" lvl="2" indent="-342900" algn="just">
              <a:buFont typeface="Arial" panose="020B0604020202020204" pitchFamily="34" charset="0"/>
              <a:buChar char="•"/>
            </a:pPr>
            <a:r>
              <a:rPr lang="cs-CZ" altLang="cs-CZ" sz="1600" dirty="0"/>
              <a:t>výše uvedený orgán porušil procesní předpisy obsažené v trestním řádu, podle kterých měl postupovat </a:t>
            </a:r>
          </a:p>
          <a:p>
            <a:pPr marL="342900" lvl="1" indent="-342900" algn="just"/>
            <a:endParaRPr lang="cs-CZ" altLang="cs-CZ" sz="1800" dirty="0"/>
          </a:p>
          <a:p>
            <a:pPr marL="342900" lvl="1" indent="-342900" algn="just"/>
            <a:r>
              <a:rPr lang="cs-CZ" altLang="cs-CZ" sz="1800" dirty="0"/>
              <a:t>opravným prostředkem je procesní úkon strany trestního řízení (§ 12/6 TŘ), popřípadě jiné oprávněné  osoby, jehož podáním takové osoby mohou dosáhnout  přezkoumání vadného rozhodnutí, resp. mohou dosáhnout vydání jiného rozhodnutí</a:t>
            </a:r>
          </a:p>
          <a:p>
            <a:pPr marL="342900" lvl="1" indent="-342900" algn="just"/>
            <a:endParaRPr lang="cs-CZ" altLang="cs-CZ" sz="1800" dirty="0"/>
          </a:p>
          <a:p>
            <a:pPr marL="342900" lvl="1" indent="-342900" algn="just"/>
            <a:endParaRPr lang="cs-CZ" altLang="cs-CZ" sz="1800" dirty="0"/>
          </a:p>
          <a:p>
            <a:pPr marL="342900" lvl="1" indent="-342900"/>
            <a:endParaRPr lang="cs-CZ" altLang="cs-CZ" sz="1800" dirty="0"/>
          </a:p>
          <a:p>
            <a:pPr marL="342900" lvl="1" indent="-342900"/>
            <a:endParaRPr lang="cs-CZ" altLang="cs-CZ" sz="1800" dirty="0"/>
          </a:p>
          <a:p>
            <a:endParaRPr lang="cs-CZ" altLang="cs-CZ" dirty="0"/>
          </a:p>
          <a:p>
            <a:endParaRPr lang="cs-CZ" alt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B7625A2B-99BC-4A28-A045-694C6B8F15C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9A5E0385-B641-480B-8CF5-DE08B0EF3C4A}" type="slidenum">
              <a:rPr lang="cs-CZ" altLang="cs-CZ" sz="1200">
                <a:latin typeface="Trebuchet MS" panose="020B0603020202020204" pitchFamily="34" charset="0"/>
              </a:rPr>
              <a:pPr eaLnBrk="1" hangingPunct="1"/>
              <a:t>32</a:t>
            </a:fld>
            <a:endParaRPr lang="cs-CZ" altLang="cs-CZ" sz="1200">
              <a:latin typeface="Trebuchet MS" panose="020B0603020202020204" pitchFamily="34" charset="0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dpis 1">
            <a:extLst>
              <a:ext uri="{FF2B5EF4-FFF2-40B4-BE49-F238E27FC236}">
                <a16:creationId xmlns:a16="http://schemas.microsoft.com/office/drawing/2014/main" id="{C0F9B9C3-34B8-4E5B-B321-837D83247B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b="1"/>
              <a:t>Řádné opravné prostředky  </a:t>
            </a:r>
            <a:br>
              <a:rPr lang="cs-CZ" altLang="cs-CZ"/>
            </a:br>
            <a:endParaRPr lang="cs-CZ" altLang="cs-CZ"/>
          </a:p>
        </p:txBody>
      </p:sp>
      <p:sp>
        <p:nvSpPr>
          <p:cNvPr id="8195" name="Zástupný symbol pro obsah 2">
            <a:extLst>
              <a:ext uri="{FF2B5EF4-FFF2-40B4-BE49-F238E27FC236}">
                <a16:creationId xmlns:a16="http://schemas.microsoft.com/office/drawing/2014/main" id="{8182586E-5931-484E-BD97-7F14F5F4EF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cs-CZ" altLang="cs-CZ" sz="1800" dirty="0"/>
              <a:t>směřují proti rozhodnutí, které doposud nenabyly právní moci 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None/>
            </a:pPr>
            <a:endParaRPr lang="cs-CZ" altLang="cs-CZ" sz="1800" dirty="0"/>
          </a:p>
          <a:p>
            <a:pPr lvl="1"/>
            <a:r>
              <a:rPr lang="cs-CZ" altLang="cs-CZ" sz="1600" dirty="0"/>
              <a:t>stížnost (§ 141 a násl. TŘ) </a:t>
            </a:r>
          </a:p>
          <a:p>
            <a:pPr lvl="1"/>
            <a:endParaRPr lang="cs-CZ" altLang="cs-CZ" sz="1600" dirty="0"/>
          </a:p>
          <a:p>
            <a:pPr marL="1200150" lvl="2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altLang="cs-CZ" sz="1400" dirty="0"/>
              <a:t>lze jí napadnout každé usnesení  policejního orgánu</a:t>
            </a:r>
          </a:p>
          <a:p>
            <a:pPr lvl="1"/>
            <a:endParaRPr lang="cs-CZ" altLang="cs-CZ" sz="1600" dirty="0"/>
          </a:p>
          <a:p>
            <a:pPr marL="1200150" lvl="2" indent="-285750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altLang="cs-CZ" sz="1400" dirty="0"/>
              <a:t>usnesení  státního zástupce nebo soudu jí lze napadnout pouze v případě, že to zákon výslovně připouští a tyto orgány rozhodují v prvním stupni  </a:t>
            </a:r>
          </a:p>
          <a:p>
            <a:pPr lvl="1"/>
            <a:endParaRPr lang="cs-CZ" altLang="cs-CZ" sz="1600" dirty="0"/>
          </a:p>
          <a:p>
            <a:pPr lvl="1"/>
            <a:r>
              <a:rPr lang="cs-CZ" altLang="cs-CZ" sz="1600" dirty="0"/>
              <a:t>odvolání (§ 245 a násl. TŘ)</a:t>
            </a:r>
          </a:p>
          <a:p>
            <a:pPr lvl="1"/>
            <a:endParaRPr lang="cs-CZ" altLang="cs-CZ" sz="1600" dirty="0"/>
          </a:p>
          <a:p>
            <a:pPr marL="1200150" lvl="2" indent="-285750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altLang="cs-CZ" sz="1400" dirty="0"/>
              <a:t>lze jím napadnout  každý rozsudek  soudu prvního stupně </a:t>
            </a:r>
          </a:p>
          <a:p>
            <a:pPr marL="1200150" lvl="2" indent="-285750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altLang="cs-CZ" sz="1400" dirty="0"/>
              <a:t>proti rozsudku, kterým soud schválil dohodu o vině a trestu  lze podat odvolání jen tehdy, není-li v souladu s takovou dohodou, kterou státní zástupce navrhl </a:t>
            </a:r>
          </a:p>
          <a:p>
            <a:pPr lvl="1" algn="just"/>
            <a:endParaRPr lang="cs-CZ" altLang="cs-CZ" sz="1600" dirty="0"/>
          </a:p>
          <a:p>
            <a:pPr lvl="1">
              <a:buFont typeface="Wingdings" panose="05000000000000000000" pitchFamily="2" charset="2"/>
              <a:buNone/>
            </a:pPr>
            <a:r>
              <a:rPr lang="cs-CZ" altLang="cs-CZ" sz="1600" dirty="0"/>
              <a:t> </a:t>
            </a:r>
          </a:p>
          <a:p>
            <a:endParaRPr lang="cs-CZ" altLang="cs-CZ" sz="1800" dirty="0"/>
          </a:p>
          <a:p>
            <a:pPr lvl="2">
              <a:buFont typeface="Wingdings" panose="05000000000000000000" pitchFamily="2" charset="2"/>
              <a:buNone/>
            </a:pPr>
            <a:endParaRPr lang="cs-CZ" altLang="cs-CZ" sz="1400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2539981C-5747-4107-BBF6-6AA8711A9EC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FBAFCF11-DD14-4704-A7FE-67E07DF62728}" type="slidenum">
              <a:rPr lang="cs-CZ" altLang="cs-CZ" sz="1200">
                <a:latin typeface="Trebuchet MS" panose="020B0603020202020204" pitchFamily="34" charset="0"/>
              </a:rPr>
              <a:pPr eaLnBrk="1" hangingPunct="1"/>
              <a:t>33</a:t>
            </a:fld>
            <a:endParaRPr lang="cs-CZ" altLang="cs-CZ" sz="1200">
              <a:latin typeface="Trebuchet MS" panose="020B0603020202020204" pitchFamily="34" charset="0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dpis 1">
            <a:extLst>
              <a:ext uri="{FF2B5EF4-FFF2-40B4-BE49-F238E27FC236}">
                <a16:creationId xmlns:a16="http://schemas.microsoft.com/office/drawing/2014/main" id="{4BFC2FB7-CBC3-4277-A1AC-A983C52461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9219" name="Zástupný symbol pro obsah 2">
            <a:extLst>
              <a:ext uri="{FF2B5EF4-FFF2-40B4-BE49-F238E27FC236}">
                <a16:creationId xmlns:a16="http://schemas.microsoft.com/office/drawing/2014/main" id="{E4AC9917-C412-4CD6-9BE2-59A1B70A6F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algn="just"/>
            <a:endParaRPr lang="cs-CZ" altLang="cs-CZ" sz="1600" dirty="0"/>
          </a:p>
          <a:p>
            <a:pPr lvl="1" algn="just"/>
            <a:r>
              <a:rPr lang="cs-CZ" altLang="cs-CZ" sz="1600" dirty="0"/>
              <a:t>odpor do trestního příkazu (§ 314g TŘ) – specifický opravný prostředek</a:t>
            </a:r>
          </a:p>
          <a:p>
            <a:pPr lvl="1" algn="just"/>
            <a:endParaRPr lang="cs-CZ" altLang="cs-CZ" sz="1600" dirty="0"/>
          </a:p>
          <a:p>
            <a:pPr marL="1200150" lvl="2" indent="-285750" algn="just">
              <a:buFont typeface="Arial" panose="020B0604020202020204" pitchFamily="34" charset="0"/>
              <a:buChar char="•"/>
            </a:pPr>
            <a:r>
              <a:rPr lang="cs-CZ" altLang="cs-CZ" sz="1400" dirty="0"/>
              <a:t>jeho včasným podáním se ruší trestní příkaz, a proto neproběhne žádné přezkumné řízení, ale samosoudce musí ve věci nařídit hlavní líčení (§ 314g/2 TŘ) 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31B4EF87-F2B6-4E7D-AAE4-6CAC65F5E8C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0BA7D975-9130-481E-B759-05B1D48D6CA6}" type="slidenum">
              <a:rPr lang="cs-CZ" altLang="cs-CZ" sz="1200">
                <a:latin typeface="Trebuchet MS" panose="020B0603020202020204" pitchFamily="34" charset="0"/>
              </a:rPr>
              <a:pPr eaLnBrk="1" hangingPunct="1"/>
              <a:t>34</a:t>
            </a:fld>
            <a:endParaRPr lang="cs-CZ" altLang="cs-CZ" sz="1200">
              <a:latin typeface="Trebuchet MS" panose="020B0603020202020204" pitchFamily="34" charset="0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C596E1FD-A8F1-4607-B676-F400DDCF8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35</a:t>
            </a:fld>
            <a:endParaRPr lang="cs-CZ" alt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D2535EA0-C057-459D-BD95-8CCFBF2D61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lnSpc>
                <a:spcPct val="100000"/>
              </a:lnSpc>
            </a:pPr>
            <a:r>
              <a:rPr lang="cs-CZ" sz="2800" dirty="0">
                <a:effectLst/>
                <a:latin typeface="+mj-lt"/>
                <a:ea typeface="Calibri" panose="020F0502020204030204" pitchFamily="34" charset="0"/>
              </a:rPr>
              <a:t>Usnesení NS ze dne 28. 11. 2018, </a:t>
            </a:r>
            <a:r>
              <a:rPr lang="cs-CZ" sz="2800" dirty="0" err="1">
                <a:effectLst/>
                <a:latin typeface="+mj-lt"/>
                <a:ea typeface="Calibri" panose="020F0502020204030204" pitchFamily="34" charset="0"/>
              </a:rPr>
              <a:t>sp</a:t>
            </a:r>
            <a:r>
              <a:rPr lang="cs-CZ" sz="2800" dirty="0">
                <a:effectLst/>
                <a:latin typeface="+mj-lt"/>
                <a:ea typeface="Calibri" panose="020F0502020204030204" pitchFamily="34" charset="0"/>
              </a:rPr>
              <a:t>. zn. 8 </a:t>
            </a:r>
            <a:r>
              <a:rPr lang="cs-CZ" sz="2800" dirty="0" err="1">
                <a:effectLst/>
                <a:latin typeface="+mj-lt"/>
                <a:ea typeface="Calibri" panose="020F0502020204030204" pitchFamily="34" charset="0"/>
              </a:rPr>
              <a:t>Tdo</a:t>
            </a:r>
            <a:r>
              <a:rPr lang="cs-CZ" sz="2800" dirty="0">
                <a:effectLst/>
                <a:latin typeface="+mj-lt"/>
                <a:ea typeface="Calibri" panose="020F0502020204030204" pitchFamily="34" charset="0"/>
              </a:rPr>
              <a:t> 1365/2018</a:t>
            </a:r>
            <a:endParaRPr lang="cs-CZ" sz="2800" dirty="0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5DFF50C3-1A1A-4C83-90D7-03C758082E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  <a:spcAft>
                <a:spcPts val="0"/>
              </a:spcAft>
            </a:pPr>
            <a:endParaRPr lang="cs-CZ" sz="1800" dirty="0">
              <a:effectLst/>
              <a:latin typeface="+mj-lt"/>
              <a:ea typeface="Calibri" panose="020F0502020204030204" pitchFamily="34" charset="0"/>
            </a:endParaRPr>
          </a:p>
          <a:p>
            <a:pPr algn="just">
              <a:lnSpc>
                <a:spcPct val="100000"/>
              </a:lnSpc>
              <a:spcAft>
                <a:spcPts val="0"/>
              </a:spcAft>
            </a:pPr>
            <a:r>
              <a:rPr lang="cs-CZ" sz="1800" dirty="0">
                <a:effectLst/>
                <a:latin typeface="+mj-lt"/>
                <a:ea typeface="Calibri" panose="020F0502020204030204" pitchFamily="34" charset="0"/>
              </a:rPr>
              <a:t>v případě, že odvolací soud z podnětu odvolání proti rozsudku rozhodne, že nejde o žalovaný, ani o jiný trestný čin, a věc postoupí jinému příslušnému orgánu podle § 257/1b TŘ, je povinen v odůvodnění rozhodnutí uvést argumenty, o něž uvedený závěr opírá tak, aby vyhověl podmínkám stanoveným v § 134/1d, 2 TŘ </a:t>
            </a:r>
          </a:p>
          <a:p>
            <a:pPr algn="just">
              <a:lnSpc>
                <a:spcPct val="100000"/>
              </a:lnSpc>
              <a:spcAft>
                <a:spcPts val="0"/>
              </a:spcAft>
            </a:pPr>
            <a:endParaRPr lang="cs-CZ" sz="1800" dirty="0">
              <a:latin typeface="+mj-lt"/>
              <a:ea typeface="Calibri" panose="020F0502020204030204" pitchFamily="34" charset="0"/>
            </a:endParaRPr>
          </a:p>
          <a:p>
            <a:pPr algn="just">
              <a:lnSpc>
                <a:spcPct val="100000"/>
              </a:lnSpc>
              <a:spcAft>
                <a:spcPts val="0"/>
              </a:spcAft>
            </a:pPr>
            <a:r>
              <a:rPr lang="cs-CZ" sz="1800" dirty="0">
                <a:effectLst/>
                <a:latin typeface="+mj-lt"/>
                <a:ea typeface="Calibri" panose="020F0502020204030204" pitchFamily="34" charset="0"/>
              </a:rPr>
              <a:t>i v případě, že je věc postupována k projednání jako přestupek, se odvolací soud pro závěr o tom, že nejde nejen o žalovaný, ale ani o žádný jiný trestný čin, musí vypořádat se všemi jeho znaky a s důvody, pro které jednotlivé konkrétní znaky nebyly naplněny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1238340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Nadpis 1">
            <a:extLst>
              <a:ext uri="{FF2B5EF4-FFF2-40B4-BE49-F238E27FC236}">
                <a16:creationId xmlns:a16="http://schemas.microsoft.com/office/drawing/2014/main" id="{8378E032-1D10-40F0-9AFF-AC60F3C8C8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b="1"/>
              <a:t>Mimořádné opravné prostředky</a:t>
            </a:r>
            <a:br>
              <a:rPr lang="cs-CZ" altLang="cs-CZ"/>
            </a:br>
            <a:endParaRPr lang="cs-CZ" altLang="cs-CZ"/>
          </a:p>
        </p:txBody>
      </p:sp>
      <p:sp>
        <p:nvSpPr>
          <p:cNvPr id="10243" name="Zástupný symbol pro obsah 2">
            <a:extLst>
              <a:ext uri="{FF2B5EF4-FFF2-40B4-BE49-F238E27FC236}">
                <a16:creationId xmlns:a16="http://schemas.microsoft.com/office/drawing/2014/main" id="{7328BD7A-3D65-42A7-BE70-49726392A6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cs-CZ" altLang="cs-CZ" sz="1800" dirty="0"/>
          </a:p>
          <a:p>
            <a:pPr algn="just">
              <a:lnSpc>
                <a:spcPct val="100000"/>
              </a:lnSpc>
            </a:pPr>
            <a:r>
              <a:rPr lang="cs-CZ" altLang="cs-CZ" sz="1800" dirty="0"/>
              <a:t>směřují proti rozhodnutí, které  je v době jejich podání  již pravomocné bez ohledu na to, zda bylo vykonáno či nikoliv </a:t>
            </a:r>
          </a:p>
          <a:p>
            <a:pPr lvl="2" algn="just">
              <a:lnSpc>
                <a:spcPct val="100000"/>
              </a:lnSpc>
            </a:pPr>
            <a:endParaRPr lang="cs-CZ" altLang="cs-CZ" sz="1800" dirty="0"/>
          </a:p>
          <a:p>
            <a:pPr marL="1200150" lvl="2" indent="-285750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altLang="cs-CZ" sz="1400" dirty="0"/>
              <a:t>rozhodnutí o tomto opravném prostředku lze dosáhnout v trestním řízení zrušení pravomocného a vykonavatelného soudního rozhodnutí  a jeho případné následné změny </a:t>
            </a:r>
          </a:p>
          <a:p>
            <a:pPr lvl="2" algn="just">
              <a:lnSpc>
                <a:spcPct val="100000"/>
              </a:lnSpc>
            </a:pPr>
            <a:endParaRPr lang="cs-CZ" altLang="cs-CZ" sz="1400" dirty="0"/>
          </a:p>
          <a:p>
            <a:pPr marL="1200150" lvl="2" indent="-285750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altLang="cs-CZ" sz="1400" dirty="0"/>
              <a:t>z uvedeného důvodu jde tedy o výjimečný postup, protože změna pravomocného rozhodnutí je v rozporu se zásadami závaznosti, nezměnitelnosti a bezpodmínečné vykonavatelnosti  pravomocného rozhodnutí </a:t>
            </a:r>
          </a:p>
          <a:p>
            <a:pPr lvl="2" algn="just">
              <a:lnSpc>
                <a:spcPct val="100000"/>
              </a:lnSpc>
            </a:pPr>
            <a:endParaRPr lang="cs-CZ" altLang="cs-CZ" sz="1400" dirty="0"/>
          </a:p>
          <a:p>
            <a:pPr marL="1200150" lvl="2" indent="-285750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altLang="cs-CZ" sz="1400" dirty="0"/>
              <a:t>jde o zásah  do právní jistoty, stability a nezměnitelnosti rozhodnutí OČTŘ</a:t>
            </a:r>
          </a:p>
          <a:p>
            <a:pPr>
              <a:buFont typeface="Wingdings" panose="05000000000000000000" pitchFamily="2" charset="2"/>
              <a:buNone/>
            </a:pPr>
            <a:endParaRPr lang="cs-CZ" altLang="cs-CZ" sz="1800" dirty="0"/>
          </a:p>
          <a:p>
            <a:pPr algn="just">
              <a:buFont typeface="Wingdings" panose="05000000000000000000" pitchFamily="2" charset="2"/>
              <a:buNone/>
            </a:pPr>
            <a:endParaRPr lang="cs-CZ" altLang="cs-CZ" sz="1800" dirty="0"/>
          </a:p>
          <a:p>
            <a:endParaRPr lang="cs-CZ" alt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0E88C220-7B8B-4CC5-8104-598C0D15EBF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754B43C7-9EAB-4B65-9545-C1FABAF188FE}" type="slidenum">
              <a:rPr lang="cs-CZ" altLang="cs-CZ" sz="1200">
                <a:latin typeface="Trebuchet MS" panose="020B0603020202020204" pitchFamily="34" charset="0"/>
              </a:rPr>
              <a:pPr eaLnBrk="1" hangingPunct="1"/>
              <a:t>36</a:t>
            </a:fld>
            <a:endParaRPr lang="cs-CZ" altLang="cs-CZ" sz="1200">
              <a:latin typeface="Trebuchet MS" panose="020B0603020202020204" pitchFamily="34" charset="0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Nadpis 1">
            <a:extLst>
              <a:ext uri="{FF2B5EF4-FFF2-40B4-BE49-F238E27FC236}">
                <a16:creationId xmlns:a16="http://schemas.microsoft.com/office/drawing/2014/main" id="{DB318075-5CD5-4D94-B260-A67DAF6CA4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11267" name="Zástupný symbol pro obsah 2">
            <a:extLst>
              <a:ext uri="{FF2B5EF4-FFF2-40B4-BE49-F238E27FC236}">
                <a16:creationId xmlns:a16="http://schemas.microsoft.com/office/drawing/2014/main" id="{8D9E07B4-DCE2-4920-9F5D-EFCE5DB035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cs-CZ" altLang="cs-CZ" sz="1600" dirty="0"/>
              <a:t>dovolání  (§ 265a a násl. TŘ)  </a:t>
            </a:r>
          </a:p>
          <a:p>
            <a:pPr lvl="1"/>
            <a:endParaRPr lang="cs-CZ" altLang="cs-CZ" sz="1600" dirty="0"/>
          </a:p>
          <a:p>
            <a:pPr marL="1200150" lvl="2" indent="-285750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altLang="cs-CZ" sz="1400" dirty="0"/>
              <a:t>náprava právních vad a v zákoně vymezených procesních vad postupu řízení (§ 265b TŘ)</a:t>
            </a:r>
          </a:p>
          <a:p>
            <a:pPr lvl="1" algn="just"/>
            <a:endParaRPr lang="cs-CZ" altLang="cs-CZ" sz="1600" dirty="0"/>
          </a:p>
          <a:p>
            <a:pPr marL="1200150" lvl="2" indent="-285750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altLang="cs-CZ" sz="1400" dirty="0"/>
              <a:t>lze jím napadnout jen taxativně  vymezená pravomocná rozhodnutí soudu (§  265a TŘ) </a:t>
            </a:r>
          </a:p>
          <a:p>
            <a:pPr marL="1200150" lvl="2" indent="-285750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cs-CZ" altLang="cs-CZ" sz="1400" dirty="0"/>
          </a:p>
          <a:p>
            <a:pPr marL="1200150" lvl="2" indent="-285750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altLang="cs-CZ" sz="1400" dirty="0"/>
              <a:t>možno napadat i skutková zjištění, pokud existuje extrémní nesoulad/rozpor mezi skutkovými zjištěními a provedenými důkazy (nelogičnost, pominutí provedeného důkazu); často se podřazuje pod § 265b/g TŘ</a:t>
            </a:r>
          </a:p>
          <a:p>
            <a:pPr lvl="2" algn="just">
              <a:lnSpc>
                <a:spcPct val="100000"/>
              </a:lnSpc>
              <a:buFont typeface="Wingdings" panose="05000000000000000000" pitchFamily="2" charset="2"/>
              <a:buNone/>
            </a:pPr>
            <a:endParaRPr lang="cs-CZ" altLang="cs-CZ" sz="1400" dirty="0"/>
          </a:p>
          <a:p>
            <a:pPr lvl="1"/>
            <a:r>
              <a:rPr lang="cs-CZ" altLang="cs-CZ" sz="1600" dirty="0"/>
              <a:t>obnova řízení (§ 277 a násl. TŘ)</a:t>
            </a:r>
          </a:p>
          <a:p>
            <a:pPr lvl="1"/>
            <a:endParaRPr lang="cs-CZ" altLang="cs-CZ" sz="1600" dirty="0"/>
          </a:p>
          <a:p>
            <a:pPr marL="1200150" lvl="2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altLang="cs-CZ" sz="1400" dirty="0"/>
              <a:t>odstranění nedostatků  ve skutkovém zjištění na němž je rozhodnutí založeno </a:t>
            </a:r>
          </a:p>
          <a:p>
            <a:pPr lvl="2">
              <a:lnSpc>
                <a:spcPct val="100000"/>
              </a:lnSpc>
            </a:pPr>
            <a:endParaRPr lang="cs-CZ" altLang="cs-CZ" sz="1400" dirty="0"/>
          </a:p>
          <a:p>
            <a:pPr marL="1200150" lvl="2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altLang="cs-CZ" sz="1400" dirty="0"/>
              <a:t>přípustná jen proti  taxativně stanoveným rozhodnutím (§ 277 a § 278 TŘ) </a:t>
            </a:r>
          </a:p>
          <a:p>
            <a:pPr lvl="1"/>
            <a:endParaRPr lang="cs-CZ" altLang="cs-CZ" sz="1600" dirty="0"/>
          </a:p>
          <a:p>
            <a:pPr lvl="1"/>
            <a:r>
              <a:rPr lang="cs-CZ" altLang="cs-CZ" sz="1600" dirty="0"/>
              <a:t>stížnost pro porušení zákona (§ 266 a násl. TŘ)  </a:t>
            </a:r>
          </a:p>
          <a:p>
            <a:pPr lvl="1" algn="just"/>
            <a:endParaRPr lang="cs-CZ" altLang="cs-CZ" sz="1600" dirty="0"/>
          </a:p>
          <a:p>
            <a:pPr marL="1200150" lvl="2" indent="-285750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altLang="cs-CZ" sz="1400" dirty="0"/>
              <a:t>náprava primárně právních vad, ale i vad skutkových a vad procesního charakteru </a:t>
            </a:r>
          </a:p>
          <a:p>
            <a:pPr marL="1200150" lvl="2" indent="-285750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cs-CZ" altLang="cs-CZ" sz="1400" dirty="0"/>
          </a:p>
          <a:p>
            <a:endParaRPr lang="cs-CZ" alt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90F4096E-2D6F-4D0A-A304-E7C179A31A5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96D0E7CA-98A7-4E0B-BF93-1DFF1A6B8348}" type="slidenum">
              <a:rPr lang="cs-CZ" altLang="cs-CZ" sz="1200">
                <a:latin typeface="Trebuchet MS" panose="020B0603020202020204" pitchFamily="34" charset="0"/>
              </a:rPr>
              <a:pPr eaLnBrk="1" hangingPunct="1"/>
              <a:t>37</a:t>
            </a:fld>
            <a:endParaRPr lang="cs-CZ" altLang="cs-CZ" sz="1200">
              <a:latin typeface="Trebuchet MS" panose="020B0603020202020204" pitchFamily="34" charset="0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D35904C2-AF24-484C-BA8A-A129A3EA2D9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38</a:t>
            </a:fld>
            <a:endParaRPr lang="cs-CZ" alt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AC1F371E-7842-4107-85C3-9F8D5873F4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Dovolání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6E70CD94-FED5-48BB-91C6-E4E2C6A944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hangingPunct="0">
              <a:lnSpc>
                <a:spcPct val="100000"/>
              </a:lnSpc>
            </a:pPr>
            <a:r>
              <a:rPr lang="cs-CZ" sz="170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došlo-li po podání dovolání proti pravomocnému rozhodnutí soudu k jeho zrušení, popřípadě ke zrušení dovoláním napadeného výroku (např. v souvislosti s uložením souhrnného trestu či společného trestu za pokračování v trestném činu), pak Nejvyšší soud nemůže přezkoumávat již neexistující rozhodnutí nebo výrok. V takovém případě je dovolání proti neexistujícímu rozhodnutí či výroku nepřípustné a je nutno odmítnout je podle § 265i/1a TŘ </a:t>
            </a:r>
            <a:r>
              <a:rPr lang="cs-CZ" sz="1700" dirty="0">
                <a:effectLst/>
                <a:latin typeface="+mj-lt"/>
                <a:ea typeface="Times New Roman" panose="02020603050405020304" pitchFamily="18" charset="0"/>
              </a:rPr>
              <a:t>(usnesení NS ze dne 18. 8. 2020, </a:t>
            </a:r>
            <a:r>
              <a:rPr lang="cs-CZ" sz="1700" dirty="0" err="1">
                <a:effectLst/>
                <a:latin typeface="+mj-lt"/>
                <a:ea typeface="Times New Roman" panose="02020603050405020304" pitchFamily="18" charset="0"/>
              </a:rPr>
              <a:t>sp</a:t>
            </a:r>
            <a:r>
              <a:rPr lang="cs-CZ" sz="1700" dirty="0">
                <a:effectLst/>
                <a:latin typeface="+mj-lt"/>
                <a:ea typeface="Times New Roman" panose="02020603050405020304" pitchFamily="18" charset="0"/>
              </a:rPr>
              <a:t>. zn. 6 </a:t>
            </a:r>
            <a:r>
              <a:rPr lang="cs-CZ" sz="1700" dirty="0" err="1">
                <a:effectLst/>
                <a:latin typeface="+mj-lt"/>
                <a:ea typeface="Times New Roman" panose="02020603050405020304" pitchFamily="18" charset="0"/>
              </a:rPr>
              <a:t>Tdo</a:t>
            </a:r>
            <a:r>
              <a:rPr lang="cs-CZ" sz="1700" dirty="0">
                <a:effectLst/>
                <a:latin typeface="+mj-lt"/>
                <a:ea typeface="Times New Roman" panose="02020603050405020304" pitchFamily="18" charset="0"/>
              </a:rPr>
              <a:t> 854/2020)</a:t>
            </a:r>
          </a:p>
          <a:p>
            <a:pPr marL="72000" indent="0" algn="just" hangingPunct="0">
              <a:lnSpc>
                <a:spcPct val="100000"/>
              </a:lnSpc>
              <a:buNone/>
              <a:tabLst>
                <a:tab pos="1916430" algn="l"/>
                <a:tab pos="2925445" algn="ctr"/>
              </a:tabLst>
            </a:pPr>
            <a:endParaRPr lang="cs-CZ" sz="1700" dirty="0">
              <a:latin typeface="+mj-lt"/>
              <a:ea typeface="Times New Roman" panose="02020603050405020304" pitchFamily="18" charset="0"/>
            </a:endParaRPr>
          </a:p>
          <a:p>
            <a:pPr algn="just" hangingPunct="0">
              <a:lnSpc>
                <a:spcPct val="100000"/>
              </a:lnSpc>
              <a:tabLst>
                <a:tab pos="1916430" algn="l"/>
                <a:tab pos="2925445" algn="ctr"/>
              </a:tabLst>
            </a:pPr>
            <a:r>
              <a:rPr lang="cs-CZ" sz="1700" dirty="0">
                <a:effectLst/>
                <a:latin typeface="+mj-lt"/>
                <a:ea typeface="Times New Roman" panose="02020603050405020304" pitchFamily="18" charset="0"/>
              </a:rPr>
              <a:t>podané dovolání se posuzuje jako celek, takto se posuzuje i jeho přípustnost, a proto je lze odmítnout podle § 265i/1a TŘ jen v případě, že není přípustné v celém rozsahu (usnesení NS pro mládež, ze dne 25. 11. 2020, </a:t>
            </a:r>
            <a:r>
              <a:rPr lang="cs-CZ" sz="1700" dirty="0" err="1">
                <a:effectLst/>
                <a:latin typeface="+mj-lt"/>
                <a:ea typeface="Times New Roman" panose="02020603050405020304" pitchFamily="18" charset="0"/>
              </a:rPr>
              <a:t>sp</a:t>
            </a:r>
            <a:r>
              <a:rPr lang="cs-CZ" sz="1700" dirty="0">
                <a:effectLst/>
                <a:latin typeface="+mj-lt"/>
                <a:ea typeface="Times New Roman" panose="02020603050405020304" pitchFamily="18" charset="0"/>
              </a:rPr>
              <a:t>. zn. 8 </a:t>
            </a:r>
            <a:r>
              <a:rPr lang="cs-CZ" sz="1700" dirty="0" err="1">
                <a:effectLst/>
                <a:latin typeface="+mj-lt"/>
                <a:ea typeface="Times New Roman" panose="02020603050405020304" pitchFamily="18" charset="0"/>
              </a:rPr>
              <a:t>Tdo</a:t>
            </a:r>
            <a:r>
              <a:rPr lang="cs-CZ" sz="1700" dirty="0">
                <a:effectLst/>
                <a:latin typeface="+mj-lt"/>
                <a:ea typeface="Times New Roman" panose="02020603050405020304" pitchFamily="18" charset="0"/>
              </a:rPr>
              <a:t> 1121/2020)</a:t>
            </a:r>
          </a:p>
          <a:p>
            <a:pPr algn="just" hangingPunct="0">
              <a:lnSpc>
                <a:spcPct val="100000"/>
              </a:lnSpc>
            </a:pPr>
            <a:endParaRPr lang="cs-CZ" sz="1700" dirty="0">
              <a:solidFill>
                <a:srgbClr val="000000"/>
              </a:solidFill>
              <a:effectLst/>
              <a:latin typeface="+mj-lt"/>
              <a:ea typeface="Times New Roman" panose="02020603050405020304" pitchFamily="18" charset="0"/>
            </a:endParaRPr>
          </a:p>
          <a:p>
            <a:pPr algn="just" hangingPunct="0">
              <a:lnSpc>
                <a:spcPct val="100000"/>
              </a:lnSpc>
            </a:pPr>
            <a:r>
              <a:rPr lang="cs-CZ" sz="1700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a</a:t>
            </a:r>
            <a:r>
              <a:rPr lang="cs-CZ" sz="170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dvokáta, který byl obviněnému soudem ustanoven jako obhájce pouze za účelem odstranění vad jím podaného odvolání (§ 251/2 TŘ), nelze považovat za obhájce disponujícího oprávněními v rozsahu uvedeném v § 41/5 TŘ, tj. též právem podat za obviněného dovolání, a není tak obhájcem obviněného, jemuž je třeba doručit opis rozsudku odvolacího soudu (§ 130/2 TŘ). Na běh lhůty k podání dovolání podle § 265e/2 TŘ nemůže mít žádný vliv skutečnost, že mu soud prvního stupně doručil opis takového rozsudku </a:t>
            </a:r>
            <a:r>
              <a:rPr lang="cs-CZ" sz="1700" dirty="0">
                <a:effectLst/>
                <a:latin typeface="+mj-lt"/>
                <a:ea typeface="Times New Roman" panose="02020603050405020304" pitchFamily="18" charset="0"/>
              </a:rPr>
              <a:t>(usnesení NS ze dne 13. 10. 2020, </a:t>
            </a:r>
            <a:r>
              <a:rPr lang="cs-CZ" sz="1700" dirty="0" err="1">
                <a:effectLst/>
                <a:latin typeface="+mj-lt"/>
                <a:ea typeface="Times New Roman" panose="02020603050405020304" pitchFamily="18" charset="0"/>
              </a:rPr>
              <a:t>sp</a:t>
            </a:r>
            <a:r>
              <a:rPr lang="cs-CZ" sz="1700" dirty="0">
                <a:effectLst/>
                <a:latin typeface="+mj-lt"/>
                <a:ea typeface="Times New Roman" panose="02020603050405020304" pitchFamily="18" charset="0"/>
              </a:rPr>
              <a:t>. zn. 6 </a:t>
            </a:r>
            <a:r>
              <a:rPr lang="cs-CZ" sz="1700" dirty="0" err="1">
                <a:effectLst/>
                <a:latin typeface="+mj-lt"/>
                <a:ea typeface="Times New Roman" panose="02020603050405020304" pitchFamily="18" charset="0"/>
              </a:rPr>
              <a:t>Tdo</a:t>
            </a:r>
            <a:r>
              <a:rPr lang="cs-CZ" sz="1700" dirty="0">
                <a:effectLst/>
                <a:latin typeface="+mj-lt"/>
                <a:ea typeface="Times New Roman" panose="02020603050405020304" pitchFamily="18" charset="0"/>
              </a:rPr>
              <a:t> 1042/2020)</a:t>
            </a:r>
          </a:p>
          <a:p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408462085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8DB4DE75-AAC6-414B-AF51-F9A6818DAD0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39</a:t>
            </a:fld>
            <a:endParaRPr lang="cs-CZ" alt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A9C9FC7D-A28B-496C-A196-666A4DA0F2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Obnova řízení 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8110F461-0095-4D66-9888-BB7FA204E0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  <a:spcAft>
                <a:spcPts val="0"/>
              </a:spcAft>
            </a:pPr>
            <a:endParaRPr lang="cs-CZ" sz="18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spcAft>
                <a:spcPts val="0"/>
              </a:spcAft>
            </a:pPr>
            <a:r>
              <a:rPr lang="cs-CZ" sz="18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i v řízení o obnově platí, že zrušil-li soud podle § 284/1 TŘ na podkladě návrhu na povolení obnovy v napadeném odsuzujícím rozsudku oddělitelný výrok o uložení jednoho druhu trestu a ponechal-li nedotčený jak výrok o jiném druhu trestu, tak i celý výrok o vině, po právní moci takového rozhodnutí o obnově řízení již nelze pokračovat v trestním stíhání pro překážku věci rozhodnuté [§ 11/1h TŘ] </a:t>
            </a:r>
            <a:r>
              <a:rPr lang="cs-CZ" sz="1800" dirty="0">
                <a:effectLst/>
                <a:latin typeface="+mj-lt"/>
                <a:ea typeface="Times New Roman" panose="02020603050405020304" pitchFamily="18" charset="0"/>
              </a:rPr>
              <a:t>(usnesení VS v Olomouci ze dne 22. 8. 2018, </a:t>
            </a:r>
            <a:r>
              <a:rPr lang="cs-CZ" sz="1800" dirty="0" err="1">
                <a:effectLst/>
                <a:latin typeface="+mj-lt"/>
                <a:ea typeface="Times New Roman" panose="02020603050405020304" pitchFamily="18" charset="0"/>
              </a:rPr>
              <a:t>sp</a:t>
            </a:r>
            <a:r>
              <a:rPr lang="cs-CZ" sz="1800" dirty="0">
                <a:effectLst/>
                <a:latin typeface="+mj-lt"/>
                <a:ea typeface="Times New Roman" panose="02020603050405020304" pitchFamily="18" charset="0"/>
              </a:rPr>
              <a:t>. zn. 1 To 51/2018)</a:t>
            </a:r>
          </a:p>
          <a:p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8139279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197BE3DF-BCC9-49B5-B159-950BCB4ADD9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3090CC8B-485D-4DDF-9DC8-4CAC45C9A7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solidFill>
                  <a:srgbClr val="0000D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Rozhodnutí rozsudkem</a:t>
            </a:r>
            <a:endParaRPr lang="cs-CZ" dirty="0">
              <a:solidFill>
                <a:srgbClr val="0000DC"/>
              </a:solidFill>
            </a:endParaRP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D7684B0D-1227-43AB-9FAE-798D15AE0D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20000"/>
              </a:lnSpc>
              <a:defRPr/>
            </a:pPr>
            <a:r>
              <a:rPr lang="cs-CZ" sz="1800" dirty="0"/>
              <a:t>meritorní rozhodnutí o podané obžalobě při zachování</a:t>
            </a:r>
          </a:p>
          <a:p>
            <a:pPr marL="72000" indent="0" algn="just">
              <a:lnSpc>
                <a:spcPct val="120000"/>
              </a:lnSpc>
              <a:buNone/>
              <a:defRPr/>
            </a:pPr>
            <a:endParaRPr lang="cs-CZ" sz="1800" dirty="0"/>
          </a:p>
          <a:p>
            <a:pPr lvl="1" algn="just">
              <a:lnSpc>
                <a:spcPct val="120000"/>
              </a:lnSpc>
              <a:defRPr/>
            </a:pPr>
            <a:r>
              <a:rPr lang="cs-CZ" sz="1600" dirty="0"/>
              <a:t>totožnosti obžalovaného</a:t>
            </a:r>
          </a:p>
          <a:p>
            <a:pPr lvl="1" algn="just">
              <a:lnSpc>
                <a:spcPct val="120000"/>
              </a:lnSpc>
              <a:defRPr/>
            </a:pPr>
            <a:r>
              <a:rPr lang="cs-CZ" sz="1600" dirty="0"/>
              <a:t>totožnosti skutku</a:t>
            </a:r>
          </a:p>
          <a:p>
            <a:pPr lvl="1" algn="just">
              <a:lnSpc>
                <a:spcPct val="120000"/>
              </a:lnSpc>
              <a:defRPr/>
            </a:pPr>
            <a:r>
              <a:rPr lang="cs-CZ" sz="1600" dirty="0"/>
              <a:t>možnosti odchýlit se od právní kvalifikace skutku v obžalobě</a:t>
            </a:r>
          </a:p>
          <a:p>
            <a:pPr algn="just">
              <a:lnSpc>
                <a:spcPct val="120000"/>
              </a:lnSpc>
              <a:defRPr/>
            </a:pPr>
            <a:endParaRPr lang="cs-CZ" sz="1600" dirty="0"/>
          </a:p>
          <a:p>
            <a:pPr algn="just">
              <a:lnSpc>
                <a:spcPct val="120000"/>
              </a:lnSpc>
              <a:defRPr/>
            </a:pPr>
            <a:r>
              <a:rPr lang="cs-CZ" sz="1800" dirty="0"/>
              <a:t>totožnost skutku mezi obžalobou a rozsudkem je zachována, je-li</a:t>
            </a:r>
          </a:p>
          <a:p>
            <a:pPr marL="72000" indent="0" algn="just">
              <a:lnSpc>
                <a:spcPct val="120000"/>
              </a:lnSpc>
              <a:buNone/>
              <a:defRPr/>
            </a:pPr>
            <a:endParaRPr lang="cs-CZ" sz="1800" dirty="0"/>
          </a:p>
          <a:p>
            <a:pPr lvl="1" algn="just">
              <a:lnSpc>
                <a:spcPct val="120000"/>
              </a:lnSpc>
              <a:defRPr/>
            </a:pPr>
            <a:r>
              <a:rPr lang="cs-CZ" sz="1600" dirty="0"/>
              <a:t>úplná shoda jednání i následku</a:t>
            </a:r>
          </a:p>
          <a:p>
            <a:pPr lvl="1" algn="just">
              <a:lnSpc>
                <a:spcPct val="120000"/>
              </a:lnSpc>
              <a:defRPr/>
            </a:pPr>
            <a:r>
              <a:rPr lang="cs-CZ" sz="1600" dirty="0"/>
              <a:t>shoda jednání při odlišném následku</a:t>
            </a:r>
          </a:p>
          <a:p>
            <a:pPr lvl="1" algn="just">
              <a:lnSpc>
                <a:spcPct val="120000"/>
              </a:lnSpc>
              <a:defRPr/>
            </a:pPr>
            <a:r>
              <a:rPr lang="cs-CZ" sz="1600" dirty="0"/>
              <a:t>shoda následku při odlišném jednání</a:t>
            </a:r>
          </a:p>
          <a:p>
            <a:pPr lvl="1" algn="just">
              <a:lnSpc>
                <a:spcPct val="120000"/>
              </a:lnSpc>
              <a:defRPr/>
            </a:pPr>
            <a:r>
              <a:rPr lang="cs-CZ" sz="1600" dirty="0"/>
              <a:t>částečná shoda jednání nebo následku v podstatných okolnostech</a:t>
            </a:r>
          </a:p>
        </p:txBody>
      </p:sp>
    </p:spTree>
    <p:extLst>
      <p:ext uri="{BB962C8B-B14F-4D97-AF65-F5344CB8AC3E}">
        <p14:creationId xmlns:p14="http://schemas.microsoft.com/office/powerpoint/2010/main" val="1702147096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4EFDF4B6-162B-4965-920B-16A84854E38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40</a:t>
            </a:fld>
            <a:endParaRPr lang="cs-CZ" alt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D721481F-E0CE-4011-85CE-6AC1D9C2B6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Stížnost pro porušení zákona 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0F75560C-C9D9-49F6-8DE7-D26C615B89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hangingPunct="0">
              <a:lnSpc>
                <a:spcPct val="100000"/>
              </a:lnSpc>
              <a:spcAft>
                <a:spcPts val="0"/>
              </a:spcAft>
            </a:pPr>
            <a:r>
              <a:rPr lang="cs-CZ" sz="1800" dirty="0">
                <a:effectLst/>
                <a:latin typeface="+mj-lt"/>
                <a:ea typeface="Times New Roman" panose="02020603050405020304" pitchFamily="18" charset="0"/>
              </a:rPr>
              <a:t>stížnost pro porušení zákona podaná jen proti odůvodnění pravomocného rozhodnutí soudu nebo státního zástupce není přípustná (rozsudek NS ze dne 24. 4. 2019, </a:t>
            </a:r>
            <a:r>
              <a:rPr lang="cs-CZ" sz="1800" dirty="0" err="1">
                <a:effectLst/>
                <a:latin typeface="+mj-lt"/>
                <a:ea typeface="Times New Roman" panose="02020603050405020304" pitchFamily="18" charset="0"/>
              </a:rPr>
              <a:t>sp</a:t>
            </a:r>
            <a:r>
              <a:rPr lang="cs-CZ" sz="1800" dirty="0">
                <a:effectLst/>
                <a:latin typeface="+mj-lt"/>
                <a:ea typeface="Times New Roman" panose="02020603050405020304" pitchFamily="18" charset="0"/>
              </a:rPr>
              <a:t>. zn. 8 </a:t>
            </a:r>
            <a:r>
              <a:rPr lang="cs-CZ" sz="1800" dirty="0" err="1">
                <a:effectLst/>
                <a:latin typeface="+mj-lt"/>
                <a:ea typeface="Times New Roman" panose="02020603050405020304" pitchFamily="18" charset="0"/>
              </a:rPr>
              <a:t>Tz</a:t>
            </a:r>
            <a:r>
              <a:rPr lang="cs-CZ" sz="1800" dirty="0">
                <a:effectLst/>
                <a:latin typeface="+mj-lt"/>
                <a:ea typeface="Times New Roman" panose="02020603050405020304" pitchFamily="18" charset="0"/>
              </a:rPr>
              <a:t> 46/2018) </a:t>
            </a:r>
          </a:p>
          <a:p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312339685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Nadpis 1">
            <a:extLst>
              <a:ext uri="{FF2B5EF4-FFF2-40B4-BE49-F238E27FC236}">
                <a16:creationId xmlns:a16="http://schemas.microsoft.com/office/drawing/2014/main" id="{61CE2A43-C443-4982-A511-DCF21B172F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b="1"/>
              <a:t>Osoby oprávněné k podání opravného prostředku </a:t>
            </a:r>
          </a:p>
        </p:txBody>
      </p:sp>
      <p:sp>
        <p:nvSpPr>
          <p:cNvPr id="12291" name="Zástupný symbol pro obsah 2">
            <a:extLst>
              <a:ext uri="{FF2B5EF4-FFF2-40B4-BE49-F238E27FC236}">
                <a16:creationId xmlns:a16="http://schemas.microsoft.com/office/drawing/2014/main" id="{D520B08F-EF34-4A9E-B494-0049D107CE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>
              <a:buNone/>
            </a:pPr>
            <a:endParaRPr lang="cs-CZ" altLang="cs-CZ" dirty="0"/>
          </a:p>
          <a:p>
            <a:r>
              <a:rPr lang="cs-CZ" altLang="cs-CZ" sz="1600" dirty="0"/>
              <a:t>stížnost (§ 142 TŘ) </a:t>
            </a:r>
          </a:p>
          <a:p>
            <a:endParaRPr lang="cs-CZ" altLang="cs-CZ" sz="1600" dirty="0"/>
          </a:p>
          <a:p>
            <a:pPr lvl="1" algn="just"/>
            <a:r>
              <a:rPr lang="cs-CZ" altLang="cs-CZ" sz="1400" dirty="0"/>
              <a:t>nestanoví-li zákon něco jiného, může stížnost podat osoba, které se usnesení přímo dotýká nebo která k usnesení dala podnět svým návrhem, k němuž ji zákon opravňuje </a:t>
            </a:r>
          </a:p>
          <a:p>
            <a:pPr lvl="1" algn="just"/>
            <a:endParaRPr lang="cs-CZ" altLang="cs-CZ" sz="1400" dirty="0"/>
          </a:p>
          <a:p>
            <a:pPr lvl="1" algn="just"/>
            <a:r>
              <a:rPr lang="cs-CZ" altLang="cs-CZ" sz="1400" dirty="0"/>
              <a:t>proti usnesení soudu může podat stížnost též státní zástupce, a to i ve prospěch obviněného</a:t>
            </a:r>
          </a:p>
          <a:p>
            <a:pPr algn="just"/>
            <a:endParaRPr lang="cs-CZ" altLang="cs-CZ" sz="1400" dirty="0"/>
          </a:p>
          <a:p>
            <a:pPr lvl="1" algn="just"/>
            <a:r>
              <a:rPr lang="cs-CZ" altLang="cs-CZ" sz="1400" dirty="0"/>
              <a:t>proti usnesení o vazbě, o ochranném léčení a o zabezpečovací detenci mohou podat stížnost ve prospěch obviněného též osoby, které by mohly podat v jeho prospěch odvolání - § 247/2 TŘ </a:t>
            </a:r>
          </a:p>
          <a:p>
            <a:pPr lvl="1" algn="just"/>
            <a:endParaRPr lang="cs-CZ" altLang="cs-CZ" sz="1400" dirty="0"/>
          </a:p>
          <a:p>
            <a:pPr lvl="1" algn="just"/>
            <a:r>
              <a:rPr lang="cs-CZ" altLang="cs-CZ" sz="1400" dirty="0"/>
              <a:t>zpětvzetí stížnosti (do doby, než o ní bude </a:t>
            </a:r>
            <a:r>
              <a:rPr lang="cs-CZ" altLang="cs-CZ" sz="1400" dirty="0" err="1"/>
              <a:t>rozhodunto</a:t>
            </a:r>
            <a:r>
              <a:rPr lang="cs-CZ" altLang="cs-CZ" sz="1400" dirty="0"/>
              <a:t>),  resp. zpětvzetí stížnosti  se souhlasem obviněného; státní zástupce může i bez souhlasu </a:t>
            </a:r>
          </a:p>
          <a:p>
            <a:pPr lvl="1" algn="just"/>
            <a:endParaRPr lang="cs-CZ" altLang="cs-CZ" sz="1600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B54B725E-BA37-4088-9DA6-FA649786E0C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7D6BBDFC-0E63-48EE-B8CC-9863F9274360}" type="slidenum">
              <a:rPr lang="cs-CZ" altLang="cs-CZ" sz="1200">
                <a:latin typeface="Trebuchet MS" panose="020B0603020202020204" pitchFamily="34" charset="0"/>
              </a:rPr>
              <a:pPr eaLnBrk="1" hangingPunct="1"/>
              <a:t>41</a:t>
            </a:fld>
            <a:endParaRPr lang="cs-CZ" altLang="cs-CZ" sz="1200">
              <a:latin typeface="Trebuchet MS" panose="020B0603020202020204" pitchFamily="34" charset="0"/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Nadpis 1">
            <a:extLst>
              <a:ext uri="{FF2B5EF4-FFF2-40B4-BE49-F238E27FC236}">
                <a16:creationId xmlns:a16="http://schemas.microsoft.com/office/drawing/2014/main" id="{9A16905D-BD6F-4F13-BF41-24DD26BBD5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13315" name="Zástupný symbol pro obsah 2">
            <a:extLst>
              <a:ext uri="{FF2B5EF4-FFF2-40B4-BE49-F238E27FC236}">
                <a16:creationId xmlns:a16="http://schemas.microsoft.com/office/drawing/2014/main" id="{1FCFE851-C897-4887-BF90-D0DA5EB30F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cs-CZ" altLang="cs-CZ" sz="1800" dirty="0"/>
              <a:t>odvolání  (§ 246 TŘ) </a:t>
            </a:r>
          </a:p>
          <a:p>
            <a:pPr>
              <a:lnSpc>
                <a:spcPct val="100000"/>
              </a:lnSpc>
            </a:pPr>
            <a:endParaRPr lang="cs-CZ" altLang="cs-CZ" sz="1800" dirty="0"/>
          </a:p>
          <a:p>
            <a:pPr lvl="1"/>
            <a:r>
              <a:rPr lang="cs-CZ" altLang="cs-CZ" sz="1400" dirty="0"/>
              <a:t>státní zástupce pro nesprávnost kteréhokoli výroku</a:t>
            </a:r>
          </a:p>
          <a:p>
            <a:pPr lvl="1"/>
            <a:endParaRPr lang="cs-CZ" altLang="cs-CZ" sz="1400" dirty="0"/>
          </a:p>
          <a:p>
            <a:pPr lvl="1"/>
            <a:r>
              <a:rPr lang="cs-CZ" altLang="cs-CZ" sz="1400" dirty="0"/>
              <a:t>obžalovaný pro nesprávnost výroku, který se ho přímo dotýká</a:t>
            </a:r>
          </a:p>
          <a:p>
            <a:pPr lvl="1"/>
            <a:endParaRPr lang="cs-CZ" altLang="cs-CZ" sz="1400" dirty="0"/>
          </a:p>
          <a:p>
            <a:pPr lvl="1"/>
            <a:r>
              <a:rPr lang="cs-CZ" altLang="cs-CZ" sz="1400" dirty="0"/>
              <a:t>zúčastněná osoba pro nesprávnost výroku o zabrání věci</a:t>
            </a:r>
          </a:p>
          <a:p>
            <a:pPr lvl="1" algn="just"/>
            <a:endParaRPr lang="cs-CZ" altLang="cs-CZ" sz="1400" dirty="0"/>
          </a:p>
          <a:p>
            <a:pPr lvl="1" algn="just"/>
            <a:r>
              <a:rPr lang="cs-CZ" altLang="cs-CZ" sz="1400" dirty="0"/>
              <a:t>poškozený, který uplatnil nárok na náhradu škody nebo nemajetkové újmy nebo na vydání bezdůvodného obohacení, pro nesprávnost výroku o náhradě škody nebo nemajetkové újmy v penězích nebo o vydání bezdůvodného obohacení</a:t>
            </a:r>
          </a:p>
          <a:p>
            <a:pPr lvl="1" algn="just"/>
            <a:endParaRPr lang="cs-CZ" altLang="cs-CZ" sz="1400" dirty="0"/>
          </a:p>
          <a:p>
            <a:pPr lvl="1" algn="just"/>
            <a:r>
              <a:rPr lang="cs-CZ" altLang="cs-CZ" sz="1400" dirty="0"/>
              <a:t>zpětvzetí odvolání (do okamžiku, než se soud odebere k závěrečné podobě – veřejné a neveřejné zasedání), resp. zpětvzetí odvolání se souhlasem obviněného; státní zástupce může i bez souhlasu – obžalovanému běží nové lhůta k podání odvolání </a:t>
            </a:r>
          </a:p>
          <a:p>
            <a:pPr lvl="1" algn="just"/>
            <a:endParaRPr lang="cs-CZ" altLang="cs-CZ" sz="1400" dirty="0"/>
          </a:p>
          <a:p>
            <a:pPr marL="324000" lvl="1" indent="0" algn="just">
              <a:buNone/>
            </a:pPr>
            <a:endParaRPr lang="cs-CZ" altLang="cs-CZ" sz="1400" dirty="0"/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None/>
            </a:pPr>
            <a:br>
              <a:rPr lang="cs-CZ" altLang="cs-CZ" sz="1400" dirty="0"/>
            </a:br>
            <a:endParaRPr lang="cs-CZ" altLang="cs-CZ" sz="1400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D9DEDE9C-28F5-4D22-A6E2-614E6B20E16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E7A13686-4810-4ADF-8763-3B91579EC5B3}" type="slidenum">
              <a:rPr lang="cs-CZ" altLang="cs-CZ" sz="1200">
                <a:latin typeface="Trebuchet MS" panose="020B0603020202020204" pitchFamily="34" charset="0"/>
              </a:rPr>
              <a:pPr eaLnBrk="1" hangingPunct="1"/>
              <a:t>42</a:t>
            </a:fld>
            <a:endParaRPr lang="cs-CZ" altLang="cs-CZ" sz="1200">
              <a:latin typeface="Trebuchet MS" panose="020B0603020202020204" pitchFamily="34" charset="0"/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Nadpis 1">
            <a:extLst>
              <a:ext uri="{FF2B5EF4-FFF2-40B4-BE49-F238E27FC236}">
                <a16:creationId xmlns:a16="http://schemas.microsoft.com/office/drawing/2014/main" id="{B3524CAE-40DB-4B6B-9A4F-6CA8301BC7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14339" name="Zástupný symbol pro obsah 2">
            <a:extLst>
              <a:ext uri="{FF2B5EF4-FFF2-40B4-BE49-F238E27FC236}">
                <a16:creationId xmlns:a16="http://schemas.microsoft.com/office/drawing/2014/main" id="{12BDA467-B8C4-4149-B0F3-ECA8E6BD9C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algn="just"/>
            <a:endParaRPr lang="cs-CZ" altLang="cs-CZ" sz="1600" dirty="0"/>
          </a:p>
          <a:p>
            <a:pPr lvl="1" algn="just"/>
            <a:r>
              <a:rPr lang="cs-CZ" altLang="cs-CZ" sz="1600" dirty="0"/>
              <a:t>v neprospěch obžalovaného jen státní zástupce </a:t>
            </a:r>
          </a:p>
          <a:p>
            <a:pPr lvl="1" algn="just"/>
            <a:endParaRPr lang="cs-CZ" altLang="cs-CZ" sz="1600" dirty="0"/>
          </a:p>
          <a:p>
            <a:pPr marL="1200150" lvl="2" indent="-285750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altLang="cs-CZ" sz="1400" dirty="0"/>
              <a:t>poškozený jen tehdy, pokud jde o povinnost k náhradě škody nebo nemajetkové újmy v penězích nebo k vydání bezdůvodného obohacení  a jestliže řádně a včas  uplatnil nárok na náhradu škody nebo nemajetkové újmy nebo na vydání bezdůvodného obohacení</a:t>
            </a:r>
          </a:p>
          <a:p>
            <a:pPr lvl="1" algn="just"/>
            <a:endParaRPr lang="cs-CZ" altLang="cs-CZ" sz="1600" dirty="0"/>
          </a:p>
          <a:p>
            <a:pPr lvl="1" algn="just"/>
            <a:r>
              <a:rPr lang="cs-CZ" altLang="cs-CZ" sz="1600" dirty="0"/>
              <a:t>ve prospěch obžalovaného sám obžalovaný, státní zástupce a příbuzní obžalovaného v pokolení přímém, jeho sourozenci, osvojitel, osvojenec, manžel, partner a druh; státní zástupce může tak učinit i proti vůli obžalovaného</a:t>
            </a:r>
          </a:p>
          <a:p>
            <a:pPr lvl="1" algn="just"/>
            <a:endParaRPr lang="cs-CZ" altLang="cs-CZ" sz="1600" dirty="0"/>
          </a:p>
          <a:p>
            <a:pPr marL="1200150" lvl="2" indent="-285750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altLang="cs-CZ" sz="1400" dirty="0"/>
              <a:t>je-li obžalovaný omezen na svéprávnosti, může jej i proti vůli obžalovaného za něho v jeho prospěch odvolání podat též jeho zákonný zástupce a jeho obhájce</a:t>
            </a:r>
          </a:p>
          <a:p>
            <a:pPr lvl="1" algn="just">
              <a:buFont typeface="Wingdings" panose="05000000000000000000" pitchFamily="2" charset="2"/>
              <a:buNone/>
            </a:pPr>
            <a:br>
              <a:rPr lang="cs-CZ" altLang="cs-CZ" sz="1600" dirty="0"/>
            </a:br>
            <a:endParaRPr lang="cs-CZ" altLang="cs-CZ" sz="1600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189944E7-76F1-4174-BE39-3D83B6D964F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59B7B480-96F4-4448-B950-0EE75350096D}" type="slidenum">
              <a:rPr lang="cs-CZ" altLang="cs-CZ" sz="1200">
                <a:latin typeface="Trebuchet MS" panose="020B0603020202020204" pitchFamily="34" charset="0"/>
              </a:rPr>
              <a:pPr eaLnBrk="1" hangingPunct="1"/>
              <a:t>43</a:t>
            </a:fld>
            <a:endParaRPr lang="cs-CZ" altLang="cs-CZ" sz="1200">
              <a:latin typeface="Trebuchet MS" panose="020B0603020202020204" pitchFamily="34" charset="0"/>
            </a:endParaRP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Nadpis 1">
            <a:extLst>
              <a:ext uri="{FF2B5EF4-FFF2-40B4-BE49-F238E27FC236}">
                <a16:creationId xmlns:a16="http://schemas.microsoft.com/office/drawing/2014/main" id="{FC225329-5DF1-4BA2-BC4F-66558DE643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15363" name="Zástupný symbol pro obsah 2">
            <a:extLst>
              <a:ext uri="{FF2B5EF4-FFF2-40B4-BE49-F238E27FC236}">
                <a16:creationId xmlns:a16="http://schemas.microsoft.com/office/drawing/2014/main" id="{E83CBCCE-1D21-48A4-922F-46BBAADC2F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altLang="cs-CZ" sz="1800" dirty="0"/>
          </a:p>
          <a:p>
            <a:pPr>
              <a:lnSpc>
                <a:spcPct val="100000"/>
              </a:lnSpc>
            </a:pPr>
            <a:r>
              <a:rPr lang="cs-CZ" altLang="cs-CZ" sz="1800" dirty="0"/>
              <a:t>odpor (§ 314g TŘ) </a:t>
            </a:r>
          </a:p>
          <a:p>
            <a:pPr>
              <a:lnSpc>
                <a:spcPct val="100000"/>
              </a:lnSpc>
            </a:pPr>
            <a:endParaRPr lang="cs-CZ" altLang="cs-CZ" sz="1800" dirty="0"/>
          </a:p>
          <a:p>
            <a:pPr lvl="1"/>
            <a:r>
              <a:rPr lang="cs-CZ" altLang="cs-CZ" sz="1600" dirty="0"/>
              <a:t>obviněný </a:t>
            </a:r>
          </a:p>
          <a:p>
            <a:pPr lvl="1">
              <a:buFont typeface="Wingdings" panose="05000000000000000000" pitchFamily="2" charset="2"/>
              <a:buNone/>
            </a:pPr>
            <a:endParaRPr lang="cs-CZ" altLang="cs-CZ" sz="1600" dirty="0"/>
          </a:p>
          <a:p>
            <a:pPr lvl="1"/>
            <a:r>
              <a:rPr lang="cs-CZ" altLang="cs-CZ" sz="1600" dirty="0"/>
              <a:t>osoby, které jsou oprávněny podat v jeho prospěch odvolání </a:t>
            </a:r>
          </a:p>
          <a:p>
            <a:pPr lvl="1">
              <a:buFont typeface="Wingdings" panose="05000000000000000000" pitchFamily="2" charset="2"/>
              <a:buNone/>
            </a:pPr>
            <a:endParaRPr lang="cs-CZ" altLang="cs-CZ" sz="1600" dirty="0"/>
          </a:p>
          <a:p>
            <a:pPr lvl="1"/>
            <a:r>
              <a:rPr lang="cs-CZ" altLang="cs-CZ" sz="1600" dirty="0"/>
              <a:t>státní zástupce </a:t>
            </a:r>
          </a:p>
          <a:p>
            <a:pPr lvl="1"/>
            <a:endParaRPr lang="cs-CZ" altLang="cs-CZ" sz="1600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94040793-C8E7-4797-8AC8-EADBB4676C9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65046313-5AE5-4943-B8CD-36B2F3CE7C04}" type="slidenum">
              <a:rPr lang="cs-CZ" altLang="cs-CZ" sz="1200">
                <a:latin typeface="Trebuchet MS" panose="020B0603020202020204" pitchFamily="34" charset="0"/>
              </a:rPr>
              <a:pPr eaLnBrk="1" hangingPunct="1"/>
              <a:t>44</a:t>
            </a:fld>
            <a:endParaRPr lang="cs-CZ" altLang="cs-CZ" sz="1200">
              <a:latin typeface="Trebuchet MS" panose="020B0603020202020204" pitchFamily="34" charset="0"/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Nadpis 1">
            <a:extLst>
              <a:ext uri="{FF2B5EF4-FFF2-40B4-BE49-F238E27FC236}">
                <a16:creationId xmlns:a16="http://schemas.microsoft.com/office/drawing/2014/main" id="{B174B539-9C5E-442A-85D0-3CC5C89D7E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16387" name="Zástupný symbol pro obsah 2">
            <a:extLst>
              <a:ext uri="{FF2B5EF4-FFF2-40B4-BE49-F238E27FC236}">
                <a16:creationId xmlns:a16="http://schemas.microsoft.com/office/drawing/2014/main" id="{F1DB7DF9-BC8F-4FDA-8A3B-6DF600391F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endParaRPr lang="cs-CZ" altLang="cs-CZ" sz="1800" dirty="0"/>
          </a:p>
          <a:p>
            <a:pPr>
              <a:lnSpc>
                <a:spcPct val="100000"/>
              </a:lnSpc>
            </a:pPr>
            <a:r>
              <a:rPr lang="cs-CZ" altLang="cs-CZ" sz="1800" dirty="0"/>
              <a:t>dovolání (§ 265d TŘ) </a:t>
            </a:r>
          </a:p>
          <a:p>
            <a:pPr>
              <a:lnSpc>
                <a:spcPct val="100000"/>
              </a:lnSpc>
            </a:pPr>
            <a:endParaRPr lang="cs-CZ" altLang="cs-CZ" sz="1800" dirty="0"/>
          </a:p>
          <a:p>
            <a:pPr lvl="1" algn="just"/>
            <a:r>
              <a:rPr lang="cs-CZ" altLang="cs-CZ" sz="1600" dirty="0"/>
              <a:t>nejvyšší státní zástupce na návrh krajského nebo vrchního státního zástupce anebo i bez takového návrhu pro nesprávnost kteréhokoli výroku rozhodnutí soudu  (§ 8/2 zákona o SZ – vedoucího státního zástupce zastupuje jeho náměstek/náměstci) </a:t>
            </a:r>
          </a:p>
          <a:p>
            <a:pPr algn="just">
              <a:lnSpc>
                <a:spcPct val="100000"/>
              </a:lnSpc>
            </a:pPr>
            <a:endParaRPr lang="cs-CZ" altLang="cs-CZ" sz="1800" dirty="0"/>
          </a:p>
          <a:p>
            <a:pPr marL="1200150" lvl="2" indent="-285750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altLang="cs-CZ" sz="1400" dirty="0"/>
              <a:t>ve prospěch i v neprospěch obviněného</a:t>
            </a:r>
          </a:p>
          <a:p>
            <a:pPr lvl="2" algn="just">
              <a:lnSpc>
                <a:spcPct val="100000"/>
              </a:lnSpc>
              <a:buFont typeface="Wingdings" panose="05000000000000000000" pitchFamily="2" charset="2"/>
              <a:buNone/>
            </a:pPr>
            <a:endParaRPr lang="cs-CZ" altLang="cs-CZ" sz="1400" dirty="0"/>
          </a:p>
          <a:p>
            <a:pPr lvl="1" algn="just"/>
            <a:r>
              <a:rPr lang="cs-CZ" altLang="cs-CZ" sz="1600" dirty="0"/>
              <a:t>obviněný pro nesprávnost výroku rozhodnutí soudu, který se ho bezprostředně dotýká</a:t>
            </a:r>
          </a:p>
          <a:p>
            <a:pPr marL="324000" lvl="1" indent="0" algn="just">
              <a:buNone/>
            </a:pPr>
            <a:endParaRPr lang="cs-CZ" altLang="cs-CZ" sz="1600" dirty="0"/>
          </a:p>
          <a:p>
            <a:pPr marL="1200150" lvl="2" indent="-285750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altLang="cs-CZ" sz="1400" dirty="0"/>
              <a:t>obviněný jen prostřednictvím obhájce; podává jen ve prospěch  </a:t>
            </a:r>
          </a:p>
          <a:p>
            <a:pPr lvl="1" algn="just"/>
            <a:endParaRPr lang="cs-CZ" altLang="cs-CZ" sz="1600" dirty="0"/>
          </a:p>
          <a:p>
            <a:pPr lvl="1" algn="just"/>
            <a:r>
              <a:rPr lang="cs-CZ" altLang="cs-CZ" sz="1600" dirty="0"/>
              <a:t>je-li obviněný omezen na svéprávnosti, může jej i proti vůli obviněného za něho dovolání podat jeho zákonný zástupce a jeho obhájce</a:t>
            </a:r>
          </a:p>
          <a:p>
            <a:pPr lvl="1" algn="just"/>
            <a:endParaRPr lang="cs-CZ" altLang="cs-CZ" sz="1600" dirty="0"/>
          </a:p>
          <a:p>
            <a:pPr lvl="1" algn="just"/>
            <a:r>
              <a:rPr lang="cs-CZ" altLang="cs-CZ" sz="1600" dirty="0"/>
              <a:t>zpětvzetí dovolání; pokud např. obhájce podá dovolání proti vůli obviněného 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E837FAF3-AD83-44F2-949E-8230D1EE52F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703ACAA-4AA6-4ACE-9B20-EB622D66891C}" type="slidenum">
              <a:rPr lang="cs-CZ" altLang="cs-CZ" sz="1200">
                <a:latin typeface="Trebuchet MS" panose="020B0603020202020204" pitchFamily="34" charset="0"/>
              </a:rPr>
              <a:pPr eaLnBrk="1" hangingPunct="1"/>
              <a:t>45</a:t>
            </a:fld>
            <a:endParaRPr lang="cs-CZ" altLang="cs-CZ" sz="1200">
              <a:latin typeface="Trebuchet MS" panose="020B0603020202020204" pitchFamily="34" charset="0"/>
            </a:endParaRP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Nadpis 1">
            <a:extLst>
              <a:ext uri="{FF2B5EF4-FFF2-40B4-BE49-F238E27FC236}">
                <a16:creationId xmlns:a16="http://schemas.microsoft.com/office/drawing/2014/main" id="{0CD67AFC-2F4C-4774-8D65-C92CDCDA88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17411" name="Zástupný symbol pro obsah 2">
            <a:extLst>
              <a:ext uri="{FF2B5EF4-FFF2-40B4-BE49-F238E27FC236}">
                <a16:creationId xmlns:a16="http://schemas.microsoft.com/office/drawing/2014/main" id="{B1ADE2A2-A2D9-4E3A-8A4A-188DBC4FCE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endParaRPr lang="cs-CZ" altLang="cs-CZ" sz="1800" dirty="0"/>
          </a:p>
          <a:p>
            <a:pPr>
              <a:lnSpc>
                <a:spcPct val="100000"/>
              </a:lnSpc>
            </a:pPr>
            <a:r>
              <a:rPr lang="cs-CZ" altLang="cs-CZ" sz="1800" dirty="0"/>
              <a:t>návrh na povolení obnovy řízení (§ 280 TŘ) </a:t>
            </a:r>
          </a:p>
          <a:p>
            <a:pPr>
              <a:lnSpc>
                <a:spcPct val="100000"/>
              </a:lnSpc>
            </a:pPr>
            <a:endParaRPr lang="cs-CZ" altLang="cs-CZ" sz="1800" dirty="0"/>
          </a:p>
          <a:p>
            <a:pPr lvl="1"/>
            <a:r>
              <a:rPr lang="cs-CZ" altLang="cs-CZ" sz="1600" dirty="0"/>
              <a:t>v neprospěch obviněného jen státní zástupce</a:t>
            </a:r>
          </a:p>
          <a:p>
            <a:pPr>
              <a:lnSpc>
                <a:spcPct val="100000"/>
              </a:lnSpc>
            </a:pPr>
            <a:endParaRPr lang="cs-CZ" altLang="cs-CZ" sz="1800" dirty="0"/>
          </a:p>
          <a:p>
            <a:pPr lvl="1" algn="just"/>
            <a:r>
              <a:rPr lang="cs-CZ" altLang="cs-CZ" sz="1600" dirty="0"/>
              <a:t>ve prospěch obviněného obviněný  a též osoby, které by mohly podat v jeho prospěch odvolání </a:t>
            </a:r>
          </a:p>
          <a:p>
            <a:pPr>
              <a:lnSpc>
                <a:spcPct val="100000"/>
              </a:lnSpc>
            </a:pPr>
            <a:endParaRPr lang="cs-CZ" altLang="cs-CZ" sz="1800" dirty="0"/>
          </a:p>
          <a:p>
            <a:pPr marL="1200150" lvl="2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altLang="cs-CZ" sz="1400" dirty="0"/>
              <a:t>jestliže by odvolání mohli podat i proti vůli obviněného, mohou proti jeho vůli podat i návrh na povolení obnovy </a:t>
            </a:r>
          </a:p>
          <a:p>
            <a:pPr lvl="2">
              <a:lnSpc>
                <a:spcPct val="100000"/>
              </a:lnSpc>
            </a:pPr>
            <a:endParaRPr lang="cs-CZ" altLang="cs-CZ" sz="1400" dirty="0"/>
          </a:p>
          <a:p>
            <a:pPr marL="1200150" lvl="2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altLang="cs-CZ" sz="1400" dirty="0"/>
              <a:t>takový návrh mohou učinit i po smrti obviněného</a:t>
            </a:r>
          </a:p>
          <a:p>
            <a:pPr>
              <a:lnSpc>
                <a:spcPct val="100000"/>
              </a:lnSpc>
            </a:pPr>
            <a:endParaRPr lang="cs-CZ" altLang="cs-CZ" sz="1800" dirty="0"/>
          </a:p>
          <a:p>
            <a:pPr lvl="1"/>
            <a:r>
              <a:rPr lang="cs-CZ" altLang="cs-CZ" sz="1600" dirty="0"/>
              <a:t>návrh na povolení obnovy nemohou podat  poškozený a zúčastněná osoba </a:t>
            </a:r>
          </a:p>
          <a:p>
            <a:pPr lvl="1"/>
            <a:endParaRPr lang="cs-CZ" altLang="cs-CZ" sz="1600" dirty="0"/>
          </a:p>
          <a:p>
            <a:pPr lvl="1" algn="just"/>
            <a:r>
              <a:rPr lang="cs-CZ" altLang="cs-CZ" sz="1600" dirty="0"/>
              <a:t>zpětvzetí návrhu na povolení obnovy, resp. zpětvzetí odvolání se souhlasem  obviněného</a:t>
            </a:r>
          </a:p>
          <a:p>
            <a:pPr lvl="1" algn="just"/>
            <a:endParaRPr lang="cs-CZ" altLang="cs-CZ" sz="1600" dirty="0"/>
          </a:p>
          <a:p>
            <a:pPr lvl="1" algn="just"/>
            <a:r>
              <a:rPr lang="cs-CZ" altLang="cs-CZ" sz="1600" dirty="0"/>
              <a:t>řízení o povolení obnovy a řízení po povolení obnovy</a:t>
            </a:r>
          </a:p>
          <a:p>
            <a:pPr marL="324000" lvl="1" indent="0" algn="just">
              <a:buNone/>
            </a:pPr>
            <a:endParaRPr lang="cs-CZ" altLang="cs-CZ" sz="1600" dirty="0"/>
          </a:p>
          <a:p>
            <a:pPr marL="324000" lvl="1" indent="0">
              <a:buNone/>
            </a:pPr>
            <a:br>
              <a:rPr lang="cs-CZ" altLang="cs-CZ" sz="1600" dirty="0"/>
            </a:br>
            <a:endParaRPr lang="cs-CZ" altLang="cs-CZ" sz="1600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7C09C67E-1863-4631-B1CE-39DD8533F90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4D70EABC-C827-406A-80AF-9EB2F65BFBB3}" type="slidenum">
              <a:rPr lang="cs-CZ" altLang="cs-CZ" sz="1200">
                <a:latin typeface="Trebuchet MS" panose="020B0603020202020204" pitchFamily="34" charset="0"/>
              </a:rPr>
              <a:pPr eaLnBrk="1" hangingPunct="1"/>
              <a:t>46</a:t>
            </a:fld>
            <a:endParaRPr lang="cs-CZ" altLang="cs-CZ" sz="1200">
              <a:latin typeface="Trebuchet MS" panose="020B0603020202020204" pitchFamily="34" charset="0"/>
            </a:endParaRP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Nadpis 1">
            <a:extLst>
              <a:ext uri="{FF2B5EF4-FFF2-40B4-BE49-F238E27FC236}">
                <a16:creationId xmlns:a16="http://schemas.microsoft.com/office/drawing/2014/main" id="{072C16DB-6955-4561-B62C-FDA96B8061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18435" name="Zástupný symbol pro obsah 2">
            <a:extLst>
              <a:ext uri="{FF2B5EF4-FFF2-40B4-BE49-F238E27FC236}">
                <a16:creationId xmlns:a16="http://schemas.microsoft.com/office/drawing/2014/main" id="{EB4B48F2-BE3F-4BAB-A72F-ED986F872F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altLang="cs-CZ" sz="1800" dirty="0"/>
          </a:p>
          <a:p>
            <a:pPr>
              <a:lnSpc>
                <a:spcPct val="100000"/>
              </a:lnSpc>
            </a:pPr>
            <a:r>
              <a:rPr lang="cs-CZ" altLang="cs-CZ" sz="1800" dirty="0"/>
              <a:t>stížnost pro porušení zákona (§ 266 TŘ) </a:t>
            </a:r>
          </a:p>
          <a:p>
            <a:pPr>
              <a:lnSpc>
                <a:spcPct val="100000"/>
              </a:lnSpc>
            </a:pPr>
            <a:endParaRPr lang="cs-CZ" altLang="cs-CZ" sz="1800" dirty="0"/>
          </a:p>
          <a:p>
            <a:pPr lvl="1"/>
            <a:r>
              <a:rPr lang="cs-CZ" altLang="cs-CZ" sz="1600" dirty="0"/>
              <a:t>ministr spravedlnosti</a:t>
            </a:r>
          </a:p>
          <a:p>
            <a:pPr lvl="1"/>
            <a:endParaRPr lang="cs-CZ" altLang="cs-CZ" sz="1600" dirty="0"/>
          </a:p>
          <a:p>
            <a:pPr marL="1200150" lvl="2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altLang="cs-CZ" sz="1400" dirty="0"/>
              <a:t>může ji podat v prospěch i v neprospěch</a:t>
            </a:r>
          </a:p>
          <a:p>
            <a:pPr marL="1200150" lvl="2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cs-CZ" altLang="cs-CZ" sz="1400" dirty="0"/>
          </a:p>
          <a:p>
            <a:pPr marL="1200150" lvl="2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altLang="cs-CZ" sz="1400" dirty="0"/>
              <a:t>zpětvzetí stížnosti pro porušení zákona </a:t>
            </a:r>
          </a:p>
          <a:p>
            <a:pPr marL="1200150" lvl="2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cs-CZ" altLang="cs-CZ" sz="1400" dirty="0"/>
          </a:p>
          <a:p>
            <a:pPr marL="1200150" lvl="2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altLang="cs-CZ" sz="1400" dirty="0"/>
              <a:t>obviněný  může podání stížnosti iniciovat zasláním podnětu ministru spravedlnosti, resp. nejvyššímu státnímu zástupci</a:t>
            </a:r>
          </a:p>
          <a:p>
            <a:pPr marL="1200150" lvl="2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cs-CZ" altLang="cs-CZ" sz="1400" dirty="0"/>
          </a:p>
          <a:p>
            <a:pPr marL="1200150" lvl="2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altLang="cs-CZ" sz="1400" dirty="0"/>
              <a:t>tzv. akademický výrok (§ 268/2 TŘ) - výrok, že byl porušen zákon +  že  zákon byl porušen ve prospěch obviněného nebo jiné osoby; k akademickému výroku viz dále</a:t>
            </a:r>
          </a:p>
          <a:p>
            <a:pPr marL="1200150" lvl="2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cs-CZ" altLang="cs-CZ" sz="1400" dirty="0"/>
          </a:p>
          <a:p>
            <a:pPr lvl="2"/>
            <a:endParaRPr lang="cs-CZ" altLang="cs-CZ" sz="1400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56AE7FC2-8F9D-4FD3-8B5E-9B2DDC8FE87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9BF852A0-832F-4676-8C02-129A475D44B2}" type="slidenum">
              <a:rPr lang="cs-CZ" altLang="cs-CZ" sz="1200">
                <a:latin typeface="Trebuchet MS" panose="020B0603020202020204" pitchFamily="34" charset="0"/>
              </a:rPr>
              <a:pPr eaLnBrk="1" hangingPunct="1"/>
              <a:t>47</a:t>
            </a:fld>
            <a:endParaRPr lang="cs-CZ" altLang="cs-CZ" sz="1200">
              <a:latin typeface="Trebuchet MS" panose="020B0603020202020204" pitchFamily="34" charset="0"/>
            </a:endParaRP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Nadpis 1">
            <a:extLst>
              <a:ext uri="{FF2B5EF4-FFF2-40B4-BE49-F238E27FC236}">
                <a16:creationId xmlns:a16="http://schemas.microsoft.com/office/drawing/2014/main" id="{57C35F07-6CF3-4943-A101-74D894B91E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b="1"/>
              <a:t>Lhůta k podání opravného prostředku</a:t>
            </a:r>
          </a:p>
        </p:txBody>
      </p:sp>
      <p:sp>
        <p:nvSpPr>
          <p:cNvPr id="19459" name="Zástupný symbol pro obsah 2">
            <a:extLst>
              <a:ext uri="{FF2B5EF4-FFF2-40B4-BE49-F238E27FC236}">
                <a16:creationId xmlns:a16="http://schemas.microsoft.com/office/drawing/2014/main" id="{31529BF4-5458-4519-BBD4-13CE69C2C4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endParaRPr lang="cs-CZ" altLang="cs-CZ" sz="1800" dirty="0"/>
          </a:p>
          <a:p>
            <a:pPr>
              <a:lnSpc>
                <a:spcPct val="100000"/>
              </a:lnSpc>
            </a:pPr>
            <a:r>
              <a:rPr lang="cs-CZ" altLang="cs-CZ" sz="1600" dirty="0"/>
              <a:t>nezapomeňte na to, jak se počítají lhůty v trestním řízení (§ 60 TŘ) + doručování (§ 62 a násl TŘ)</a:t>
            </a:r>
          </a:p>
          <a:p>
            <a:pPr>
              <a:lnSpc>
                <a:spcPct val="100000"/>
              </a:lnSpc>
            </a:pPr>
            <a:endParaRPr lang="cs-CZ" altLang="cs-CZ" sz="1600" dirty="0"/>
          </a:p>
          <a:p>
            <a:pPr>
              <a:lnSpc>
                <a:spcPct val="100000"/>
              </a:lnSpc>
            </a:pPr>
            <a:r>
              <a:rPr lang="cs-CZ" altLang="cs-CZ" sz="1600" dirty="0"/>
              <a:t>stížnost (§ 143 TŘ) </a:t>
            </a:r>
          </a:p>
          <a:p>
            <a:pPr>
              <a:lnSpc>
                <a:spcPct val="100000"/>
              </a:lnSpc>
            </a:pPr>
            <a:endParaRPr lang="cs-CZ" altLang="cs-CZ" sz="1600" dirty="0"/>
          </a:p>
          <a:p>
            <a:pPr lvl="1" algn="just"/>
            <a:r>
              <a:rPr lang="cs-CZ" altLang="cs-CZ" sz="1400" dirty="0"/>
              <a:t>stížnost se podává u orgánu, proti jehož usnesení stížnost směřuje, a to do tří dnů od oznámení usnesení </a:t>
            </a:r>
          </a:p>
          <a:p>
            <a:pPr lvl="1"/>
            <a:endParaRPr lang="cs-CZ" altLang="cs-CZ" sz="1400" dirty="0"/>
          </a:p>
          <a:p>
            <a:pPr lvl="1" algn="just"/>
            <a:r>
              <a:rPr lang="cs-CZ" altLang="cs-CZ" sz="1400" dirty="0"/>
              <a:t>jestliže se usnesení oznamuje jak obviněnému, tak i jeho zákonnému zástupci nebo obhájci, běží lhůta od toho oznámení, které bylo provedeno nejpozději</a:t>
            </a:r>
          </a:p>
          <a:p>
            <a:pPr lvl="1" algn="just"/>
            <a:endParaRPr lang="cs-CZ" altLang="cs-CZ" sz="1400" dirty="0"/>
          </a:p>
          <a:p>
            <a:pPr lvl="1" algn="just"/>
            <a:r>
              <a:rPr lang="cs-CZ" altLang="cs-CZ" sz="1400" dirty="0"/>
              <a:t>osobám, které mohou podat stížnost ve prospěch obviněného (§ 142/2 TŘ), končí lhůta k podání stížnosti týmž dnem jako obviněnému </a:t>
            </a:r>
          </a:p>
          <a:p>
            <a:pPr lvl="1" algn="just"/>
            <a:endParaRPr lang="cs-CZ" altLang="cs-CZ" sz="1400" dirty="0"/>
          </a:p>
          <a:p>
            <a:pPr marL="1200150" lvl="2" indent="-285750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altLang="cs-CZ" sz="1400" dirty="0"/>
              <a:t>státnímu zástupci však běží lhůta vždy samostatně</a:t>
            </a:r>
          </a:p>
          <a:p>
            <a:pPr lvl="1" algn="just">
              <a:buFont typeface="Wingdings" panose="05000000000000000000" pitchFamily="2" charset="2"/>
              <a:buNone/>
            </a:pPr>
            <a:endParaRPr lang="cs-CZ" altLang="cs-CZ" sz="1800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E98029DC-9B08-4357-B196-8D430728BBF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57C81695-32BB-4C5A-8223-21592E59F912}" type="slidenum">
              <a:rPr lang="cs-CZ" altLang="cs-CZ" sz="1200">
                <a:latin typeface="Trebuchet MS" panose="020B0603020202020204" pitchFamily="34" charset="0"/>
              </a:rPr>
              <a:pPr eaLnBrk="1" hangingPunct="1"/>
              <a:t>48</a:t>
            </a:fld>
            <a:endParaRPr lang="cs-CZ" altLang="cs-CZ" sz="1200">
              <a:latin typeface="Trebuchet MS" panose="020B0603020202020204" pitchFamily="34" charset="0"/>
            </a:endParaRP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Nadpis 1">
            <a:extLst>
              <a:ext uri="{FF2B5EF4-FFF2-40B4-BE49-F238E27FC236}">
                <a16:creationId xmlns:a16="http://schemas.microsoft.com/office/drawing/2014/main" id="{34DEF6F3-3E35-4C58-A18E-7CBF662101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20483" name="Zástupný symbol pro obsah 2">
            <a:extLst>
              <a:ext uri="{FF2B5EF4-FFF2-40B4-BE49-F238E27FC236}">
                <a16:creationId xmlns:a16="http://schemas.microsoft.com/office/drawing/2014/main" id="{83A70A92-3536-4165-85A4-55CFF23072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altLang="cs-CZ" sz="1800" dirty="0"/>
          </a:p>
          <a:p>
            <a:pPr>
              <a:lnSpc>
                <a:spcPct val="100000"/>
              </a:lnSpc>
            </a:pPr>
            <a:r>
              <a:rPr lang="cs-CZ" altLang="cs-CZ" sz="1800" dirty="0"/>
              <a:t>odvolání (§ 248 TŘ) </a:t>
            </a:r>
          </a:p>
          <a:p>
            <a:pPr>
              <a:lnSpc>
                <a:spcPct val="100000"/>
              </a:lnSpc>
            </a:pPr>
            <a:endParaRPr lang="cs-CZ" altLang="cs-CZ" sz="1800" dirty="0"/>
          </a:p>
          <a:p>
            <a:pPr lvl="1" algn="just"/>
            <a:r>
              <a:rPr lang="cs-CZ" altLang="cs-CZ" sz="1600" dirty="0"/>
              <a:t>odvolání se podává u soudu, proti jehož rozsudku směřuje, a to do osmi dnů od doručení opisu rozsudku</a:t>
            </a:r>
          </a:p>
          <a:p>
            <a:pPr lvl="1" algn="just"/>
            <a:endParaRPr lang="cs-CZ" altLang="cs-CZ" sz="1600" dirty="0"/>
          </a:p>
          <a:p>
            <a:pPr lvl="1" algn="just"/>
            <a:r>
              <a:rPr lang="cs-CZ" altLang="cs-CZ" sz="1600" dirty="0"/>
              <a:t>jestliže se rozsudek doručuje jak obžalovanému, tak i jeho obhájci a zákonnému zástupci, běží lhůta od toho doručení, které bylo provedeno nejpozději</a:t>
            </a:r>
          </a:p>
          <a:p>
            <a:pPr lvl="1" algn="just"/>
            <a:endParaRPr lang="cs-CZ" altLang="cs-CZ" sz="1600" dirty="0"/>
          </a:p>
          <a:p>
            <a:pPr lvl="1" algn="just"/>
            <a:r>
              <a:rPr lang="cs-CZ" altLang="cs-CZ" sz="1600" dirty="0"/>
              <a:t>jiným osobám (§ 247/2 TŘ), s výjimkou státního zástupce, končí lhůta týmž dnem jako obžalovanému</a:t>
            </a:r>
          </a:p>
          <a:p>
            <a:pPr lvl="1" algn="just">
              <a:buFont typeface="Wingdings" panose="05000000000000000000" pitchFamily="2" charset="2"/>
              <a:buNone/>
            </a:pPr>
            <a:endParaRPr lang="cs-CZ" altLang="cs-CZ" sz="1800" dirty="0"/>
          </a:p>
          <a:p>
            <a:pPr>
              <a:lnSpc>
                <a:spcPct val="100000"/>
              </a:lnSpc>
              <a:buFont typeface="Wingdings" panose="05000000000000000000" pitchFamily="2" charset="2"/>
              <a:buNone/>
            </a:pPr>
            <a:endParaRPr lang="cs-CZ" altLang="cs-CZ" sz="1800" dirty="0"/>
          </a:p>
          <a:p>
            <a:pPr>
              <a:lnSpc>
                <a:spcPct val="100000"/>
              </a:lnSpc>
            </a:pPr>
            <a:endParaRPr lang="cs-CZ" altLang="cs-CZ" sz="1800" dirty="0"/>
          </a:p>
          <a:p>
            <a:endParaRPr lang="cs-CZ" altLang="cs-CZ" sz="1800" dirty="0"/>
          </a:p>
          <a:p>
            <a:endParaRPr lang="cs-CZ" alt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6FDFD8D8-3B70-4163-8A7B-106B13CB5BE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2DFDC563-F0C1-4721-B846-AE6039D2FC5A}" type="slidenum">
              <a:rPr lang="cs-CZ" altLang="cs-CZ" sz="1200">
                <a:latin typeface="Trebuchet MS" panose="020B0603020202020204" pitchFamily="34" charset="0"/>
              </a:rPr>
              <a:pPr eaLnBrk="1" hangingPunct="1"/>
              <a:t>49</a:t>
            </a:fld>
            <a:endParaRPr lang="cs-CZ" altLang="cs-CZ" sz="1200">
              <a:latin typeface="Trebuchet MS" panose="020B0603020202020204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2B8F5C5-BDE5-434B-9ED1-1CD7513B49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B8199AA-7B36-48A5-A5EC-02161EF259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>
              <a:lnSpc>
                <a:spcPct val="100000"/>
              </a:lnSpc>
              <a:defRPr/>
            </a:pPr>
            <a:r>
              <a:rPr lang="cs-CZ" sz="1800" dirty="0"/>
              <a:t>nepřichází-li v úvahu jiné rozhodnutí, jímž může být např.</a:t>
            </a:r>
          </a:p>
          <a:p>
            <a:pPr marL="1200150" lvl="2" indent="-285750" algn="just">
              <a:lnSpc>
                <a:spcPct val="100000"/>
              </a:lnSpc>
              <a:buFont typeface="Arial" panose="020B0604020202020204" pitchFamily="34" charset="0"/>
              <a:buChar char="•"/>
              <a:defRPr/>
            </a:pPr>
            <a:r>
              <a:rPr lang="cs-CZ" sz="1600" dirty="0"/>
              <a:t>o zastavení trestního stíhání</a:t>
            </a:r>
          </a:p>
          <a:p>
            <a:pPr marL="1200150" lvl="2" indent="-285750" algn="just">
              <a:lnSpc>
                <a:spcPct val="100000"/>
              </a:lnSpc>
              <a:buFont typeface="Arial" panose="020B0604020202020204" pitchFamily="34" charset="0"/>
              <a:buChar char="•"/>
              <a:defRPr/>
            </a:pPr>
            <a:r>
              <a:rPr lang="cs-CZ" sz="1600" dirty="0"/>
              <a:t>o postoupení věci jinému orgánu</a:t>
            </a:r>
          </a:p>
          <a:p>
            <a:pPr marL="1200150" lvl="2" indent="-285750" algn="just">
              <a:lnSpc>
                <a:spcPct val="100000"/>
              </a:lnSpc>
              <a:buFont typeface="Arial" panose="020B0604020202020204" pitchFamily="34" charset="0"/>
              <a:buChar char="•"/>
              <a:defRPr/>
            </a:pPr>
            <a:r>
              <a:rPr lang="cs-CZ" sz="1600" dirty="0"/>
              <a:t>o vrácení věci státnímu zástupci</a:t>
            </a:r>
          </a:p>
          <a:p>
            <a:pPr algn="just">
              <a:lnSpc>
                <a:spcPct val="100000"/>
              </a:lnSpc>
              <a:defRPr/>
            </a:pPr>
            <a:endParaRPr lang="cs-CZ" sz="1800" dirty="0"/>
          </a:p>
          <a:p>
            <a:pPr algn="just">
              <a:lnSpc>
                <a:spcPct val="100000"/>
              </a:lnSpc>
              <a:defRPr/>
            </a:pPr>
            <a:r>
              <a:rPr lang="cs-CZ" sz="1800" dirty="0"/>
              <a:t>odsuzující rozsudek</a:t>
            </a:r>
          </a:p>
          <a:p>
            <a:pPr marL="1200150" lvl="2" indent="-285750" algn="just">
              <a:lnSpc>
                <a:spcPct val="100000"/>
              </a:lnSpc>
              <a:buFont typeface="Arial" panose="020B0604020202020204" pitchFamily="34" charset="0"/>
              <a:buChar char="•"/>
              <a:defRPr/>
            </a:pPr>
            <a:r>
              <a:rPr lang="cs-CZ" sz="1600" dirty="0"/>
              <a:t>obžalovaný se uznává vinným spáchaným trestným činem a případně se mu ukládá sankce (trest a/nebo ochranné opatření) nebo se upouští od potrestání</a:t>
            </a:r>
          </a:p>
          <a:p>
            <a:pPr marL="72000" indent="0" algn="just">
              <a:lnSpc>
                <a:spcPct val="100000"/>
              </a:lnSpc>
              <a:buNone/>
              <a:defRPr/>
            </a:pPr>
            <a:endParaRPr lang="cs-CZ" sz="1800" dirty="0"/>
          </a:p>
          <a:p>
            <a:pPr algn="just">
              <a:lnSpc>
                <a:spcPct val="100000"/>
              </a:lnSpc>
              <a:defRPr/>
            </a:pPr>
            <a:r>
              <a:rPr lang="cs-CZ" sz="1800" dirty="0"/>
              <a:t>zprošťující rozsudek - obžalovaný je zproštěn obžaloby z důvodů podle § 226 TŘ, protože</a:t>
            </a:r>
          </a:p>
          <a:p>
            <a:pPr marL="1200150" lvl="2" indent="-285750" algn="just">
              <a:lnSpc>
                <a:spcPct val="100000"/>
              </a:lnSpc>
              <a:buFont typeface="Arial" panose="020B0604020202020204" pitchFamily="34" charset="0"/>
              <a:buChar char="•"/>
              <a:defRPr/>
            </a:pPr>
            <a:r>
              <a:rPr lang="cs-CZ" sz="1600" dirty="0"/>
              <a:t>nebylo prokázáno, že se stal skutek, pro nějž je stíhán</a:t>
            </a:r>
          </a:p>
          <a:p>
            <a:pPr marL="1200150" lvl="2" indent="-285750" algn="just">
              <a:lnSpc>
                <a:spcPct val="100000"/>
              </a:lnSpc>
              <a:buFont typeface="Arial" panose="020B0604020202020204" pitchFamily="34" charset="0"/>
              <a:buChar char="•"/>
              <a:defRPr/>
            </a:pPr>
            <a:r>
              <a:rPr lang="cs-CZ" sz="1600" dirty="0"/>
              <a:t>v žalobním návrhu označený skutek není trestným činem</a:t>
            </a:r>
          </a:p>
          <a:p>
            <a:pPr marL="1200150" lvl="2" indent="-285750" algn="just">
              <a:lnSpc>
                <a:spcPct val="100000"/>
              </a:lnSpc>
              <a:buFont typeface="Arial" panose="020B0604020202020204" pitchFamily="34" charset="0"/>
              <a:buChar char="•"/>
              <a:defRPr/>
            </a:pPr>
            <a:r>
              <a:rPr lang="cs-CZ" sz="1600" dirty="0"/>
              <a:t>nebyl prokázáno, že tento skutek spáchal obžalovaný</a:t>
            </a:r>
          </a:p>
          <a:p>
            <a:pPr marL="1200150" lvl="2" indent="-285750" algn="just">
              <a:lnSpc>
                <a:spcPct val="100000"/>
              </a:lnSpc>
              <a:buFont typeface="Arial" panose="020B0604020202020204" pitchFamily="34" charset="0"/>
              <a:buChar char="•"/>
              <a:defRPr/>
            </a:pPr>
            <a:r>
              <a:rPr lang="cs-CZ" sz="1600" dirty="0"/>
              <a:t>obžalovaný není pro nepříčetnost trestně odpovědný</a:t>
            </a:r>
          </a:p>
          <a:p>
            <a:pPr marL="1200150" lvl="2" indent="-285750" algn="just">
              <a:lnSpc>
                <a:spcPct val="100000"/>
              </a:lnSpc>
              <a:buFont typeface="Arial" panose="020B0604020202020204" pitchFamily="34" charset="0"/>
              <a:buChar char="•"/>
              <a:defRPr/>
            </a:pPr>
            <a:r>
              <a:rPr lang="cs-CZ" sz="1600" dirty="0"/>
              <a:t>zanikla trestnost činu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Nadpis 1">
            <a:extLst>
              <a:ext uri="{FF2B5EF4-FFF2-40B4-BE49-F238E27FC236}">
                <a16:creationId xmlns:a16="http://schemas.microsoft.com/office/drawing/2014/main" id="{49950D77-64F3-4ACD-A5A6-EB438D1248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21507" name="Zástupný symbol pro obsah 2">
            <a:extLst>
              <a:ext uri="{FF2B5EF4-FFF2-40B4-BE49-F238E27FC236}">
                <a16:creationId xmlns:a16="http://schemas.microsoft.com/office/drawing/2014/main" id="{F93826B2-5BC6-454E-9E02-A8EC102EC7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altLang="cs-CZ" sz="1800" dirty="0"/>
          </a:p>
          <a:p>
            <a:pPr>
              <a:lnSpc>
                <a:spcPct val="100000"/>
              </a:lnSpc>
            </a:pPr>
            <a:r>
              <a:rPr lang="cs-CZ" altLang="cs-CZ" sz="1800" dirty="0"/>
              <a:t>odpor (§ 314g TŘ)</a:t>
            </a:r>
          </a:p>
          <a:p>
            <a:pPr lvl="1" algn="just"/>
            <a:endParaRPr lang="cs-CZ" altLang="cs-CZ" sz="1600" dirty="0"/>
          </a:p>
          <a:p>
            <a:pPr lvl="1" algn="just"/>
            <a:r>
              <a:rPr lang="cs-CZ" altLang="cs-CZ" sz="1600" dirty="0"/>
              <a:t>odpor se podává u soudu, který trestní příkaz vydal, a to do osmi dnů od jeho doručení</a:t>
            </a:r>
          </a:p>
          <a:p>
            <a:pPr lvl="1" algn="just"/>
            <a:endParaRPr lang="cs-CZ" altLang="cs-CZ" sz="1600" dirty="0"/>
          </a:p>
          <a:p>
            <a:pPr lvl="1" algn="just"/>
            <a:r>
              <a:rPr lang="cs-CZ" altLang="cs-CZ" sz="1600" dirty="0"/>
              <a:t>osobám, které mohou podat odvolání ve prospěch obviněného, s výjimkou státního zástupce, končí lhůta týmž dnem jako obviněnému </a:t>
            </a:r>
          </a:p>
          <a:p>
            <a:pPr lvl="1" algn="just"/>
            <a:endParaRPr lang="cs-CZ" altLang="cs-CZ" sz="1600" dirty="0"/>
          </a:p>
          <a:p>
            <a:pPr lvl="1" algn="just"/>
            <a:r>
              <a:rPr lang="cs-CZ" altLang="cs-CZ" sz="1600" dirty="0"/>
              <a:t>jestliže se trestní příkaz doručuje jak obviněnému, tak i jeho obhájci, běží lhůta od toho doručení, které bylo provedeno později</a:t>
            </a:r>
          </a:p>
          <a:p>
            <a:pPr>
              <a:buFont typeface="Wingdings" panose="05000000000000000000" pitchFamily="2" charset="2"/>
              <a:buNone/>
            </a:pPr>
            <a:endParaRPr lang="cs-CZ" alt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D3950F64-1F1F-4ADD-AD75-16975DB8720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24BD7737-21E4-461A-A3CF-BF504D2236DB}" type="slidenum">
              <a:rPr lang="cs-CZ" altLang="cs-CZ" sz="1200">
                <a:latin typeface="Trebuchet MS" panose="020B0603020202020204" pitchFamily="34" charset="0"/>
              </a:rPr>
              <a:pPr eaLnBrk="1" hangingPunct="1"/>
              <a:t>50</a:t>
            </a:fld>
            <a:endParaRPr lang="cs-CZ" altLang="cs-CZ" sz="1200">
              <a:latin typeface="Trebuchet MS" panose="020B0603020202020204" pitchFamily="34" charset="0"/>
            </a:endParaRP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Nadpis 1">
            <a:extLst>
              <a:ext uri="{FF2B5EF4-FFF2-40B4-BE49-F238E27FC236}">
                <a16:creationId xmlns:a16="http://schemas.microsoft.com/office/drawing/2014/main" id="{A716F4C4-5850-4C08-816A-E39AC054D6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22531" name="Zástupný symbol pro obsah 2">
            <a:extLst>
              <a:ext uri="{FF2B5EF4-FFF2-40B4-BE49-F238E27FC236}">
                <a16:creationId xmlns:a16="http://schemas.microsoft.com/office/drawing/2014/main" id="{41BE0E0F-BFD9-4253-9D83-C579FD7442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endParaRPr lang="cs-CZ" altLang="cs-CZ" sz="1800" dirty="0"/>
          </a:p>
          <a:p>
            <a:pPr>
              <a:lnSpc>
                <a:spcPct val="100000"/>
              </a:lnSpc>
            </a:pPr>
            <a:r>
              <a:rPr lang="cs-CZ" altLang="cs-CZ" sz="1600" dirty="0"/>
              <a:t>dovolání (§ 265e TŘ) </a:t>
            </a:r>
          </a:p>
          <a:p>
            <a:pPr algn="just">
              <a:lnSpc>
                <a:spcPct val="100000"/>
              </a:lnSpc>
            </a:pPr>
            <a:endParaRPr lang="cs-CZ" altLang="cs-CZ" sz="1600" dirty="0"/>
          </a:p>
          <a:p>
            <a:pPr lvl="1" algn="just"/>
            <a:r>
              <a:rPr lang="cs-CZ" altLang="cs-CZ" sz="1400" dirty="0"/>
              <a:t>dovolání se podává u soudu, který rozhodl ve věci v prvním stupni, do dvou měsíců od doručení rozhodnutí, proti kterému dovolání směřuje</a:t>
            </a:r>
          </a:p>
          <a:p>
            <a:pPr lvl="1" algn="just"/>
            <a:endParaRPr lang="cs-CZ" altLang="cs-CZ" sz="1400" dirty="0"/>
          </a:p>
          <a:p>
            <a:pPr lvl="1" algn="just"/>
            <a:r>
              <a:rPr lang="cs-CZ" altLang="cs-CZ" sz="1400" dirty="0"/>
              <a:t>jestliže se rozhodnutí doručuje jak obviněnému, tak i jeho obhájci a zákonnému zástupci, běží lhůta od toho doručení, které bylo provedeno nejpozději</a:t>
            </a:r>
          </a:p>
          <a:p>
            <a:pPr lvl="1" algn="just">
              <a:buFont typeface="Wingdings" panose="05000000000000000000" pitchFamily="2" charset="2"/>
              <a:buNone/>
            </a:pPr>
            <a:endParaRPr lang="cs-CZ" altLang="cs-CZ" sz="1600" dirty="0"/>
          </a:p>
          <a:p>
            <a:pPr algn="just">
              <a:lnSpc>
                <a:spcPct val="100000"/>
              </a:lnSpc>
            </a:pPr>
            <a:r>
              <a:rPr lang="cs-CZ" altLang="cs-CZ" sz="1600" dirty="0"/>
              <a:t>obnova řízení </a:t>
            </a:r>
          </a:p>
          <a:p>
            <a:pPr algn="just">
              <a:lnSpc>
                <a:spcPct val="100000"/>
              </a:lnSpc>
            </a:pPr>
            <a:endParaRPr lang="cs-CZ" altLang="cs-CZ" sz="1600" dirty="0"/>
          </a:p>
          <a:p>
            <a:pPr lvl="1" algn="just"/>
            <a:r>
              <a:rPr lang="cs-CZ" altLang="cs-CZ" sz="1400" dirty="0"/>
              <a:t>oprávněné osoby nejsou vázány žádnou lhůtou, tj. mohou ji podat kdykoliv, kdy se objeví zákonem požadované skutečnosti</a:t>
            </a:r>
          </a:p>
          <a:p>
            <a:pPr algn="just">
              <a:lnSpc>
                <a:spcPct val="100000"/>
              </a:lnSpc>
            </a:pPr>
            <a:endParaRPr lang="cs-CZ" altLang="cs-CZ" sz="1600" dirty="0"/>
          </a:p>
          <a:p>
            <a:pPr algn="just">
              <a:lnSpc>
                <a:spcPct val="100000"/>
              </a:lnSpc>
            </a:pPr>
            <a:r>
              <a:rPr lang="cs-CZ" altLang="cs-CZ" sz="1600" dirty="0"/>
              <a:t>stížnost pro porušení zákona </a:t>
            </a:r>
          </a:p>
          <a:p>
            <a:pPr marL="72000" indent="0" algn="just">
              <a:lnSpc>
                <a:spcPct val="100000"/>
              </a:lnSpc>
              <a:buNone/>
            </a:pPr>
            <a:endParaRPr lang="cs-CZ" altLang="cs-CZ" sz="1600" dirty="0"/>
          </a:p>
          <a:p>
            <a:pPr lvl="1" algn="just"/>
            <a:r>
              <a:rPr lang="cs-CZ" altLang="cs-CZ" sz="1400" dirty="0"/>
              <a:t>ministr spravedlnosti není pro podání stížnosti pro porušení zákona vázán žádnou lhůtou, tj. může ji podat kdykoliv (§ 268/1b TŘ - „byla </a:t>
            </a:r>
            <a:r>
              <a:rPr lang="cs-CZ" altLang="cs-CZ" sz="1400" dirty="0" err="1"/>
              <a:t>li</a:t>
            </a:r>
            <a:r>
              <a:rPr lang="cs-CZ" altLang="cs-CZ" sz="1400" dirty="0"/>
              <a:t> podána stížnost opožděně“; </a:t>
            </a:r>
            <a:r>
              <a:rPr lang="cs-CZ" altLang="cs-CZ" sz="1400" dirty="0" err="1"/>
              <a:t>obsolentní</a:t>
            </a:r>
            <a:r>
              <a:rPr lang="cs-CZ" altLang="cs-CZ" sz="1400" dirty="0"/>
              <a:t> ustanovení) </a:t>
            </a:r>
          </a:p>
          <a:p>
            <a:pPr algn="just"/>
            <a:endParaRPr lang="cs-CZ" altLang="cs-CZ" sz="1800" dirty="0"/>
          </a:p>
          <a:p>
            <a:pPr algn="just">
              <a:buFont typeface="Wingdings" panose="05000000000000000000" pitchFamily="2" charset="2"/>
              <a:buNone/>
            </a:pPr>
            <a:br>
              <a:rPr lang="cs-CZ" altLang="cs-CZ" sz="1800" dirty="0"/>
            </a:br>
            <a:endParaRPr lang="cs-CZ" altLang="cs-CZ" sz="1800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602AFFD8-4299-4A9C-A076-C8866B93ADC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6470821F-4666-4ACF-88DC-B745D4E4B7AA}" type="slidenum">
              <a:rPr lang="cs-CZ" altLang="cs-CZ" sz="1200">
                <a:latin typeface="Trebuchet MS" panose="020B0603020202020204" pitchFamily="34" charset="0"/>
              </a:rPr>
              <a:pPr eaLnBrk="1" hangingPunct="1"/>
              <a:t>51</a:t>
            </a:fld>
            <a:endParaRPr lang="cs-CZ" altLang="cs-CZ" sz="1200">
              <a:latin typeface="Trebuchet MS" panose="020B0603020202020204" pitchFamily="34" charset="0"/>
            </a:endParaRP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A28E09EE-FD0B-4C45-8362-5BC72392E41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52</a:t>
            </a:fld>
            <a:endParaRPr lang="cs-CZ" alt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5A997910-F030-40B2-A3EB-480013D198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1E0C9183-E95E-418B-93B8-3D27D561BE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</a:pPr>
            <a:r>
              <a:rPr lang="cs-CZ" sz="1600" dirty="0"/>
              <a:t>zákon č. 191/2020 Sb., o některých opatřeních ke zmírnění dopadů epidemie </a:t>
            </a:r>
            <a:r>
              <a:rPr lang="cs-CZ" sz="1600" dirty="0" err="1"/>
              <a:t>koronaviru</a:t>
            </a:r>
            <a:r>
              <a:rPr lang="cs-CZ" sz="1600" dirty="0"/>
              <a:t> SARS CoV-2 na osoby účastnící se soudního řízení, poškozené, oběti trestných činů a právnické osoby a o změně insolvenčního zákona a občanského soudního řádu</a:t>
            </a:r>
          </a:p>
          <a:p>
            <a:pPr algn="just">
              <a:lnSpc>
                <a:spcPct val="100000"/>
              </a:lnSpc>
            </a:pPr>
            <a:endParaRPr lang="cs-CZ" sz="1600" dirty="0"/>
          </a:p>
          <a:p>
            <a:pPr lvl="1" algn="just"/>
            <a:r>
              <a:rPr lang="cs-CZ" sz="1400" dirty="0"/>
              <a:t>nejde-li o orgán činný v trestním řízení, může ten, kdo v době trvání mimořádných opatření při epidemii zmeškal lhůtu k provedení úkonu stanovenou zákony upravujícími trestní řízení nebo na jejich základě, požádat o její navrácení; navrácení povolí orgán činný v trestním řízení, vůči kterému měl být úkon učiněn nebo který je příslušný rozhodovat o opravném prostředku, pokud byla lhůta zmeškána v důsledku omezení plynoucích z mimořádných opatření při epidemii, která znemožňovala nebo podstatně ztěžovala této osobě úkon provést; za podmínek uvedených ve větě druhé lze navrátit i lhůtu k podání dovolání; ustanovení § 61 TŘ tím není dotčeno</a:t>
            </a:r>
          </a:p>
          <a:p>
            <a:pPr lvl="1" algn="just"/>
            <a:endParaRPr lang="cs-CZ" sz="1400" dirty="0"/>
          </a:p>
          <a:p>
            <a:pPr lvl="1" algn="just"/>
            <a:r>
              <a:rPr lang="cs-CZ" sz="1400" dirty="0"/>
              <a:t>o navrácení lhůty je třeba požádat do tří dnů od ukončení nebo zrušení mimořádného opatření při epidemii, z něhož plynulo omezení znemožňující nebo podstatně ztěžující provedení úkonu; lhůta pro podání žádosti podle věty první však neskončí dříve než tři dny po ukončení nebo zrušení nouzového stavu</a:t>
            </a:r>
          </a:p>
          <a:p>
            <a:pPr algn="just">
              <a:lnSpc>
                <a:spcPct val="100000"/>
              </a:lnSpc>
            </a:pPr>
            <a:endParaRPr lang="cs-CZ" sz="1600" dirty="0"/>
          </a:p>
          <a:p>
            <a:pPr algn="just">
              <a:lnSpc>
                <a:spcPct val="100000"/>
              </a:lnSpc>
            </a:pPr>
            <a:r>
              <a:rPr lang="cs-CZ" sz="1600" dirty="0"/>
              <a:t>navrácení lhůty u opravných prostředků (vyjma chybně neuvedené lhůty v poučení) možné není  </a:t>
            </a:r>
          </a:p>
        </p:txBody>
      </p:sp>
    </p:spTree>
    <p:extLst>
      <p:ext uri="{BB962C8B-B14F-4D97-AF65-F5344CB8AC3E}">
        <p14:creationId xmlns:p14="http://schemas.microsoft.com/office/powerpoint/2010/main" val="2850189629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Nadpis 1">
            <a:extLst>
              <a:ext uri="{FF2B5EF4-FFF2-40B4-BE49-F238E27FC236}">
                <a16:creationId xmlns:a16="http://schemas.microsoft.com/office/drawing/2014/main" id="{8AC34CE7-7B95-4B45-859A-70A90C6FD6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b="1"/>
              <a:t>Princip revizní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2375D6D-DE83-4261-9137-22AB95B0C4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3489" y="1771515"/>
            <a:ext cx="10753200" cy="4139998"/>
          </a:xfrm>
        </p:spPr>
        <p:txBody>
          <a:bodyPr/>
          <a:lstStyle/>
          <a:p>
            <a:pPr algn="just">
              <a:lnSpc>
                <a:spcPct val="100000"/>
              </a:lnSpc>
              <a:defRPr/>
            </a:pPr>
            <a:endParaRPr lang="cs-CZ" sz="1800" dirty="0"/>
          </a:p>
          <a:p>
            <a:pPr algn="just">
              <a:lnSpc>
                <a:spcPct val="100000"/>
              </a:lnSpc>
              <a:defRPr/>
            </a:pPr>
            <a:r>
              <a:rPr lang="cs-CZ" sz="1600" dirty="0"/>
              <a:t>jsou přezkoumávány všechny výroky napadeného rozhodnutí </a:t>
            </a:r>
          </a:p>
          <a:p>
            <a:pPr algn="just">
              <a:lnSpc>
                <a:spcPct val="100000"/>
              </a:lnSpc>
              <a:defRPr/>
            </a:pPr>
            <a:endParaRPr lang="cs-CZ" sz="1600" dirty="0"/>
          </a:p>
          <a:p>
            <a:pPr lvl="1" algn="just">
              <a:defRPr/>
            </a:pPr>
            <a:r>
              <a:rPr lang="cs-CZ" sz="1400" dirty="0">
                <a:ea typeface="+mn-ea"/>
                <a:cs typeface="+mn-cs"/>
              </a:rPr>
              <a:t>je přezkoumávána správnost každého výroku z hlediska všech v úvahu přicházejících skutkových či právních vad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None/>
              <a:defRPr/>
            </a:pPr>
            <a:r>
              <a:rPr lang="cs-CZ" sz="1400" dirty="0"/>
              <a:t> </a:t>
            </a:r>
          </a:p>
          <a:p>
            <a:pPr lvl="1" algn="just">
              <a:defRPr/>
            </a:pPr>
            <a:r>
              <a:rPr lang="cs-CZ" sz="1400" dirty="0">
                <a:ea typeface="+mn-ea"/>
                <a:cs typeface="+mn-cs"/>
              </a:rPr>
              <a:t>je přezkoumáváno řízení, které vydání rozhodnutí předcházelo 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None/>
              <a:defRPr/>
            </a:pPr>
            <a:r>
              <a:rPr lang="cs-CZ" sz="1400" dirty="0"/>
              <a:t> </a:t>
            </a:r>
          </a:p>
          <a:p>
            <a:pPr algn="just">
              <a:lnSpc>
                <a:spcPct val="100000"/>
              </a:lnSpc>
              <a:defRPr/>
            </a:pPr>
            <a:r>
              <a:rPr lang="cs-CZ" sz="1600" dirty="0"/>
              <a:t>revizní princip existuje jako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None/>
              <a:defRPr/>
            </a:pPr>
            <a:r>
              <a:rPr lang="cs-CZ" sz="1600" dirty="0"/>
              <a:t> </a:t>
            </a:r>
          </a:p>
          <a:p>
            <a:pPr lvl="1" algn="just">
              <a:defRPr/>
            </a:pPr>
            <a:r>
              <a:rPr lang="cs-CZ" sz="1400" dirty="0"/>
              <a:t>úplný</a:t>
            </a:r>
            <a:r>
              <a:rPr lang="cs-CZ" sz="1400" b="1" dirty="0"/>
              <a:t> </a:t>
            </a:r>
            <a:r>
              <a:rPr lang="cs-CZ" sz="1400" dirty="0"/>
              <a:t>- rozhodnutí je shora uvedeným způsobem přezkoumáváno ve vztahu ke všem dotčeným osobám, i když opravný prostředek byl podán je jednou z nich  </a:t>
            </a:r>
          </a:p>
          <a:p>
            <a:pPr lvl="1" algn="just">
              <a:buFont typeface="Wingdings" panose="05000000000000000000" pitchFamily="2" charset="2"/>
              <a:buNone/>
              <a:defRPr/>
            </a:pPr>
            <a:endParaRPr lang="cs-CZ" sz="1400" dirty="0"/>
          </a:p>
          <a:p>
            <a:pPr lvl="1" algn="just">
              <a:defRPr/>
            </a:pPr>
            <a:r>
              <a:rPr lang="cs-CZ" sz="1400" dirty="0"/>
              <a:t>omezený - rozhodnutí je shora uvedeným způsobem přezkoumáváno pouze ve vztahu k osobě, která si podala opravný prostředek</a:t>
            </a:r>
            <a:r>
              <a:rPr lang="cs-CZ" sz="1400" dirty="0">
                <a:ea typeface="+mn-ea"/>
                <a:cs typeface="+mn-cs"/>
              </a:rPr>
              <a:t> </a:t>
            </a:r>
          </a:p>
          <a:p>
            <a:pPr algn="just">
              <a:buFont typeface="Wingdings" panose="05000000000000000000" pitchFamily="2" charset="2"/>
              <a:buNone/>
              <a:defRPr/>
            </a:pPr>
            <a:endParaRPr lang="cs-CZ" sz="1800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DC76040A-1A9F-42ED-B1A8-AF9AB59408A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974DA67A-5E36-41E7-8D9F-F736A9F0EA9A}" type="slidenum">
              <a:rPr lang="cs-CZ" altLang="cs-CZ" sz="1200">
                <a:latin typeface="Trebuchet MS" panose="020B0603020202020204" pitchFamily="34" charset="0"/>
              </a:rPr>
              <a:pPr eaLnBrk="1" hangingPunct="1"/>
              <a:t>53</a:t>
            </a:fld>
            <a:endParaRPr lang="cs-CZ" altLang="cs-CZ" sz="1200">
              <a:latin typeface="Trebuchet MS" panose="020B0603020202020204" pitchFamily="34" charset="0"/>
            </a:endParaRP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Nadpis 1">
            <a:extLst>
              <a:ext uri="{FF2B5EF4-FFF2-40B4-BE49-F238E27FC236}">
                <a16:creationId xmlns:a16="http://schemas.microsoft.com/office/drawing/2014/main" id="{4AB750A3-46F4-441A-ABE0-8AE7C97CBD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96ED0AA-4746-4ACB-A54A-18E133D3D3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defRPr/>
            </a:pPr>
            <a:endParaRPr lang="cs-CZ" sz="1800" dirty="0"/>
          </a:p>
          <a:p>
            <a:pPr algn="just">
              <a:defRPr/>
            </a:pPr>
            <a:endParaRPr lang="cs-CZ" sz="1800" dirty="0"/>
          </a:p>
          <a:p>
            <a:pPr algn="just">
              <a:lnSpc>
                <a:spcPct val="100000"/>
              </a:lnSpc>
              <a:defRPr/>
            </a:pPr>
            <a:r>
              <a:rPr lang="cs-CZ" sz="1800" dirty="0"/>
              <a:t>omezený revizní princip se realizuje ve vztahu ke stížnosti (§ 147 TŘ) </a:t>
            </a:r>
          </a:p>
          <a:p>
            <a:pPr algn="just">
              <a:lnSpc>
                <a:spcPct val="100000"/>
              </a:lnSpc>
              <a:defRPr/>
            </a:pPr>
            <a:endParaRPr lang="cs-CZ" sz="1800" dirty="0"/>
          </a:p>
          <a:p>
            <a:pPr lvl="1" algn="just">
              <a:defRPr/>
            </a:pPr>
            <a:r>
              <a:rPr lang="cs-CZ" sz="1600" dirty="0">
                <a:ea typeface="+mn-ea"/>
                <a:cs typeface="+mn-cs"/>
              </a:rPr>
              <a:t>je to odůvodněno velmi krátkou lhůtou pro její podání (tři dny dle § 143 TŘ) a </a:t>
            </a:r>
          </a:p>
          <a:p>
            <a:pPr lvl="1" algn="just">
              <a:defRPr/>
            </a:pPr>
            <a:endParaRPr lang="cs-CZ" sz="1600" dirty="0">
              <a:ea typeface="+mn-ea"/>
              <a:cs typeface="+mn-cs"/>
            </a:endParaRPr>
          </a:p>
          <a:p>
            <a:pPr lvl="1" algn="just">
              <a:defRPr/>
            </a:pPr>
            <a:r>
              <a:rPr lang="cs-CZ" sz="1600" dirty="0">
                <a:ea typeface="+mn-ea"/>
                <a:cs typeface="+mn-cs"/>
              </a:rPr>
              <a:t>rozmanitostí a charakterem  záležitostí, o nichž se usnesením  rozhoduje </a:t>
            </a:r>
          </a:p>
          <a:p>
            <a:pPr lvl="1" algn="just">
              <a:defRPr/>
            </a:pPr>
            <a:endParaRPr lang="cs-CZ" sz="1600" dirty="0">
              <a:ea typeface="+mn-ea"/>
              <a:cs typeface="+mn-cs"/>
            </a:endParaRPr>
          </a:p>
          <a:p>
            <a:pPr>
              <a:defRPr/>
            </a:pPr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64E14065-6F9F-45C3-B7C9-D843A111C3D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762886E0-856F-4D74-BED0-E6ACC8F7C5F8}" type="slidenum">
              <a:rPr lang="cs-CZ" altLang="cs-CZ" sz="1200">
                <a:latin typeface="Trebuchet MS" panose="020B0603020202020204" pitchFamily="34" charset="0"/>
              </a:rPr>
              <a:pPr eaLnBrk="1" hangingPunct="1"/>
              <a:t>54</a:t>
            </a:fld>
            <a:endParaRPr lang="cs-CZ" altLang="cs-CZ" sz="1200">
              <a:latin typeface="Trebuchet MS" panose="020B0603020202020204" pitchFamily="34" charset="0"/>
            </a:endParaRP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Nadpis 1">
            <a:extLst>
              <a:ext uri="{FF2B5EF4-FFF2-40B4-BE49-F238E27FC236}">
                <a16:creationId xmlns:a16="http://schemas.microsoft.com/office/drawing/2014/main" id="{B388201A-5508-4EDD-9855-67608A3E44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b="1"/>
              <a:t>Princip vymezeného přezkoumání </a:t>
            </a:r>
          </a:p>
        </p:txBody>
      </p:sp>
      <p:sp>
        <p:nvSpPr>
          <p:cNvPr id="26627" name="Zástupný symbol pro obsah 2">
            <a:extLst>
              <a:ext uri="{FF2B5EF4-FFF2-40B4-BE49-F238E27FC236}">
                <a16:creationId xmlns:a16="http://schemas.microsoft.com/office/drawing/2014/main" id="{13A093A0-706A-4738-A1D7-C0798D36A4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cs-CZ" altLang="cs-CZ" sz="1800" dirty="0"/>
          </a:p>
          <a:p>
            <a:pPr algn="just">
              <a:lnSpc>
                <a:spcPct val="100000"/>
              </a:lnSpc>
            </a:pPr>
            <a:r>
              <a:rPr lang="cs-CZ" altLang="cs-CZ" sz="1800" dirty="0"/>
              <a:t>orgán rozhodující o opravném prostředku je vázán vymezením rozsahu napadených výroků a vytýkanými vadami 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None/>
            </a:pPr>
            <a:endParaRPr lang="cs-CZ" altLang="cs-CZ" sz="1800" dirty="0"/>
          </a:p>
          <a:p>
            <a:pPr algn="just">
              <a:lnSpc>
                <a:spcPct val="100000"/>
              </a:lnSpc>
            </a:pPr>
            <a:r>
              <a:rPr lang="cs-CZ" altLang="cs-CZ" sz="1800" dirty="0"/>
              <a:t>realizuje se u </a:t>
            </a:r>
          </a:p>
          <a:p>
            <a:pPr algn="just">
              <a:lnSpc>
                <a:spcPct val="100000"/>
              </a:lnSpc>
            </a:pPr>
            <a:endParaRPr lang="cs-CZ" altLang="cs-CZ" sz="1800" dirty="0"/>
          </a:p>
          <a:p>
            <a:pPr lvl="1" algn="just"/>
            <a:r>
              <a:rPr lang="cs-CZ" altLang="cs-CZ" sz="1600" dirty="0"/>
              <a:t>odvolání  (§ 254 TŘ) – jen vady, které byly vytýkány, vady, které vytýkány nebyly, pokud mají původ ve vytýkaných vadách nebo mají vliv na vytýkané vady, pokud odvolání směřuje do výroku o vině, přezkoumá se i výrok o trestu  </a:t>
            </a:r>
          </a:p>
          <a:p>
            <a:pPr lvl="1" algn="just"/>
            <a:endParaRPr lang="cs-CZ" altLang="cs-CZ" sz="1600" dirty="0"/>
          </a:p>
          <a:p>
            <a:pPr lvl="1" algn="just"/>
            <a:r>
              <a:rPr lang="cs-CZ" altLang="cs-CZ" sz="1600" dirty="0"/>
              <a:t>dovolání (§ 265f TŘ) – který výrok, v jakém rozsahu a z jakých důvodů je napadán a čeho se dovolatel domáhá; lze měnit je po dobu trvání lhůty pro podání odvolání  </a:t>
            </a:r>
          </a:p>
          <a:p>
            <a:pPr lvl="1" algn="just"/>
            <a:endParaRPr lang="cs-CZ" altLang="cs-CZ" sz="1600" dirty="0"/>
          </a:p>
          <a:p>
            <a:pPr lvl="1" algn="just"/>
            <a:r>
              <a:rPr lang="cs-CZ" altLang="cs-CZ" sz="1600" dirty="0"/>
              <a:t>stížnosti pro porušení zákona (§ 267 TŘ) - který výrok, v jakém rozsahu a z jakých důvodů je napadán a čeho se ministr spravedlnosti domáhá; v průběhu řízení nelze měnit  </a:t>
            </a:r>
          </a:p>
          <a:p>
            <a:endParaRPr lang="cs-CZ" alt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79B7A369-837B-4984-8450-4F704996ABC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B3208559-03F6-4517-9915-75DDA8D5EFDF}" type="slidenum">
              <a:rPr lang="cs-CZ" altLang="cs-CZ" sz="1200">
                <a:latin typeface="Trebuchet MS" panose="020B0603020202020204" pitchFamily="34" charset="0"/>
              </a:rPr>
              <a:pPr eaLnBrk="1" hangingPunct="1"/>
              <a:t>55</a:t>
            </a:fld>
            <a:endParaRPr lang="cs-CZ" altLang="cs-CZ" sz="1200">
              <a:latin typeface="Trebuchet MS" panose="020B0603020202020204" pitchFamily="34" charset="0"/>
            </a:endParaRP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Nadpis 1">
            <a:extLst>
              <a:ext uri="{FF2B5EF4-FFF2-40B4-BE49-F238E27FC236}">
                <a16:creationId xmlns:a16="http://schemas.microsoft.com/office/drawing/2014/main" id="{7B4D8497-0AC9-454C-9F82-866A81FAB0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27651" name="Zástupný symbol pro obsah 2">
            <a:extLst>
              <a:ext uri="{FF2B5EF4-FFF2-40B4-BE49-F238E27FC236}">
                <a16:creationId xmlns:a16="http://schemas.microsoft.com/office/drawing/2014/main" id="{BD29D8A9-A2F9-4E52-AE4B-A4AC1189AE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</a:pPr>
            <a:endParaRPr lang="cs-CZ" altLang="cs-CZ" sz="1800" dirty="0"/>
          </a:p>
          <a:p>
            <a:pPr algn="just">
              <a:lnSpc>
                <a:spcPct val="100000"/>
              </a:lnSpc>
            </a:pPr>
            <a:r>
              <a:rPr lang="cs-CZ" altLang="cs-CZ" sz="1600" dirty="0"/>
              <a:t>podáním odporu (§ 314g/2 TŘ) se trestní příkaz ruší, aniž by byl přezkoumáván, proto stanovení rozsahu přezkumné povinnosti  nepřichází v úvahu 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None/>
            </a:pPr>
            <a:endParaRPr lang="cs-CZ" altLang="cs-CZ" sz="1600" dirty="0"/>
          </a:p>
          <a:p>
            <a:pPr lvl="1" algn="just"/>
            <a:r>
              <a:rPr lang="cs-CZ" altLang="cs-CZ" sz="1400" dirty="0"/>
              <a:t>odpor tedy nemusí být odůvodněn</a:t>
            </a:r>
          </a:p>
          <a:p>
            <a:pPr algn="just">
              <a:lnSpc>
                <a:spcPct val="100000"/>
              </a:lnSpc>
            </a:pPr>
            <a:endParaRPr lang="cs-CZ" altLang="cs-CZ" sz="1600" dirty="0"/>
          </a:p>
          <a:p>
            <a:pPr algn="just">
              <a:lnSpc>
                <a:spcPct val="100000"/>
              </a:lnSpc>
            </a:pPr>
            <a:r>
              <a:rPr lang="cs-CZ" altLang="cs-CZ" sz="1600" dirty="0"/>
              <a:t>při podání návrhu na povolení obnovy řízení se nepřezkoumává správnost rozhodnutí ve věci samé, ale pouze, zda jsou tu předpoklady pro nové řízení ve věci (§ 278 TŘ)</a:t>
            </a:r>
          </a:p>
          <a:p>
            <a:pPr algn="just">
              <a:lnSpc>
                <a:spcPct val="100000"/>
              </a:lnSpc>
            </a:pPr>
            <a:endParaRPr lang="cs-CZ" altLang="cs-CZ" sz="1600" dirty="0"/>
          </a:p>
          <a:p>
            <a:pPr lvl="1" algn="just"/>
            <a:r>
              <a:rPr lang="cs-CZ" altLang="cs-CZ" sz="1400" dirty="0"/>
              <a:t>vyjdou-li najevo skutečnosti nebo důkazy soudu dříve neznámé, které by mohly samy o sobě nebo ve spojení se skutečnostmi a důkazy známými už dříve odůvodnit jiné rozhodnutí o vině nebo o přiznaném nároku poškozeného na náhradu škody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CDCAEB0E-174A-46E6-9703-D959C8A8476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241A4672-5909-4FE9-8CAB-AB64797300CC}" type="slidenum">
              <a:rPr lang="cs-CZ" altLang="cs-CZ" sz="1200">
                <a:latin typeface="Trebuchet MS" panose="020B0603020202020204" pitchFamily="34" charset="0"/>
              </a:rPr>
              <a:pPr eaLnBrk="1" hangingPunct="1"/>
              <a:t>56</a:t>
            </a:fld>
            <a:endParaRPr lang="cs-CZ" altLang="cs-CZ" sz="1200">
              <a:latin typeface="Trebuchet MS" panose="020B0603020202020204" pitchFamily="34" charset="0"/>
            </a:endParaRP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Nadpis 1">
            <a:extLst>
              <a:ext uri="{FF2B5EF4-FFF2-40B4-BE49-F238E27FC236}">
                <a16:creationId xmlns:a16="http://schemas.microsoft.com/office/drawing/2014/main" id="{E9B8B365-4345-4BB4-81EF-E0C65A5BD2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b="1"/>
              <a:t>Princip apelace</a:t>
            </a:r>
          </a:p>
        </p:txBody>
      </p:sp>
      <p:sp>
        <p:nvSpPr>
          <p:cNvPr id="29699" name="Zástupný symbol pro obsah 2">
            <a:extLst>
              <a:ext uri="{FF2B5EF4-FFF2-40B4-BE49-F238E27FC236}">
                <a16:creationId xmlns:a16="http://schemas.microsoft.com/office/drawing/2014/main" id="{474EEE99-6913-44AA-85A0-40F4BC6C9C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</a:pPr>
            <a:endParaRPr lang="cs-CZ" altLang="cs-CZ" sz="1800" dirty="0"/>
          </a:p>
          <a:p>
            <a:pPr algn="just">
              <a:lnSpc>
                <a:spcPct val="100000"/>
              </a:lnSpc>
            </a:pPr>
            <a:r>
              <a:rPr lang="cs-CZ" altLang="cs-CZ" sz="1600" dirty="0"/>
              <a:t>pokud orgán konající přezkumné řízení o opravném prostředku zjistí nesprávnost napadeného rozhodnutí, uvedené rozhodnutí zruší, sám jeho vady napraví a znovu bezvadně rozhodne 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None/>
            </a:pPr>
            <a:r>
              <a:rPr lang="cs-CZ" altLang="cs-CZ" sz="1600" dirty="0"/>
              <a:t> </a:t>
            </a:r>
          </a:p>
          <a:p>
            <a:pPr algn="just">
              <a:lnSpc>
                <a:spcPct val="100000"/>
              </a:lnSpc>
            </a:pPr>
            <a:r>
              <a:rPr lang="cs-CZ" altLang="cs-CZ" sz="1600" dirty="0"/>
              <a:t>je typický pro řízení o řádných opravných prostředcích, resp. dle stávající právní úpravy u nich existuje kombinace principu apelačního a kasačního </a:t>
            </a:r>
          </a:p>
          <a:p>
            <a:pPr algn="just">
              <a:lnSpc>
                <a:spcPct val="100000"/>
              </a:lnSpc>
            </a:pPr>
            <a:endParaRPr lang="cs-CZ" altLang="cs-CZ" sz="1600" dirty="0"/>
          </a:p>
          <a:p>
            <a:pPr lvl="1" algn="just"/>
            <a:r>
              <a:rPr lang="cs-CZ" altLang="cs-CZ" sz="1400" dirty="0"/>
              <a:t>u stížnosti   je umožněno orgánu vyššího stupně  rozhodnout věci při zjištění méně závažných vad rozhodnutí či řízení, které mu předcházelo, aniž by bylo nutno věc vracet prvostupňovému orgánu </a:t>
            </a:r>
          </a:p>
          <a:p>
            <a:pPr lvl="1" algn="just"/>
            <a:endParaRPr lang="cs-CZ" altLang="cs-CZ" sz="1400" dirty="0"/>
          </a:p>
          <a:p>
            <a:pPr lvl="1" algn="just"/>
            <a:r>
              <a:rPr lang="cs-CZ" altLang="cs-CZ" sz="1400" dirty="0"/>
              <a:t>odvolací soud je oprávněn po zrušení napadeného rozsudku sám rozhodnout, přičemž se může odchýlit od zjištěného skutkového stavu</a:t>
            </a:r>
          </a:p>
          <a:p>
            <a:endParaRPr lang="cs-CZ" alt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F61E5AB6-BAF1-4C52-983E-042083AD7AF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891A66BC-AA1B-4011-91E6-37092BBDEBCC}" type="slidenum">
              <a:rPr lang="cs-CZ" altLang="cs-CZ" sz="1200">
                <a:latin typeface="Trebuchet MS" panose="020B0603020202020204" pitchFamily="34" charset="0"/>
              </a:rPr>
              <a:pPr eaLnBrk="1" hangingPunct="1"/>
              <a:t>57</a:t>
            </a:fld>
            <a:endParaRPr lang="cs-CZ" altLang="cs-CZ" sz="1200">
              <a:latin typeface="Trebuchet MS" panose="020B0603020202020204" pitchFamily="34" charset="0"/>
            </a:endParaRP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Nadpis 1">
            <a:extLst>
              <a:ext uri="{FF2B5EF4-FFF2-40B4-BE49-F238E27FC236}">
                <a16:creationId xmlns:a16="http://schemas.microsoft.com/office/drawing/2014/main" id="{29700F6A-00BA-44C1-A6A0-D5E5F19975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b="1"/>
              <a:t>Princip kasace </a:t>
            </a:r>
          </a:p>
        </p:txBody>
      </p:sp>
      <p:sp>
        <p:nvSpPr>
          <p:cNvPr id="30723" name="Zástupný symbol pro obsah 2">
            <a:extLst>
              <a:ext uri="{FF2B5EF4-FFF2-40B4-BE49-F238E27FC236}">
                <a16:creationId xmlns:a16="http://schemas.microsoft.com/office/drawing/2014/main" id="{B24832E0-F27A-4CA6-B124-4444E4F278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</a:pPr>
            <a:endParaRPr lang="cs-CZ" altLang="cs-CZ" sz="1600" dirty="0"/>
          </a:p>
          <a:p>
            <a:pPr algn="just">
              <a:lnSpc>
                <a:spcPct val="100000"/>
              </a:lnSpc>
            </a:pPr>
            <a:r>
              <a:rPr lang="cs-CZ" altLang="cs-CZ" sz="1600" dirty="0"/>
              <a:t>pokud orgán konající přezkumné řízení o opravném prostředku zjistí nesprávnost napadeného rozhodnutí,, uvedené rozhodnutí zruší a věc vrátí k novému projednání   do první instance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None/>
            </a:pPr>
            <a:r>
              <a:rPr lang="cs-CZ" altLang="cs-CZ" sz="1600" b="1" dirty="0"/>
              <a:t> </a:t>
            </a:r>
            <a:endParaRPr lang="cs-CZ" altLang="cs-CZ" sz="1600" dirty="0"/>
          </a:p>
          <a:p>
            <a:pPr algn="just">
              <a:lnSpc>
                <a:spcPct val="100000"/>
              </a:lnSpc>
            </a:pPr>
            <a:r>
              <a:rPr lang="cs-CZ" altLang="cs-CZ" sz="1600" dirty="0"/>
              <a:t>je typický pro řízení o mimořádných opravných prostředcích (§ 265l/1, § 270/1 TŘ) 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None/>
            </a:pPr>
            <a:endParaRPr lang="cs-CZ" altLang="cs-CZ" sz="1600" dirty="0"/>
          </a:p>
          <a:p>
            <a:pPr lvl="1" algn="just"/>
            <a:r>
              <a:rPr lang="cs-CZ" altLang="cs-CZ" sz="1400" dirty="0"/>
              <a:t>i v jejich rámci sice existuje apelační princip, ale Nejvyšší soud může rozhodnout vždy jen na základě skutkového stavu, který byl v napadeném rozhodnutí správně zjištěn, protože změna skutkového stavu nepřichází v úvahu   </a:t>
            </a:r>
          </a:p>
          <a:p>
            <a:pPr lvl="1" algn="just"/>
            <a:endParaRPr lang="cs-CZ" altLang="cs-CZ" sz="1400" dirty="0"/>
          </a:p>
          <a:p>
            <a:pPr lvl="1" algn="just"/>
            <a:r>
              <a:rPr lang="cs-CZ" altLang="cs-CZ" sz="1400" dirty="0"/>
              <a:t>je to mimo jiné i vyjádřením toho, že těžiště dokazování by měl být v řízení před soudem, resp. soudem nalézacím (prvoinstančním) </a:t>
            </a:r>
          </a:p>
          <a:p>
            <a:endParaRPr lang="cs-CZ" alt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D955470C-53E6-400F-929C-55FF70A13D3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626892E7-3E9B-4EE1-9A80-440C6ABDE7D7}" type="slidenum">
              <a:rPr lang="cs-CZ" altLang="cs-CZ" sz="1200">
                <a:latin typeface="Trebuchet MS" panose="020B0603020202020204" pitchFamily="34" charset="0"/>
              </a:rPr>
              <a:pPr eaLnBrk="1" hangingPunct="1"/>
              <a:t>58</a:t>
            </a:fld>
            <a:endParaRPr lang="cs-CZ" altLang="cs-CZ" sz="1200">
              <a:latin typeface="Trebuchet MS" panose="020B0603020202020204" pitchFamily="34" charset="0"/>
            </a:endParaRP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Nadpis 1">
            <a:extLst>
              <a:ext uri="{FF2B5EF4-FFF2-40B4-BE49-F238E27FC236}">
                <a16:creationId xmlns:a16="http://schemas.microsoft.com/office/drawing/2014/main" id="{1CA63FB7-B809-416A-AAAF-57E0F757AF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b="1"/>
              <a:t>Účinek devolutivní </a:t>
            </a:r>
          </a:p>
        </p:txBody>
      </p:sp>
      <p:sp>
        <p:nvSpPr>
          <p:cNvPr id="31747" name="Zástupný symbol pro obsah 2">
            <a:extLst>
              <a:ext uri="{FF2B5EF4-FFF2-40B4-BE49-F238E27FC236}">
                <a16:creationId xmlns:a16="http://schemas.microsoft.com/office/drawing/2014/main" id="{B39D2BE8-DE82-477E-A23F-9D7A0EBEB5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</a:pPr>
            <a:endParaRPr lang="cs-CZ" altLang="cs-CZ" sz="1800" dirty="0"/>
          </a:p>
          <a:p>
            <a:pPr algn="just">
              <a:lnSpc>
                <a:spcPct val="100000"/>
              </a:lnSpc>
            </a:pPr>
            <a:r>
              <a:rPr lang="cs-CZ" altLang="cs-CZ" sz="1600" dirty="0"/>
              <a:t>rozhodnutí o opravném prostředku se přenáší na jiný orgán než ten, který rozhodoval v původním řízení </a:t>
            </a:r>
          </a:p>
          <a:p>
            <a:pPr algn="just">
              <a:lnSpc>
                <a:spcPct val="100000"/>
              </a:lnSpc>
            </a:pPr>
            <a:endParaRPr lang="cs-CZ" altLang="cs-CZ" sz="1600" dirty="0"/>
          </a:p>
          <a:p>
            <a:pPr lvl="1" algn="just"/>
            <a:r>
              <a:rPr lang="cs-CZ" altLang="cs-CZ" sz="1400" dirty="0"/>
              <a:t>zpravidla se jedná o orgán nadřízený  </a:t>
            </a:r>
          </a:p>
          <a:p>
            <a:pPr algn="just">
              <a:lnSpc>
                <a:spcPct val="100000"/>
              </a:lnSpc>
            </a:pPr>
            <a:endParaRPr lang="cs-CZ" altLang="cs-CZ" sz="1400" dirty="0"/>
          </a:p>
          <a:p>
            <a:pPr algn="just">
              <a:lnSpc>
                <a:spcPct val="100000"/>
              </a:lnSpc>
            </a:pPr>
            <a:r>
              <a:rPr lang="cs-CZ" altLang="cs-CZ" sz="1600" dirty="0"/>
              <a:t>výjimkou je </a:t>
            </a:r>
          </a:p>
          <a:p>
            <a:pPr algn="just">
              <a:lnSpc>
                <a:spcPct val="100000"/>
              </a:lnSpc>
            </a:pPr>
            <a:endParaRPr lang="cs-CZ" altLang="cs-CZ" sz="1600" dirty="0"/>
          </a:p>
          <a:p>
            <a:pPr lvl="1" algn="just"/>
            <a:r>
              <a:rPr lang="cs-CZ" altLang="cs-CZ" sz="1400" dirty="0"/>
              <a:t>stížnost proti rozhodnutí policejního orgánu - tam rozhoduje dozorový státní zástupce (státní zástupce jako „pán přípravného řízení“)</a:t>
            </a:r>
          </a:p>
          <a:p>
            <a:pPr lvl="1" algn="just"/>
            <a:endParaRPr lang="cs-CZ" altLang="cs-CZ" sz="1400" dirty="0"/>
          </a:p>
          <a:p>
            <a:pPr lvl="1" algn="just"/>
            <a:r>
              <a:rPr lang="cs-CZ" altLang="cs-CZ" sz="1400" dirty="0"/>
              <a:t>stížnost proti rozhodnutí o zajištění majetku a o uložení pořádkové pokuty - zde rozhoduje soud (§ 146a TŘ)</a:t>
            </a:r>
          </a:p>
          <a:p>
            <a:pPr algn="just">
              <a:lnSpc>
                <a:spcPct val="100000"/>
              </a:lnSpc>
            </a:pPr>
            <a:endParaRPr lang="cs-CZ" altLang="cs-CZ" sz="1600" dirty="0"/>
          </a:p>
          <a:p>
            <a:pPr algn="just">
              <a:lnSpc>
                <a:spcPct val="100000"/>
              </a:lnSpc>
            </a:pPr>
            <a:r>
              <a:rPr lang="cs-CZ" altLang="cs-CZ" sz="1600" dirty="0"/>
              <a:t>řízení o odvolání a stížnosti má zásadně devolutivní účinek</a:t>
            </a:r>
          </a:p>
          <a:p>
            <a:pPr lvl="1" algn="just"/>
            <a:endParaRPr lang="cs-CZ" altLang="cs-CZ" sz="1600" dirty="0"/>
          </a:p>
          <a:p>
            <a:pPr lvl="1" algn="just"/>
            <a:r>
              <a:rPr lang="cs-CZ" altLang="cs-CZ" sz="1400" dirty="0"/>
              <a:t>výjimkou je </a:t>
            </a:r>
            <a:r>
              <a:rPr lang="cs-CZ" altLang="cs-CZ" sz="1400" dirty="0" err="1"/>
              <a:t>autoremedura</a:t>
            </a:r>
            <a:r>
              <a:rPr lang="cs-CZ" altLang="cs-CZ" sz="1400" dirty="0"/>
              <a:t> ve vztahu ke stížnosti (§ 146/1 TŘ)</a:t>
            </a:r>
          </a:p>
          <a:p>
            <a:pPr lvl="1" algn="just"/>
            <a:endParaRPr lang="cs-CZ" altLang="cs-CZ" sz="1400" dirty="0"/>
          </a:p>
          <a:p>
            <a:pPr lvl="1" algn="just"/>
            <a:r>
              <a:rPr lang="cs-CZ" altLang="cs-CZ" sz="1400" dirty="0" err="1"/>
              <a:t>autoremedura</a:t>
            </a:r>
            <a:r>
              <a:rPr lang="cs-CZ" altLang="cs-CZ" sz="1400" dirty="0"/>
              <a:t>  - orgán, který rozhodnutí vydal, sám plně vyhoví  opravnému prostředku a původní rozhodnutí změní 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None/>
            </a:pPr>
            <a:endParaRPr lang="cs-CZ" altLang="cs-CZ" sz="1600" dirty="0"/>
          </a:p>
          <a:p>
            <a:pPr algn="just">
              <a:buFont typeface="Wingdings" panose="05000000000000000000" pitchFamily="2" charset="2"/>
              <a:buNone/>
            </a:pPr>
            <a:endParaRPr lang="cs-CZ" altLang="cs-CZ" sz="1800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28A4330E-FCA7-4930-9DCB-262B31DF789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08A86E8-0D3B-4469-9EF8-6E49A0A8AD70}" type="slidenum">
              <a:rPr lang="cs-CZ" altLang="cs-CZ" sz="1200">
                <a:latin typeface="Trebuchet MS" panose="020B0603020202020204" pitchFamily="34" charset="0"/>
              </a:rPr>
              <a:pPr eaLnBrk="1" hangingPunct="1"/>
              <a:t>59</a:t>
            </a:fld>
            <a:endParaRPr lang="cs-CZ" altLang="cs-CZ" sz="1200">
              <a:latin typeface="Trebuchet MS" panose="020B0603020202020204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FC9CF70-D046-452D-9903-B309C0655B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cs-CZ" dirty="0">
                <a:solidFill>
                  <a:srgbClr val="0000D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Rozhodnutí mimo hlavní líčení</a:t>
            </a:r>
            <a:endParaRPr lang="cs-CZ" dirty="0">
              <a:solidFill>
                <a:srgbClr val="0000DC"/>
              </a:solidFill>
            </a:endParaRPr>
          </a:p>
        </p:txBody>
      </p:sp>
      <p:sp>
        <p:nvSpPr>
          <p:cNvPr id="16387" name="Zástupný symbol pro obsah 2">
            <a:extLst>
              <a:ext uri="{FF2B5EF4-FFF2-40B4-BE49-F238E27FC236}">
                <a16:creationId xmlns:a16="http://schemas.microsoft.com/office/drawing/2014/main" id="{5CEB8580-FC11-4EA3-9B25-709FE5EC6E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endParaRPr lang="cs-CZ" altLang="cs-CZ" sz="1800" dirty="0"/>
          </a:p>
          <a:p>
            <a:pPr>
              <a:lnSpc>
                <a:spcPct val="100000"/>
              </a:lnSpc>
            </a:pPr>
            <a:r>
              <a:rPr lang="cs-CZ" altLang="cs-CZ" sz="1800" dirty="0"/>
              <a:t>mimo hlavní líčení lze rozhodnout ve veřejném nebo neveřejném zasedání o</a:t>
            </a:r>
          </a:p>
          <a:p>
            <a:pPr marL="72000" indent="0">
              <a:lnSpc>
                <a:spcPct val="100000"/>
              </a:lnSpc>
              <a:buNone/>
            </a:pPr>
            <a:endParaRPr lang="cs-CZ" altLang="cs-CZ" sz="1800" dirty="0"/>
          </a:p>
          <a:p>
            <a:pPr lvl="1"/>
            <a:r>
              <a:rPr lang="cs-CZ" altLang="cs-CZ" sz="1600" dirty="0"/>
              <a:t>zastavení trestního stíhání (obligatorním nebo fakultativním)</a:t>
            </a:r>
          </a:p>
          <a:p>
            <a:pPr lvl="1"/>
            <a:r>
              <a:rPr lang="cs-CZ" altLang="cs-CZ" sz="1600" dirty="0"/>
              <a:t>podmíněném zastavení trestního stíhání</a:t>
            </a:r>
          </a:p>
          <a:p>
            <a:pPr lvl="1"/>
            <a:r>
              <a:rPr lang="cs-CZ" altLang="cs-CZ" sz="1600" dirty="0"/>
              <a:t>schválení narovnání a zastavení trestního stíhání</a:t>
            </a:r>
          </a:p>
          <a:p>
            <a:pPr lvl="1"/>
            <a:r>
              <a:rPr lang="cs-CZ" altLang="cs-CZ" sz="1600" dirty="0"/>
              <a:t>přerušení trestního stíhání</a:t>
            </a:r>
          </a:p>
          <a:p>
            <a:pPr lvl="1"/>
            <a:r>
              <a:rPr lang="cs-CZ" altLang="cs-CZ" sz="1600" dirty="0"/>
              <a:t>odstoupení od trestního stíhání mladistvého</a:t>
            </a: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Nadpis 1">
            <a:extLst>
              <a:ext uri="{FF2B5EF4-FFF2-40B4-BE49-F238E27FC236}">
                <a16:creationId xmlns:a16="http://schemas.microsoft.com/office/drawing/2014/main" id="{07215ADA-0BBE-4540-BEAA-BEC8786E62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32771" name="Zástupný symbol pro obsah 2">
            <a:extLst>
              <a:ext uri="{FF2B5EF4-FFF2-40B4-BE49-F238E27FC236}">
                <a16:creationId xmlns:a16="http://schemas.microsoft.com/office/drawing/2014/main" id="{642F1AD6-A8F6-4107-A0B6-BAD9021FAD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  <a:buFont typeface="Wingdings" panose="05000000000000000000" pitchFamily="2" charset="2"/>
              <a:buNone/>
            </a:pPr>
            <a:endParaRPr lang="cs-CZ" altLang="cs-CZ" sz="1600" dirty="0"/>
          </a:p>
          <a:p>
            <a:pPr algn="just">
              <a:lnSpc>
                <a:spcPct val="100000"/>
              </a:lnSpc>
            </a:pPr>
            <a:r>
              <a:rPr lang="cs-CZ" altLang="cs-CZ" sz="1600" dirty="0"/>
              <a:t>v řízení o dovolání a stížnosti pro porušení zákona rozhoduje zásadně Nejvyšší soud (§ 265c a § 266/1 TŘ) </a:t>
            </a:r>
          </a:p>
          <a:p>
            <a:pPr algn="just">
              <a:lnSpc>
                <a:spcPct val="100000"/>
              </a:lnSpc>
            </a:pPr>
            <a:endParaRPr lang="cs-CZ" altLang="cs-CZ" sz="1600" dirty="0"/>
          </a:p>
          <a:p>
            <a:pPr lvl="1" algn="just"/>
            <a:r>
              <a:rPr lang="cs-CZ" altLang="cs-CZ" sz="1400" dirty="0"/>
              <a:t>jedná se o tzv. centralizované opravné prostředky </a:t>
            </a:r>
          </a:p>
          <a:p>
            <a:pPr algn="just">
              <a:buFont typeface="Wingdings" panose="05000000000000000000" pitchFamily="2" charset="2"/>
              <a:buNone/>
            </a:pPr>
            <a:r>
              <a:rPr lang="cs-CZ" altLang="cs-CZ" sz="1400" dirty="0"/>
              <a:t> </a:t>
            </a:r>
          </a:p>
          <a:p>
            <a:pPr algn="just"/>
            <a:r>
              <a:rPr lang="cs-CZ" altLang="cs-CZ" sz="1600" dirty="0"/>
              <a:t>návrh na povolení obnovy řízení nemá  zpravidla devolutivní účinek (§ 281  TŘ)</a:t>
            </a:r>
          </a:p>
          <a:p>
            <a:pPr algn="just"/>
            <a:endParaRPr lang="cs-CZ" altLang="cs-CZ" sz="1600" dirty="0"/>
          </a:p>
          <a:p>
            <a:pPr lvl="1" algn="just"/>
            <a:r>
              <a:rPr lang="cs-CZ" altLang="cs-CZ" sz="1400" dirty="0"/>
              <a:t>v jejím rámci se řeší především skutkové otázky, ke kterým má blíže soud prvního stupně </a:t>
            </a:r>
          </a:p>
          <a:p>
            <a:pPr lvl="1" algn="just"/>
            <a:endParaRPr lang="cs-CZ" altLang="cs-CZ" sz="1400" dirty="0"/>
          </a:p>
          <a:p>
            <a:pPr lvl="1" algn="just"/>
            <a:r>
              <a:rPr lang="cs-CZ" altLang="cs-CZ" sz="1400" dirty="0"/>
              <a:t>o povolení obnovy rozhoduje ten soud, který je oprávněn rozhodovat o obžalobě </a:t>
            </a:r>
          </a:p>
          <a:p>
            <a:pPr>
              <a:buFont typeface="Wingdings" panose="05000000000000000000" pitchFamily="2" charset="2"/>
              <a:buNone/>
            </a:pPr>
            <a:endParaRPr lang="cs-CZ" alt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FBB21ADA-027E-4313-B7EE-4017478DD4F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DF0995F9-8850-456E-B881-4C2E2A420BAA}" type="slidenum">
              <a:rPr lang="cs-CZ" altLang="cs-CZ" sz="1200">
                <a:latin typeface="Trebuchet MS" panose="020B0603020202020204" pitchFamily="34" charset="0"/>
              </a:rPr>
              <a:pPr eaLnBrk="1" hangingPunct="1"/>
              <a:t>60</a:t>
            </a:fld>
            <a:endParaRPr lang="cs-CZ" altLang="cs-CZ" sz="1200">
              <a:latin typeface="Trebuchet MS" panose="020B0603020202020204" pitchFamily="34" charset="0"/>
            </a:endParaRP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Nadpis 1">
            <a:extLst>
              <a:ext uri="{FF2B5EF4-FFF2-40B4-BE49-F238E27FC236}">
                <a16:creationId xmlns:a16="http://schemas.microsoft.com/office/drawing/2014/main" id="{71B9FDEE-F504-4599-A456-B84BB8E091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b="1"/>
              <a:t>Účinek suspenzivní </a:t>
            </a:r>
          </a:p>
        </p:txBody>
      </p:sp>
      <p:sp>
        <p:nvSpPr>
          <p:cNvPr id="34819" name="Zástupný symbol pro obsah 2">
            <a:extLst>
              <a:ext uri="{FF2B5EF4-FFF2-40B4-BE49-F238E27FC236}">
                <a16:creationId xmlns:a16="http://schemas.microsoft.com/office/drawing/2014/main" id="{7FFE28C9-C3CB-466E-919B-20BA56E3BF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altLang="cs-CZ" sz="1600" dirty="0"/>
              <a:t>podaný opravný prostředek má za následek odklad výkonu rozhodnutí</a:t>
            </a:r>
          </a:p>
          <a:p>
            <a:pPr algn="just"/>
            <a:endParaRPr lang="cs-CZ" altLang="cs-CZ" sz="1600" dirty="0"/>
          </a:p>
          <a:p>
            <a:pPr lvl="1" algn="just"/>
            <a:r>
              <a:rPr lang="cs-CZ" altLang="cs-CZ" sz="1400" dirty="0"/>
              <a:t>výkonem rozhodnutí by  byl účel  opravného prostředku zmařen nebo by nepřiznání tohoto účinku znamenalo neodčinitelnou újmu </a:t>
            </a:r>
          </a:p>
          <a:p>
            <a:pPr algn="just">
              <a:buFont typeface="Wingdings" panose="05000000000000000000" pitchFamily="2" charset="2"/>
              <a:buNone/>
            </a:pPr>
            <a:r>
              <a:rPr lang="cs-CZ" altLang="cs-CZ" sz="1600" dirty="0"/>
              <a:t> </a:t>
            </a:r>
          </a:p>
          <a:p>
            <a:pPr algn="just"/>
            <a:r>
              <a:rPr lang="cs-CZ" altLang="cs-CZ" sz="1600" dirty="0"/>
              <a:t>suspenzivní účinek je přiznán</a:t>
            </a:r>
          </a:p>
          <a:p>
            <a:pPr lvl="1" algn="just"/>
            <a:endParaRPr lang="cs-CZ" altLang="cs-CZ" sz="1600" dirty="0"/>
          </a:p>
          <a:p>
            <a:pPr lvl="1" algn="just"/>
            <a:r>
              <a:rPr lang="cs-CZ" altLang="cs-CZ" sz="1400" dirty="0"/>
              <a:t>vždy odvolání (§ 245/2 TŘ)</a:t>
            </a:r>
          </a:p>
          <a:p>
            <a:pPr lvl="1" algn="just"/>
            <a:endParaRPr lang="cs-CZ" altLang="cs-CZ" sz="1400" dirty="0"/>
          </a:p>
          <a:p>
            <a:pPr marL="1200150" lvl="2" indent="-285750" algn="just">
              <a:buFont typeface="Arial" panose="020B0604020202020204" pitchFamily="34" charset="0"/>
              <a:buChar char="•"/>
            </a:pPr>
            <a:r>
              <a:rPr lang="cs-CZ" altLang="cs-CZ" sz="1400" dirty="0"/>
              <a:t>odvolání podané jen poškozeným nebo jen zúčastněnou osobou nebrání tomu, aby ostatní části rozsudku nabyly právní moci a byly vykonány; stejně tak odvolání týkající se jen některého z více obžalovaných nebrání tomu, aby rozsudek u ostatních obžalovaných nabyl právní moci a byl vykonán (§ 139/2 TŘ)</a:t>
            </a:r>
          </a:p>
          <a:p>
            <a:pPr lvl="2" algn="just"/>
            <a:br>
              <a:rPr lang="cs-CZ" altLang="cs-CZ" sz="1600" dirty="0"/>
            </a:br>
            <a:endParaRPr lang="cs-CZ" altLang="cs-CZ" sz="1600" dirty="0"/>
          </a:p>
          <a:p>
            <a:pPr lvl="1" algn="just">
              <a:buFont typeface="Wingdings" panose="05000000000000000000" pitchFamily="2" charset="2"/>
              <a:buNone/>
            </a:pPr>
            <a:endParaRPr lang="cs-CZ" altLang="cs-CZ" sz="1600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D8079DDB-543C-458C-806C-82D3EE1DFDC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28E438DC-8052-4205-9F3B-9B3F86846E4C}" type="slidenum">
              <a:rPr lang="cs-CZ" altLang="cs-CZ" sz="1200">
                <a:latin typeface="Trebuchet MS" panose="020B0603020202020204" pitchFamily="34" charset="0"/>
              </a:rPr>
              <a:pPr eaLnBrk="1" hangingPunct="1"/>
              <a:t>61</a:t>
            </a:fld>
            <a:endParaRPr lang="cs-CZ" altLang="cs-CZ" sz="1200">
              <a:latin typeface="Trebuchet MS" panose="020B0603020202020204" pitchFamily="34" charset="0"/>
            </a:endParaRP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Nadpis 1">
            <a:extLst>
              <a:ext uri="{FF2B5EF4-FFF2-40B4-BE49-F238E27FC236}">
                <a16:creationId xmlns:a16="http://schemas.microsoft.com/office/drawing/2014/main" id="{A94027E4-92E4-4280-BF23-05304E00BF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35843" name="Zástupný symbol pro obsah 2">
            <a:extLst>
              <a:ext uri="{FF2B5EF4-FFF2-40B4-BE49-F238E27FC236}">
                <a16:creationId xmlns:a16="http://schemas.microsoft.com/office/drawing/2014/main" id="{02278129-A700-40DE-8C6A-DD84A1DE1B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algn="just"/>
            <a:endParaRPr lang="cs-CZ" altLang="cs-CZ" sz="1600" dirty="0"/>
          </a:p>
          <a:p>
            <a:pPr lvl="1" algn="just"/>
            <a:endParaRPr lang="cs-CZ" altLang="cs-CZ" sz="1600" dirty="0"/>
          </a:p>
          <a:p>
            <a:pPr lvl="1" algn="just"/>
            <a:r>
              <a:rPr lang="cs-CZ" altLang="cs-CZ" sz="1400" dirty="0"/>
              <a:t>u stížnosti, jen pokud tak stanoví zákon (§ 141/4 TŘ)</a:t>
            </a:r>
          </a:p>
          <a:p>
            <a:pPr lvl="1" algn="just"/>
            <a:endParaRPr lang="cs-CZ" altLang="cs-CZ" sz="1400" dirty="0"/>
          </a:p>
          <a:p>
            <a:pPr lvl="1" algn="just"/>
            <a:r>
              <a:rPr lang="cs-CZ" altLang="cs-CZ" sz="1400" dirty="0"/>
              <a:t>u obnovy řízení, jestliže tak rozhodne soud (§ 282/3 TŘ) - vzhledem k povaze skutečností a důkazů, jež nově vyšly najevo, odložit nebo přerušit výkon trestu pravomocně uloženého v původním řízení</a:t>
            </a:r>
          </a:p>
          <a:p>
            <a:pPr lvl="1" algn="just"/>
            <a:endParaRPr lang="cs-CZ" altLang="cs-CZ" sz="1400" dirty="0"/>
          </a:p>
          <a:p>
            <a:pPr lvl="1" algn="just"/>
            <a:r>
              <a:rPr lang="cs-CZ" altLang="cs-CZ" sz="1400" dirty="0"/>
              <a:t>u dovolání může na návrh předsedy senátu soud prvního stupně rozhodnout Nejvyšší soud o odkladu nebo přerušení výkonu napadeného rozhodnutí (§ 265h/3 TŘ) - např. obviněný ještě nenastoupil uložený nepodmíněný trest odnětí svobody</a:t>
            </a:r>
          </a:p>
          <a:p>
            <a:pPr lvl="1" algn="just"/>
            <a:endParaRPr lang="cs-CZ" altLang="cs-CZ" sz="1400" dirty="0"/>
          </a:p>
          <a:p>
            <a:pPr lvl="1" algn="just"/>
            <a:r>
              <a:rPr lang="cs-CZ" altLang="cs-CZ" sz="1400" dirty="0"/>
              <a:t>u stížnosti pro porušení zákona může obdobně postupovat ministr spravedlnosti a po jejím podání Nejvyšší soud na návrh ministra spravedlnosti nebo i bez takového návrhu (§ 275/4 TŘ) - podle dosavadní praxe může soud zohlednit zejména povahu a závažnost vytýkaného pochybení, druh uložené sankce, délku nevykonané části trestu či ochranného opatření, existenci některého ze zákonných důvodů vazby na straně obviněného a očekávanou délku studia spisu a projednávání věci vzhledem k její složitosti</a:t>
            </a:r>
          </a:p>
          <a:p>
            <a:pPr lvl="1" algn="just"/>
            <a:endParaRPr lang="cs-CZ" altLang="cs-CZ" sz="1600" dirty="0"/>
          </a:p>
          <a:p>
            <a:pPr>
              <a:buFont typeface="Wingdings" panose="05000000000000000000" pitchFamily="2" charset="2"/>
              <a:buNone/>
            </a:pPr>
            <a:endParaRPr lang="cs-CZ" altLang="cs-CZ" dirty="0"/>
          </a:p>
          <a:p>
            <a:endParaRPr lang="cs-CZ" altLang="cs-CZ" sz="1800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6D799ACB-54F1-4BD5-9A0D-E429160ADAB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69AA1ACD-92BE-4D6A-91C1-A221D609830C}" type="slidenum">
              <a:rPr lang="cs-CZ" altLang="cs-CZ" sz="1200">
                <a:latin typeface="Trebuchet MS" panose="020B0603020202020204" pitchFamily="34" charset="0"/>
              </a:rPr>
              <a:pPr eaLnBrk="1" hangingPunct="1"/>
              <a:t>62</a:t>
            </a:fld>
            <a:endParaRPr lang="cs-CZ" altLang="cs-CZ" sz="1200">
              <a:latin typeface="Trebuchet MS" panose="020B0603020202020204" pitchFamily="34" charset="0"/>
            </a:endParaRPr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Nadpis 1">
            <a:extLst>
              <a:ext uri="{FF2B5EF4-FFF2-40B4-BE49-F238E27FC236}">
                <a16:creationId xmlns:a16="http://schemas.microsoft.com/office/drawing/2014/main" id="{3A70E386-4500-470A-A4D0-EE34AE65E9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b="1"/>
              <a:t>Beneficium cohesionis – dobrodiní záležející v souvislostech </a:t>
            </a:r>
            <a:br>
              <a:rPr lang="cs-CZ" altLang="cs-CZ"/>
            </a:br>
            <a:r>
              <a:rPr lang="cs-CZ" altLang="cs-CZ"/>
              <a:t> </a:t>
            </a:r>
            <a:br>
              <a:rPr lang="cs-CZ" altLang="cs-CZ"/>
            </a:br>
            <a:endParaRPr lang="cs-CZ" alt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F5B8207-DEC1-4927-BB1C-2B9CB25649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  <a:defRPr/>
            </a:pPr>
            <a:endParaRPr lang="cs-CZ" dirty="0"/>
          </a:p>
          <a:p>
            <a:pPr algn="just">
              <a:lnSpc>
                <a:spcPct val="100000"/>
              </a:lnSpc>
              <a:defRPr/>
            </a:pPr>
            <a:r>
              <a:rPr lang="cs-CZ" sz="1600" dirty="0"/>
              <a:t>podstatou je změna rozhodnutí i ve prospěch té osoby, která opravný prostředek nepodala, jestliže jí prospívá důvod, pro které bylo změněno rozhodnutí ve prospěch osoby, která jej podala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None/>
              <a:defRPr/>
            </a:pPr>
            <a:r>
              <a:rPr lang="cs-CZ" sz="1600" dirty="0"/>
              <a:t> </a:t>
            </a:r>
          </a:p>
          <a:p>
            <a:pPr lvl="1" algn="just">
              <a:defRPr/>
            </a:pPr>
            <a:r>
              <a:rPr lang="cs-CZ" sz="1400" dirty="0">
                <a:ea typeface="+mn-ea"/>
                <a:cs typeface="+mn-cs"/>
              </a:rPr>
              <a:t>jde o faktický průlom do neměnitelnosti rozhodnutí vyplývajícího z jeho právní moci 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None/>
              <a:defRPr/>
            </a:pPr>
            <a:r>
              <a:rPr lang="cs-CZ" sz="1400" dirty="0"/>
              <a:t> </a:t>
            </a:r>
          </a:p>
          <a:p>
            <a:pPr lvl="1" algn="just">
              <a:defRPr/>
            </a:pPr>
            <a:r>
              <a:rPr lang="cs-CZ" sz="1400" dirty="0">
                <a:ea typeface="+mn-ea"/>
                <a:cs typeface="+mn-cs"/>
              </a:rPr>
              <a:t>projevuje se jak u řádných (stížnost - § 150/2 TŘ a odvolání - § 261 TŘ), tak i mimořádných opravných prostředků (dovolání - § 265k/2 TŘ,  stížnost pro porušení zákona - § 269/2 TŘ a obnova řízení - § 285 TŘ)</a:t>
            </a:r>
          </a:p>
          <a:p>
            <a:pPr lvl="1" algn="just">
              <a:defRPr/>
            </a:pPr>
            <a:endParaRPr lang="cs-CZ" sz="1400" dirty="0">
              <a:ea typeface="+mn-ea"/>
              <a:cs typeface="+mn-cs"/>
            </a:endParaRPr>
          </a:p>
          <a:p>
            <a:pPr marL="72000" indent="0">
              <a:buNone/>
              <a:defRPr/>
            </a:pPr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6FF5E288-D5D3-4A16-82C1-94508CB0DB8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EFEEE5D0-0C8D-46FE-8D2F-56EFD5803E5F}" type="slidenum">
              <a:rPr lang="cs-CZ" altLang="cs-CZ" sz="1200">
                <a:latin typeface="Trebuchet MS" panose="020B0603020202020204" pitchFamily="34" charset="0"/>
              </a:rPr>
              <a:pPr eaLnBrk="1" hangingPunct="1"/>
              <a:t>63</a:t>
            </a:fld>
            <a:endParaRPr lang="cs-CZ" altLang="cs-CZ" sz="1200">
              <a:latin typeface="Trebuchet MS" panose="020B0603020202020204" pitchFamily="34" charset="0"/>
            </a:endParaRP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Nadpis 1">
            <a:extLst>
              <a:ext uri="{FF2B5EF4-FFF2-40B4-BE49-F238E27FC236}">
                <a16:creationId xmlns:a16="http://schemas.microsoft.com/office/drawing/2014/main" id="{2301D798-3867-4920-9D2C-C7CF098044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37891" name="Zástupný symbol pro obsah 2">
            <a:extLst>
              <a:ext uri="{FF2B5EF4-FFF2-40B4-BE49-F238E27FC236}">
                <a16:creationId xmlns:a16="http://schemas.microsoft.com/office/drawing/2014/main" id="{0448AA75-E322-4741-9A2C-A4FAC79575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endParaRPr lang="cs-CZ" altLang="cs-CZ" sz="1800" dirty="0"/>
          </a:p>
          <a:p>
            <a:pPr>
              <a:lnSpc>
                <a:spcPct val="100000"/>
              </a:lnSpc>
            </a:pPr>
            <a:r>
              <a:rPr lang="cs-CZ" altLang="cs-CZ" sz="1600" dirty="0"/>
              <a:t>pro jeho uplatnění jsou stanoveny zpravidla tyto podmínky</a:t>
            </a:r>
          </a:p>
          <a:p>
            <a:pPr>
              <a:lnSpc>
                <a:spcPct val="100000"/>
              </a:lnSpc>
            </a:pPr>
            <a:endParaRPr lang="cs-CZ" altLang="cs-CZ" sz="1800" dirty="0"/>
          </a:p>
          <a:p>
            <a:pPr lvl="1" algn="just"/>
            <a:r>
              <a:rPr lang="cs-CZ" altLang="cs-CZ" sz="1400" dirty="0"/>
              <a:t>proti rozhodnutí byl podán opravný prostředek a tomu bylo vyhověno alespoň ohledně jedné  z osob, kterou nebo v jejíž prospěch byl tento podán </a:t>
            </a:r>
          </a:p>
          <a:p>
            <a:pPr algn="just">
              <a:lnSpc>
                <a:spcPct val="100000"/>
              </a:lnSpc>
            </a:pPr>
            <a:endParaRPr lang="cs-CZ" altLang="cs-CZ" sz="1400" dirty="0"/>
          </a:p>
          <a:p>
            <a:pPr lvl="1" algn="just"/>
            <a:r>
              <a:rPr lang="cs-CZ" altLang="cs-CZ" sz="1400" dirty="0"/>
              <a:t>důvod, pro který rozhodující orgán rozhodl ve prospěch takové osoby prospívá též další osobě, ohledně níž opravný prostředek podán nebyl  </a:t>
            </a:r>
          </a:p>
          <a:p>
            <a:pPr lvl="1" algn="just"/>
            <a:endParaRPr lang="cs-CZ" altLang="cs-CZ" sz="1400" dirty="0"/>
          </a:p>
          <a:p>
            <a:pPr marL="1200150" lvl="2" indent="-285750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altLang="cs-CZ" sz="1400" dirty="0"/>
              <a:t>jde o tzv. společný důvod </a:t>
            </a:r>
          </a:p>
          <a:p>
            <a:pPr algn="just">
              <a:lnSpc>
                <a:spcPct val="100000"/>
              </a:lnSpc>
            </a:pPr>
            <a:endParaRPr lang="cs-CZ" altLang="cs-CZ" sz="1400" dirty="0"/>
          </a:p>
          <a:p>
            <a:pPr lvl="1" algn="just"/>
            <a:r>
              <a:rPr lang="cs-CZ" altLang="cs-CZ" sz="1400" dirty="0"/>
              <a:t>jde o rozhodnutí orgánu vyššího stupně, který se rozhoduje zároveň o všech osobách, kterých se týká tzv. společný důvod, a proto nesmí jít o případ, že by např. jedna věc byla vyloučena k samotnému projednání 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63594D98-9EB2-4049-B984-7C0DFFB9D98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6200692-28DD-44DB-B8CD-6C0232A66107}" type="slidenum">
              <a:rPr lang="cs-CZ" altLang="cs-CZ" sz="1200">
                <a:latin typeface="Trebuchet MS" panose="020B0603020202020204" pitchFamily="34" charset="0"/>
              </a:rPr>
              <a:pPr eaLnBrk="1" hangingPunct="1"/>
              <a:t>64</a:t>
            </a:fld>
            <a:endParaRPr lang="cs-CZ" altLang="cs-CZ" sz="1200">
              <a:latin typeface="Trebuchet MS" panose="020B0603020202020204" pitchFamily="34" charset="0"/>
            </a:endParaRPr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Nadpis 1">
            <a:extLst>
              <a:ext uri="{FF2B5EF4-FFF2-40B4-BE49-F238E27FC236}">
                <a16:creationId xmlns:a16="http://schemas.microsoft.com/office/drawing/2014/main" id="{3A742D6C-C04F-4891-B504-BF64D6EFC9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b="1"/>
              <a:t>Zákaz reformace in peius – zákaz změny k horšímu </a:t>
            </a:r>
            <a:br>
              <a:rPr lang="cs-CZ" altLang="cs-CZ"/>
            </a:br>
            <a:endParaRPr lang="cs-CZ" alt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A75D9C0-C33D-4758-945F-C4106B270D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>
              <a:buNone/>
              <a:defRPr/>
            </a:pPr>
            <a:endParaRPr lang="cs-CZ" dirty="0"/>
          </a:p>
          <a:p>
            <a:pPr algn="just">
              <a:lnSpc>
                <a:spcPct val="100000"/>
              </a:lnSpc>
              <a:defRPr/>
            </a:pPr>
            <a:r>
              <a:rPr lang="cs-CZ" sz="1600" dirty="0"/>
              <a:t>požadavek zákazu zhoršení postavení osoby, která podala opravný prostředek  nebo v jejíž prospěch byl podán  jinou oprávněnou osobou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None/>
              <a:defRPr/>
            </a:pPr>
            <a:r>
              <a:rPr lang="cs-CZ" sz="1600" dirty="0"/>
              <a:t> </a:t>
            </a:r>
          </a:p>
          <a:p>
            <a:pPr lvl="1" algn="just">
              <a:defRPr/>
            </a:pPr>
            <a:r>
              <a:rPr lang="cs-CZ" sz="1400" dirty="0">
                <a:ea typeface="+mn-ea"/>
                <a:cs typeface="+mn-cs"/>
              </a:rPr>
              <a:t>opravné řízení se tak vede výhradně v její prospěch 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None/>
              <a:defRPr/>
            </a:pPr>
            <a:r>
              <a:rPr lang="cs-CZ" sz="1400" dirty="0"/>
              <a:t> </a:t>
            </a:r>
          </a:p>
          <a:p>
            <a:pPr algn="just">
              <a:lnSpc>
                <a:spcPct val="100000"/>
              </a:lnSpc>
              <a:defRPr/>
            </a:pPr>
            <a:r>
              <a:rPr lang="cs-CZ" sz="1600" dirty="0"/>
              <a:t>výjimkou je situace, kdy opravný prostředek je podán v neprospěch této osoby</a:t>
            </a:r>
          </a:p>
          <a:p>
            <a:pPr algn="just">
              <a:lnSpc>
                <a:spcPct val="100000"/>
              </a:lnSpc>
              <a:defRPr/>
            </a:pPr>
            <a:endParaRPr lang="cs-CZ" sz="1600" dirty="0"/>
          </a:p>
          <a:p>
            <a:pPr lvl="1" algn="just">
              <a:defRPr/>
            </a:pPr>
            <a:r>
              <a:rPr lang="cs-CZ" sz="1400" dirty="0"/>
              <a:t>může jej podat např. státní zástupce nebo poškozený do výroku o výši škody</a:t>
            </a:r>
          </a:p>
          <a:p>
            <a:pPr algn="just">
              <a:buFont typeface="Wingdings" panose="05000000000000000000" pitchFamily="2" charset="2"/>
              <a:buNone/>
              <a:defRPr/>
            </a:pPr>
            <a:r>
              <a:rPr lang="cs-CZ" sz="1800" dirty="0"/>
              <a:t> </a:t>
            </a:r>
          </a:p>
          <a:p>
            <a:pPr algn="just">
              <a:buFont typeface="Wingdings" panose="05000000000000000000" pitchFamily="2" charset="2"/>
              <a:buNone/>
              <a:defRPr/>
            </a:pPr>
            <a:endParaRPr lang="cs-CZ" sz="1800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121D34EA-41EF-4D57-AA6B-D152D63BEA0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FA15160-61A2-4338-B41E-F42E5AA3CD2F}" type="slidenum">
              <a:rPr lang="cs-CZ" altLang="cs-CZ" sz="1200">
                <a:latin typeface="Trebuchet MS" panose="020B0603020202020204" pitchFamily="34" charset="0"/>
              </a:rPr>
              <a:pPr eaLnBrk="1" hangingPunct="1"/>
              <a:t>65</a:t>
            </a:fld>
            <a:endParaRPr lang="cs-CZ" altLang="cs-CZ" sz="1200">
              <a:latin typeface="Trebuchet MS" panose="020B0603020202020204" pitchFamily="34" charset="0"/>
            </a:endParaRPr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Nadpis 1">
            <a:extLst>
              <a:ext uri="{FF2B5EF4-FFF2-40B4-BE49-F238E27FC236}">
                <a16:creationId xmlns:a16="http://schemas.microsoft.com/office/drawing/2014/main" id="{7ED5FE53-1AB4-4CDB-A702-A9D1553D2B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92FC7B0-45C7-4EAD-9B87-A3CEEFCA42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  <a:defRPr/>
            </a:pPr>
            <a:r>
              <a:rPr lang="cs-CZ" sz="1600" dirty="0"/>
              <a:t>zákaz změny k horšímu se uplatní u </a:t>
            </a:r>
          </a:p>
          <a:p>
            <a:pPr lvl="1" algn="just">
              <a:defRPr/>
            </a:pPr>
            <a:endParaRPr lang="cs-CZ" sz="1600" dirty="0">
              <a:ea typeface="+mn-ea"/>
              <a:cs typeface="+mn-cs"/>
            </a:endParaRPr>
          </a:p>
          <a:p>
            <a:pPr lvl="1" algn="just">
              <a:defRPr/>
            </a:pPr>
            <a:r>
              <a:rPr lang="cs-CZ" sz="1400" dirty="0">
                <a:ea typeface="+mn-ea"/>
                <a:cs typeface="+mn-cs"/>
              </a:rPr>
              <a:t>stížnosti (§ 150/1,3 TŘ) - orgán rozhodující o stížnosti nemůže z jejího podnětu změnit usnesení v neprospěch osoby, která stížnost podala nebo v jejíž prospěch byla stížnost podána</a:t>
            </a:r>
          </a:p>
          <a:p>
            <a:pPr lvl="1" algn="just">
              <a:defRPr/>
            </a:pPr>
            <a:endParaRPr lang="cs-CZ" sz="1400" dirty="0">
              <a:ea typeface="+mn-ea"/>
              <a:cs typeface="+mn-cs"/>
            </a:endParaRPr>
          </a:p>
          <a:p>
            <a:pPr lvl="1" algn="just">
              <a:defRPr/>
            </a:pPr>
            <a:r>
              <a:rPr lang="cs-CZ" sz="1400" dirty="0">
                <a:ea typeface="+mn-ea"/>
                <a:cs typeface="+mn-cs"/>
              </a:rPr>
              <a:t>odvolání (§ 259/4, § 264/2 TŘ)  - odvolání SZ v neprospěch; byl-li napadený rozsudek zrušen jen v důsledku odvolání podaného ve prospěch obžalovaného, nemůže v novém řízení dojít ke změně rozhodnutí v jeho neprospěch</a:t>
            </a:r>
          </a:p>
          <a:p>
            <a:pPr lvl="1" algn="just">
              <a:defRPr/>
            </a:pPr>
            <a:endParaRPr lang="cs-CZ" sz="1400" dirty="0">
              <a:ea typeface="+mn-ea"/>
              <a:cs typeface="+mn-cs"/>
            </a:endParaRPr>
          </a:p>
          <a:p>
            <a:pPr lvl="1" algn="just">
              <a:defRPr/>
            </a:pPr>
            <a:r>
              <a:rPr lang="cs-CZ" sz="1400" dirty="0">
                <a:ea typeface="+mn-ea"/>
                <a:cs typeface="+mn-cs"/>
              </a:rPr>
              <a:t>dovolání (§ 265s/2 TŘ) - bylo-li napadené rozhodnutí zrušeno jen v důsledku dovolání podaného ve prospěch obviněného, nemůže v novém řízení dojít ke změně rozhodnutí v jeho neprospěch</a:t>
            </a:r>
          </a:p>
          <a:p>
            <a:pPr lvl="1" algn="just">
              <a:defRPr/>
            </a:pPr>
            <a:endParaRPr lang="cs-CZ" sz="1400" dirty="0">
              <a:ea typeface="+mn-ea"/>
              <a:cs typeface="+mn-cs"/>
            </a:endParaRPr>
          </a:p>
          <a:p>
            <a:pPr lvl="1" algn="just">
              <a:defRPr/>
            </a:pPr>
            <a:r>
              <a:rPr lang="cs-CZ" sz="1400" dirty="0">
                <a:ea typeface="+mn-ea"/>
                <a:cs typeface="+mn-cs"/>
              </a:rPr>
              <a:t>stížnosti pro porušení zákona (§ 273 TŘ) - jestliže soud vyslovil, že zákon byl porušen v neprospěch obviněného, nemůže v novém řízení dojít ke změně rozhodnutí v jeho neprospěch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None/>
              <a:defRPr/>
            </a:pPr>
            <a:endParaRPr lang="cs-CZ" sz="1800" dirty="0"/>
          </a:p>
          <a:p>
            <a:pPr algn="just">
              <a:lnSpc>
                <a:spcPct val="100000"/>
              </a:lnSpc>
              <a:defRPr/>
            </a:pPr>
            <a:r>
              <a:rPr lang="cs-CZ" sz="1600" dirty="0"/>
              <a:t>u obnovy řízení se týká jen výroku o trestu</a:t>
            </a:r>
          </a:p>
          <a:p>
            <a:pPr lvl="1" algn="just">
              <a:defRPr/>
            </a:pPr>
            <a:endParaRPr lang="cs-CZ" sz="1800" dirty="0"/>
          </a:p>
          <a:p>
            <a:pPr lvl="1" algn="just">
              <a:defRPr/>
            </a:pPr>
            <a:r>
              <a:rPr lang="cs-CZ" sz="1400" dirty="0"/>
              <a:t>v obnoveném řízení lze uznat pachatele vinným i těžším trestným činem, nelze mu však uložit přísnější trest  (§ 289b TŘ) 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None/>
              <a:defRPr/>
            </a:pPr>
            <a:r>
              <a:rPr lang="cs-CZ" sz="1400" dirty="0"/>
              <a:t> </a:t>
            </a:r>
          </a:p>
          <a:p>
            <a:pPr algn="just">
              <a:buFont typeface="Wingdings" panose="05000000000000000000" pitchFamily="2" charset="2"/>
              <a:buNone/>
              <a:defRPr/>
            </a:pPr>
            <a:r>
              <a:rPr lang="cs-CZ" sz="1800" dirty="0"/>
              <a:t> </a:t>
            </a:r>
          </a:p>
          <a:p>
            <a:pPr>
              <a:defRPr/>
            </a:pPr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5B3FF054-0468-433E-919A-BC64D57ACC2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C2C4CAAD-AE91-4334-84A6-EA4463F67650}" type="slidenum">
              <a:rPr lang="cs-CZ" altLang="cs-CZ" sz="1200">
                <a:latin typeface="Trebuchet MS" panose="020B0603020202020204" pitchFamily="34" charset="0"/>
              </a:rPr>
              <a:pPr eaLnBrk="1" hangingPunct="1"/>
              <a:t>66</a:t>
            </a:fld>
            <a:endParaRPr lang="cs-CZ" altLang="cs-CZ" sz="1200">
              <a:latin typeface="Trebuchet MS" panose="020B0603020202020204" pitchFamily="34" charset="0"/>
            </a:endParaRPr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Nadpis 1">
            <a:extLst>
              <a:ext uri="{FF2B5EF4-FFF2-40B4-BE49-F238E27FC236}">
                <a16:creationId xmlns:a16="http://schemas.microsoft.com/office/drawing/2014/main" id="{57FDA1DC-A0F5-41DF-84E1-3D364258CE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40963" name="Zástupný symbol pro obsah 2">
            <a:extLst>
              <a:ext uri="{FF2B5EF4-FFF2-40B4-BE49-F238E27FC236}">
                <a16:creationId xmlns:a16="http://schemas.microsoft.com/office/drawing/2014/main" id="{7EB4F46B-8B5E-4045-8570-EC83944999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altLang="cs-CZ" sz="1800" dirty="0"/>
          </a:p>
          <a:p>
            <a:pPr>
              <a:lnSpc>
                <a:spcPct val="100000"/>
              </a:lnSpc>
            </a:pPr>
            <a:r>
              <a:rPr lang="cs-CZ" altLang="cs-CZ" sz="1600" dirty="0"/>
              <a:t>neuplatní se  u odporu</a:t>
            </a:r>
          </a:p>
          <a:p>
            <a:pPr>
              <a:lnSpc>
                <a:spcPct val="100000"/>
              </a:lnSpc>
            </a:pPr>
            <a:endParaRPr lang="cs-CZ" altLang="cs-CZ" sz="1600" dirty="0"/>
          </a:p>
          <a:p>
            <a:pPr marL="742950" lvl="2" indent="-342900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altLang="cs-CZ" sz="1400" dirty="0"/>
              <a:t>při podání odporu se ruší trestní příkaz je nezbytné nařídit hlavní líčení – předchozí právní kvalifikací ani druhem a výměrou trestu není soud vázán </a:t>
            </a:r>
          </a:p>
          <a:p>
            <a:pPr>
              <a:lnSpc>
                <a:spcPct val="100000"/>
              </a:lnSpc>
            </a:pPr>
            <a:endParaRPr lang="cs-CZ" altLang="cs-CZ" sz="1600" dirty="0"/>
          </a:p>
          <a:p>
            <a:pPr algn="just">
              <a:lnSpc>
                <a:spcPct val="100000"/>
              </a:lnSpc>
            </a:pPr>
            <a:r>
              <a:rPr lang="cs-CZ" altLang="cs-CZ" sz="1600" dirty="0"/>
              <a:t>zákaz reformace in </a:t>
            </a:r>
            <a:r>
              <a:rPr lang="cs-CZ" altLang="cs-CZ" sz="1600" dirty="0" err="1"/>
              <a:t>peius</a:t>
            </a:r>
            <a:r>
              <a:rPr lang="cs-CZ" altLang="cs-CZ" sz="1600" dirty="0"/>
              <a:t> se uplatňuje proto, aby nesprávná rozhodnutí byla obviněným a v jeho prospěch dalšími oprávněnými osobami napadána a přezkoumávána příslušným orgánem vyššího stupně, aniž by tyto osoby měly obavu z rizika  zhoršení své situace nebo situace osoby, v jejíž prospěch byl opravný prostředek podán </a:t>
            </a:r>
          </a:p>
          <a:p>
            <a:endParaRPr lang="cs-CZ" altLang="cs-CZ" sz="1800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FB3E9A95-66C7-4456-A6E0-70410B38F9B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C0D5DB57-6C13-489D-AB41-EDB1029F7457}" type="slidenum">
              <a:rPr lang="cs-CZ" altLang="cs-CZ" sz="1200">
                <a:latin typeface="Trebuchet MS" panose="020B0603020202020204" pitchFamily="34" charset="0"/>
              </a:rPr>
              <a:pPr eaLnBrk="1" hangingPunct="1"/>
              <a:t>67</a:t>
            </a:fld>
            <a:endParaRPr lang="cs-CZ" altLang="cs-CZ" sz="1200">
              <a:latin typeface="Trebuchet MS" panose="020B0603020202020204" pitchFamily="34" charset="0"/>
            </a:endParaRPr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1DF0F491-2380-49E9-8740-563B1484E12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68</a:t>
            </a:fld>
            <a:endParaRPr lang="cs-CZ" alt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4BA352A5-79AB-425B-908C-A947FF97AD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3200">
                <a:solidFill>
                  <a:srgbClr val="0000DC"/>
                </a:solidFill>
                <a:effectLst/>
                <a:ea typeface="Times New Roman" panose="02020603050405020304" pitchFamily="18" charset="0"/>
              </a:rPr>
              <a:t>Usnesení NS </a:t>
            </a:r>
            <a:r>
              <a:rPr lang="cs-CZ" sz="3200" dirty="0">
                <a:solidFill>
                  <a:srgbClr val="0000DC"/>
                </a:solidFill>
                <a:effectLst/>
                <a:ea typeface="Times New Roman" panose="02020603050405020304" pitchFamily="18" charset="0"/>
              </a:rPr>
              <a:t>ze dne 27. 1. 2021, </a:t>
            </a:r>
            <a:r>
              <a:rPr lang="cs-CZ" sz="3200" dirty="0" err="1">
                <a:solidFill>
                  <a:srgbClr val="0000DC"/>
                </a:solidFill>
                <a:effectLst/>
                <a:ea typeface="Times New Roman" panose="02020603050405020304" pitchFamily="18" charset="0"/>
              </a:rPr>
              <a:t>sp</a:t>
            </a:r>
            <a:r>
              <a:rPr lang="cs-CZ" sz="3200" dirty="0">
                <a:solidFill>
                  <a:srgbClr val="0000DC"/>
                </a:solidFill>
                <a:effectLst/>
                <a:ea typeface="Times New Roman" panose="02020603050405020304" pitchFamily="18" charset="0"/>
              </a:rPr>
              <a:t>. zn. 3 </a:t>
            </a:r>
            <a:r>
              <a:rPr lang="cs-CZ" sz="3200" dirty="0" err="1">
                <a:solidFill>
                  <a:srgbClr val="0000DC"/>
                </a:solidFill>
                <a:effectLst/>
                <a:ea typeface="Times New Roman" panose="02020603050405020304" pitchFamily="18" charset="0"/>
              </a:rPr>
              <a:t>Tdo</a:t>
            </a:r>
            <a:r>
              <a:rPr lang="cs-CZ" sz="3200" dirty="0">
                <a:solidFill>
                  <a:srgbClr val="0000DC"/>
                </a:solidFill>
                <a:effectLst/>
                <a:ea typeface="Times New Roman" panose="02020603050405020304" pitchFamily="18" charset="0"/>
              </a:rPr>
              <a:t> 1383/2020</a:t>
            </a:r>
            <a:endParaRPr lang="cs-CZ" sz="3200" dirty="0">
              <a:solidFill>
                <a:srgbClr val="0000DC"/>
              </a:solidFill>
            </a:endParaRP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B77D964D-DD12-4BCF-84AF-A0DEF7CA6E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</a:pPr>
            <a:endParaRPr lang="cs-CZ" sz="1800" dirty="0">
              <a:effectLst/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</a:pPr>
            <a:r>
              <a:rPr lang="cs-CZ" sz="1800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v řízení o uložení ochranného léčení se uplatní zásada zákazu </a:t>
            </a:r>
            <a:r>
              <a:rPr lang="cs-CZ" sz="1800" dirty="0" err="1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reformationis</a:t>
            </a:r>
            <a:r>
              <a:rPr lang="cs-CZ" sz="1800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cs-CZ" sz="1800" dirty="0" err="1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peius</a:t>
            </a:r>
            <a:r>
              <a:rPr lang="cs-CZ" sz="1800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i za situace, kdy k opravnému prostředku podanému obviněným bylo zrušeno rozhodnutí, jimž mu bylo uloženo ambulantní psychiatrické ochranné léčení a soudu přikázáno věc znovu projednat a rozhodnout, a poté bylo zjištěno, že s ohledem na vývoj jeho duševní poruchy jsou u něj splněny podmínky pro uložení tohoto léčení již v ústavní formě </a:t>
            </a:r>
          </a:p>
          <a:p>
            <a:pPr algn="just">
              <a:lnSpc>
                <a:spcPct val="100000"/>
              </a:lnSpc>
            </a:pPr>
            <a:endParaRPr lang="cs-CZ" sz="1800" dirty="0"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</a:pPr>
            <a:r>
              <a:rPr lang="cs-CZ" sz="1800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s ohledem na zákaz </a:t>
            </a:r>
            <a:r>
              <a:rPr lang="cs-CZ" sz="1800" dirty="0" err="1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reformationis</a:t>
            </a:r>
            <a:r>
              <a:rPr lang="cs-CZ" sz="1800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cs-CZ" sz="1800" dirty="0" err="1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peius</a:t>
            </a:r>
            <a:r>
              <a:rPr lang="cs-CZ" sz="1800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je v takovém případě vyloučeno obviněnému uložit ústavní formu psychiatrického ochranného léčení </a:t>
            </a:r>
            <a:endParaRPr lang="cs-CZ" sz="18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2296742170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BD3CA135-D32C-4982-9069-1F0C4D90D2D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69</a:t>
            </a:fld>
            <a:endParaRPr lang="cs-CZ" alt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A7EC0E8E-6845-436C-9E90-9FDF938FA6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3200" dirty="0">
                <a:effectLst/>
                <a:ea typeface="Calibri" panose="020F0502020204030204" pitchFamily="34" charset="0"/>
              </a:rPr>
              <a:t>Usnesení NS ze dne 17. 5. 2017, </a:t>
            </a:r>
            <a:r>
              <a:rPr lang="cs-CZ" sz="3200" dirty="0" err="1">
                <a:effectLst/>
                <a:ea typeface="Calibri" panose="020F0502020204030204" pitchFamily="34" charset="0"/>
              </a:rPr>
              <a:t>sp</a:t>
            </a:r>
            <a:r>
              <a:rPr lang="cs-CZ" sz="3200" dirty="0">
                <a:effectLst/>
                <a:ea typeface="Calibri" panose="020F0502020204030204" pitchFamily="34" charset="0"/>
              </a:rPr>
              <a:t>. zn. 7 </a:t>
            </a:r>
            <a:r>
              <a:rPr lang="cs-CZ" sz="3200" dirty="0" err="1">
                <a:effectLst/>
                <a:ea typeface="Calibri" panose="020F0502020204030204" pitchFamily="34" charset="0"/>
              </a:rPr>
              <a:t>Tdo</a:t>
            </a:r>
            <a:r>
              <a:rPr lang="cs-CZ" sz="3200" dirty="0">
                <a:effectLst/>
                <a:ea typeface="Calibri" panose="020F0502020204030204" pitchFamily="34" charset="0"/>
              </a:rPr>
              <a:t> 566/2017</a:t>
            </a:r>
            <a:endParaRPr lang="cs-CZ" sz="3200" dirty="0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8C0425E8-E9E3-46FE-BF86-3D7482B844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</a:pPr>
            <a:endParaRPr lang="cs-CZ" sz="1800" dirty="0">
              <a:solidFill>
                <a:srgbClr val="000000"/>
              </a:solidFill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</a:pPr>
            <a:r>
              <a:rPr lang="cs-CZ" sz="1800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změnil-li odvolací soud jen na podkladě odvolání obviněného rozsudek soudu prvního stupně tak, že zrušil výrok o trestu obecně prospěšných prací ve výměře 150 hodin a nově mu uložil trest odnětí svobody na </a:t>
            </a:r>
            <a:r>
              <a:rPr lang="cs-CZ" sz="18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6 </a:t>
            </a:r>
            <a:r>
              <a:rPr lang="cs-CZ" sz="1800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měsíců, jehož výkon podmíněně odložil na zkušební dobu </a:t>
            </a:r>
            <a:r>
              <a:rPr lang="cs-CZ" sz="18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18 </a:t>
            </a:r>
            <a:r>
              <a:rPr lang="cs-CZ" sz="1800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měsíců, rozhodl v neprospěch obviněného, a porušil tak zákaz </a:t>
            </a:r>
            <a:r>
              <a:rPr lang="cs-CZ" sz="1800" dirty="0" err="1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reformationis</a:t>
            </a:r>
            <a:r>
              <a:rPr lang="cs-CZ" sz="1800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in </a:t>
            </a:r>
            <a:r>
              <a:rPr lang="cs-CZ" sz="1800" dirty="0" err="1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peius</a:t>
            </a:r>
            <a:r>
              <a:rPr lang="cs-CZ" sz="1800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ve smyslu § 259/4 TŘ  </a:t>
            </a:r>
          </a:p>
          <a:p>
            <a:pPr algn="just">
              <a:lnSpc>
                <a:spcPct val="100000"/>
              </a:lnSpc>
            </a:pPr>
            <a:endParaRPr lang="cs-CZ" sz="1800" dirty="0">
              <a:solidFill>
                <a:srgbClr val="000000"/>
              </a:solidFill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</a:pPr>
            <a:r>
              <a:rPr lang="cs-CZ" sz="1800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 ohledem na zákonem stanovené podmínky výkonu těchto druhů trestů a jejich konkrétní dopady do poměrů obviněného nově uložený trest zhoršil jeho postavení</a:t>
            </a:r>
            <a:endParaRPr lang="cs-CZ" sz="18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34891504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b="1" dirty="0"/>
              <a:t>Rozsudek - § 120 a násl. TŘ </a:t>
            </a:r>
          </a:p>
        </p:txBody>
      </p:sp>
      <p:sp>
        <p:nvSpPr>
          <p:cNvPr id="40963" name="Zástupný symbol pro obsah 2"/>
          <p:cNvSpPr>
            <a:spLocks noGrp="1"/>
          </p:cNvSpPr>
          <p:nvPr>
            <p:ph idx="1"/>
          </p:nvPr>
        </p:nvSpPr>
        <p:spPr>
          <a:xfrm>
            <a:off x="1006679" y="1661020"/>
            <a:ext cx="9756396" cy="4469907"/>
          </a:xfrm>
        </p:spPr>
        <p:txBody>
          <a:bodyPr/>
          <a:lstStyle/>
          <a:p>
            <a:endParaRPr lang="cs-CZ" altLang="cs-CZ" sz="1700" dirty="0"/>
          </a:p>
          <a:p>
            <a:r>
              <a:rPr lang="cs-CZ" altLang="cs-CZ" sz="1700" dirty="0"/>
              <a:t>rozhodnutí ve věci samé - § 225 a násl. TŘ</a:t>
            </a:r>
          </a:p>
          <a:p>
            <a:endParaRPr lang="cs-CZ" altLang="cs-CZ" sz="1700" dirty="0"/>
          </a:p>
          <a:p>
            <a:pPr algn="just"/>
            <a:r>
              <a:rPr lang="cs-CZ" altLang="cs-CZ" sz="1700" dirty="0"/>
              <a:t>rozsudek po úvodních slovech "Jménem republiky" musí obsahovat</a:t>
            </a:r>
          </a:p>
          <a:p>
            <a:pPr algn="just"/>
            <a:endParaRPr lang="cs-CZ" altLang="cs-CZ" sz="1700" dirty="0"/>
          </a:p>
          <a:p>
            <a:pPr algn="just"/>
            <a:r>
              <a:rPr lang="cs-CZ" altLang="cs-CZ" sz="1700" dirty="0"/>
              <a:t>označení soudu, o jehož rozsudek jde, i jména a příjmení soudců, kteří se na rozhodnutí zúčastnili </a:t>
            </a:r>
          </a:p>
          <a:p>
            <a:pPr lvl="1" algn="just">
              <a:buFont typeface="Wingdings" pitchFamily="2" charset="2"/>
              <a:buNone/>
            </a:pPr>
            <a:endParaRPr lang="cs-CZ" altLang="cs-CZ" sz="1500" dirty="0"/>
          </a:p>
          <a:p>
            <a:pPr lvl="1" algn="just"/>
            <a:r>
              <a:rPr lang="cs-CZ" altLang="cs-CZ" sz="1500" dirty="0"/>
              <a:t>úplný  název, tj. stupeň sídlo, resp. pobočka </a:t>
            </a:r>
          </a:p>
          <a:p>
            <a:pPr lvl="1" algn="just"/>
            <a:endParaRPr lang="cs-CZ" altLang="cs-CZ" sz="1500" dirty="0"/>
          </a:p>
          <a:p>
            <a:pPr lvl="1" algn="just"/>
            <a:r>
              <a:rPr lang="cs-CZ" altLang="cs-CZ" sz="1500" dirty="0"/>
              <a:t>funkční označení včetně akademického titulu </a:t>
            </a:r>
          </a:p>
          <a:p>
            <a:pPr lvl="1" algn="just"/>
            <a:endParaRPr lang="cs-CZ" altLang="cs-CZ" sz="1500" dirty="0"/>
          </a:p>
          <a:p>
            <a:pPr lvl="1" algn="just"/>
            <a:r>
              <a:rPr lang="cs-CZ" altLang="cs-CZ" sz="1500" dirty="0"/>
              <a:t>nikoliv náhradní předseda senátu a náhradní přísedící</a:t>
            </a:r>
          </a:p>
          <a:p>
            <a:pPr>
              <a:buFont typeface="Wingdings" pitchFamily="2" charset="2"/>
              <a:buNone/>
            </a:pPr>
            <a:endParaRPr lang="cs-CZ" altLang="cs-CZ" sz="1700" dirty="0"/>
          </a:p>
          <a:p>
            <a:pPr>
              <a:buFont typeface="Wingdings" pitchFamily="2" charset="2"/>
              <a:buNone/>
            </a:pPr>
            <a:endParaRPr lang="cs-CZ" altLang="cs-CZ" sz="1700" dirty="0"/>
          </a:p>
          <a:p>
            <a:pPr>
              <a:buFont typeface="Wingdings" pitchFamily="2" charset="2"/>
              <a:buNone/>
            </a:pPr>
            <a:endParaRPr lang="cs-CZ" altLang="cs-CZ" sz="1700" dirty="0"/>
          </a:p>
          <a:p>
            <a:endParaRPr lang="cs-CZ" altLang="cs-CZ" sz="1700" dirty="0"/>
          </a:p>
          <a:p>
            <a:endParaRPr lang="cs-CZ" altLang="cs-CZ" sz="1700" dirty="0"/>
          </a:p>
          <a:p>
            <a:endParaRPr lang="cs-CZ" altLang="cs-CZ" sz="1700" dirty="0"/>
          </a:p>
          <a:p>
            <a:endParaRPr lang="cs-CZ" altLang="cs-CZ" sz="17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66DBCAB-67DE-4634-9745-207EDCF4E669}" type="slidenum">
              <a:rPr lang="cs-CZ" smtClean="0"/>
              <a:pPr>
                <a:defRPr/>
              </a:pPr>
              <a:t>7</a:t>
            </a:fld>
            <a:endParaRPr lang="cs-CZ"/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DFB5B15D-4E19-431F-A70D-4820685986E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70</a:t>
            </a:fld>
            <a:endParaRPr lang="cs-CZ" alt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7384CEB1-FBC7-45C1-97C0-722833EAC1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3200" dirty="0"/>
              <a:t>Tzv. akademický výrok - </a:t>
            </a:r>
            <a:r>
              <a:rPr lang="pl-PL" sz="3200" dirty="0">
                <a:effectLst/>
              </a:rPr>
              <a:t>IV.ÚS 706/20 ze dne 28. 4. 2020</a:t>
            </a:r>
            <a:br>
              <a:rPr lang="cs-CZ" sz="3200" dirty="0"/>
            </a:br>
            <a:endParaRPr lang="cs-CZ" sz="3200" dirty="0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98B91C84-7F7F-4AAE-A2F8-08A7F99390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</a:pPr>
            <a:r>
              <a:rPr lang="cs-CZ" sz="1600" dirty="0"/>
              <a:t>akademický výrok nemůže sám o sobě právní moc dřívějších rozhodnutí prolomit </a:t>
            </a:r>
          </a:p>
          <a:p>
            <a:pPr algn="just">
              <a:lnSpc>
                <a:spcPct val="100000"/>
              </a:lnSpc>
            </a:pPr>
            <a:endParaRPr lang="cs-CZ" sz="1600" dirty="0"/>
          </a:p>
          <a:p>
            <a:pPr algn="just">
              <a:lnSpc>
                <a:spcPct val="100000"/>
              </a:lnSpc>
            </a:pPr>
            <a:r>
              <a:rPr lang="cs-CZ" sz="1600" dirty="0"/>
              <a:t>akademický výrok, jímž Nejvyšší soud deklaruje svůj názor na výklad objektivního práva, totiž není způsobilý vyvolávat v rovině subjektivních práv konkrétní osoby (účastníka původního trestního řízení) žádné právní následky</a:t>
            </a:r>
          </a:p>
          <a:p>
            <a:pPr algn="just">
              <a:lnSpc>
                <a:spcPct val="100000"/>
              </a:lnSpc>
            </a:pPr>
            <a:endParaRPr lang="cs-CZ" sz="1600" dirty="0"/>
          </a:p>
          <a:p>
            <a:pPr algn="just">
              <a:lnSpc>
                <a:spcPct val="100000"/>
              </a:lnSpc>
            </a:pPr>
            <a:r>
              <a:rPr lang="cs-CZ" sz="1600" dirty="0"/>
              <a:t>ústavní stížností napadený rozsudek Nejvyššího soudu se nijak nedotkl žádného rozhodnutí vydaného předtím obecnými soudy v daném trestním řízení, a to ani v rovině formální (žádné z nich nebylo formálně zrušeno), tak v rovině materiální (právní následky jimi vyvolané nadále trvají) </a:t>
            </a:r>
          </a:p>
          <a:p>
            <a:pPr algn="just">
              <a:lnSpc>
                <a:spcPct val="100000"/>
              </a:lnSpc>
            </a:pPr>
            <a:endParaRPr lang="cs-CZ" sz="1600" dirty="0"/>
          </a:p>
          <a:p>
            <a:pPr algn="just">
              <a:lnSpc>
                <a:spcPct val="100000"/>
              </a:lnSpc>
            </a:pPr>
            <a:r>
              <a:rPr lang="cs-CZ" sz="1600" dirty="0"/>
              <a:t>rozsudek Nejvyššího soudu působí toliko prospektivně (působit do budoucna) a může představovat do budoucna pouze vodítko pro výklad </a:t>
            </a:r>
            <a:r>
              <a:rPr lang="cs-CZ" sz="1600" dirty="0" err="1"/>
              <a:t>podústavního</a:t>
            </a:r>
            <a:r>
              <a:rPr lang="cs-CZ" sz="1600" dirty="0"/>
              <a:t> práva obecnými soudy (účelem je sjednocování judikatury), v žádném případě však nemohl zhoršit právního postavení stěžovatele a není vůbec způsobilý zasáhnout do jeho subjektivních práv </a:t>
            </a:r>
          </a:p>
          <a:p>
            <a:pPr algn="just">
              <a:lnSpc>
                <a:spcPct val="100000"/>
              </a:lnSpc>
            </a:pPr>
            <a:endParaRPr lang="cs-CZ" sz="1600" dirty="0"/>
          </a:p>
          <a:p>
            <a:pPr marL="72000" indent="0" algn="just">
              <a:lnSpc>
                <a:spcPct val="100000"/>
              </a:lnSpc>
              <a:buNone/>
            </a:pPr>
            <a:endParaRPr lang="cs-CZ" sz="1600" dirty="0"/>
          </a:p>
          <a:p>
            <a:pPr algn="just">
              <a:lnSpc>
                <a:spcPct val="100000"/>
              </a:lnSpc>
            </a:pP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3272610702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>
            <a:extLst>
              <a:ext uri="{FF2B5EF4-FFF2-40B4-BE49-F238E27FC236}">
                <a16:creationId xmlns:a16="http://schemas.microsoft.com/office/drawing/2014/main" id="{3EF32A91-C7B1-4CD1-A3C3-17BBD4AD94E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cs-CZ" altLang="cs-CZ"/>
          </a:p>
        </p:txBody>
      </p:sp>
      <p:sp>
        <p:nvSpPr>
          <p:cNvPr id="81923" name="Rectangle 3">
            <a:extLst>
              <a:ext uri="{FF2B5EF4-FFF2-40B4-BE49-F238E27FC236}">
                <a16:creationId xmlns:a16="http://schemas.microsoft.com/office/drawing/2014/main" id="{64B4977F-5D99-421A-9EFE-B3595CEFDAA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 typeface="Wingdings" panose="05000000000000000000" pitchFamily="2" charset="2"/>
              <a:buNone/>
            </a:pPr>
            <a:endParaRPr lang="cs-CZ" altLang="cs-CZ" b="1"/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cs-CZ" altLang="cs-CZ" sz="4000" b="1" dirty="0"/>
              <a:t>Děkuji za pozornost</a:t>
            </a:r>
          </a:p>
          <a:p>
            <a:pPr algn="ctr" eaLnBrk="1" hangingPunct="1">
              <a:buFont typeface="Wingdings" panose="05000000000000000000" pitchFamily="2" charset="2"/>
              <a:buNone/>
            </a:pPr>
            <a:endParaRPr lang="cs-CZ" altLang="cs-CZ" sz="4000" b="1" dirty="0"/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cs-CZ" altLang="cs-CZ" sz="4000" b="1" dirty="0"/>
              <a:t>Otázky…???</a:t>
            </a:r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cs-CZ" altLang="cs-CZ" sz="4000" b="1" dirty="0"/>
              <a:t> </a:t>
            </a:r>
          </a:p>
          <a:p>
            <a:pPr eaLnBrk="1" hangingPunct="1"/>
            <a:endParaRPr lang="cs-CZ" altLang="cs-CZ" dirty="0"/>
          </a:p>
          <a:p>
            <a:pPr eaLnBrk="1" hangingPunct="1"/>
            <a:endParaRPr lang="cs-CZ" altLang="cs-CZ" dirty="0"/>
          </a:p>
        </p:txBody>
      </p:sp>
      <p:sp>
        <p:nvSpPr>
          <p:cNvPr id="81924" name="Zástupný symbol pro číslo snímku 4">
            <a:extLst>
              <a:ext uri="{FF2B5EF4-FFF2-40B4-BE49-F238E27FC236}">
                <a16:creationId xmlns:a16="http://schemas.microsoft.com/office/drawing/2014/main" id="{AA8E9AB1-5699-44C1-B83E-F1893FBEF749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8B9C1AAF-D6B5-4F12-9286-2F87B63DDDCC}" type="slidenum">
              <a:rPr lang="cs-CZ" altLang="cs-CZ" sz="1200"/>
              <a:pPr>
                <a:spcBef>
                  <a:spcPct val="0"/>
                </a:spcBef>
                <a:buClrTx/>
                <a:buFontTx/>
                <a:buNone/>
              </a:pPr>
              <a:t>71</a:t>
            </a:fld>
            <a:endParaRPr lang="cs-CZ" altLang="cs-CZ" sz="1200"/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Nadpis 1">
            <a:extLst>
              <a:ext uri="{FF2B5EF4-FFF2-40B4-BE49-F238E27FC236}">
                <a16:creationId xmlns:a16="http://schemas.microsoft.com/office/drawing/2014/main" id="{FD4D831B-3778-4661-96FD-FCBFB1FF317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cs-CZ" altLang="cs-CZ"/>
          </a:p>
        </p:txBody>
      </p:sp>
      <p:sp>
        <p:nvSpPr>
          <p:cNvPr id="82947" name="Zástupný symbol pro obsah 2">
            <a:extLst>
              <a:ext uri="{FF2B5EF4-FFF2-40B4-BE49-F238E27FC236}">
                <a16:creationId xmlns:a16="http://schemas.microsoft.com/office/drawing/2014/main" id="{48084C51-C045-4E5D-B0E6-8CD31C8EA53B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 typeface="Wingdings" panose="05000000000000000000" pitchFamily="2" charset="2"/>
              <a:buNone/>
            </a:pPr>
            <a:r>
              <a:rPr lang="cs-CZ" altLang="cs-CZ" b="1"/>
              <a:t>prof. </a:t>
            </a:r>
            <a:r>
              <a:rPr lang="cs-CZ" altLang="cs-CZ" b="1" dirty="0"/>
              <a:t>JUDr. Marek Fryšták, Ph.D.</a:t>
            </a:r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cs-CZ" altLang="cs-CZ" b="1" dirty="0"/>
              <a:t>Katedra trestního práva </a:t>
            </a:r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cs-CZ" altLang="cs-CZ" b="1" dirty="0"/>
              <a:t>Právnická fakulta Masarykovy univerzity  </a:t>
            </a:r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cs-CZ" altLang="cs-CZ" b="1" dirty="0"/>
              <a:t>Veveří 70, 611 80 Brno</a:t>
            </a:r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cs-CZ" altLang="cs-CZ" b="1" dirty="0"/>
              <a:t>Tel. + 420 549 493 870, Fax. + 420 541 213 162</a:t>
            </a:r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cs-CZ" altLang="cs-CZ" b="1" dirty="0"/>
              <a:t>E-mail: </a:t>
            </a:r>
            <a:r>
              <a:rPr lang="cs-CZ" altLang="cs-CZ" b="1" dirty="0">
                <a:hlinkClick r:id="rId2"/>
              </a:rPr>
              <a:t>Marek.Frystak@law.muni.cz</a:t>
            </a:r>
            <a:r>
              <a:rPr lang="cs-CZ" altLang="cs-CZ" b="1" dirty="0"/>
              <a:t> </a:t>
            </a:r>
          </a:p>
          <a:p>
            <a:pPr eaLnBrk="1" hangingPunct="1"/>
            <a:endParaRPr lang="cs-CZ" altLang="cs-CZ" dirty="0"/>
          </a:p>
        </p:txBody>
      </p:sp>
      <p:sp>
        <p:nvSpPr>
          <p:cNvPr id="82948" name="Zástupný symbol pro číslo snímku 4">
            <a:extLst>
              <a:ext uri="{FF2B5EF4-FFF2-40B4-BE49-F238E27FC236}">
                <a16:creationId xmlns:a16="http://schemas.microsoft.com/office/drawing/2014/main" id="{AEEAF108-0BE0-4AE6-B50B-0C117EA509E5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143CFEDC-F60B-4EDA-9984-070A7F6A4D0C}" type="slidenum">
              <a:rPr lang="cs-CZ" altLang="cs-CZ" sz="1200"/>
              <a:pPr>
                <a:spcBef>
                  <a:spcPct val="0"/>
                </a:spcBef>
                <a:buClrTx/>
                <a:buFontTx/>
                <a:buNone/>
              </a:pPr>
              <a:t>72</a:t>
            </a:fld>
            <a:endParaRPr lang="cs-CZ" altLang="cs-CZ" sz="12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4198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>
              <a:buNone/>
            </a:pPr>
            <a:endParaRPr lang="cs-CZ" altLang="cs-CZ" sz="1700" dirty="0"/>
          </a:p>
          <a:p>
            <a:r>
              <a:rPr lang="cs-CZ" altLang="cs-CZ" sz="1700" dirty="0"/>
              <a:t>den a místo vyhlášení rozsudku</a:t>
            </a:r>
          </a:p>
          <a:p>
            <a:pPr>
              <a:buFont typeface="Wingdings" pitchFamily="2" charset="2"/>
              <a:buNone/>
            </a:pPr>
            <a:endParaRPr lang="cs-CZ" altLang="cs-CZ" sz="1700" dirty="0"/>
          </a:p>
          <a:p>
            <a:pPr lvl="1" algn="just"/>
            <a:r>
              <a:rPr lang="cs-CZ" altLang="cs-CZ" sz="1500" dirty="0"/>
              <a:t>přezkoumání toho, zda v daném okamžiku rozhodoval věcně a místně příslušný soud</a:t>
            </a:r>
          </a:p>
          <a:p>
            <a:pPr lvl="1" algn="just">
              <a:buFont typeface="Wingdings" pitchFamily="2" charset="2"/>
              <a:buNone/>
            </a:pPr>
            <a:endParaRPr lang="cs-CZ" altLang="cs-CZ" sz="1500" dirty="0"/>
          </a:p>
          <a:p>
            <a:pPr lvl="1"/>
            <a:r>
              <a:rPr lang="cs-CZ" altLang="cs-CZ" sz="1500" dirty="0"/>
              <a:t>přezkum toho, zda v postupu soudu nejsou průtahy  </a:t>
            </a:r>
          </a:p>
          <a:p>
            <a:endParaRPr lang="cs-CZ" altLang="cs-CZ" sz="1700" dirty="0"/>
          </a:p>
          <a:p>
            <a:r>
              <a:rPr lang="cs-CZ" altLang="cs-CZ" sz="1700" dirty="0"/>
              <a:t>výrok rozsudku s uvedením zákonných ustanovení, jichž bylo použito</a:t>
            </a:r>
          </a:p>
          <a:p>
            <a:pPr>
              <a:buFont typeface="Wingdings" pitchFamily="2" charset="2"/>
              <a:buNone/>
            </a:pPr>
            <a:endParaRPr lang="cs-CZ" altLang="cs-CZ" sz="1700" dirty="0"/>
          </a:p>
          <a:p>
            <a:pPr lvl="1"/>
            <a:r>
              <a:rPr lang="cs-CZ" altLang="cs-CZ" sz="1500" dirty="0"/>
              <a:t>výrok musí být konkrétní, jasný a nesmí vzbuzovat pochybnost o vůli soudu</a:t>
            </a:r>
          </a:p>
          <a:p>
            <a:pPr lvl="1">
              <a:buFont typeface="Wingdings" pitchFamily="2" charset="2"/>
              <a:buNone/>
            </a:pPr>
            <a:endParaRPr lang="cs-CZ" altLang="cs-CZ" sz="1500" dirty="0"/>
          </a:p>
          <a:p>
            <a:pPr lvl="2" algn="just"/>
            <a:endParaRPr lang="cs-CZ" altLang="cs-CZ" sz="1400" dirty="0"/>
          </a:p>
          <a:p>
            <a:pPr lvl="1" algn="just"/>
            <a:endParaRPr lang="cs-CZ" altLang="cs-CZ" sz="1500" dirty="0"/>
          </a:p>
          <a:p>
            <a:pPr lvl="1" algn="just">
              <a:buFont typeface="Wingdings" pitchFamily="2" charset="2"/>
              <a:buNone/>
            </a:pPr>
            <a:endParaRPr lang="cs-CZ" altLang="cs-CZ" sz="15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95E2E64-85E3-4734-A298-6C6A8CD9EED3}" type="slidenum">
              <a:rPr lang="cs-CZ" smtClean="0"/>
              <a:pPr>
                <a:defRPr/>
              </a:pPr>
              <a:t>8</a:t>
            </a:fld>
            <a:endParaRPr lang="cs-CZ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4301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 algn="just">
              <a:buNone/>
            </a:pPr>
            <a:endParaRPr lang="cs-CZ" altLang="cs-CZ" sz="1700" dirty="0"/>
          </a:p>
          <a:p>
            <a:pPr algn="just">
              <a:lnSpc>
                <a:spcPct val="100000"/>
              </a:lnSpc>
            </a:pPr>
            <a:r>
              <a:rPr lang="cs-CZ" altLang="cs-CZ" sz="1700" dirty="0"/>
              <a:t>výrok o vině </a:t>
            </a:r>
          </a:p>
          <a:p>
            <a:pPr algn="just">
              <a:lnSpc>
                <a:spcPct val="100000"/>
              </a:lnSpc>
            </a:pPr>
            <a:endParaRPr lang="cs-CZ" altLang="cs-CZ" sz="1700" dirty="0"/>
          </a:p>
          <a:p>
            <a:pPr lvl="1" algn="just"/>
            <a:r>
              <a:rPr lang="cs-CZ" altLang="cs-CZ" sz="1500" dirty="0"/>
              <a:t>věta skutková - popis skutku, který musí být vymezen tak, aby nemohl být zaměněn se skutkem jiným </a:t>
            </a:r>
          </a:p>
          <a:p>
            <a:pPr algn="just">
              <a:lnSpc>
                <a:spcPct val="100000"/>
              </a:lnSpc>
            </a:pPr>
            <a:endParaRPr lang="cs-CZ" altLang="cs-CZ" sz="1700" dirty="0"/>
          </a:p>
          <a:p>
            <a:pPr lvl="1" algn="just"/>
            <a:r>
              <a:rPr lang="cs-CZ" altLang="cs-CZ" sz="1500" dirty="0"/>
              <a:t>věta právní - </a:t>
            </a:r>
            <a:r>
              <a:rPr lang="cs-CZ" altLang="cs-CZ" sz="1500" dirty="0" err="1"/>
              <a:t>právní</a:t>
            </a:r>
            <a:r>
              <a:rPr lang="cs-CZ" altLang="cs-CZ" sz="1500" dirty="0"/>
              <a:t> kvalifikace dle příslušného ustanovení  </a:t>
            </a:r>
            <a:r>
              <a:rPr lang="cs-CZ" altLang="cs-CZ" sz="1500" dirty="0" err="1"/>
              <a:t>TrZ</a:t>
            </a:r>
            <a:r>
              <a:rPr lang="cs-CZ" altLang="cs-CZ" sz="1500" dirty="0"/>
              <a:t> </a:t>
            </a:r>
          </a:p>
          <a:p>
            <a:pPr lvl="1" algn="just">
              <a:buFont typeface="Wingdings" pitchFamily="2" charset="2"/>
              <a:buNone/>
            </a:pPr>
            <a:endParaRPr lang="cs-CZ" altLang="cs-CZ" sz="1500" dirty="0"/>
          </a:p>
          <a:p>
            <a:pPr algn="just">
              <a:lnSpc>
                <a:spcPct val="100000"/>
              </a:lnSpc>
            </a:pPr>
            <a:r>
              <a:rPr lang="cs-CZ" altLang="cs-CZ" sz="1700" dirty="0"/>
              <a:t>výrok o trestu</a:t>
            </a:r>
          </a:p>
          <a:p>
            <a:pPr algn="just">
              <a:lnSpc>
                <a:spcPct val="100000"/>
              </a:lnSpc>
            </a:pPr>
            <a:endParaRPr lang="cs-CZ" altLang="cs-CZ" sz="1700" dirty="0"/>
          </a:p>
          <a:p>
            <a:pPr lvl="1" algn="just"/>
            <a:r>
              <a:rPr lang="cs-CZ" altLang="cs-CZ" sz="1500" dirty="0"/>
              <a:t>zákonné pojmenování ukládaného trestu s uvedením příslušného zákonného ustanovení, podle kterého je trest ukládán</a:t>
            </a:r>
          </a:p>
          <a:p>
            <a:pPr lvl="1" algn="just"/>
            <a:endParaRPr lang="cs-CZ" altLang="cs-CZ" sz="1500" dirty="0"/>
          </a:p>
          <a:p>
            <a:pPr algn="just">
              <a:lnSpc>
                <a:spcPct val="100000"/>
              </a:lnSpc>
              <a:buFont typeface="Wingdings" pitchFamily="2" charset="2"/>
              <a:buNone/>
            </a:pPr>
            <a:endParaRPr lang="cs-CZ" altLang="cs-CZ" sz="1700" dirty="0"/>
          </a:p>
          <a:p>
            <a:pPr algn="just"/>
            <a:endParaRPr lang="cs-CZ" altLang="cs-CZ" sz="17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C60D7C3-0F0B-4B89-A5A2-6BAAB3C7A34B}" type="slidenum">
              <a:rPr lang="cs-CZ" smtClean="0"/>
              <a:pPr>
                <a:defRPr/>
              </a:pPr>
              <a:t>9</a:t>
            </a:fld>
            <a:endParaRPr lang="cs-CZ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-LAW-CZ.potx" id="{9368F25A-D07D-4454-BB9E-323E9573381A}" vid="{D76D3162-79D4-49CC-8197-D810905360BE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46859 (1)</Template>
  <TotalTime>0</TotalTime>
  <Words>6448</Words>
  <Application>Microsoft Office PowerPoint</Application>
  <PresentationFormat>Širokoúhlá obrazovka</PresentationFormat>
  <Paragraphs>845</Paragraphs>
  <Slides>72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72</vt:i4>
      </vt:variant>
    </vt:vector>
  </HeadingPairs>
  <TitlesOfParts>
    <vt:vector size="77" baseType="lpstr">
      <vt:lpstr>Arial</vt:lpstr>
      <vt:lpstr>Tahoma</vt:lpstr>
      <vt:lpstr>Trebuchet MS</vt:lpstr>
      <vt:lpstr>Wingdings</vt:lpstr>
      <vt:lpstr>Prezentace_MU_CZ</vt:lpstr>
      <vt:lpstr>Rozhodnutí v trestním řízení a opravné řízení </vt:lpstr>
      <vt:lpstr>Rozhodnutí v hlavním líčení</vt:lpstr>
      <vt:lpstr>Prezentace aplikace PowerPoint</vt:lpstr>
      <vt:lpstr>Rozhodnutí rozsudkem</vt:lpstr>
      <vt:lpstr>Prezentace aplikace PowerPoint</vt:lpstr>
      <vt:lpstr>Rozhodnutí mimo hlavní líčení</vt:lpstr>
      <vt:lpstr>Rozsudek - § 120 a násl. TŘ </vt:lpstr>
      <vt:lpstr>Prezentace aplikace PowerPoint</vt:lpstr>
      <vt:lpstr>Prezentace aplikace PowerPoint</vt:lpstr>
      <vt:lpstr>Prezentace aplikace PowerPoint</vt:lpstr>
      <vt:lpstr>Prezentace aplikace PowerPoint</vt:lpstr>
      <vt:lpstr>Porada o rozsudku - § 126 TŘ   </vt:lpstr>
      <vt:lpstr>Vyhlášení rozsudku - § 128 TŘ </vt:lpstr>
      <vt:lpstr>Vyhotovení rozsudku - § 129 TŘ </vt:lpstr>
      <vt:lpstr>Prezentace aplikace PowerPoint</vt:lpstr>
      <vt:lpstr>Doručení rozsudku - § 130 TŘ  </vt:lpstr>
      <vt:lpstr>Prezentace aplikace PowerPoint</vt:lpstr>
      <vt:lpstr> </vt:lpstr>
      <vt:lpstr>Prezentace aplikace PowerPoint</vt:lpstr>
      <vt:lpstr>Prezentace aplikace PowerPoint</vt:lpstr>
      <vt:lpstr>Právní moc a vykonavatelnost rozsudku  - § 139 TŘ </vt:lpstr>
      <vt:lpstr>Usnesení § 134 a násl. TŘ</vt:lpstr>
      <vt:lpstr>Prezentace aplikace PowerPoint</vt:lpstr>
      <vt:lpstr>Prezentace aplikace PowerPoint</vt:lpstr>
      <vt:lpstr>Právní moc a vykonavatelnost - § 140 TŘ </vt:lpstr>
      <vt:lpstr>Trestní příkaz - § 314e a násl. TŘ </vt:lpstr>
      <vt:lpstr>Prezentace aplikace PowerPoint</vt:lpstr>
      <vt:lpstr>Prezentace aplikace PowerPoint</vt:lpstr>
      <vt:lpstr>Prezentace aplikace PowerPoint</vt:lpstr>
      <vt:lpstr>Řízení o opravných prostředcích</vt:lpstr>
      <vt:lpstr>Prezentace aplikace PowerPoint</vt:lpstr>
      <vt:lpstr>Prezentace aplikace PowerPoint</vt:lpstr>
      <vt:lpstr>Řádné opravné prostředky   </vt:lpstr>
      <vt:lpstr>Prezentace aplikace PowerPoint</vt:lpstr>
      <vt:lpstr>Usnesení NS ze dne 28. 11. 2018, sp. zn. 8 Tdo 1365/2018</vt:lpstr>
      <vt:lpstr>Mimořádné opravné prostředky </vt:lpstr>
      <vt:lpstr>Prezentace aplikace PowerPoint</vt:lpstr>
      <vt:lpstr>Dovolání</vt:lpstr>
      <vt:lpstr>Obnova řízení </vt:lpstr>
      <vt:lpstr>Stížnost pro porušení zákona </vt:lpstr>
      <vt:lpstr>Osoby oprávněné k podání opravného prostředku 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Lhůta k podání opravného prostředku</vt:lpstr>
      <vt:lpstr>Prezentace aplikace PowerPoint</vt:lpstr>
      <vt:lpstr>Prezentace aplikace PowerPoint</vt:lpstr>
      <vt:lpstr>Prezentace aplikace PowerPoint</vt:lpstr>
      <vt:lpstr>Prezentace aplikace PowerPoint</vt:lpstr>
      <vt:lpstr>Princip revizní </vt:lpstr>
      <vt:lpstr>Prezentace aplikace PowerPoint</vt:lpstr>
      <vt:lpstr>Princip vymezeného přezkoumání </vt:lpstr>
      <vt:lpstr>Prezentace aplikace PowerPoint</vt:lpstr>
      <vt:lpstr>Princip apelace</vt:lpstr>
      <vt:lpstr>Princip kasace </vt:lpstr>
      <vt:lpstr>Účinek devolutivní </vt:lpstr>
      <vt:lpstr>Prezentace aplikace PowerPoint</vt:lpstr>
      <vt:lpstr>Účinek suspenzivní </vt:lpstr>
      <vt:lpstr>Prezentace aplikace PowerPoint</vt:lpstr>
      <vt:lpstr>Beneficium cohesionis – dobrodiní záležející v souvislostech    </vt:lpstr>
      <vt:lpstr>Prezentace aplikace PowerPoint</vt:lpstr>
      <vt:lpstr>Zákaz reformace in peius – zákaz změny k horšímu  </vt:lpstr>
      <vt:lpstr>Prezentace aplikace PowerPoint</vt:lpstr>
      <vt:lpstr>Prezentace aplikace PowerPoint</vt:lpstr>
      <vt:lpstr>Usnesení NS ze dne 27. 1. 2021, sp. zn. 3 Tdo 1383/2020</vt:lpstr>
      <vt:lpstr>Usnesení NS ze dne 17. 5. 2017, sp. zn. 7 Tdo 566/2017</vt:lpstr>
      <vt:lpstr>Tzv. akademický výrok - IV.ÚS 706/20 ze dne 28. 4. 2020 </vt:lpstr>
      <vt:lpstr>Prezentace aplikace PowerPoint</vt:lpstr>
      <vt:lpstr>Prezentace aplikace PowerPoint</vt:lpstr>
    </vt:vector>
  </TitlesOfParts>
  <Company>Masarykova univerzita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Jana Buchalová</dc:creator>
  <cp:lastModifiedBy>Josef Kuchta</cp:lastModifiedBy>
  <cp:revision>58</cp:revision>
  <cp:lastPrinted>2022-04-30T06:38:56Z</cp:lastPrinted>
  <dcterms:created xsi:type="dcterms:W3CDTF">2019-01-29T09:52:45Z</dcterms:created>
  <dcterms:modified xsi:type="dcterms:W3CDTF">2023-11-23T01:08:20Z</dcterms:modified>
</cp:coreProperties>
</file>