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697" r:id="rId3"/>
    <p:sldId id="699" r:id="rId4"/>
    <p:sldId id="705" r:id="rId5"/>
    <p:sldId id="704" r:id="rId6"/>
    <p:sldId id="706" r:id="rId7"/>
    <p:sldId id="707" r:id="rId8"/>
    <p:sldId id="700" r:id="rId9"/>
    <p:sldId id="708" r:id="rId10"/>
    <p:sldId id="709" r:id="rId11"/>
    <p:sldId id="698" r:id="rId12"/>
    <p:sldId id="691" r:id="rId13"/>
    <p:sldId id="522" r:id="rId14"/>
    <p:sldId id="557" r:id="rId15"/>
    <p:sldId id="701" r:id="rId16"/>
    <p:sldId id="710" r:id="rId17"/>
    <p:sldId id="671" r:id="rId18"/>
    <p:sldId id="571" r:id="rId19"/>
    <p:sldId id="572" r:id="rId20"/>
    <p:sldId id="702" r:id="rId21"/>
    <p:sldId id="506" r:id="rId22"/>
    <p:sldId id="703" r:id="rId23"/>
    <p:sldId id="323" r:id="rId2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Nixie One" panose="020B0604020202020204" charset="0"/>
      <p:regular r:id="rId30"/>
    </p:embeddedFont>
    <p:embeddedFont>
      <p:font typeface="Roboto Slab" pitchFamily="2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AD3B4A-EFA4-49ED-A349-4A4B431667C7}">
  <a:tblStyle styleId="{71AD3B4A-EFA4-49ED-A349-4A4B431667C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31395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75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4652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7300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6434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3990696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956686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425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4584075"/>
            <a:ext cx="91440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78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0" y="500625"/>
            <a:ext cx="2472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718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A6A9-9E08-4458-8F66-37D58F05BFB3}" type="datetimeFigureOut">
              <a:rPr lang="cs-CZ" smtClean="0"/>
              <a:pPr/>
              <a:t>29.11.2023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F7BF-90D5-4328-A7D3-83853A676C7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205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6" name="Shape 4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5026623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638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14454"/>
              </a:buClr>
              <a:buSzPct val="100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5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radeview.cites.org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457202" y="1472036"/>
            <a:ext cx="68580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cs-CZ" sz="4400" dirty="0" err="1"/>
              <a:t>Basics</a:t>
            </a:r>
            <a:r>
              <a:rPr lang="cs-CZ" sz="4400" dirty="0"/>
              <a:t> </a:t>
            </a:r>
            <a:r>
              <a:rPr lang="cs-CZ" sz="4400" dirty="0" err="1"/>
              <a:t>of</a:t>
            </a:r>
            <a:r>
              <a:rPr lang="cs-CZ" sz="4400" dirty="0"/>
              <a:t> EU </a:t>
            </a:r>
            <a:r>
              <a:rPr lang="cs-CZ" sz="4400" dirty="0" err="1"/>
              <a:t>Environmental</a:t>
            </a:r>
            <a:r>
              <a:rPr lang="cs-CZ" sz="4400" dirty="0"/>
              <a:t> </a:t>
            </a:r>
            <a:r>
              <a:rPr lang="cs-CZ" sz="4400" dirty="0" err="1"/>
              <a:t>Law</a:t>
            </a:r>
            <a:endParaRPr lang="en" sz="4400" dirty="0"/>
          </a:p>
        </p:txBody>
      </p:sp>
      <p:sp>
        <p:nvSpPr>
          <p:cNvPr id="3" name="Obdélník 2"/>
          <p:cNvSpPr/>
          <p:nvPr/>
        </p:nvSpPr>
        <p:spPr>
          <a:xfrm>
            <a:off x="0" y="4417310"/>
            <a:ext cx="943275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2" y="4114799"/>
            <a:ext cx="4322480" cy="1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457203" y="4507548"/>
          <a:ext cx="733923" cy="733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457575" imgH="3448050" progId="CorelDRAW.Graphic.11">
                  <p:embed/>
                </p:oleObj>
              </mc:Choice>
              <mc:Fallback>
                <p:oleObj r:id="rId3" imgW="3457575" imgH="344805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3" y="4507548"/>
                        <a:ext cx="733923" cy="7339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54" y="4507548"/>
            <a:ext cx="670593" cy="71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:\vojtech\Pictures\Obrázky\logo katedry\logoENG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90" y="4417310"/>
            <a:ext cx="1851580" cy="8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957010" y="4601250"/>
            <a:ext cx="4186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solidFill>
                  <a:schemeClr val="tx1"/>
                </a:solidFill>
                <a:latin typeface="Roboto Slab" panose="020B0604020202020204" charset="0"/>
                <a:ea typeface="Roboto Slab" panose="020B0604020202020204" charset="0"/>
              </a:rPr>
              <a:t>29 November 2023</a:t>
            </a:r>
          </a:p>
          <a:p>
            <a:r>
              <a:rPr lang="cs-CZ" sz="1800" dirty="0">
                <a:solidFill>
                  <a:schemeClr val="tx1"/>
                </a:solidFill>
                <a:latin typeface="Roboto Slab" panose="020B0604020202020204" charset="0"/>
                <a:ea typeface="Roboto Slab" panose="020B0604020202020204" charset="0"/>
              </a:rPr>
              <a:t>JUDr. Vojtěch Vomáčka, Ph.D., LL.M</a:t>
            </a:r>
            <a:r>
              <a:rPr lang="cs-CZ" sz="1800" dirty="0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</a:rPr>
              <a:t>.</a:t>
            </a:r>
          </a:p>
          <a:p>
            <a:endParaRPr lang="cs-CZ" sz="1800" dirty="0">
              <a:solidFill>
                <a:schemeClr val="bg1"/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57202" y="2723805"/>
            <a:ext cx="6453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</a:rPr>
              <a:t>BIODIVERSITY/CITES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5471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/>
          <p:cNvSpPr txBox="1"/>
          <p:nvPr/>
        </p:nvSpPr>
        <p:spPr>
          <a:xfrm>
            <a:off x="676336" y="146856"/>
            <a:ext cx="8238002" cy="155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b="1" dirty="0">
                <a:solidFill>
                  <a:schemeClr val="accent4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TRADE IN ENDANGERED SPECIES</a:t>
            </a:r>
            <a:endParaRPr lang="cs-CZ" sz="1600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2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05420AC-9D56-B4C8-040A-3FC863936F6A}"/>
              </a:ext>
            </a:extLst>
          </p:cNvPr>
          <p:cNvSpPr txBox="1"/>
          <p:nvPr/>
        </p:nvSpPr>
        <p:spPr>
          <a:xfrm>
            <a:off x="859536" y="3827078"/>
            <a:ext cx="7205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Intra EU </a:t>
            </a:r>
            <a:r>
              <a:rPr lang="cs-CZ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trade</a:t>
            </a:r>
            <a:r>
              <a:rPr lang="cs-CZ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: </a:t>
            </a:r>
            <a:r>
              <a:rPr lang="cs-CZ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notifications</a:t>
            </a:r>
            <a:r>
              <a:rPr lang="cs-CZ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, </a:t>
            </a:r>
            <a:r>
              <a:rPr lang="cs-CZ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documents</a:t>
            </a:r>
            <a:r>
              <a:rPr lang="cs-CZ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104D85-8B42-11E4-83B8-7F0A40E23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182" y="773928"/>
            <a:ext cx="4677428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0991AB-A5C4-45D0-BD14-DBB5BE57675F}"/>
              </a:ext>
            </a:extLst>
          </p:cNvPr>
          <p:cNvSpPr txBox="1">
            <a:spLocks/>
          </p:cNvSpPr>
          <p:nvPr/>
        </p:nvSpPr>
        <p:spPr>
          <a:xfrm>
            <a:off x="7074408" y="6249205"/>
            <a:ext cx="20574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7DC2E9F-3B6E-3649-A5DB-7AD2AC7A2B42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FD98F613-94D1-4A42-B647-7833C0913EE8}"/>
              </a:ext>
            </a:extLst>
          </p:cNvPr>
          <p:cNvSpPr txBox="1">
            <a:spLocks/>
          </p:cNvSpPr>
          <p:nvPr/>
        </p:nvSpPr>
        <p:spPr>
          <a:xfrm>
            <a:off x="652489" y="1074985"/>
            <a:ext cx="8346286" cy="45259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en-US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B2941-B610-41D3-A6E8-8AB277275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50" y="763660"/>
            <a:ext cx="4230682" cy="2029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46B775-8210-4A15-9F0B-0C0944C7E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388" y="3081707"/>
            <a:ext cx="4572000" cy="1973615"/>
          </a:xfrm>
          <a:prstGeom prst="rect">
            <a:avLst/>
          </a:prstGeom>
        </p:spPr>
      </p:pic>
      <p:pic>
        <p:nvPicPr>
          <p:cNvPr id="8194" name="Picture 2" descr="Illegal wildlife trade growing on the dark web - News Centre - University  of Kent">
            <a:extLst>
              <a:ext uri="{FF2B5EF4-FFF2-40B4-BE49-F238E27FC236}">
                <a16:creationId xmlns:a16="http://schemas.microsoft.com/office/drawing/2014/main" id="{B2EE8CC1-126F-4B88-8909-082AF4F7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024" y="1331747"/>
            <a:ext cx="5216427" cy="346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70291B-B508-4624-82D0-8D1C21FDE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430" y="795379"/>
            <a:ext cx="1338953" cy="40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4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0991AB-A5C4-45D0-BD14-DBB5BE57675F}"/>
              </a:ext>
            </a:extLst>
          </p:cNvPr>
          <p:cNvSpPr txBox="1">
            <a:spLocks/>
          </p:cNvSpPr>
          <p:nvPr/>
        </p:nvSpPr>
        <p:spPr>
          <a:xfrm>
            <a:off x="7074408" y="6249205"/>
            <a:ext cx="20574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7DC2E9F-3B6E-3649-A5DB-7AD2AC7A2B42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FD98F613-94D1-4A42-B647-7833C0913EE8}"/>
              </a:ext>
            </a:extLst>
          </p:cNvPr>
          <p:cNvSpPr txBox="1">
            <a:spLocks/>
          </p:cNvSpPr>
          <p:nvPr/>
        </p:nvSpPr>
        <p:spPr>
          <a:xfrm>
            <a:off x="652489" y="1074985"/>
            <a:ext cx="8346286" cy="45259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en-US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6A84F4-E03D-43A4-BFB1-8165334D1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231" y="0"/>
            <a:ext cx="63275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17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F:\DATA\grafika\pruh 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3" y="195486"/>
            <a:ext cx="7008353" cy="71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ATA\grafika\spodek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84" y="4753926"/>
            <a:ext cx="6860790" cy="3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93577" y="466312"/>
            <a:ext cx="534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400" b="1" dirty="0">
                <a:solidFill>
                  <a:schemeClr val="accent6"/>
                </a:solidFill>
              </a:rPr>
              <a:t>???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http://opilcovorano.cz/wp-content/uploads/2013/10/5953522-andrej-babis-s-tigr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76" y="568308"/>
            <a:ext cx="3873993" cy="258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idnes.cz/05/093/maxi/PATddc52_zralok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96" y="1329612"/>
            <a:ext cx="2902307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mf.cz/176/317/3-P2013082904855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21" y="3111810"/>
            <a:ext cx="291666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13" y="2853721"/>
            <a:ext cx="401213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042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F:\DATA\grafika\pruh 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3" y="195486"/>
            <a:ext cx="7008353" cy="71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ATA\grafika\spodek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84" y="4753926"/>
            <a:ext cx="6860790" cy="3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26072" y="344336"/>
            <a:ext cx="534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400" b="1" dirty="0">
                <a:solidFill>
                  <a:schemeClr val="accent6"/>
                </a:solidFill>
              </a:rPr>
              <a:t>???</a:t>
            </a:r>
          </a:p>
        </p:txBody>
      </p:sp>
      <p:pic>
        <p:nvPicPr>
          <p:cNvPr id="7170" name="Picture 2" descr="Výsledek obrázku pro chová pu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73" y="125445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/>
          <a:srcRect l="12037" t="45875" r="41218" b="12249"/>
          <a:stretch/>
        </p:blipFill>
        <p:spPr>
          <a:xfrm>
            <a:off x="4778687" y="3111810"/>
            <a:ext cx="3240361" cy="2322259"/>
          </a:xfrm>
          <a:prstGeom prst="rect">
            <a:avLst/>
          </a:prstGeom>
        </p:spPr>
      </p:pic>
      <p:pic>
        <p:nvPicPr>
          <p:cNvPr id="7172" name="Picture 4" descr="Výsledek obrázku pro chová pum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27" y="2798682"/>
            <a:ext cx="3470846" cy="19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ýsledek obrázku pro chová pum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157" y="396591"/>
            <a:ext cx="3078338" cy="23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562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DATA\grafika\spode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84" y="4753926"/>
            <a:ext cx="6860790" cy="3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09" y="195486"/>
            <a:ext cx="2918843" cy="21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95486"/>
            <a:ext cx="374075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46" y="2374989"/>
            <a:ext cx="3621831" cy="277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21728"/>
            <a:ext cx="3510693" cy="283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108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DATA\grafika\spode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84" y="4753926"/>
            <a:ext cx="6860790" cy="3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9E3165D-85B7-B1D1-FE40-674D7CDE2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10" y="43416"/>
            <a:ext cx="4504352" cy="33337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F654F9-CD19-2E9E-BEB7-5AA435D9B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937" y="1324447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47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0991AB-A5C4-45D0-BD14-DBB5BE57675F}"/>
              </a:ext>
            </a:extLst>
          </p:cNvPr>
          <p:cNvSpPr txBox="1">
            <a:spLocks/>
          </p:cNvSpPr>
          <p:nvPr/>
        </p:nvSpPr>
        <p:spPr>
          <a:xfrm>
            <a:off x="7074408" y="6249205"/>
            <a:ext cx="20574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7DC2E9F-3B6E-3649-A5DB-7AD2AC7A2B42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FD98F613-94D1-4A42-B647-7833C0913EE8}"/>
              </a:ext>
            </a:extLst>
          </p:cNvPr>
          <p:cNvSpPr txBox="1">
            <a:spLocks/>
          </p:cNvSpPr>
          <p:nvPr/>
        </p:nvSpPr>
        <p:spPr>
          <a:xfrm>
            <a:off x="652489" y="1074985"/>
            <a:ext cx="8346286" cy="45259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en-US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0389E4-F95C-F5BB-EE1B-E22BF6E0B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77" y="0"/>
            <a:ext cx="74714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7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3659" y="249492"/>
            <a:ext cx="6332462" cy="466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37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9652" y="357504"/>
            <a:ext cx="600382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60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5566971-012B-65B8-DD76-C31AFB427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" y="825850"/>
            <a:ext cx="9144000" cy="329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91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DATA\grafika\spode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84" y="4753926"/>
            <a:ext cx="6860790" cy="3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44" y="445563"/>
            <a:ext cx="5650564" cy="38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B7CC36-3D87-20B4-709F-47EA817CD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58" y="558157"/>
            <a:ext cx="3003047" cy="20372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5D05744-B68F-4318-2FC6-1B458FC49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58" y="2797548"/>
            <a:ext cx="2941921" cy="195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DATA\grafika\spode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84" y="4753926"/>
            <a:ext cx="6860790" cy="3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84" y="465516"/>
            <a:ext cx="6761219" cy="358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E63FE2B-4308-4BA3-75CA-F0E894540B00}"/>
              </a:ext>
            </a:extLst>
          </p:cNvPr>
          <p:cNvSpPr txBox="1"/>
          <p:nvPr/>
        </p:nvSpPr>
        <p:spPr>
          <a:xfrm>
            <a:off x="1546412" y="4397869"/>
            <a:ext cx="5365376" cy="30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https://tradeview.cites.org/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1075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-CZ" sz="2000" dirty="0" err="1"/>
              <a:t>Practical</a:t>
            </a:r>
            <a:r>
              <a:rPr lang="cs-CZ" sz="2000" dirty="0"/>
              <a:t> </a:t>
            </a:r>
            <a:r>
              <a:rPr lang="cs-CZ" sz="2000" dirty="0" err="1"/>
              <a:t>task</a:t>
            </a:r>
            <a:endParaRPr lang="en" sz="2000" dirty="0"/>
          </a:p>
        </p:txBody>
      </p:sp>
      <p:sp>
        <p:nvSpPr>
          <p:cNvPr id="119" name="Shape 119"/>
          <p:cNvSpPr txBox="1"/>
          <p:nvPr/>
        </p:nvSpPr>
        <p:spPr>
          <a:xfrm>
            <a:off x="751754" y="1994108"/>
            <a:ext cx="7855797" cy="30002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>
              <a:spcBef>
                <a:spcPts val="600"/>
              </a:spcBef>
              <a:buAutoNum type="arabicPeriod"/>
            </a:pP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Which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 species are most </a:t>
            </a: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frequently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 </a:t>
            </a: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imported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 to </a:t>
            </a: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your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 country?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</a:pP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Which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 species are most </a:t>
            </a: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frequently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 </a:t>
            </a: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exported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 </a:t>
            </a: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from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 </a:t>
            </a: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your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 country?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In </a:t>
            </a: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which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 </a:t>
            </a: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quantity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)</a:t>
            </a: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condition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 are these species </a:t>
            </a:r>
            <a:r>
              <a:rPr lang="cs-CZ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transported</a:t>
            </a: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Nixie One"/>
                <a:sym typeface="Nixie One"/>
              </a:rPr>
              <a:t>?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</a:pPr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Nixie One"/>
              <a:sym typeface="Nixie One"/>
            </a:endParaRPr>
          </a:p>
          <a:p>
            <a:pPr marL="342900" lvl="0" indent="-342900">
              <a:spcBef>
                <a:spcPts val="600"/>
              </a:spcBef>
              <a:buAutoNum type="arabicPeriod"/>
            </a:pPr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Nixie One"/>
              <a:sym typeface="Nixie One"/>
            </a:endParaRPr>
          </a:p>
          <a:p>
            <a:pPr marL="342900" lvl="0" indent="-342900">
              <a:spcBef>
                <a:spcPts val="600"/>
              </a:spcBef>
              <a:buAutoNum type="arabicPeriod"/>
            </a:pP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9949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/>
          <p:cNvSpPr txBox="1"/>
          <p:nvPr/>
        </p:nvSpPr>
        <p:spPr>
          <a:xfrm>
            <a:off x="1319737" y="2251868"/>
            <a:ext cx="8238002" cy="8458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cs-CZ" sz="1800" b="1" dirty="0" err="1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Thank</a:t>
            </a:r>
            <a:r>
              <a:rPr lang="cs-CZ" sz="1800" b="1" dirty="0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 </a:t>
            </a:r>
            <a:r>
              <a:rPr lang="cs-CZ" sz="1800" b="1" dirty="0" err="1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you</a:t>
            </a:r>
            <a:r>
              <a:rPr lang="cs-CZ" sz="1800" b="1" dirty="0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 </a:t>
            </a:r>
            <a:r>
              <a:rPr lang="cs-CZ" sz="1800" b="1" dirty="0" err="1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for</a:t>
            </a:r>
            <a:r>
              <a:rPr lang="cs-CZ" sz="1800" b="1" dirty="0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 </a:t>
            </a:r>
            <a:r>
              <a:rPr lang="cs-CZ" sz="1800" b="1" dirty="0" err="1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your</a:t>
            </a:r>
            <a:r>
              <a:rPr lang="cs-CZ" sz="1800" b="1" dirty="0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 </a:t>
            </a:r>
            <a:r>
              <a:rPr lang="cs-CZ" sz="1800" b="1" dirty="0" err="1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attention</a:t>
            </a:r>
            <a:r>
              <a:rPr lang="cs-CZ" sz="1800" b="1" dirty="0">
                <a:solidFill>
                  <a:schemeClr val="accent1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!</a:t>
            </a:r>
          </a:p>
          <a:p>
            <a:pPr lvl="0">
              <a:spcBef>
                <a:spcPts val="600"/>
              </a:spcBef>
            </a:pPr>
            <a:endParaRPr lang="cs-CZ" sz="1600" b="1" i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600" b="1" i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2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344267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/>
          <p:cNvSpPr txBox="1"/>
          <p:nvPr/>
        </p:nvSpPr>
        <p:spPr>
          <a:xfrm>
            <a:off x="676336" y="146856"/>
            <a:ext cx="8238002" cy="155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b="1" dirty="0">
                <a:solidFill>
                  <a:schemeClr val="accent4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TRADE IN ENDANGERED SPECIES</a:t>
            </a:r>
            <a:endParaRPr lang="cs-CZ" sz="1600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2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29537B9-7364-5BBA-FD95-0921C6A6F97A}"/>
              </a:ext>
            </a:extLst>
          </p:cNvPr>
          <p:cNvSpPr txBox="1"/>
          <p:nvPr/>
        </p:nvSpPr>
        <p:spPr>
          <a:xfrm>
            <a:off x="676336" y="541244"/>
            <a:ext cx="71067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International </a:t>
            </a:r>
            <a:r>
              <a:rPr lang="cs-CZ" sz="1600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Law</a:t>
            </a:r>
            <a:r>
              <a:rPr lang="cs-CZ" sz="1600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:</a:t>
            </a:r>
          </a:p>
          <a:p>
            <a:r>
              <a:rPr lang="en-US" sz="16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Convention on International Trade in Endangered Species of Wild Fauna and Flora (CITES - 1975)</a:t>
            </a:r>
            <a:endParaRPr lang="cs-CZ" sz="16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endParaRPr lang="cs-CZ" sz="16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Difficult nature - binding international convention, but instruments contained therein are not binding until they become part of national law</a:t>
            </a:r>
            <a:endParaRPr lang="cs-CZ" sz="105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Large number of Parties lack regulations prohibiting illegal trade or imposing sanctions or allowing seizure of specimens or defining professional conservation authorities</a:t>
            </a:r>
            <a:endParaRPr lang="cs-CZ" sz="105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Possibility of bilateral "sanctions" (e.g. certification)</a:t>
            </a:r>
            <a:endParaRPr lang="cs-CZ" sz="105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Does not protect habitats, does not address causes of illegal trade</a:t>
            </a:r>
            <a:endParaRPr lang="cs-CZ" sz="105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Within biodiversity conservation, the focus of CITES is paradoxically narrow</a:t>
            </a:r>
            <a:endParaRPr lang="cs-CZ" sz="105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5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endParaRPr lang="cs-CZ" sz="16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r>
              <a:rPr lang="cs-CZ" sz="1600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EU </a:t>
            </a:r>
            <a:r>
              <a:rPr lang="cs-CZ" sz="1600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Law</a:t>
            </a:r>
            <a:r>
              <a:rPr lang="cs-CZ" sz="1600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Council Regulation (EC) No 338/97 of 9 December 1996 on the protection of species of wild fauna and flora by regulating trade therein + amendments and implementing regulations</a:t>
            </a:r>
            <a:r>
              <a:rPr lang="cs-CZ" sz="12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Regulation (EC) No 1007/2009 of the European Parliament and of the Council on trade in seal products</a:t>
            </a:r>
            <a:endParaRPr lang="cs-CZ" sz="12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endParaRPr lang="cs-CZ" sz="16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endParaRPr lang="cs-CZ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8" name="Picture 2" descr="logo CITES">
            <a:extLst>
              <a:ext uri="{FF2B5EF4-FFF2-40B4-BE49-F238E27FC236}">
                <a16:creationId xmlns:a16="http://schemas.microsoft.com/office/drawing/2014/main" id="{42930641-39EA-77D4-B0CC-BB27C4ADB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73" y="141194"/>
            <a:ext cx="132489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5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/>
          <p:cNvSpPr txBox="1"/>
          <p:nvPr/>
        </p:nvSpPr>
        <p:spPr>
          <a:xfrm>
            <a:off x="676336" y="146856"/>
            <a:ext cx="8238002" cy="155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b="1" dirty="0">
                <a:solidFill>
                  <a:schemeClr val="accent4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TRADE IN ENDANGERED SPECIES</a:t>
            </a:r>
            <a:endParaRPr lang="cs-CZ" sz="1600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2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29537B9-7364-5BBA-FD95-0921C6A6F97A}"/>
              </a:ext>
            </a:extLst>
          </p:cNvPr>
          <p:cNvSpPr txBox="1"/>
          <p:nvPr/>
        </p:nvSpPr>
        <p:spPr>
          <a:xfrm>
            <a:off x="676336" y="541244"/>
            <a:ext cx="71067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‘Specimen’</a:t>
            </a:r>
            <a:endParaRPr lang="cs-CZ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endParaRPr lang="cs-CZ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just"/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shall mean any animal or plant, </a:t>
            </a:r>
            <a:r>
              <a:rPr lang="en-US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whether</a:t>
            </a:r>
            <a:r>
              <a:rPr lang="cs-CZ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alive or dead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, of the species listed in Annexes A to D,</a:t>
            </a:r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 </a:t>
            </a:r>
            <a:r>
              <a:rPr lang="en-US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any part or derivative the</a:t>
            </a:r>
            <a:r>
              <a:rPr lang="cs-CZ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r</a:t>
            </a:r>
            <a:r>
              <a:rPr lang="en-US" b="1" i="1" dirty="0" err="1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eof</a:t>
            </a:r>
            <a:r>
              <a:rPr lang="en-US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, whether or not contained</a:t>
            </a:r>
          </a:p>
          <a:p>
            <a:pPr algn="just"/>
            <a:r>
              <a:rPr lang="en-US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in other goods, as well as any other goods which appear</a:t>
            </a:r>
            <a:r>
              <a:rPr lang="cs-CZ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from an accompanying document, the packaging or a</a:t>
            </a:r>
            <a:r>
              <a:rPr lang="cs-CZ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mark or label, or from any other circumstances, to be or</a:t>
            </a:r>
            <a:r>
              <a:rPr lang="cs-CZ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to contain parts or derivatives of animals or plants of</a:t>
            </a:r>
            <a:r>
              <a:rPr lang="cs-CZ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highlight>
                  <a:srgbClr val="FFFF00"/>
                </a:highlight>
                <a:latin typeface="Roboto Slab" pitchFamily="2" charset="0"/>
                <a:ea typeface="Roboto Slab" pitchFamily="2" charset="0"/>
                <a:cs typeface="Roboto Slab" pitchFamily="2" charset="0"/>
              </a:rPr>
              <a:t>those species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, unless such parts or derivatives are</a:t>
            </a:r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specifically exempted from the provisions of this</a:t>
            </a:r>
          </a:p>
          <a:p>
            <a:pPr algn="just"/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Regulation or from the provisions relating to the Annex</a:t>
            </a:r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in which the species concerned is listed by means of an</a:t>
            </a:r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indication to that effect in the Annexes concerned.</a:t>
            </a:r>
            <a:endParaRPr lang="cs-CZ" i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8" name="Picture 2" descr="logo CITES">
            <a:extLst>
              <a:ext uri="{FF2B5EF4-FFF2-40B4-BE49-F238E27FC236}">
                <a16:creationId xmlns:a16="http://schemas.microsoft.com/office/drawing/2014/main" id="{42930641-39EA-77D4-B0CC-BB27C4ADB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73" y="141194"/>
            <a:ext cx="132489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15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/>
          <p:cNvSpPr txBox="1"/>
          <p:nvPr/>
        </p:nvSpPr>
        <p:spPr>
          <a:xfrm>
            <a:off x="676336" y="146856"/>
            <a:ext cx="8238002" cy="155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b="1" dirty="0">
                <a:solidFill>
                  <a:schemeClr val="accent4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TRADE IN ENDANGERED SPECIES</a:t>
            </a:r>
            <a:endParaRPr lang="cs-CZ" sz="1600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2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pic>
        <p:nvPicPr>
          <p:cNvPr id="3" name="Picture 2" descr="logo CITES">
            <a:extLst>
              <a:ext uri="{FF2B5EF4-FFF2-40B4-BE49-F238E27FC236}">
                <a16:creationId xmlns:a16="http://schemas.microsoft.com/office/drawing/2014/main" id="{E74BDC27-5C53-75B8-34D4-8C5161B9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09" y="279081"/>
            <a:ext cx="1964246" cy="11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C9BA728-4686-09E9-27AF-04D231E2D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36" y="1077078"/>
            <a:ext cx="7132320" cy="37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/>
          <p:cNvSpPr txBox="1"/>
          <p:nvPr/>
        </p:nvSpPr>
        <p:spPr>
          <a:xfrm>
            <a:off x="676336" y="146856"/>
            <a:ext cx="8238002" cy="155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b="1" dirty="0">
                <a:solidFill>
                  <a:schemeClr val="accent4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TRADE IN ENDANGERED SPECIES</a:t>
            </a:r>
            <a:endParaRPr lang="cs-CZ" sz="1600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2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29537B9-7364-5BBA-FD95-0921C6A6F97A}"/>
              </a:ext>
            </a:extLst>
          </p:cNvPr>
          <p:cNvSpPr txBox="1"/>
          <p:nvPr/>
        </p:nvSpPr>
        <p:spPr>
          <a:xfrm>
            <a:off x="676336" y="541244"/>
            <a:ext cx="71067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ART. 8 OF REGULATION 338/97</a:t>
            </a:r>
            <a:endParaRPr lang="cs-CZ" dirty="0"/>
          </a:p>
          <a:p>
            <a:endParaRPr lang="cs-CZ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just"/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(1) The purchase, offer to purchase, acquisition for</a:t>
            </a:r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commercial purposes, display to the public for</a:t>
            </a:r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commercial purposes, use for commercial gain and sale,</a:t>
            </a:r>
          </a:p>
          <a:p>
            <a:pPr algn="just"/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keeping for sale, offering for sale or transporting for sale</a:t>
            </a:r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of specimens of the species listed in Annex A shall be</a:t>
            </a:r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prohibited.</a:t>
            </a:r>
            <a:endParaRPr lang="cs-CZ" b="1" i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just"/>
            <a:endParaRPr lang="en-US" b="1" i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just"/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(2)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This prohibition shall also apply to specimens of species</a:t>
            </a:r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listed in Annex B except where it can be proved that</a:t>
            </a:r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such specimens were acquired in accordance with the</a:t>
            </a:r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legislation in force.</a:t>
            </a:r>
            <a:endParaRPr lang="cs-CZ" b="1" i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just"/>
            <a:endParaRPr lang="cs-CZ" b="1" i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just"/>
            <a:endParaRPr lang="cs-CZ" i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8" name="Picture 2" descr="logo CITES">
            <a:extLst>
              <a:ext uri="{FF2B5EF4-FFF2-40B4-BE49-F238E27FC236}">
                <a16:creationId xmlns:a16="http://schemas.microsoft.com/office/drawing/2014/main" id="{42930641-39EA-77D4-B0CC-BB27C4ADB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73" y="141194"/>
            <a:ext cx="132489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22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/>
          <p:cNvSpPr txBox="1"/>
          <p:nvPr/>
        </p:nvSpPr>
        <p:spPr>
          <a:xfrm>
            <a:off x="676336" y="146856"/>
            <a:ext cx="8238002" cy="155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b="1" dirty="0">
                <a:solidFill>
                  <a:schemeClr val="accent4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TRADE IN ENDANGERED SPECIES</a:t>
            </a:r>
            <a:endParaRPr lang="cs-CZ" sz="1600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2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29537B9-7364-5BBA-FD95-0921C6A6F97A}"/>
              </a:ext>
            </a:extLst>
          </p:cNvPr>
          <p:cNvSpPr txBox="1"/>
          <p:nvPr/>
        </p:nvSpPr>
        <p:spPr>
          <a:xfrm>
            <a:off x="676336" y="541244"/>
            <a:ext cx="71067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ART. 8 OF REGULATION 338/97</a:t>
            </a:r>
            <a:endParaRPr lang="cs-CZ" dirty="0"/>
          </a:p>
          <a:p>
            <a:endParaRPr lang="cs-CZ" b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just"/>
            <a:r>
              <a:rPr lang="cs-CZ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(3) </a:t>
            </a:r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Exemption from the prohibitions referred to in paragraph 1 may be</a:t>
            </a:r>
          </a:p>
          <a:p>
            <a:pPr algn="just"/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granted by issuance of a certificate to that effect by a management</a:t>
            </a:r>
          </a:p>
          <a:p>
            <a:pPr algn="just"/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authority of the Member State in which the specimens are located, on</a:t>
            </a:r>
          </a:p>
          <a:p>
            <a:pPr algn="just"/>
            <a:r>
              <a:rPr lang="en-US" b="1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 case-by-case basis where the specimens: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(a) were acquired in, or were introduced into, the Community before the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provisions relating to species listed in Appendix I to the Convention or in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Annex C1 to Regulation (EEC) No 3626/82 or in Annex A became applicable to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the specimens; or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(b) are worked specimens that were acquired more than 50 years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previously; or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(c) were introduced into the Community in compliance with the provisions of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this Regulation and are to be used for purposes which are not detrimental to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the survival of the species concerned; or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(d) are captive-born and bred specimens of an animal species or artificially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propagated specimens of a plant species or are parts or derivatives of such</a:t>
            </a:r>
          </a:p>
          <a:p>
            <a:pPr algn="just"/>
            <a:r>
              <a:rPr lang="en-US" i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specimens; or</a:t>
            </a:r>
          </a:p>
          <a:p>
            <a:pPr algn="just"/>
            <a:endParaRPr lang="cs-CZ" b="1" i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just"/>
            <a:endParaRPr lang="cs-CZ" i="1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8" name="Picture 2" descr="logo CITES">
            <a:extLst>
              <a:ext uri="{FF2B5EF4-FFF2-40B4-BE49-F238E27FC236}">
                <a16:creationId xmlns:a16="http://schemas.microsoft.com/office/drawing/2014/main" id="{42930641-39EA-77D4-B0CC-BB27C4ADB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73" y="141194"/>
            <a:ext cx="132489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515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/>
          <p:cNvSpPr txBox="1"/>
          <p:nvPr/>
        </p:nvSpPr>
        <p:spPr>
          <a:xfrm>
            <a:off x="676336" y="146856"/>
            <a:ext cx="8238002" cy="155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b="1" dirty="0">
                <a:solidFill>
                  <a:schemeClr val="accent4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TRADE IN ENDANGERED SPECIES</a:t>
            </a:r>
            <a:endParaRPr lang="cs-CZ" sz="1600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2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pic>
        <p:nvPicPr>
          <p:cNvPr id="3" name="Picture 2" descr="logo CITES">
            <a:extLst>
              <a:ext uri="{FF2B5EF4-FFF2-40B4-BE49-F238E27FC236}">
                <a16:creationId xmlns:a16="http://schemas.microsoft.com/office/drawing/2014/main" id="{E74BDC27-5C53-75B8-34D4-8C5161B9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09" y="279081"/>
            <a:ext cx="1964246" cy="11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08D053C-0338-8591-E4F6-A3DA60CD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96" y="923955"/>
            <a:ext cx="6099313" cy="351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4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/>
          <p:cNvSpPr txBox="1"/>
          <p:nvPr/>
        </p:nvSpPr>
        <p:spPr>
          <a:xfrm>
            <a:off x="676336" y="146856"/>
            <a:ext cx="8238002" cy="155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b="1" dirty="0">
                <a:solidFill>
                  <a:schemeClr val="accent4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TRADE IN ENDANGERED SPECIES</a:t>
            </a:r>
            <a:endParaRPr lang="cs-CZ" sz="1600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>
              <a:spcBef>
                <a:spcPts val="600"/>
              </a:spcBef>
            </a:pPr>
            <a:endParaRPr lang="en-US" sz="1800" b="1" dirty="0">
              <a:solidFill>
                <a:schemeClr val="accen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  <a:p>
            <a:pPr lvl="0">
              <a:spcBef>
                <a:spcPts val="600"/>
              </a:spcBef>
            </a:pPr>
            <a:endParaRPr lang="en-US" sz="1200" b="1" dirty="0">
              <a:solidFill>
                <a:schemeClr val="tx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2D6D63-C526-901F-7BD7-EC74228F9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10" y="761736"/>
            <a:ext cx="4295727" cy="21564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C1CF528-09E5-4FD1-3CC7-B170737F6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526" y="761736"/>
            <a:ext cx="3976812" cy="224010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05420AC-9D56-B4C8-040A-3FC863936F6A}"/>
              </a:ext>
            </a:extLst>
          </p:cNvPr>
          <p:cNvSpPr txBox="1"/>
          <p:nvPr/>
        </p:nvSpPr>
        <p:spPr>
          <a:xfrm>
            <a:off x="969264" y="3169920"/>
            <a:ext cx="7205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 </a:t>
            </a:r>
            <a:r>
              <a:rPr lang="cs-CZ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bred</a:t>
            </a:r>
            <a:r>
              <a:rPr lang="cs-CZ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in </a:t>
            </a:r>
            <a:r>
              <a:rPr lang="cs-CZ" b="1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captivity</a:t>
            </a:r>
            <a:r>
              <a:rPr lang="cs-CZ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= B</a:t>
            </a:r>
          </a:p>
          <a:p>
            <a:endParaRPr lang="cs-CZ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Introduction into the EU</a:t>
            </a:r>
            <a:r>
              <a:rPr lang="cs-CZ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of specimens of species</a:t>
            </a:r>
            <a:r>
              <a:rPr lang="cs-CZ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listed in Annex C:</a:t>
            </a:r>
            <a:r>
              <a:rPr lang="cs-CZ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At the border customs office at</a:t>
            </a:r>
            <a:r>
              <a:rPr lang="cs-CZ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the point of introduction the</a:t>
            </a:r>
            <a:r>
              <a:rPr lang="cs-CZ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importer must present</a:t>
            </a: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 Import notification</a:t>
            </a: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 Export permit / re-export certificate / certificate of</a:t>
            </a: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Origin</a:t>
            </a:r>
            <a:endParaRPr lang="cs-CZ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species</a:t>
            </a:r>
            <a:r>
              <a:rPr lang="cs-CZ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listed in Annex C:</a:t>
            </a:r>
            <a:r>
              <a:rPr lang="cs-CZ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cs-CZ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notification</a:t>
            </a:r>
            <a:endParaRPr lang="cs-CZ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434367"/>
      </p:ext>
    </p:extLst>
  </p:cSld>
  <p:clrMapOvr>
    <a:masterClrMapping/>
  </p:clrMapOvr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725</Words>
  <Application>Microsoft Office PowerPoint</Application>
  <PresentationFormat>Předvádění na obrazovce (16:9)</PresentationFormat>
  <Paragraphs>136</Paragraphs>
  <Slides>23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Cambria</vt:lpstr>
      <vt:lpstr>Arial</vt:lpstr>
      <vt:lpstr>Roboto Slab</vt:lpstr>
      <vt:lpstr>Nixie One</vt:lpstr>
      <vt:lpstr>Warwick template</vt:lpstr>
      <vt:lpstr>CorelDRAW.Graphic.11</vt:lpstr>
      <vt:lpstr>Basics of EU Environmental Law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Practical task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to Justice in the Czech Republic: Statistics and Data Analysis</dc:title>
  <dc:creator>Vomáčka Crew</dc:creator>
  <cp:lastModifiedBy>Vojtěch Vomáčka</cp:lastModifiedBy>
  <cp:revision>138</cp:revision>
  <dcterms:modified xsi:type="dcterms:W3CDTF">2023-11-29T10:41:25Z</dcterms:modified>
</cp:coreProperties>
</file>