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9"/>
  </p:notesMasterIdLst>
  <p:sldIdLst>
    <p:sldId id="256" r:id="rId2"/>
    <p:sldId id="258" r:id="rId3"/>
    <p:sldId id="262" r:id="rId4"/>
    <p:sldId id="297" r:id="rId5"/>
    <p:sldId id="298" r:id="rId6"/>
    <p:sldId id="299" r:id="rId7"/>
    <p:sldId id="301" r:id="rId8"/>
    <p:sldId id="326" r:id="rId9"/>
    <p:sldId id="302" r:id="rId10"/>
    <p:sldId id="303" r:id="rId11"/>
    <p:sldId id="304" r:id="rId12"/>
    <p:sldId id="306" r:id="rId13"/>
    <p:sldId id="329" r:id="rId14"/>
    <p:sldId id="330" r:id="rId15"/>
    <p:sldId id="331" r:id="rId16"/>
    <p:sldId id="332" r:id="rId17"/>
    <p:sldId id="333" r:id="rId18"/>
    <p:sldId id="334" r:id="rId19"/>
    <p:sldId id="308" r:id="rId20"/>
    <p:sldId id="309" r:id="rId21"/>
    <p:sldId id="310" r:id="rId22"/>
    <p:sldId id="311" r:id="rId23"/>
    <p:sldId id="312" r:id="rId24"/>
    <p:sldId id="343" r:id="rId25"/>
    <p:sldId id="613" r:id="rId26"/>
    <p:sldId id="576" r:id="rId27"/>
    <p:sldId id="615" r:id="rId28"/>
    <p:sldId id="616" r:id="rId29"/>
    <p:sldId id="627" r:id="rId30"/>
    <p:sldId id="629" r:id="rId31"/>
    <p:sldId id="628" r:id="rId32"/>
    <p:sldId id="630" r:id="rId33"/>
    <p:sldId id="617" r:id="rId34"/>
    <p:sldId id="618" r:id="rId35"/>
    <p:sldId id="619" r:id="rId36"/>
    <p:sldId id="620" r:id="rId37"/>
    <p:sldId id="676" r:id="rId38"/>
    <p:sldId id="670" r:id="rId39"/>
    <p:sldId id="661" r:id="rId40"/>
    <p:sldId id="666" r:id="rId41"/>
    <p:sldId id="675" r:id="rId42"/>
    <p:sldId id="588" r:id="rId43"/>
    <p:sldId id="621" r:id="rId44"/>
    <p:sldId id="614" r:id="rId45"/>
    <p:sldId id="574" r:id="rId46"/>
    <p:sldId id="591" r:id="rId47"/>
    <p:sldId id="605" r:id="rId48"/>
    <p:sldId id="589" r:id="rId49"/>
    <p:sldId id="590" r:id="rId50"/>
    <p:sldId id="592" r:id="rId51"/>
    <p:sldId id="593" r:id="rId52"/>
    <p:sldId id="606" r:id="rId53"/>
    <p:sldId id="677" r:id="rId54"/>
    <p:sldId id="584" r:id="rId55"/>
    <p:sldId id="585" r:id="rId56"/>
    <p:sldId id="586" r:id="rId57"/>
    <p:sldId id="323" r:id="rId58"/>
  </p:sldIdLst>
  <p:sldSz cx="9144000" cy="5143500" type="screen16x9"/>
  <p:notesSz cx="6858000" cy="9144000"/>
  <p:embeddedFontLst>
    <p:embeddedFont>
      <p:font typeface="Cambria" panose="02040503050406030204" pitchFamily="18" charset="0"/>
      <p:regular r:id="rId60"/>
      <p:bold r:id="rId61"/>
      <p:italic r:id="rId62"/>
      <p:boldItalic r:id="rId63"/>
    </p:embeddedFont>
    <p:embeddedFont>
      <p:font typeface="Nixie One" panose="020B0604020202020204" charset="0"/>
      <p:regular r:id="rId64"/>
    </p:embeddedFont>
    <p:embeddedFont>
      <p:font typeface="Roboto Slab" pitchFamily="2" charset="0"/>
      <p:regular r:id="rId65"/>
      <p:bold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57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972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9721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9721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9721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788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00956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8537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57663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08634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1252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US" dirty="0"/>
              <a:t>The adoption of the Aarhus Convention was heralded as a major breakthrough in international law. The then UN Secretary General Kofi Annan described it as “the most ambitious venture in environmental democracy undertaken under the auspices of the United Nations”.</a:t>
            </a:r>
            <a:endParaRPr lang="cs-CZ" dirty="0"/>
          </a:p>
        </p:txBody>
      </p:sp>
    </p:spTree>
    <p:extLst>
      <p:ext uri="{BB962C8B-B14F-4D97-AF65-F5344CB8AC3E}">
        <p14:creationId xmlns:p14="http://schemas.microsoft.com/office/powerpoint/2010/main" val="498838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586545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54167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31576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88596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20517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9801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8780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31919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14328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5510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sz="1100" kern="1200" dirty="0">
                <a:solidFill>
                  <a:schemeClr val="tx1"/>
                </a:solidFill>
                <a:effectLst/>
                <a:latin typeface="+mn-lt"/>
                <a:ea typeface="+mn-ea"/>
                <a:cs typeface="+mn-cs"/>
              </a:rPr>
              <a:t>With the exception of international human rights law, before the 1990’s international law did not pay much attention to domestic procedures for decisions-making, citizens’ access to documents or citizens’ access to court. Today, it may appear surprising that at that time only few multilateral environmental agreements addressed the engagement of members of the public in environmental matters at all; accordingly these matters remained essentially for domestic law- and policy-making only.</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a:t>
            </a:r>
            <a:r>
              <a:rPr lang="en-GB" sz="1100" b="1" kern="1200" dirty="0">
                <a:solidFill>
                  <a:schemeClr val="tx1"/>
                </a:solidFill>
                <a:effectLst/>
                <a:latin typeface="+mn-lt"/>
                <a:ea typeface="+mn-ea"/>
                <a:cs typeface="+mn-cs"/>
              </a:rPr>
              <a:t>EU </a:t>
            </a:r>
            <a:r>
              <a:rPr lang="en-GB" sz="1100" kern="1200" dirty="0">
                <a:solidFill>
                  <a:schemeClr val="tx1"/>
                </a:solidFill>
                <a:effectLst/>
                <a:latin typeface="+mn-lt"/>
                <a:ea typeface="+mn-ea"/>
                <a:cs typeface="+mn-cs"/>
              </a:rPr>
              <a:t>was a different case. Not only it adopted some pieces of legislation, in particular </a:t>
            </a:r>
            <a:r>
              <a:rPr lang="en-GB" sz="1100" b="1" kern="1200" dirty="0">
                <a:solidFill>
                  <a:schemeClr val="tx1"/>
                </a:solidFill>
                <a:effectLst/>
                <a:latin typeface="+mn-lt"/>
                <a:ea typeface="+mn-ea"/>
                <a:cs typeface="+mn-cs"/>
              </a:rPr>
              <a:t>Directive 85/337/EEC on the assessment of the effects of certain public and private projects on the environment, and </a:t>
            </a:r>
            <a:r>
              <a:rPr lang="en-GB" sz="1100" kern="1200" dirty="0">
                <a:solidFill>
                  <a:schemeClr val="tx1"/>
                </a:solidFill>
                <a:effectLst/>
                <a:latin typeface="+mn-lt"/>
                <a:ea typeface="+mn-ea"/>
                <a:cs typeface="+mn-cs"/>
              </a:rPr>
              <a:t>Directive 90/313/EEC on the freedom of access to information on the environment, which oblige the Member States to promote access to information and some degree of public participation in decision-making. The </a:t>
            </a:r>
            <a:r>
              <a:rPr lang="en-GB" sz="1100" b="1" kern="1200" dirty="0">
                <a:solidFill>
                  <a:schemeClr val="tx1"/>
                </a:solidFill>
                <a:effectLst/>
                <a:latin typeface="+mn-lt"/>
                <a:ea typeface="+mn-ea"/>
                <a:cs typeface="+mn-cs"/>
              </a:rPr>
              <a:t>European Court of Justice had also highlighted elements of individual rights to rely on environmental laws before courts</a:t>
            </a:r>
            <a:r>
              <a:rPr lang="en-GB" sz="1100" kern="1200" dirty="0">
                <a:solidFill>
                  <a:schemeClr val="tx1"/>
                </a:solidFill>
                <a:effectLst/>
                <a:latin typeface="+mn-lt"/>
                <a:ea typeface="+mn-ea"/>
                <a:cs typeface="+mn-cs"/>
              </a:rPr>
              <a:t>, e.g. with respect to environmental quality standards. (C-59/89, Commission v Germany; C-361/88, Commission v Germany; and C-64/90, Commission v France.)</a:t>
            </a:r>
            <a:endParaRPr lang="cs-CZ" dirty="0"/>
          </a:p>
        </p:txBody>
      </p:sp>
    </p:spTree>
    <p:extLst>
      <p:ext uri="{BB962C8B-B14F-4D97-AF65-F5344CB8AC3E}">
        <p14:creationId xmlns:p14="http://schemas.microsoft.com/office/powerpoint/2010/main" val="690431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4094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95351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6200517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30396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116738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31379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86177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1309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sz="1100" kern="1200" dirty="0">
                <a:solidFill>
                  <a:schemeClr val="tx1"/>
                </a:solidFill>
                <a:effectLst/>
                <a:latin typeface="+mn-lt"/>
                <a:ea typeface="+mn-ea"/>
                <a:cs typeface="+mn-cs"/>
              </a:rPr>
              <a:t>While international human rights law and EU law was important for the Aarhus Convention, it would not have come into being were it not for </a:t>
            </a:r>
            <a:r>
              <a:rPr lang="en-GB" sz="1100" u="sng" kern="1200" dirty="0">
                <a:solidFill>
                  <a:schemeClr val="tx1"/>
                </a:solidFill>
                <a:effectLst/>
                <a:latin typeface="+mn-lt"/>
                <a:ea typeface="+mn-ea"/>
                <a:cs typeface="+mn-cs"/>
              </a:rPr>
              <a:t>two important circumstances</a:t>
            </a:r>
            <a:r>
              <a:rPr lang="en-GB" sz="1100" kern="1200" dirty="0">
                <a:solidFill>
                  <a:schemeClr val="tx1"/>
                </a:solidFill>
                <a:effectLst/>
                <a:latin typeface="+mn-lt"/>
                <a:ea typeface="+mn-ea"/>
                <a:cs typeface="+mn-cs"/>
              </a:rPr>
              <a:t>.</a:t>
            </a:r>
            <a:endParaRPr lang="cs-CZ" sz="1100" kern="1200" dirty="0">
              <a:solidFill>
                <a:schemeClr val="tx1"/>
              </a:solidFill>
              <a:effectLst/>
              <a:latin typeface="+mn-lt"/>
              <a:ea typeface="+mn-ea"/>
              <a:cs typeface="+mn-cs"/>
            </a:endParaRPr>
          </a:p>
          <a:p>
            <a:r>
              <a:rPr lang="en-GB" sz="1100" u="sng" kern="1200" dirty="0">
                <a:solidFill>
                  <a:schemeClr val="tx1"/>
                </a:solidFill>
                <a:effectLst/>
                <a:latin typeface="+mn-lt"/>
                <a:ea typeface="+mn-ea"/>
                <a:cs typeface="+mn-cs"/>
              </a:rPr>
              <a:t>The first</a:t>
            </a:r>
            <a:r>
              <a:rPr lang="en-GB" sz="1100" kern="1200" dirty="0">
                <a:solidFill>
                  <a:schemeClr val="tx1"/>
                </a:solidFill>
                <a:effectLst/>
                <a:latin typeface="+mn-lt"/>
                <a:ea typeface="+mn-ea"/>
                <a:cs typeface="+mn-cs"/>
              </a:rPr>
              <a:t> is the outcome of the 1992 UN Conference on Environment and Development in Rio de Janeiro 1992. More specifically, through the Rio Declaration on Environment and Development, Principle 10 (United Nations Declaration on Environment and Development; UN Doc. A/Conf.151/26.), it was agreed at the conference that:</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“Environmental issues are best handled with the participation of all concerned citizens, at the relevant level. At the national level, each individual shall have appropriate access to information concerning the environment that is held by public authorities, including information on hazardous materials and activities in their communities, and the opportunity to participate in decision-making processes. States shall facilitate and encourage public awareness and participation by making information widely available. Effective access to judicial and administrative proceedings, including redress and remedy, shall be provided.”</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Principle 10 nicely frames what was to become the Aarhus Convention; it highlights access to information, public participation in decision-making, and effective access to judicial and administrative proceeding, including redress and remedy, </a:t>
            </a:r>
            <a:r>
              <a:rPr lang="en-GB" sz="1100" kern="1200" dirty="0" err="1">
                <a:solidFill>
                  <a:schemeClr val="tx1"/>
                </a:solidFill>
                <a:effectLst/>
                <a:latin typeface="+mn-lt"/>
                <a:ea typeface="+mn-ea"/>
                <a:cs typeface="+mn-cs"/>
              </a:rPr>
              <a:t>ie</a:t>
            </a:r>
            <a:r>
              <a:rPr lang="en-GB" sz="1100" kern="1200" dirty="0">
                <a:solidFill>
                  <a:schemeClr val="tx1"/>
                </a:solidFill>
                <a:effectLst/>
                <a:latin typeface="+mn-lt"/>
                <a:ea typeface="+mn-ea"/>
                <a:cs typeface="+mn-cs"/>
              </a:rPr>
              <a:t> access to justice.</a:t>
            </a:r>
            <a:endParaRPr lang="cs-CZ" sz="1100" kern="1200" dirty="0">
              <a:solidFill>
                <a:schemeClr val="tx1"/>
              </a:solidFill>
              <a:effectLst/>
              <a:latin typeface="+mn-lt"/>
              <a:ea typeface="+mn-ea"/>
              <a:cs typeface="+mn-cs"/>
            </a:endParaRPr>
          </a:p>
          <a:p>
            <a:endParaRPr lang="cs-CZ" dirty="0"/>
          </a:p>
        </p:txBody>
      </p:sp>
    </p:spTree>
    <p:extLst>
      <p:ext uri="{BB962C8B-B14F-4D97-AF65-F5344CB8AC3E}">
        <p14:creationId xmlns:p14="http://schemas.microsoft.com/office/powerpoint/2010/main" val="269350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r>
              <a:rPr lang="en-GB" sz="1100" kern="1200" dirty="0">
                <a:solidFill>
                  <a:schemeClr val="tx1"/>
                </a:solidFill>
                <a:effectLst/>
                <a:latin typeface="+mn-lt"/>
                <a:ea typeface="+mn-ea"/>
                <a:cs typeface="+mn-cs"/>
              </a:rPr>
              <a:t>Soon after the Rio Conference, in 1995, the Third “Environment for Europe” Ministerial Conference endorsed the UNECE Guidelines on Access to Environmental Information and Public Participation in Environmental Decision-making, which drew on and developed Principle 10. The Ministerial Conference also decided to consider the drafting of a convention.</a:t>
            </a:r>
            <a:endParaRPr lang="cs-CZ" sz="1100" kern="1200" dirty="0">
              <a:solidFill>
                <a:schemeClr val="tx1"/>
              </a:solidFill>
              <a:effectLst/>
              <a:latin typeface="+mn-lt"/>
              <a:ea typeface="+mn-ea"/>
              <a:cs typeface="+mn-cs"/>
            </a:endParaRPr>
          </a:p>
          <a:p>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In January 1996, the UNECE Committee on Environmental Policy established the mandate for an ad hoc working group to conduct the negotiations for a new instrument, to be chaired by Willem </a:t>
            </a:r>
            <a:r>
              <a:rPr lang="en-GB" sz="1100" kern="1200" dirty="0" err="1">
                <a:solidFill>
                  <a:schemeClr val="tx1"/>
                </a:solidFill>
                <a:effectLst/>
                <a:latin typeface="+mn-lt"/>
                <a:ea typeface="+mn-ea"/>
                <a:cs typeface="+mn-cs"/>
              </a:rPr>
              <a:t>Kakebeeke</a:t>
            </a:r>
            <a:r>
              <a:rPr lang="en-GB" sz="1100" kern="1200" dirty="0">
                <a:solidFill>
                  <a:schemeClr val="tx1"/>
                </a:solidFill>
                <a:effectLst/>
                <a:latin typeface="+mn-lt"/>
                <a:ea typeface="+mn-ea"/>
                <a:cs typeface="+mn-cs"/>
              </a:rPr>
              <a:t>, a senior official from the Netherlands. The negotiations took place from June 1996 to March 1998 over ten sessions of the working group. For most of the negotiating period, the EU (then called the European Community) did not have a negotiating mandate and its Member States intervened directly in the negotiations, often with divergent positions. Towards the conclusion of the negotiations (and even more subsequently), there was increasing EU coordination and presentation of a single EU position. The US and Canada opted out of the negotiations at an early stage. Russia and Turkey played an active role, with many of their textual proposals being accommodated by the other negotiating parties, but did not sign or accede to the Convention.</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 </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level and depth of NGO engagement in the negotiations, while following a tradition established in the ‘Environment for Europe’ process, was unprecedented in the context of the formulation of an international environmental treaty and possibly any legally binding treaty. Even before the formal negotiations began, NGOs were represented in a small ‘friends of the secretariat’ group that assisted the secretariat with preparing draft elements for the Convention text. Thereafter, environmental NGOs were able to be involved not just in the plenary but in every small drafting group. As the NGOs had the relevant experience and would end up being, on behalf of the public, the main ‘clients’ of the Convention, their active participation was not only justified from a principle standpoint but contributed materially to the relevance and robustness of the text.</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 </a:t>
            </a:r>
            <a:endParaRPr lang="cs-CZ"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Convention was adopted on 25 June 1998 in Aarhus, Denmark, within the framework of the Fourth Ministerial ‘Environment for Europe’ conference. The same day, it was signed at the Conference by 35 States and the European Community, with four more States signing in December 1998 before the Convention was no longer open for signature.</a:t>
            </a:r>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4340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9401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59672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04607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76972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extLst>
      <p:ext uri="{BB962C8B-B14F-4D97-AF65-F5344CB8AC3E}">
        <p14:creationId xmlns:p14="http://schemas.microsoft.com/office/powerpoint/2010/main" val="383278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0171831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z/url?sa=i&amp;rct=j&amp;q=&amp;esrc=s&amp;frm=1&amp;source=images&amp;cd=&amp;cad=rja&amp;uact=8&amp;ved=0CAcQjRw&amp;url=http://news.bbc.co.uk/2/hi/uk_news/england/coventry_warwickshire/7555117.stm&amp;ei=r80GVeyUCsfZPcjFgcgF&amp;bvm=bv.88198703,d.bGQ&amp;psig=AFQjCNEtZLfBFGsFU7ddkukLOfj5Y33k-A&amp;ust=142659562481163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unece.org/fileadmin/DAM/env/pp/documents/cep43e.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ur-lex.europa.eu/legal-content/EN/TXT/?uri=CELEX:32003L0035" TargetMode="External"/><Relationship Id="rId2" Type="http://schemas.openxmlformats.org/officeDocument/2006/relationships/hyperlink" Target="http://eur-lex.europa.eu/legal-content/EN/TXT/?uri=CELEX:32003L0004" TargetMode="External"/><Relationship Id="rId1" Type="http://schemas.openxmlformats.org/officeDocument/2006/relationships/slideLayout" Target="../slideLayouts/slideLayout2.xml"/><Relationship Id="rId5" Type="http://schemas.openxmlformats.org/officeDocument/2006/relationships/hyperlink" Target="http://ec.europa.eu/transparency/eti/index_en.htm" TargetMode="External"/><Relationship Id="rId4" Type="http://schemas.openxmlformats.org/officeDocument/2006/relationships/hyperlink" Target="http://eur-lex.europa.eu/legal-content/EN/TXT/?uri=CELEX:32006R136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6.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emf"/></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z/url?sa=i&amp;rct=j&amp;q=&amp;esrc=s&amp;frm=1&amp;source=images&amp;cd=&amp;cad=rja&amp;uact=8&amp;ved=0CAcQjRw&amp;url=http://www.kungahuset.se/besokkungligaslotten/kungligadjurgarden/besoksinformation/kartor.4.124d504108b48b219780003061.html&amp;ei=u8wGVZr0E8PVPJ6xgKgL&amp;bvm=bv.88198703,d.bGQ&amp;psig=AFQjCNFiYBoSWOnbrWZ5OZhBSH1qlpDtFg&amp;ust=142659534584104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graphicFrame>
        <p:nvGraphicFramePr>
          <p:cNvPr id="5" name="Objekt 4"/>
          <p:cNvGraphicFramePr>
            <a:graphicFrameLocks noChangeAspect="1"/>
          </p:cNvGraphicFramePr>
          <p:nvPr/>
        </p:nvGraphicFramePr>
        <p:xfrm>
          <a:off x="457203" y="4507548"/>
          <a:ext cx="733923" cy="733923"/>
        </p:xfrm>
        <a:graphic>
          <a:graphicData uri="http://schemas.openxmlformats.org/presentationml/2006/ole">
            <mc:AlternateContent xmlns:mc="http://schemas.openxmlformats.org/markup-compatibility/2006">
              <mc:Choice xmlns:v="urn:schemas-microsoft-com:vml" Requires="v">
                <p:oleObj spid="_x0000_s1027" r:id="rId4" imgW="3457575" imgH="3448050" progId="CorelDRAW.Graphic.11">
                  <p:embed/>
                </p:oleObj>
              </mc:Choice>
              <mc:Fallback>
                <p:oleObj r:id="rId4" imgW="3457575" imgH="3448050" progId="CorelDRAW.Graphic.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3" y="4507548"/>
                        <a:ext cx="733923" cy="733923"/>
                      </a:xfrm>
                      <a:prstGeom prst="rect">
                        <a:avLst/>
                      </a:prstGeom>
                      <a:noFill/>
                    </p:spPr>
                  </p:pic>
                </p:oleObj>
              </mc:Fallback>
            </mc:AlternateContent>
          </a:graphicData>
        </a:graphic>
      </p:graphicFrame>
      <p:pic>
        <p:nvPicPr>
          <p:cNvPr id="1027" name="Picture 3"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9154" y="4507548"/>
            <a:ext cx="670593" cy="71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1490" y="4417310"/>
            <a:ext cx="1851580" cy="81562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601250"/>
            <a:ext cx="4186990" cy="923330"/>
          </a:xfrm>
          <a:prstGeom prst="rect">
            <a:avLst/>
          </a:prstGeom>
          <a:noFill/>
        </p:spPr>
        <p:txBody>
          <a:bodyPr wrap="square" rtlCol="0">
            <a:spAutoFit/>
          </a:bodyPr>
          <a:lstStyle/>
          <a:p>
            <a:r>
              <a:rPr lang="cs-CZ" sz="1800" dirty="0">
                <a:solidFill>
                  <a:schemeClr val="tx1"/>
                </a:solidFill>
                <a:latin typeface="Roboto Slab" panose="020B0604020202020204" charset="0"/>
                <a:ea typeface="Roboto Slab" panose="020B0604020202020204" charset="0"/>
              </a:rPr>
              <a:t>8 </a:t>
            </a:r>
            <a:r>
              <a:rPr lang="cs-CZ" sz="1800" dirty="0" err="1">
                <a:solidFill>
                  <a:schemeClr val="tx1"/>
                </a:solidFill>
                <a:latin typeface="Roboto Slab" panose="020B0604020202020204" charset="0"/>
                <a:ea typeface="Roboto Slab" panose="020B0604020202020204" charset="0"/>
              </a:rPr>
              <a:t>November</a:t>
            </a:r>
            <a:r>
              <a:rPr lang="cs-CZ" sz="1800">
                <a:solidFill>
                  <a:schemeClr val="tx1"/>
                </a:solidFill>
                <a:latin typeface="Roboto Slab" panose="020B0604020202020204" charset="0"/>
                <a:ea typeface="Roboto Slab" panose="020B0604020202020204" charset="0"/>
              </a:rPr>
              <a:t> 2023</a:t>
            </a:r>
            <a:endParaRPr lang="cs-CZ" sz="1800" dirty="0">
              <a:solidFill>
                <a:schemeClr val="tx1"/>
              </a:solidFill>
              <a:latin typeface="Roboto Slab" panose="020B0604020202020204" charset="0"/>
              <a:ea typeface="Roboto Slab" panose="020B0604020202020204" charset="0"/>
            </a:endParaRPr>
          </a:p>
          <a:p>
            <a:r>
              <a:rPr lang="cs-CZ" sz="1800" dirty="0">
                <a:solidFill>
                  <a:schemeClr val="tx1"/>
                </a:solidFill>
                <a:latin typeface="Roboto Slab" panose="020B0604020202020204" charset="0"/>
                <a:ea typeface="Roboto Slab" panose="020B0604020202020204" charset="0"/>
              </a:rPr>
              <a:t>JUDr. Vojtěch Vomáčka, Ph.D., LL.M</a:t>
            </a:r>
            <a:r>
              <a:rPr lang="cs-CZ" sz="1800"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323439"/>
          </a:xfrm>
          <a:prstGeom prst="rect">
            <a:avLst/>
          </a:prstGeom>
          <a:noFill/>
        </p:spPr>
        <p:txBody>
          <a:bodyPr wrap="square" rtlCol="0">
            <a:spAutoFit/>
          </a:bodyPr>
          <a:lstStyle/>
          <a:p>
            <a:r>
              <a:rPr lang="cs-CZ" sz="2000" dirty="0">
                <a:solidFill>
                  <a:schemeClr val="bg1"/>
                </a:solidFill>
                <a:latin typeface="Roboto Slab" panose="020B0604020202020204" charset="0"/>
                <a:ea typeface="Roboto Slab" panose="020B0604020202020204" charset="0"/>
              </a:rPr>
              <a:t>A</a:t>
            </a:r>
            <a:r>
              <a:rPr lang="en-US" sz="2000" dirty="0">
                <a:solidFill>
                  <a:schemeClr val="bg1"/>
                </a:solidFill>
                <a:latin typeface="Roboto Slab" panose="020B0604020202020204" charset="0"/>
                <a:ea typeface="Roboto Slab" panose="020B0604020202020204" charset="0"/>
              </a:rPr>
              <a:t>CCESS TO ENVIRONMENTAL INFORMATION, PARTICIPATION OF PUBLIC IN ENVIRONMENTAL DECISION-MAKING AND ACCESS TO JUSTICE - THE 3 PILLARS OF AARHUS CONVENTION. </a:t>
            </a:r>
            <a:endParaRPr lang="cs-CZ" dirty="0"/>
          </a:p>
        </p:txBody>
      </p:sp>
    </p:spTree>
    <p:extLst>
      <p:ext uri="{BB962C8B-B14F-4D97-AF65-F5344CB8AC3E}">
        <p14:creationId xmlns:p14="http://schemas.microsoft.com/office/powerpoint/2010/main" val="62547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de-DE" sz="1800" b="1" dirty="0">
                <a:solidFill>
                  <a:schemeClr val="accent6"/>
                </a:solidFill>
                <a:latin typeface="Roboto Slab" panose="020B0604020202020204" charset="0"/>
                <a:ea typeface="Roboto Slab" panose="020B0604020202020204" charset="0"/>
              </a:rPr>
              <a:t>Marina </a:t>
            </a:r>
            <a:r>
              <a:rPr lang="de-DE" sz="1800" b="1" dirty="0" err="1">
                <a:solidFill>
                  <a:schemeClr val="accent6"/>
                </a:solidFill>
                <a:latin typeface="Roboto Slab" panose="020B0604020202020204" charset="0"/>
                <a:ea typeface="Roboto Slab" panose="020B0604020202020204" charset="0"/>
              </a:rPr>
              <a:t>Isla</a:t>
            </a:r>
            <a:r>
              <a:rPr lang="de-DE" sz="1800" b="1" dirty="0">
                <a:solidFill>
                  <a:schemeClr val="accent6"/>
                </a:solidFill>
                <a:latin typeface="Roboto Slab" panose="020B0604020202020204" charset="0"/>
                <a:ea typeface="Roboto Slab" panose="020B0604020202020204" charset="0"/>
              </a:rPr>
              <a:t> de </a:t>
            </a:r>
            <a:r>
              <a:rPr lang="de-DE" sz="1800" b="1" dirty="0" err="1">
                <a:solidFill>
                  <a:schemeClr val="accent6"/>
                </a:solidFill>
                <a:latin typeface="Roboto Slab" panose="020B0604020202020204" charset="0"/>
                <a:ea typeface="Roboto Slab" panose="020B0604020202020204" charset="0"/>
              </a:rPr>
              <a:t>Valdecañas</a:t>
            </a:r>
            <a:endParaRPr lang="cs-CZ" sz="1800" b="1" dirty="0">
              <a:solidFill>
                <a:schemeClr val="accent6"/>
              </a:solidFill>
              <a:latin typeface="Roboto Slab" panose="020B0604020202020204" charset="0"/>
              <a:ea typeface="Roboto Slab" panose="020B0604020202020204" charset="0"/>
            </a:endParaRPr>
          </a:p>
          <a:p>
            <a:endParaRPr lang="cs-CZ" sz="1800" b="1" dirty="0">
              <a:solidFill>
                <a:schemeClr val="accent6"/>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rPr>
              <a:t>The tourist resort in the province of Caceres, which comprises hotels, 200 luxury villas, a golf course and a marina. </a:t>
            </a:r>
          </a:p>
          <a:p>
            <a:pPr marL="285750" indent="-285750">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rPr>
              <a:t>It was declared illegal by a Spanish Supreme Court ruling of 6 February 2014. The resort is located within a Natura 2000 protected area. </a:t>
            </a:r>
          </a:p>
          <a:p>
            <a:pPr marL="285750" indent="-285750">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rPr>
              <a:t>The ruling comes after almost a decade of court proceedings, and at this stage the resort is already close to completion.</a:t>
            </a: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83911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en-US" sz="1800" b="1" dirty="0">
                <a:solidFill>
                  <a:schemeClr val="tx1"/>
                </a:solidFill>
                <a:latin typeface="Roboto Slab" panose="020B0604020202020204" charset="0"/>
                <a:ea typeface="Roboto Slab" panose="020B0604020202020204" charset="0"/>
              </a:rPr>
              <a:t>Various restrictions:</a:t>
            </a:r>
          </a:p>
          <a:p>
            <a:r>
              <a:rPr lang="en-US" sz="1800" b="1" dirty="0">
                <a:solidFill>
                  <a:schemeClr val="accent6"/>
                </a:solidFill>
                <a:latin typeface="Roboto Slab" panose="020B0604020202020204" charset="0"/>
                <a:ea typeface="Roboto Slab" panose="020B0604020202020204" charset="0"/>
              </a:rPr>
              <a:t>Costs of the proceedings? Costs follow the event rule?</a:t>
            </a:r>
          </a:p>
          <a:p>
            <a:r>
              <a:rPr lang="en-US" sz="1800" b="1" dirty="0">
                <a:solidFill>
                  <a:schemeClr val="accent6"/>
                </a:solidFill>
                <a:latin typeface="Roboto Slab" panose="020B0604020202020204" charset="0"/>
                <a:ea typeface="Roboto Slab" panose="020B0604020202020204" charset="0"/>
              </a:rPr>
              <a:t>Lilian </a:t>
            </a:r>
            <a:r>
              <a:rPr lang="en-US" sz="1800" b="1" dirty="0" err="1">
                <a:solidFill>
                  <a:schemeClr val="accent6"/>
                </a:solidFill>
                <a:latin typeface="Roboto Slab" panose="020B0604020202020204" charset="0"/>
                <a:ea typeface="Roboto Slab" panose="020B0604020202020204" charset="0"/>
              </a:rPr>
              <a:t>Pallikaropoulos</a:t>
            </a:r>
            <a:r>
              <a:rPr lang="en-US" sz="1800" b="1" dirty="0">
                <a:solidFill>
                  <a:schemeClr val="accent6"/>
                </a:solidFill>
                <a:latin typeface="Roboto Slab" panose="020B0604020202020204" charset="0"/>
                <a:ea typeface="Roboto Slab" panose="020B0604020202020204" charset="0"/>
              </a:rPr>
              <a:t> from Rugby – £ 90.000</a:t>
            </a: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en-US" sz="1800" b="1" dirty="0">
              <a:solidFill>
                <a:schemeClr val="accent6"/>
              </a:solidFill>
              <a:latin typeface="Roboto Slab" panose="020B0604020202020204" charset="0"/>
              <a:ea typeface="Roboto Slab" panose="020B0604020202020204" charset="0"/>
            </a:endParaRPr>
          </a:p>
          <a:p>
            <a:endParaRPr lang="cs-CZ" sz="1800" b="1" dirty="0">
              <a:solidFill>
                <a:schemeClr val="accent6"/>
              </a:solidFill>
              <a:latin typeface="Roboto Slab" panose="020B0604020202020204" charset="0"/>
              <a:ea typeface="Roboto Slab" panose="020B0604020202020204" charset="0"/>
            </a:endParaRPr>
          </a:p>
          <a:p>
            <a:endParaRPr lang="cs-CZ" sz="1800" b="1" dirty="0">
              <a:solidFill>
                <a:schemeClr val="accent6"/>
              </a:solidFill>
              <a:latin typeface="Roboto Slab" panose="020B0604020202020204" charset="0"/>
              <a:ea typeface="Roboto Slab" panose="020B0604020202020204" charset="0"/>
            </a:endParaRPr>
          </a:p>
          <a:p>
            <a:r>
              <a:rPr lang="en-US" sz="1800" b="1" dirty="0">
                <a:solidFill>
                  <a:schemeClr val="accent6"/>
                </a:solidFill>
                <a:latin typeface="Roboto Slab" panose="020B0604020202020204" charset="0"/>
                <a:ea typeface="Roboto Slab" panose="020B0604020202020204" charset="0"/>
              </a:rPr>
              <a:t>Maximum, legal aid, moderation, C-260/11 (Edwards)</a:t>
            </a: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newsimg.bbc.co.uk/media/images/44911000/jpg/_44911738_cement_bbc_512i.jpg">
            <a:hlinkClick r:id="rId2"/>
          </p:cNvPr>
          <p:cNvPicPr>
            <a:picLocks noChangeAspect="1" noChangeArrowheads="1"/>
          </p:cNvPicPr>
          <p:nvPr/>
        </p:nvPicPr>
        <p:blipFill>
          <a:blip r:embed="rId3" cstate="print"/>
          <a:srcRect/>
          <a:stretch>
            <a:fillRect/>
          </a:stretch>
        </p:blipFill>
        <p:spPr bwMode="auto">
          <a:xfrm>
            <a:off x="2509611" y="2372797"/>
            <a:ext cx="3480643" cy="1957862"/>
          </a:xfrm>
          <a:prstGeom prst="rect">
            <a:avLst/>
          </a:prstGeom>
          <a:noFill/>
        </p:spPr>
      </p:pic>
    </p:spTree>
    <p:extLst>
      <p:ext uri="{BB962C8B-B14F-4D97-AF65-F5344CB8AC3E}">
        <p14:creationId xmlns:p14="http://schemas.microsoft.com/office/powerpoint/2010/main" val="37379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4" end="14"/>
                                            </p:txEl>
                                          </p:spTgt>
                                        </p:tgtEl>
                                        <p:attrNameLst>
                                          <p:attrName>style.visibility</p:attrName>
                                        </p:attrNameLst>
                                      </p:cBhvr>
                                      <p:to>
                                        <p:strVal val="visible"/>
                                      </p:to>
                                    </p:set>
                                    <p:animEffect transition="in" filter="fade">
                                      <p:cBhvr>
                                        <p:cTn id="22"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cs-CZ" sz="2400" b="1" dirty="0" err="1">
                <a:solidFill>
                  <a:schemeClr val="accent6"/>
                </a:solidFill>
                <a:latin typeface="Roboto Slab" panose="020B0604020202020204" charset="0"/>
                <a:ea typeface="Roboto Slab" panose="020B0604020202020204" charset="0"/>
              </a:rPr>
              <a:t>Sources</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of</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legal</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regulation</a:t>
            </a:r>
            <a:r>
              <a:rPr lang="cs-CZ" sz="2400" b="1" dirty="0">
                <a:solidFill>
                  <a:schemeClr val="accent6"/>
                </a:solidFill>
                <a:latin typeface="Roboto Slab" panose="020B0604020202020204" charset="0"/>
                <a:ea typeface="Roboto Slab" panose="020B0604020202020204" charset="0"/>
              </a:rPr>
              <a:t>: </a:t>
            </a:r>
            <a:r>
              <a:rPr lang="cs-CZ" sz="2400" b="1" dirty="0">
                <a:solidFill>
                  <a:schemeClr val="accent3"/>
                </a:solidFill>
                <a:latin typeface="Roboto Slab" panose="020B0604020202020204" charset="0"/>
                <a:ea typeface="Roboto Slab" panose="020B0604020202020204" charset="0"/>
              </a:rPr>
              <a:t>International </a:t>
            </a:r>
            <a:r>
              <a:rPr lang="cs-CZ" sz="2400" b="1" dirty="0" err="1">
                <a:solidFill>
                  <a:schemeClr val="accent3"/>
                </a:solidFill>
                <a:latin typeface="Roboto Slab" panose="020B0604020202020204" charset="0"/>
                <a:ea typeface="Roboto Slab" panose="020B0604020202020204" charset="0"/>
              </a:rPr>
              <a:t>level</a:t>
            </a:r>
            <a:endParaRPr lang="cs-CZ" sz="24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1335494"/>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P</a:t>
            </a:r>
            <a:r>
              <a:rPr lang="en-US" sz="2000" dirty="0" err="1">
                <a:latin typeface="Roboto Slab" panose="020B0604020202020204" charset="0"/>
                <a:ea typeface="Roboto Slab" panose="020B0604020202020204" charset="0"/>
              </a:rPr>
              <a:t>rinciple</a:t>
            </a:r>
            <a:r>
              <a:rPr lang="en-US" sz="2000" dirty="0">
                <a:latin typeface="Roboto Slab" panose="020B0604020202020204" charset="0"/>
                <a:ea typeface="Roboto Slab" panose="020B0604020202020204" charset="0"/>
              </a:rPr>
              <a:t> l of the Stockholm Declaration on the Human</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Environment</a:t>
            </a:r>
            <a:r>
              <a:rPr lang="cs-CZ" sz="2000" dirty="0">
                <a:latin typeface="Roboto Slab" panose="020B0604020202020204" charset="0"/>
                <a:ea typeface="Roboto Slab" panose="020B0604020202020204" charset="0"/>
              </a:rPr>
              <a:t> (1972)</a:t>
            </a:r>
          </a:p>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P</a:t>
            </a:r>
            <a:r>
              <a:rPr lang="en-US" sz="2000" dirty="0" err="1">
                <a:latin typeface="Roboto Slab" panose="020B0604020202020204" charset="0"/>
                <a:ea typeface="Roboto Slab" panose="020B0604020202020204" charset="0"/>
              </a:rPr>
              <a:t>rinciple</a:t>
            </a:r>
            <a:r>
              <a:rPr lang="en-US" sz="2000" dirty="0">
                <a:latin typeface="Roboto Slab" panose="020B0604020202020204" charset="0"/>
                <a:ea typeface="Roboto Slab" panose="020B0604020202020204" charset="0"/>
              </a:rPr>
              <a:t> 10 of the Rio Declaration on Environment and</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Development</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UN </a:t>
            </a:r>
            <a:r>
              <a:rPr lang="en-US" sz="2000" dirty="0">
                <a:latin typeface="Roboto Slab" panose="020B0604020202020204" charset="0"/>
                <a:ea typeface="Roboto Slab" panose="020B0604020202020204" charset="0"/>
              </a:rPr>
              <a:t>General Assembly resolutions </a:t>
            </a:r>
            <a:r>
              <a:rPr lang="cs-CZ" sz="2000" dirty="0">
                <a:latin typeface="Roboto Slab" panose="020B0604020202020204" charset="0"/>
                <a:ea typeface="Roboto Slab" panose="020B0604020202020204" charset="0"/>
              </a:rPr>
              <a:t>(1982)</a:t>
            </a:r>
            <a:r>
              <a:rPr lang="en-US" sz="2000" dirty="0">
                <a:latin typeface="Roboto Slab" panose="020B0604020202020204" charset="0"/>
                <a:ea typeface="Roboto Slab" panose="020B0604020202020204" charset="0"/>
              </a:rPr>
              <a:t> on the World Charter for Nature and </a:t>
            </a:r>
            <a:r>
              <a:rPr lang="cs-CZ" sz="2000" dirty="0">
                <a:latin typeface="Roboto Slab" panose="020B0604020202020204" charset="0"/>
                <a:ea typeface="Roboto Slab" panose="020B0604020202020204" charset="0"/>
              </a:rPr>
              <a:t>(</a:t>
            </a:r>
            <a:r>
              <a:rPr lang="en-US" sz="2000" dirty="0">
                <a:latin typeface="Roboto Slab" panose="020B0604020202020204" charset="0"/>
                <a:ea typeface="Roboto Slab" panose="020B0604020202020204" charset="0"/>
              </a:rPr>
              <a:t>1990</a:t>
            </a:r>
            <a:r>
              <a:rPr lang="cs-CZ" sz="2000" dirty="0">
                <a:latin typeface="Roboto Slab" panose="020B0604020202020204" charset="0"/>
                <a:ea typeface="Roboto Slab" panose="020B0604020202020204" charset="0"/>
              </a:rPr>
              <a:t>)</a:t>
            </a:r>
            <a:r>
              <a:rPr lang="en-US" sz="2000" dirty="0">
                <a:latin typeface="Roboto Slab" panose="020B0604020202020204" charset="0"/>
                <a:ea typeface="Roboto Slab" panose="020B0604020202020204" charset="0"/>
              </a:rPr>
              <a:t> on the</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need to ensure a healthy environment for the well-being of individuals</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err="1">
                <a:latin typeface="Roboto Slab" panose="020B0604020202020204" charset="0"/>
                <a:ea typeface="Roboto Slab" panose="020B0604020202020204" charset="0"/>
              </a:rPr>
              <a:t>Customary</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international</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law</a:t>
            </a:r>
            <a:r>
              <a:rPr lang="cs-CZ" sz="2000" dirty="0">
                <a:latin typeface="Roboto Slab" panose="020B0604020202020204" charset="0"/>
                <a:ea typeface="Roboto Slab" panose="020B0604020202020204" charset="0"/>
              </a:rPr>
              <a:t>? </a:t>
            </a:r>
          </a:p>
          <a:p>
            <a:pPr marL="342900" indent="-342900">
              <a:buFont typeface="Arial" panose="020B0604020202020204" pitchFamily="34" charset="0"/>
              <a:buChar char="•"/>
            </a:pP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err="1">
                <a:latin typeface="Roboto Slab" panose="020B0604020202020204" charset="0"/>
                <a:ea typeface="Roboto Slab" panose="020B0604020202020204" charset="0"/>
              </a:rPr>
              <a:t>Human</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Right</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treaties</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b="1" dirty="0" err="1">
                <a:solidFill>
                  <a:schemeClr val="accent3"/>
                </a:solidFill>
                <a:latin typeface="Roboto Slab" panose="020B0604020202020204" charset="0"/>
                <a:ea typeface="Roboto Slab" panose="020B0604020202020204" charset="0"/>
              </a:rPr>
              <a:t>The</a:t>
            </a:r>
            <a:r>
              <a:rPr lang="cs-CZ" sz="2000" b="1" dirty="0">
                <a:solidFill>
                  <a:schemeClr val="accent3"/>
                </a:solidFill>
                <a:latin typeface="Roboto Slab" panose="020B0604020202020204" charset="0"/>
                <a:ea typeface="Roboto Slab" panose="020B0604020202020204" charset="0"/>
              </a:rPr>
              <a:t> </a:t>
            </a:r>
            <a:r>
              <a:rPr lang="cs-CZ" sz="2000" b="1" dirty="0" err="1">
                <a:solidFill>
                  <a:schemeClr val="accent3"/>
                </a:solidFill>
                <a:latin typeface="Roboto Slab" panose="020B0604020202020204" charset="0"/>
                <a:ea typeface="Roboto Slab" panose="020B0604020202020204" charset="0"/>
              </a:rPr>
              <a:t>Aarhus</a:t>
            </a:r>
            <a:r>
              <a:rPr lang="cs-CZ" sz="2000" b="1" dirty="0">
                <a:solidFill>
                  <a:schemeClr val="accent3"/>
                </a:solidFill>
                <a:latin typeface="Roboto Slab" panose="020B0604020202020204" charset="0"/>
                <a:ea typeface="Roboto Slab" panose="020B0604020202020204" charset="0"/>
              </a:rPr>
              <a:t> </a:t>
            </a:r>
            <a:r>
              <a:rPr lang="cs-CZ" sz="2000" b="1" dirty="0" err="1">
                <a:solidFill>
                  <a:schemeClr val="accent3"/>
                </a:solidFill>
                <a:latin typeface="Roboto Slab" panose="020B0604020202020204" charset="0"/>
                <a:ea typeface="Roboto Slab" panose="020B0604020202020204" charset="0"/>
              </a:rPr>
              <a:t>Convention</a:t>
            </a:r>
            <a:endParaRPr lang="cs-CZ" sz="2000" b="1" dirty="0">
              <a:solidFill>
                <a:schemeClr val="accent3"/>
              </a:solidFill>
              <a:latin typeface="Roboto Slab" panose="020B0604020202020204" charset="0"/>
              <a:ea typeface="Roboto Slab" panose="020B0604020202020204" charset="0"/>
            </a:endParaRPr>
          </a:p>
          <a:p>
            <a:endParaRPr lang="cs-CZ" sz="2400" dirty="0"/>
          </a:p>
        </p:txBody>
      </p:sp>
    </p:spTree>
    <p:extLst>
      <p:ext uri="{BB962C8B-B14F-4D97-AF65-F5344CB8AC3E}">
        <p14:creationId xmlns:p14="http://schemas.microsoft.com/office/powerpoint/2010/main" val="97096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9804" y="199116"/>
            <a:ext cx="8238002" cy="666159"/>
          </a:xfrm>
          <a:prstGeom prst="rect">
            <a:avLst/>
          </a:prstGeom>
          <a:noFill/>
          <a:ln>
            <a:noFill/>
          </a:ln>
        </p:spPr>
        <p:txBody>
          <a:bodyPr lIns="91425" tIns="91425" rIns="91425" bIns="91425" anchor="t" anchorCtr="0">
            <a:noAutofit/>
          </a:bodyPr>
          <a:lstStyle/>
          <a:p>
            <a:r>
              <a:rPr lang="en-US" sz="1800" b="1" dirty="0">
                <a:solidFill>
                  <a:schemeClr val="accent1"/>
                </a:solidFill>
                <a:latin typeface="Roboto Slab" panose="020B0604020202020204" charset="0"/>
                <a:ea typeface="Roboto Slab" panose="020B0604020202020204" charset="0"/>
              </a:rPr>
              <a:t>The Convention on </a:t>
            </a:r>
            <a:r>
              <a:rPr lang="en-US" sz="1800" b="1" dirty="0">
                <a:solidFill>
                  <a:schemeClr val="accent2"/>
                </a:solidFill>
                <a:latin typeface="Roboto Slab" panose="020B0604020202020204" charset="0"/>
                <a:ea typeface="Roboto Slab" panose="020B0604020202020204" charset="0"/>
              </a:rPr>
              <a:t>Access to Information</a:t>
            </a:r>
            <a:r>
              <a:rPr lang="en-US" sz="1800" b="1" dirty="0">
                <a:solidFill>
                  <a:schemeClr val="accent1"/>
                </a:solidFill>
                <a:latin typeface="Roboto Slab" panose="020B0604020202020204" charset="0"/>
                <a:ea typeface="Roboto Slab" panose="020B0604020202020204" charset="0"/>
              </a:rPr>
              <a:t>, </a:t>
            </a:r>
            <a:r>
              <a:rPr lang="en-US" sz="1800" b="1" dirty="0">
                <a:solidFill>
                  <a:schemeClr val="accent6"/>
                </a:solidFill>
                <a:latin typeface="Roboto Slab" panose="020B0604020202020204" charset="0"/>
                <a:ea typeface="Roboto Slab" panose="020B0604020202020204" charset="0"/>
              </a:rPr>
              <a:t>Public Participation in Decision-making</a:t>
            </a:r>
            <a:r>
              <a:rPr lang="en-US" sz="1800" b="1" dirty="0">
                <a:solidFill>
                  <a:schemeClr val="accent1"/>
                </a:solidFill>
                <a:latin typeface="Roboto Slab" panose="020B0604020202020204" charset="0"/>
                <a:ea typeface="Roboto Slab" panose="020B0604020202020204" charset="0"/>
              </a:rPr>
              <a:t> and </a:t>
            </a:r>
            <a:r>
              <a:rPr lang="en-US" sz="1800" b="1" dirty="0">
                <a:solidFill>
                  <a:schemeClr val="accent3"/>
                </a:solidFill>
                <a:latin typeface="Roboto Slab" panose="020B0604020202020204" charset="0"/>
                <a:ea typeface="Roboto Slab" panose="020B0604020202020204" charset="0"/>
              </a:rPr>
              <a:t>Access to Justice</a:t>
            </a:r>
            <a:r>
              <a:rPr lang="en-US" sz="1800" b="1" dirty="0">
                <a:solidFill>
                  <a:schemeClr val="accent1"/>
                </a:solidFill>
                <a:latin typeface="Roboto Slab" panose="020B0604020202020204" charset="0"/>
                <a:ea typeface="Roboto Slab" panose="020B0604020202020204" charset="0"/>
              </a:rPr>
              <a:t>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4" name="Picture 6" descr="http://www.iisd.ca/crs/aarhus/mop4/images/generic/unece_conven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199" y="1427296"/>
            <a:ext cx="6762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649804" y="4105469"/>
            <a:ext cx="7411845" cy="738664"/>
          </a:xfrm>
          <a:prstGeom prst="rect">
            <a:avLst/>
          </a:prstGeom>
          <a:noFill/>
        </p:spPr>
        <p:txBody>
          <a:bodyPr wrap="square" rtlCol="0">
            <a:spAutoFit/>
          </a:bodyPr>
          <a:lstStyle/>
          <a:p>
            <a:r>
              <a:rPr lang="cs-CZ" dirty="0"/>
              <a:t>https://www.youtube.com/watch?v=uyhE9v2UnEQ</a:t>
            </a:r>
          </a:p>
          <a:p>
            <a:r>
              <a:rPr lang="cs-CZ" dirty="0"/>
              <a:t>https://www.youtube.com/watch?v=2UvwbKCjmjA</a:t>
            </a:r>
          </a:p>
          <a:p>
            <a:endParaRPr lang="cs-CZ" dirty="0"/>
          </a:p>
        </p:txBody>
      </p:sp>
    </p:spTree>
    <p:extLst>
      <p:ext uri="{BB962C8B-B14F-4D97-AF65-F5344CB8AC3E}">
        <p14:creationId xmlns:p14="http://schemas.microsoft.com/office/powerpoint/2010/main" val="134337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96807" y="267640"/>
            <a:ext cx="8238002" cy="666159"/>
          </a:xfrm>
          <a:prstGeom prst="rect">
            <a:avLst/>
          </a:prstGeom>
          <a:noFill/>
          <a:ln>
            <a:noFill/>
          </a:ln>
        </p:spPr>
        <p:txBody>
          <a:bodyPr lIns="91425" tIns="91425" rIns="91425" bIns="91425" anchor="t" anchorCtr="0">
            <a:noAutofit/>
          </a:bodyPr>
          <a:lstStyle/>
          <a:p>
            <a:r>
              <a:rPr lang="cs-CZ" sz="2000" b="1" dirty="0" err="1">
                <a:solidFill>
                  <a:schemeClr val="accent6"/>
                </a:solidFill>
                <a:latin typeface="Roboto Slab" panose="020B0604020202020204" charset="0"/>
                <a:ea typeface="Roboto Slab" panose="020B0604020202020204" charset="0"/>
              </a:rPr>
              <a:t>The</a:t>
            </a:r>
            <a:r>
              <a:rPr lang="cs-CZ" sz="2000" b="1" dirty="0">
                <a:solidFill>
                  <a:schemeClr val="accent6"/>
                </a:solidFill>
                <a:latin typeface="Roboto Slab" panose="020B0604020202020204" charset="0"/>
                <a:ea typeface="Roboto Slab" panose="020B0604020202020204" charset="0"/>
              </a:rPr>
              <a:t> </a:t>
            </a:r>
            <a:r>
              <a:rPr lang="cs-CZ" sz="2000" b="1" dirty="0" err="1">
                <a:solidFill>
                  <a:schemeClr val="accent6"/>
                </a:solidFill>
                <a:latin typeface="Roboto Slab" panose="020B0604020202020204" charset="0"/>
                <a:ea typeface="Roboto Slab" panose="020B0604020202020204" charset="0"/>
              </a:rPr>
              <a:t>Aarhus</a:t>
            </a:r>
            <a:r>
              <a:rPr lang="cs-CZ" sz="2000" b="1" dirty="0">
                <a:solidFill>
                  <a:schemeClr val="accent6"/>
                </a:solidFill>
                <a:latin typeface="Roboto Slab" panose="020B0604020202020204" charset="0"/>
                <a:ea typeface="Roboto Slab" panose="020B0604020202020204" charset="0"/>
              </a:rPr>
              <a:t> </a:t>
            </a:r>
            <a:r>
              <a:rPr lang="cs-CZ" sz="2000" b="1" dirty="0" err="1">
                <a:solidFill>
                  <a:schemeClr val="accent6"/>
                </a:solidFill>
                <a:latin typeface="Roboto Slab" panose="020B0604020202020204" charset="0"/>
                <a:ea typeface="Roboto Slab" panose="020B0604020202020204" charset="0"/>
              </a:rPr>
              <a:t>Convention</a:t>
            </a:r>
            <a:endParaRPr lang="cs-CZ" sz="20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596807" y="1042083"/>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the most ambitious venture in</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environmental democracy undertaken under the auspices of the United Nations</a:t>
            </a:r>
            <a:r>
              <a:rPr lang="cs-CZ" sz="1800" i="1" dirty="0">
                <a:latin typeface="Roboto Slab" panose="020B0604020202020204" charset="0"/>
                <a:ea typeface="Roboto Slab" panose="020B0604020202020204" charset="0"/>
              </a:rPr>
              <a:t> 		</a:t>
            </a:r>
            <a:r>
              <a:rPr lang="cs-CZ" sz="1800" dirty="0">
                <a:latin typeface="Roboto Slab" panose="020B0604020202020204" charset="0"/>
                <a:ea typeface="Roboto Slab" panose="020B0604020202020204" charset="0"/>
              </a:rPr>
              <a:t>(</a:t>
            </a:r>
            <a:r>
              <a:rPr lang="cs-CZ" sz="1800" b="1" dirty="0">
                <a:latin typeface="Roboto Slab" panose="020B0604020202020204" charset="0"/>
                <a:ea typeface="Roboto Slab" panose="020B0604020202020204" charset="0"/>
              </a:rPr>
              <a:t>Kofi Annan</a:t>
            </a:r>
            <a:r>
              <a:rPr lang="cs-CZ" sz="1800" dirty="0">
                <a:latin typeface="Roboto Slab" panose="020B0604020202020204" charset="0"/>
                <a:ea typeface="Roboto Slab" panose="020B0604020202020204" charset="0"/>
              </a:rPr>
              <a:t>)</a:t>
            </a:r>
          </a:p>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the world’s foremost international</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instrument that links environmental and human rights</a:t>
            </a:r>
            <a:endParaRPr lang="cs-CZ" sz="1800" i="1" dirty="0">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i="1" dirty="0">
                <a:latin typeface="Roboto Slab" panose="020B0604020202020204" charset="0"/>
                <a:ea typeface="Roboto Slab" panose="020B0604020202020204" charset="0"/>
              </a:rPr>
              <a:t>a unique international treaty regime,</a:t>
            </a:r>
            <a:r>
              <a:rPr lang="cs-CZ" sz="1800" i="1" dirty="0">
                <a:latin typeface="Roboto Slab" panose="020B0604020202020204" charset="0"/>
                <a:ea typeface="Roboto Slab" panose="020B0604020202020204" charset="0"/>
              </a:rPr>
              <a:t> </a:t>
            </a:r>
            <a:r>
              <a:rPr lang="en-US" sz="1800" i="1" dirty="0">
                <a:latin typeface="Roboto Slab" panose="020B0604020202020204" charset="0"/>
                <a:ea typeface="Roboto Slab" panose="020B0604020202020204" charset="0"/>
              </a:rPr>
              <a:t>combining notions from environmental as well as human rights law </a:t>
            </a:r>
            <a:endParaRPr lang="cs-CZ" sz="1800" i="1" dirty="0">
              <a:latin typeface="Roboto Slab" panose="020B0604020202020204" charset="0"/>
              <a:ea typeface="Roboto Slab" panose="020B0604020202020204" charset="0"/>
            </a:endParaRPr>
          </a:p>
          <a:p>
            <a:pPr marL="285750" indent="-285750">
              <a:buFont typeface="Arial" panose="020B0604020202020204" pitchFamily="34" charset="0"/>
              <a:buChar char="•"/>
            </a:pPr>
            <a:endParaRPr lang="cs-CZ" sz="1800" i="1" dirty="0">
              <a:latin typeface="Roboto Slab" panose="020B0604020202020204" charset="0"/>
              <a:ea typeface="Roboto Slab" panose="020B0604020202020204" charset="0"/>
            </a:endParaRPr>
          </a:p>
          <a:p>
            <a:r>
              <a:rPr lang="en-GB" sz="1600" b="1" i="1" dirty="0">
                <a:latin typeface="Roboto Slab" panose="020B0604020202020204" charset="0"/>
                <a:ea typeface="Roboto Slab" panose="020B0604020202020204" charset="0"/>
              </a:rPr>
              <a:t>Almost mature, yet not </a:t>
            </a:r>
            <a:r>
              <a:rPr lang="cs-CZ" sz="1600" b="1" i="1" dirty="0" err="1">
                <a:latin typeface="Roboto Slab" panose="020B0604020202020204" charset="0"/>
                <a:ea typeface="Roboto Slab" panose="020B0604020202020204" charset="0"/>
              </a:rPr>
              <a:t>always</a:t>
            </a:r>
            <a:r>
              <a:rPr lang="en-GB" sz="1600" b="1" i="1" dirty="0">
                <a:latin typeface="Roboto Slab" panose="020B0604020202020204" charset="0"/>
                <a:ea typeface="Roboto Slab" panose="020B0604020202020204" charset="0"/>
              </a:rPr>
              <a:t> respected</a:t>
            </a:r>
            <a:r>
              <a:rPr lang="en-GB" sz="1600" b="1" dirty="0">
                <a:latin typeface="Roboto Slab" panose="020B0604020202020204" charset="0"/>
                <a:ea typeface="Roboto Slab" panose="020B0604020202020204" charset="0"/>
              </a:rPr>
              <a:t>*</a:t>
            </a:r>
            <a:endParaRPr lang="cs-CZ" sz="1600" b="1"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pPr lvl="0"/>
            <a:r>
              <a:rPr lang="cs-CZ" sz="1600" b="1" dirty="0">
                <a:latin typeface="Roboto Slab" panose="020B0604020202020204" charset="0"/>
                <a:ea typeface="Roboto Slab" panose="020B0604020202020204" charset="0"/>
              </a:rPr>
              <a:t>	* b</a:t>
            </a:r>
            <a:r>
              <a:rPr lang="en-GB" sz="1600" b="1" dirty="0">
                <a:latin typeface="Roboto Slab" panose="020B0604020202020204" charset="0"/>
                <a:ea typeface="Roboto Slab" panose="020B0604020202020204" charset="0"/>
              </a:rPr>
              <a:t>y Austria, Bulgaria, </a:t>
            </a:r>
            <a:r>
              <a:rPr lang="en-GB" sz="1600" b="1" dirty="0" err="1">
                <a:latin typeface="Roboto Slab" panose="020B0604020202020204" charset="0"/>
                <a:ea typeface="Roboto Slab" panose="020B0604020202020204" charset="0"/>
              </a:rPr>
              <a:t>Czechia</a:t>
            </a:r>
            <a:r>
              <a:rPr lang="en-GB" sz="1600" b="1" dirty="0">
                <a:latin typeface="Roboto Slab" panose="020B0604020202020204" charset="0"/>
                <a:ea typeface="Roboto Slab" panose="020B0604020202020204" charset="0"/>
              </a:rPr>
              <a:t>, Romania, Slovakia, Spain, United </a:t>
            </a:r>
            <a:r>
              <a:rPr lang="cs-CZ" sz="1600" b="1" dirty="0">
                <a:latin typeface="Roboto Slab" panose="020B0604020202020204" charset="0"/>
                <a:ea typeface="Roboto Slab" panose="020B0604020202020204" charset="0"/>
              </a:rPr>
              <a:t>	</a:t>
            </a:r>
            <a:r>
              <a:rPr lang="en-GB" sz="1600" b="1" dirty="0">
                <a:latin typeface="Roboto Slab" panose="020B0604020202020204" charset="0"/>
                <a:ea typeface="Roboto Slab" panose="020B0604020202020204" charset="0"/>
              </a:rPr>
              <a:t>Kingdom, Croatia, Germany, Lithuania and the European Union</a:t>
            </a:r>
            <a:endParaRPr lang="cs-CZ" sz="1600" dirty="0">
              <a:latin typeface="Roboto Slab" panose="020B0604020202020204" charset="0"/>
              <a:ea typeface="Roboto Slab" panose="020B0604020202020204" charset="0"/>
            </a:endParaRPr>
          </a:p>
          <a:p>
            <a:pPr marL="285750" indent="-285750">
              <a:buFont typeface="Arial" panose="020B0604020202020204" pitchFamily="34" charset="0"/>
              <a:buChar char="•"/>
            </a:pPr>
            <a:endParaRPr lang="cs-CZ" sz="1800" i="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22393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Development</a:t>
            </a:r>
            <a:endParaRPr lang="cs-CZ" sz="18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36935"/>
            <a:ext cx="8334254"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solidFill>
                  <a:schemeClr val="accent5"/>
                </a:solidFill>
                <a:latin typeface="Roboto Slab" panose="020B0604020202020204" charset="0"/>
                <a:ea typeface="Roboto Slab" panose="020B0604020202020204" charset="0"/>
              </a:rPr>
              <a:t>B</a:t>
            </a:r>
            <a:r>
              <a:rPr lang="en-US" sz="1800" b="1" dirty="0" err="1">
                <a:solidFill>
                  <a:schemeClr val="accent5"/>
                </a:solidFill>
                <a:latin typeface="Roboto Slab" panose="020B0604020202020204" charset="0"/>
                <a:ea typeface="Roboto Slab" panose="020B0604020202020204" charset="0"/>
              </a:rPr>
              <a:t>efore</a:t>
            </a:r>
            <a:r>
              <a:rPr lang="en-US" sz="1800" b="1" dirty="0">
                <a:solidFill>
                  <a:schemeClr val="accent5"/>
                </a:solidFill>
                <a:latin typeface="Roboto Slab" panose="020B0604020202020204" charset="0"/>
                <a:ea typeface="Roboto Slab" panose="020B0604020202020204" charset="0"/>
              </a:rPr>
              <a:t> the 1990’s </a:t>
            </a:r>
            <a:r>
              <a:rPr lang="en-US" sz="1800" dirty="0">
                <a:latin typeface="Roboto Slab" panose="020B0604020202020204" charset="0"/>
                <a:ea typeface="Roboto Slab" panose="020B0604020202020204" charset="0"/>
              </a:rPr>
              <a:t>international law did not pay much attention to domestic procedures</a:t>
            </a:r>
            <a:r>
              <a:rPr lang="cs-CZ" sz="1800" dirty="0">
                <a:latin typeface="Roboto Slab" panose="020B0604020202020204" charset="0"/>
                <a:ea typeface="Roboto Slab" panose="020B0604020202020204" charset="0"/>
              </a:rPr>
              <a:t> - </a:t>
            </a:r>
            <a:r>
              <a:rPr lang="en-US" sz="1800" dirty="0">
                <a:latin typeface="Roboto Slab" panose="020B0604020202020204" charset="0"/>
                <a:ea typeface="Roboto Slab" panose="020B0604020202020204" charset="0"/>
              </a:rPr>
              <a:t>domestic law- and policy-making only</a:t>
            </a:r>
            <a:endParaRPr lang="cs-CZ" sz="18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1600" dirty="0" err="1">
                <a:latin typeface="Roboto Slab" panose="020B0604020202020204" charset="0"/>
                <a:ea typeface="Roboto Slab" panose="020B0604020202020204" charset="0"/>
              </a:rPr>
              <a:t>Principle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l of the Stockholm Declaration on the Human</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Environment</a:t>
            </a:r>
            <a:r>
              <a:rPr lang="cs-CZ" sz="1600" dirty="0">
                <a:latin typeface="Roboto Slab" panose="020B0604020202020204" charset="0"/>
                <a:ea typeface="Roboto Slab" panose="020B0604020202020204" charset="0"/>
              </a:rPr>
              <a:t> (1972) – </a:t>
            </a:r>
            <a:r>
              <a:rPr lang="cs-CZ" sz="1600" i="1" dirty="0">
                <a:latin typeface="Roboto Slab" panose="020B0604020202020204" charset="0"/>
                <a:ea typeface="Roboto Slab" panose="020B0604020202020204" charset="0"/>
              </a:rPr>
              <a:t>B</a:t>
            </a:r>
            <a:r>
              <a:rPr lang="en-US" sz="1600" i="1" dirty="0" err="1">
                <a:latin typeface="Roboto Slab" panose="020B0604020202020204" charset="0"/>
                <a:ea typeface="Roboto Slab" panose="020B0604020202020204" charset="0"/>
              </a:rPr>
              <a:t>oth</a:t>
            </a:r>
            <a:r>
              <a:rPr lang="en-US" sz="1600" i="1" dirty="0">
                <a:latin typeface="Roboto Slab" panose="020B0604020202020204" charset="0"/>
                <a:ea typeface="Roboto Slab" panose="020B0604020202020204" charset="0"/>
              </a:rPr>
              <a:t> aspects of man's environment, the natural and the man-made, are essential to his well-being and to the enjoyment of basic human rights the right to life itself</a:t>
            </a:r>
            <a:r>
              <a:rPr lang="cs-CZ" sz="1600" i="1" dirty="0">
                <a:latin typeface="Roboto Slab" panose="020B0604020202020204" charset="0"/>
                <a:ea typeface="Roboto Slab" panose="020B0604020202020204" charset="0"/>
              </a:rPr>
              <a:t>.</a:t>
            </a:r>
          </a:p>
          <a:p>
            <a:pPr marL="342900" indent="-342900">
              <a:buFont typeface="Arial" panose="020B0604020202020204" pitchFamily="34" charset="0"/>
              <a:buChar char="•"/>
            </a:pPr>
            <a:r>
              <a:rPr lang="cs-CZ" sz="1600" dirty="0">
                <a:latin typeface="Roboto Slab" panose="020B0604020202020204" charset="0"/>
                <a:ea typeface="Roboto Slab" panose="020B0604020202020204" charset="0"/>
              </a:rPr>
              <a:t>UN </a:t>
            </a:r>
            <a:r>
              <a:rPr lang="en-US" sz="1600" dirty="0">
                <a:latin typeface="Roboto Slab" panose="020B0604020202020204" charset="0"/>
                <a:ea typeface="Roboto Slab" panose="020B0604020202020204" charset="0"/>
              </a:rPr>
              <a:t>General Assembly resolutions </a:t>
            </a:r>
            <a:r>
              <a:rPr lang="cs-CZ" sz="1600" dirty="0">
                <a:latin typeface="Roboto Slab" panose="020B0604020202020204" charset="0"/>
                <a:ea typeface="Roboto Slab" panose="020B0604020202020204" charset="0"/>
              </a:rPr>
              <a:t>(1982)</a:t>
            </a:r>
            <a:r>
              <a:rPr lang="en-US" sz="1600" dirty="0">
                <a:latin typeface="Roboto Slab" panose="020B0604020202020204" charset="0"/>
                <a:ea typeface="Roboto Slab" panose="020B0604020202020204" charset="0"/>
              </a:rPr>
              <a:t> on the World Charter for Nature and </a:t>
            </a:r>
            <a:r>
              <a:rPr lang="cs-CZ" sz="1600"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1990</a:t>
            </a:r>
            <a:r>
              <a:rPr lang="cs-CZ" sz="1600"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 on the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need to ensure a healthy environment for the well-being of individuals</a:t>
            </a:r>
            <a:endParaRPr lang="cs-CZ" sz="16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1600" dirty="0" err="1">
                <a:latin typeface="Roboto Slab" panose="020B0604020202020204" charset="0"/>
                <a:ea typeface="Roboto Slab" panose="020B0604020202020204" charset="0"/>
              </a:rPr>
              <a:t>Customary</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international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law</a:t>
            </a:r>
            <a:r>
              <a:rPr lang="cs-CZ" sz="1600" dirty="0">
                <a:latin typeface="Roboto Slab" panose="020B0604020202020204" charset="0"/>
                <a:ea typeface="Roboto Slab" panose="020B0604020202020204" charset="0"/>
              </a:rPr>
              <a:t>? </a:t>
            </a:r>
          </a:p>
          <a:p>
            <a:pPr marL="342900" indent="-342900">
              <a:buFont typeface="Arial" panose="020B0604020202020204" pitchFamily="34" charset="0"/>
              <a:buChar char="•"/>
            </a:pPr>
            <a:r>
              <a:rPr lang="cs-CZ" sz="1600" dirty="0" err="1">
                <a:latin typeface="Roboto Slab" panose="020B0604020202020204" charset="0"/>
                <a:ea typeface="Roboto Slab" panose="020B0604020202020204" charset="0"/>
              </a:rPr>
              <a:t>Human</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Right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treaties</a:t>
            </a:r>
            <a:r>
              <a:rPr lang="cs-CZ" sz="1600" dirty="0">
                <a:latin typeface="Roboto Slab" panose="020B0604020202020204" charset="0"/>
                <a:ea typeface="Roboto Slab" panose="020B0604020202020204" charset="0"/>
              </a:rPr>
              <a:t> – </a:t>
            </a:r>
            <a:r>
              <a:rPr lang="cs-CZ" sz="1600" dirty="0" err="1">
                <a:latin typeface="Roboto Slab" panose="020B0604020202020204" charset="0"/>
                <a:ea typeface="Roboto Slab" panose="020B0604020202020204" charset="0"/>
              </a:rPr>
              <a:t>access</a:t>
            </a:r>
            <a:r>
              <a:rPr lang="cs-CZ" sz="1600" dirty="0">
                <a:latin typeface="Roboto Slab" panose="020B0604020202020204" charset="0"/>
                <a:ea typeface="Roboto Slab" panose="020B0604020202020204" charset="0"/>
              </a:rPr>
              <a:t> to justice and </a:t>
            </a:r>
            <a:r>
              <a:rPr lang="cs-CZ" sz="1600" dirty="0" err="1">
                <a:latin typeface="Roboto Slab" panose="020B0604020202020204" charset="0"/>
                <a:ea typeface="Roboto Slab" panose="020B0604020202020204" charset="0"/>
              </a:rPr>
              <a:t>effective</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remedies</a:t>
            </a:r>
            <a:endParaRPr lang="cs-CZ" sz="1600" dirty="0">
              <a:latin typeface="Roboto Slab" panose="020B0604020202020204" charset="0"/>
              <a:ea typeface="Roboto Slab" panose="020B0604020202020204" charset="0"/>
            </a:endParaRPr>
          </a:p>
          <a:p>
            <a:pPr marL="342900" indent="-342900">
              <a:buFont typeface="Arial" panose="020B0604020202020204" pitchFamily="34" charset="0"/>
              <a:buChar char="•"/>
            </a:pPr>
            <a:endParaRPr lang="cs-CZ" sz="1600" dirty="0">
              <a:latin typeface="Roboto Slab" panose="020B0604020202020204" charset="0"/>
              <a:ea typeface="Roboto Slab" panose="020B0604020202020204" charset="0"/>
            </a:endParaRPr>
          </a:p>
          <a:p>
            <a:r>
              <a:rPr lang="cs-CZ" sz="1800" b="1" dirty="0" err="1">
                <a:solidFill>
                  <a:schemeClr val="accent5"/>
                </a:solidFill>
                <a:latin typeface="Roboto Slab" panose="020B0604020202020204" charset="0"/>
                <a:ea typeface="Roboto Slab" panose="020B0604020202020204" charset="0"/>
              </a:rPr>
              <a:t>The</a:t>
            </a:r>
            <a:r>
              <a:rPr lang="cs-CZ" sz="1800" b="1" dirty="0">
                <a:solidFill>
                  <a:schemeClr val="accent5"/>
                </a:solidFill>
                <a:latin typeface="Roboto Slab" panose="020B0604020202020204" charset="0"/>
                <a:ea typeface="Roboto Slab" panose="020B0604020202020204" charset="0"/>
              </a:rPr>
              <a:t> EU: </a:t>
            </a:r>
          </a:p>
          <a:p>
            <a:pPr marL="285750" indent="-285750">
              <a:buFont typeface="Arial" panose="020B0604020202020204" pitchFamily="34" charset="0"/>
              <a:buChar char="•"/>
            </a:pPr>
            <a:r>
              <a:rPr lang="cs-CZ" sz="1600" b="1" dirty="0" err="1">
                <a:latin typeface="Roboto Slab" panose="020B0604020202020204" charset="0"/>
                <a:ea typeface="Roboto Slab" panose="020B0604020202020204" charset="0"/>
              </a:rPr>
              <a:t>The</a:t>
            </a:r>
            <a:r>
              <a:rPr lang="cs-CZ" sz="1600" b="1" dirty="0">
                <a:latin typeface="Roboto Slab" panose="020B0604020202020204" charset="0"/>
                <a:ea typeface="Roboto Slab" panose="020B0604020202020204" charset="0"/>
              </a:rPr>
              <a:t> EIA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(85/337/EEC),</a:t>
            </a:r>
            <a:r>
              <a:rPr lang="cs-CZ" sz="1600" b="1" dirty="0">
                <a:latin typeface="Roboto Slab" panose="020B0604020202020204" charset="0"/>
                <a:ea typeface="Roboto Slab" panose="020B0604020202020204" charset="0"/>
              </a:rPr>
              <a:t> </a:t>
            </a:r>
            <a:r>
              <a:rPr lang="en-US" sz="1600" b="1" dirty="0">
                <a:latin typeface="Roboto Slab" panose="020B0604020202020204" charset="0"/>
                <a:ea typeface="Roboto Slab" panose="020B0604020202020204" charset="0"/>
              </a:rPr>
              <a:t>Directive on the freedom of access to information on the environment</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a:t>
            </a:r>
            <a:r>
              <a:rPr lang="en-US" sz="1600" dirty="0">
                <a:latin typeface="Roboto Slab" panose="020B0604020202020204" charset="0"/>
                <a:ea typeface="Roboto Slab" panose="020B0604020202020204" charset="0"/>
              </a:rPr>
              <a:t>90/313/EEC </a:t>
            </a:r>
            <a:r>
              <a:rPr lang="cs-CZ" sz="1600"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The</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Habitats</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(92/43/EEC),</a:t>
            </a:r>
          </a:p>
          <a:p>
            <a:pPr marL="285750" indent="-285750">
              <a:buFont typeface="Arial" panose="020B0604020202020204" pitchFamily="34" charset="0"/>
              <a:buChar char="•"/>
            </a:pPr>
            <a:r>
              <a:rPr lang="cs-CZ" sz="1600" b="1" dirty="0">
                <a:latin typeface="Roboto Slab" panose="020B0604020202020204" charset="0"/>
                <a:ea typeface="Roboto Slab" panose="020B0604020202020204" charset="0"/>
              </a:rPr>
              <a:t>CJEU: </a:t>
            </a:r>
            <a:r>
              <a:rPr lang="en-US" sz="1600" b="1" dirty="0">
                <a:latin typeface="Roboto Slab" panose="020B0604020202020204" charset="0"/>
                <a:ea typeface="Roboto Slab" panose="020B0604020202020204" charset="0"/>
              </a:rPr>
              <a:t>elements of individual rights to rely on environmental laws before courts, e.g. with respect to environmental quality standards </a:t>
            </a:r>
            <a:r>
              <a:rPr lang="en-US" sz="1600" dirty="0">
                <a:latin typeface="Roboto Slab" panose="020B0604020202020204" charset="0"/>
                <a:ea typeface="Roboto Slab" panose="020B0604020202020204" charset="0"/>
              </a:rPr>
              <a:t>(C-59/89, Commission v Germany; C-361/88, Commission v Germany; and C-64/90, Commission v France)</a:t>
            </a:r>
            <a:r>
              <a:rPr lang="cs-CZ" sz="1600" dirty="0">
                <a:latin typeface="Roboto Slab" panose="020B0604020202020204" charset="0"/>
                <a:ea typeface="Roboto Slab" panose="020B0604020202020204" charset="0"/>
              </a:rPr>
              <a:t>.</a:t>
            </a:r>
            <a:endParaRPr lang="en-US" sz="1600" dirty="0">
              <a:latin typeface="Roboto Slab" panose="020B0604020202020204" charset="0"/>
              <a:ea typeface="Roboto Slab" panose="020B0604020202020204" charset="0"/>
            </a:endParaRPr>
          </a:p>
          <a:p>
            <a:endParaRPr lang="cs-CZ" sz="1600" b="1" dirty="0">
              <a:latin typeface="Roboto Slab" panose="020B0604020202020204" charset="0"/>
              <a:ea typeface="Roboto Slab" panose="020B0604020202020204" charset="0"/>
            </a:endParaRPr>
          </a:p>
          <a:p>
            <a:pPr marL="342900" indent="-342900">
              <a:buFont typeface="Arial" panose="020B0604020202020204" pitchFamily="34" charset="0"/>
              <a:buChar char="•"/>
            </a:pPr>
            <a:endParaRPr lang="cs-CZ" sz="2000" dirty="0">
              <a:latin typeface="Roboto Slab" panose="020B0604020202020204" charset="0"/>
              <a:ea typeface="Roboto Slab" panose="020B0604020202020204" charset="0"/>
            </a:endParaRPr>
          </a:p>
          <a:p>
            <a:endParaRPr lang="cs-CZ" sz="2400" dirty="0"/>
          </a:p>
        </p:txBody>
      </p:sp>
    </p:spTree>
    <p:extLst>
      <p:ext uri="{BB962C8B-B14F-4D97-AF65-F5344CB8AC3E}">
        <p14:creationId xmlns:p14="http://schemas.microsoft.com/office/powerpoint/2010/main" val="489048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69115" y="211903"/>
            <a:ext cx="8229600" cy="4525963"/>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00" b="1" dirty="0">
                <a:latin typeface="Roboto Slab" panose="020B0604020202020204" charset="0"/>
                <a:ea typeface="Roboto Slab" panose="020B0604020202020204" charset="0"/>
              </a:rPr>
              <a:t>United Nations Framework Convention on Climate Change</a:t>
            </a:r>
            <a:r>
              <a:rPr lang="cs-CZ" sz="1600" b="1" dirty="0">
                <a:latin typeface="Roboto Slab" panose="020B0604020202020204" charset="0"/>
                <a:ea typeface="Roboto Slab" panose="020B0604020202020204" charset="0"/>
              </a:rPr>
              <a:t> (1992, 197 </a:t>
            </a:r>
            <a:r>
              <a:rPr lang="cs-CZ" sz="1600" b="1" dirty="0" err="1">
                <a:latin typeface="Roboto Slab" panose="020B0604020202020204" charset="0"/>
                <a:ea typeface="Roboto Slab" panose="020B0604020202020204" charset="0"/>
              </a:rPr>
              <a:t>Parties</a:t>
            </a:r>
            <a:r>
              <a:rPr lang="cs-CZ" sz="1600" b="1" dirty="0">
                <a:latin typeface="Roboto Slab" panose="020B0604020202020204" charset="0"/>
                <a:ea typeface="Roboto Slab" panose="020B0604020202020204" charset="0"/>
              </a:rPr>
              <a:t>):</a:t>
            </a:r>
          </a:p>
          <a:p>
            <a:pPr marL="342900" indent="-342900">
              <a:buFont typeface="Arial" panose="020B0604020202020204" pitchFamily="34" charset="0"/>
              <a:buChar char="•"/>
            </a:pPr>
            <a:r>
              <a:rPr lang="cs-CZ" sz="1600" i="1" dirty="0">
                <a:latin typeface="Roboto Slab" panose="020B0604020202020204" charset="0"/>
                <a:ea typeface="Roboto Slab" panose="020B0604020202020204" charset="0"/>
              </a:rPr>
              <a:t>Art. 6 (a) </a:t>
            </a:r>
            <a:r>
              <a:rPr lang="en-US" sz="1600" i="1" dirty="0">
                <a:latin typeface="Roboto Slab" panose="020B0604020202020204" charset="0"/>
                <a:ea typeface="Roboto Slab" panose="020B0604020202020204" charset="0"/>
              </a:rPr>
              <a:t>Promote and facilitate at the national and, as appropriate, </a:t>
            </a:r>
            <a:r>
              <a:rPr lang="en-US" sz="1600" i="1" dirty="0" err="1">
                <a:latin typeface="Roboto Slab" panose="020B0604020202020204" charset="0"/>
                <a:ea typeface="Roboto Slab" panose="020B0604020202020204" charset="0"/>
              </a:rPr>
              <a:t>subregional</a:t>
            </a:r>
            <a:r>
              <a:rPr lang="en-US" sz="1600" i="1" dirty="0">
                <a:latin typeface="Roboto Slab" panose="020B0604020202020204" charset="0"/>
                <a:ea typeface="Roboto Slab" panose="020B0604020202020204" charset="0"/>
              </a:rPr>
              <a:t> and regional</a:t>
            </a:r>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levels, and </a:t>
            </a:r>
            <a:r>
              <a:rPr lang="en-US" sz="1600" b="1" i="1" dirty="0">
                <a:solidFill>
                  <a:schemeClr val="accent4"/>
                </a:solidFill>
                <a:latin typeface="Roboto Slab" panose="020B0604020202020204" charset="0"/>
                <a:ea typeface="Roboto Slab" panose="020B0604020202020204" charset="0"/>
              </a:rPr>
              <a:t>in accordance with national laws and regulations</a:t>
            </a:r>
            <a:r>
              <a:rPr lang="en-US" sz="1600" i="1" dirty="0">
                <a:latin typeface="Roboto Slab" panose="020B0604020202020204" charset="0"/>
                <a:ea typeface="Roboto Slab" panose="020B0604020202020204" charset="0"/>
              </a:rPr>
              <a:t>, and </a:t>
            </a:r>
            <a:r>
              <a:rPr lang="en-US" sz="1600" b="1" i="1" dirty="0">
                <a:solidFill>
                  <a:schemeClr val="accent2"/>
                </a:solidFill>
                <a:latin typeface="Roboto Slab" panose="020B0604020202020204" charset="0"/>
                <a:ea typeface="Roboto Slab" panose="020B0604020202020204" charset="0"/>
              </a:rPr>
              <a:t>within their respective</a:t>
            </a:r>
            <a:r>
              <a:rPr lang="cs-CZ" sz="1600" b="1" i="1" dirty="0">
                <a:solidFill>
                  <a:schemeClr val="accent2"/>
                </a:solidFill>
                <a:latin typeface="Roboto Slab" panose="020B0604020202020204" charset="0"/>
                <a:ea typeface="Roboto Slab" panose="020B0604020202020204" charset="0"/>
              </a:rPr>
              <a:t> </a:t>
            </a:r>
            <a:r>
              <a:rPr lang="en-US" sz="1600" b="1" i="1" dirty="0">
                <a:solidFill>
                  <a:schemeClr val="accent2"/>
                </a:solidFill>
                <a:latin typeface="Roboto Slab" panose="020B0604020202020204" charset="0"/>
                <a:ea typeface="Roboto Slab" panose="020B0604020202020204" charset="0"/>
              </a:rPr>
              <a:t>capacities</a:t>
            </a:r>
            <a:r>
              <a:rPr lang="en-US" sz="1600" i="1" dirty="0">
                <a:latin typeface="Roboto Slab" panose="020B0604020202020204" charset="0"/>
                <a:ea typeface="Roboto Slab" panose="020B0604020202020204" charset="0"/>
              </a:rPr>
              <a:t>:</a:t>
            </a:r>
            <a:endParaRPr lang="cs-CZ" sz="1600" i="1"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en-US" sz="1600" i="1" dirty="0">
                <a:latin typeface="Roboto Slab" panose="020B0604020202020204" charset="0"/>
                <a:ea typeface="Roboto Slab" panose="020B0604020202020204" charset="0"/>
              </a:rPr>
              <a:t>(ii) public access to information on climate change and its effects;</a:t>
            </a:r>
          </a:p>
          <a:p>
            <a:pPr marL="342900" indent="-342900">
              <a:buFont typeface="Arial" panose="020B0604020202020204" pitchFamily="34" charset="0"/>
              <a:buChar char="•"/>
            </a:pPr>
            <a:r>
              <a:rPr lang="en-US" sz="1600" i="1" dirty="0">
                <a:latin typeface="Roboto Slab" panose="020B0604020202020204" charset="0"/>
                <a:ea typeface="Roboto Slab" panose="020B0604020202020204" charset="0"/>
              </a:rPr>
              <a:t>(iii) public participation in addressing climate change and its effects and</a:t>
            </a:r>
            <a:r>
              <a:rPr lang="cs-CZ" sz="1600" i="1" dirty="0">
                <a:latin typeface="Roboto Slab" panose="020B0604020202020204" charset="0"/>
                <a:ea typeface="Roboto Slab" panose="020B0604020202020204" charset="0"/>
              </a:rPr>
              <a:t> </a:t>
            </a:r>
            <a:r>
              <a:rPr lang="en-US" sz="1600" i="1" dirty="0">
                <a:latin typeface="Roboto Slab" panose="020B0604020202020204" charset="0"/>
                <a:ea typeface="Roboto Slab" panose="020B0604020202020204" charset="0"/>
              </a:rPr>
              <a:t>developing adequate responses;</a:t>
            </a:r>
            <a:endParaRPr lang="cs-CZ" sz="1600" i="1" dirty="0">
              <a:latin typeface="Roboto Slab" panose="020B0604020202020204" charset="0"/>
              <a:ea typeface="Roboto Slab" panose="020B0604020202020204" charset="0"/>
            </a:endParaRPr>
          </a:p>
          <a:p>
            <a:endParaRPr lang="cs-CZ" sz="1600" b="1" dirty="0">
              <a:solidFill>
                <a:schemeClr val="tx1"/>
              </a:solidFill>
              <a:latin typeface="Roboto Slab" panose="020B0604020202020204" charset="0"/>
              <a:ea typeface="Roboto Slab" panose="020B0604020202020204" charset="0"/>
            </a:endParaRPr>
          </a:p>
          <a:p>
            <a:r>
              <a:rPr lang="cs-CZ" sz="1600" b="1" dirty="0" err="1">
                <a:solidFill>
                  <a:schemeClr val="tx1"/>
                </a:solidFill>
                <a:latin typeface="Roboto Slab" panose="020B0604020202020204" charset="0"/>
                <a:ea typeface="Roboto Slab" panose="020B0604020202020204" charset="0"/>
              </a:rPr>
              <a:t>Convention</a:t>
            </a:r>
            <a:r>
              <a:rPr lang="cs-CZ" sz="1600" b="1" dirty="0">
                <a:solidFill>
                  <a:schemeClr val="tx1"/>
                </a:solidFill>
                <a:latin typeface="Roboto Slab" panose="020B0604020202020204" charset="0"/>
                <a:ea typeface="Roboto Slab" panose="020B0604020202020204" charset="0"/>
              </a:rPr>
              <a:t> on </a:t>
            </a:r>
            <a:r>
              <a:rPr lang="cs-CZ" sz="1600" b="1" dirty="0" err="1">
                <a:solidFill>
                  <a:schemeClr val="tx1"/>
                </a:solidFill>
                <a:latin typeface="Roboto Slab" panose="020B0604020202020204" charset="0"/>
                <a:ea typeface="Roboto Slab" panose="020B0604020202020204" charset="0"/>
              </a:rPr>
              <a:t>Environmental</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Impact</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Assessment</a:t>
            </a:r>
            <a:r>
              <a:rPr lang="cs-CZ" sz="1600" b="1" dirty="0">
                <a:solidFill>
                  <a:schemeClr val="tx1"/>
                </a:solidFill>
                <a:latin typeface="Roboto Slab" panose="020B0604020202020204" charset="0"/>
                <a:ea typeface="Roboto Slab" panose="020B0604020202020204" charset="0"/>
              </a:rPr>
              <a:t> in a </a:t>
            </a:r>
            <a:r>
              <a:rPr lang="cs-CZ" sz="1600" b="1" dirty="0" err="1">
                <a:solidFill>
                  <a:schemeClr val="tx1"/>
                </a:solidFill>
                <a:latin typeface="Roboto Slab" panose="020B0604020202020204" charset="0"/>
                <a:ea typeface="Roboto Slab" panose="020B0604020202020204" charset="0"/>
              </a:rPr>
              <a:t>Transboundary</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Context</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Espoo</a:t>
            </a:r>
            <a:r>
              <a:rPr lang="cs-CZ" sz="1600" b="1" dirty="0">
                <a:solidFill>
                  <a:schemeClr val="tx1"/>
                </a:solidFill>
                <a:latin typeface="Roboto Slab" panose="020B0604020202020204" charset="0"/>
                <a:ea typeface="Roboto Slab" panose="020B0604020202020204" charset="0"/>
              </a:rPr>
              <a:t> </a:t>
            </a:r>
            <a:r>
              <a:rPr lang="cs-CZ" sz="1600" b="1" dirty="0" err="1">
                <a:solidFill>
                  <a:schemeClr val="tx1"/>
                </a:solidFill>
                <a:latin typeface="Roboto Slab" panose="020B0604020202020204" charset="0"/>
                <a:ea typeface="Roboto Slab" panose="020B0604020202020204" charset="0"/>
              </a:rPr>
              <a:t>Convention</a:t>
            </a:r>
            <a:r>
              <a:rPr lang="cs-CZ" sz="1600" b="1" dirty="0">
                <a:solidFill>
                  <a:schemeClr val="tx1"/>
                </a:solidFill>
                <a:latin typeface="Roboto Slab" panose="020B0604020202020204" charset="0"/>
                <a:ea typeface="Roboto Slab" panose="020B0604020202020204" charset="0"/>
              </a:rPr>
              <a:t>, 1991, 45 </a:t>
            </a:r>
            <a:r>
              <a:rPr lang="cs-CZ" sz="1600" b="1" dirty="0" err="1">
                <a:solidFill>
                  <a:schemeClr val="tx1"/>
                </a:solidFill>
                <a:latin typeface="Roboto Slab" panose="020B0604020202020204" charset="0"/>
                <a:ea typeface="Roboto Slab" panose="020B0604020202020204" charset="0"/>
              </a:rPr>
              <a:t>Parties</a:t>
            </a:r>
            <a:r>
              <a:rPr lang="cs-CZ" sz="1600" b="1" dirty="0">
                <a:solidFill>
                  <a:schemeClr val="tx1"/>
                </a:solidFill>
                <a:latin typeface="Roboto Slab" panose="020B0604020202020204" charset="0"/>
                <a:ea typeface="Roboto Slab" panose="020B0604020202020204" charset="0"/>
              </a:rPr>
              <a:t>):</a:t>
            </a:r>
          </a:p>
          <a:p>
            <a:pPr lvl="2" algn="just"/>
            <a:r>
              <a:rPr lang="cs-CZ" i="1" dirty="0">
                <a:latin typeface="Roboto Slab" panose="020B0604020202020204" charset="0"/>
                <a:ea typeface="Roboto Slab" panose="020B0604020202020204" charset="0"/>
              </a:rPr>
              <a:t>Art. 2(2):</a:t>
            </a:r>
            <a:r>
              <a:rPr lang="en-US" i="1" dirty="0">
                <a:latin typeface="Roboto Slab" panose="020B0604020202020204" charset="0"/>
                <a:ea typeface="Roboto Slab" panose="020B0604020202020204" charset="0"/>
              </a:rPr>
              <a:t> Each Party shall take the necessary legal, administrative or other</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measures to implement the provisions of this Convention, including</a:t>
            </a:r>
            <a:r>
              <a:rPr lang="cs-CZ" i="1" dirty="0">
                <a:latin typeface="Roboto Slab" panose="020B0604020202020204" charset="0"/>
                <a:ea typeface="Roboto Slab" panose="020B0604020202020204" charset="0"/>
              </a:rPr>
              <a:t> (...) </a:t>
            </a:r>
            <a:r>
              <a:rPr lang="en-US" i="1" dirty="0">
                <a:latin typeface="Roboto Slab" panose="020B0604020202020204" charset="0"/>
                <a:ea typeface="Roboto Slab" panose="020B0604020202020204" charset="0"/>
              </a:rPr>
              <a:t>the establishment of an</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environmental impact assessment procedure that permits public participation</a:t>
            </a:r>
            <a:r>
              <a:rPr lang="cs-CZ" i="1" dirty="0">
                <a:latin typeface="Roboto Slab" panose="020B0604020202020204" charset="0"/>
                <a:ea typeface="Roboto Slab" panose="020B0604020202020204" charset="0"/>
              </a:rPr>
              <a:t>.</a:t>
            </a:r>
          </a:p>
          <a:p>
            <a:pPr lvl="2" algn="just"/>
            <a:r>
              <a:rPr lang="cs-CZ" i="1" dirty="0">
                <a:latin typeface="Roboto Slab" panose="020B0604020202020204" charset="0"/>
                <a:ea typeface="Roboto Slab" panose="020B0604020202020204" charset="0"/>
              </a:rPr>
              <a:t>Art. 2(6): </a:t>
            </a:r>
            <a:r>
              <a:rPr lang="en-US" i="1" dirty="0">
                <a:latin typeface="Roboto Slab" panose="020B0604020202020204" charset="0"/>
                <a:ea typeface="Roboto Slab" panose="020B0604020202020204" charset="0"/>
              </a:rPr>
              <a:t>The Party of origin shall provide, in accordance with the provisions of</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this Convention, an opportunity to the public in the areas likely to be</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affected to participate in relevant environmental impact assessment procedures</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regarding proposed activities and shall ensure that the </a:t>
            </a:r>
            <a:r>
              <a:rPr lang="en-US" b="1" i="1" dirty="0">
                <a:solidFill>
                  <a:schemeClr val="accent5"/>
                </a:solidFill>
                <a:latin typeface="Roboto Slab" panose="020B0604020202020204" charset="0"/>
                <a:ea typeface="Roboto Slab" panose="020B0604020202020204" charset="0"/>
              </a:rPr>
              <a:t>opportunity provided</a:t>
            </a:r>
            <a:r>
              <a:rPr lang="cs-CZ" b="1" i="1" dirty="0">
                <a:solidFill>
                  <a:schemeClr val="accent5"/>
                </a:solidFill>
                <a:latin typeface="Roboto Slab" panose="020B0604020202020204" charset="0"/>
                <a:ea typeface="Roboto Slab" panose="020B0604020202020204" charset="0"/>
              </a:rPr>
              <a:t> </a:t>
            </a:r>
            <a:r>
              <a:rPr lang="en-US" b="1" i="1" dirty="0">
                <a:solidFill>
                  <a:schemeClr val="accent5"/>
                </a:solidFill>
                <a:latin typeface="Roboto Slab" panose="020B0604020202020204" charset="0"/>
                <a:ea typeface="Roboto Slab" panose="020B0604020202020204" charset="0"/>
              </a:rPr>
              <a:t>to the public of the affected Party is equivalent to that provided to the</a:t>
            </a:r>
            <a:r>
              <a:rPr lang="cs-CZ" b="1" i="1" dirty="0">
                <a:solidFill>
                  <a:schemeClr val="accent5"/>
                </a:solidFill>
                <a:latin typeface="Roboto Slab" panose="020B0604020202020204" charset="0"/>
                <a:ea typeface="Roboto Slab" panose="020B0604020202020204" charset="0"/>
              </a:rPr>
              <a:t> </a:t>
            </a:r>
            <a:r>
              <a:rPr lang="en-US" b="1" i="1" dirty="0">
                <a:solidFill>
                  <a:schemeClr val="accent5"/>
                </a:solidFill>
                <a:latin typeface="Roboto Slab" panose="020B0604020202020204" charset="0"/>
                <a:ea typeface="Roboto Slab" panose="020B0604020202020204" charset="0"/>
              </a:rPr>
              <a:t>public of the Party of origin</a:t>
            </a:r>
            <a:r>
              <a:rPr lang="en-US" i="1" dirty="0">
                <a:latin typeface="Roboto Slab" panose="020B0604020202020204" charset="0"/>
                <a:ea typeface="Roboto Slab" panose="020B0604020202020204" charset="0"/>
              </a:rPr>
              <a:t>.</a:t>
            </a:r>
            <a:endParaRPr lang="cs-CZ" i="1" dirty="0">
              <a:latin typeface="Roboto Slab" panose="020B0604020202020204" charset="0"/>
              <a:ea typeface="Roboto Slab" panose="020B0604020202020204" charset="0"/>
            </a:endParaRPr>
          </a:p>
          <a:p>
            <a:pPr lvl="2" algn="just"/>
            <a:r>
              <a:rPr lang="cs-CZ" i="1" dirty="0">
                <a:latin typeface="Roboto Slab" panose="020B0604020202020204" charset="0"/>
                <a:ea typeface="Roboto Slab" panose="020B0604020202020204" charset="0"/>
              </a:rPr>
              <a:t>Art. 3(8): </a:t>
            </a:r>
            <a:r>
              <a:rPr lang="en-US" i="1" dirty="0">
                <a:latin typeface="Roboto Slab" panose="020B0604020202020204" charset="0"/>
                <a:ea typeface="Roboto Slab" panose="020B0604020202020204" charset="0"/>
              </a:rPr>
              <a:t>8. The concerned Parties shall ensure that the public of the affected Party</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in the areas likely to be affected be informed of, and be provided with</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possibilities for making comments or objections on, the proposed activity, and</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for the transmittal of these comments or objections to the competent authority</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of the Party of origin, either directly to this authority or, where</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appropriate, through the Party of origin.</a:t>
            </a:r>
            <a:endParaRPr lang="cs-CZ" i="1" dirty="0">
              <a:latin typeface="Roboto Slab" panose="020B0604020202020204" charset="0"/>
              <a:ea typeface="Roboto Slab" panose="020B0604020202020204" charset="0"/>
            </a:endParaRPr>
          </a:p>
          <a:p>
            <a:pPr lvl="2"/>
            <a:r>
              <a:rPr lang="cs-CZ" i="1" dirty="0">
                <a:latin typeface="Roboto Slab" panose="020B0604020202020204" charset="0"/>
                <a:ea typeface="Roboto Slab" panose="020B0604020202020204" charset="0"/>
              </a:rPr>
              <a:t>Art. 4 (2): ...</a:t>
            </a:r>
            <a:r>
              <a:rPr lang="en-US" i="1" dirty="0">
                <a:latin typeface="Roboto Slab" panose="020B0604020202020204" charset="0"/>
                <a:ea typeface="Roboto Slab" panose="020B0604020202020204" charset="0"/>
              </a:rPr>
              <a:t> The concerned Parties shall arrange for</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distribution of the documentation to the authorities and the public of the</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affected Party in the areas likely to be affected</a:t>
            </a:r>
            <a:r>
              <a:rPr lang="cs-CZ" i="1" dirty="0">
                <a:latin typeface="Roboto Slab" panose="020B0604020202020204" charset="0"/>
                <a:ea typeface="Roboto Slab" panose="020B0604020202020204" charset="0"/>
              </a:rPr>
              <a:t>...</a:t>
            </a:r>
          </a:p>
          <a:p>
            <a:pPr lvl="2"/>
            <a:endParaRPr lang="cs-CZ" i="1" u="sng" dirty="0">
              <a:latin typeface="Roboto Slab" panose="020B0604020202020204" charset="0"/>
              <a:ea typeface="Roboto Slab" panose="020B0604020202020204" charset="0"/>
            </a:endParaRPr>
          </a:p>
          <a:p>
            <a:pPr lvl="2"/>
            <a:r>
              <a:rPr lang="cs-CZ" u="sng" dirty="0" err="1">
                <a:latin typeface="Roboto Slab" panose="020B0604020202020204" charset="0"/>
                <a:ea typeface="Roboto Slab" panose="020B0604020202020204" charset="0"/>
              </a:rPr>
              <a:t>Declaration</a:t>
            </a:r>
            <a:r>
              <a:rPr lang="cs-CZ" u="sng" dirty="0">
                <a:latin typeface="Roboto Slab" panose="020B0604020202020204" charset="0"/>
                <a:ea typeface="Roboto Slab" panose="020B0604020202020204" charset="0"/>
              </a:rPr>
              <a:t> </a:t>
            </a:r>
            <a:r>
              <a:rPr lang="cs-CZ" u="sng" dirty="0" err="1">
                <a:latin typeface="Roboto Slab" panose="020B0604020202020204" charset="0"/>
                <a:ea typeface="Roboto Slab" panose="020B0604020202020204" charset="0"/>
              </a:rPr>
              <a:t>of</a:t>
            </a:r>
            <a:r>
              <a:rPr lang="cs-CZ" u="sng" dirty="0">
                <a:latin typeface="Roboto Slab" panose="020B0604020202020204" charset="0"/>
                <a:ea typeface="Roboto Slab" panose="020B0604020202020204" charset="0"/>
              </a:rPr>
              <a:t> France</a:t>
            </a:r>
            <a:r>
              <a:rPr lang="cs-CZ"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The Convention implies that it is the responsibility of each Party to ensure the public distribution within its territory of the environmental impact assessment documentation, inform the public and collect its comments, except where different bilateral arrangements apply</a:t>
            </a:r>
            <a:r>
              <a:rPr lang="cs-CZ" i="1" dirty="0">
                <a:latin typeface="Roboto Slab" panose="020B0604020202020204" charset="0"/>
                <a:ea typeface="Roboto Slab" panose="020B0604020202020204" charset="0"/>
              </a:rPr>
              <a:t> </a:t>
            </a:r>
            <a:endParaRPr lang="en-US" i="1" dirty="0">
              <a:latin typeface="Roboto Slab" panose="020B0604020202020204" charset="0"/>
              <a:ea typeface="Roboto Slab" panose="020B0604020202020204" charset="0"/>
            </a:endParaRPr>
          </a:p>
          <a:p>
            <a:endParaRPr lang="cs-CZ" sz="2400" dirty="0"/>
          </a:p>
        </p:txBody>
      </p:sp>
    </p:spTree>
    <p:extLst>
      <p:ext uri="{BB962C8B-B14F-4D97-AF65-F5344CB8AC3E}">
        <p14:creationId xmlns:p14="http://schemas.microsoft.com/office/powerpoint/2010/main" val="236377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Aarhus</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Convention</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Development</a:t>
            </a:r>
            <a:endParaRPr lang="cs-CZ" sz="18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36935"/>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dirty="0">
                <a:latin typeface="Roboto Slab" panose="020B0604020202020204" charset="0"/>
                <a:ea typeface="Roboto Slab" panose="020B0604020202020204" charset="0"/>
              </a:rPr>
              <a:t>P</a:t>
            </a:r>
            <a:r>
              <a:rPr lang="en-US" dirty="0" err="1">
                <a:latin typeface="Roboto Slab" panose="020B0604020202020204" charset="0"/>
                <a:ea typeface="Roboto Slab" panose="020B0604020202020204" charset="0"/>
              </a:rPr>
              <a:t>rinciple</a:t>
            </a:r>
            <a:r>
              <a:rPr lang="en-US" dirty="0">
                <a:latin typeface="Roboto Slab" panose="020B0604020202020204" charset="0"/>
                <a:ea typeface="Roboto Slab" panose="020B0604020202020204" charset="0"/>
              </a:rPr>
              <a:t> 10 of the </a:t>
            </a:r>
            <a:r>
              <a:rPr lang="cs-CZ" dirty="0">
                <a:latin typeface="Roboto Slab" panose="020B0604020202020204" charset="0"/>
                <a:ea typeface="Roboto Slab" panose="020B0604020202020204" charset="0"/>
              </a:rPr>
              <a:t>1992 </a:t>
            </a:r>
            <a:r>
              <a:rPr lang="en-US" b="1" dirty="0">
                <a:solidFill>
                  <a:schemeClr val="accent2"/>
                </a:solidFill>
                <a:latin typeface="Roboto Slab" panose="020B0604020202020204" charset="0"/>
                <a:ea typeface="Roboto Slab" panose="020B0604020202020204" charset="0"/>
              </a:rPr>
              <a:t>Rio Declaration on Environment and</a:t>
            </a:r>
            <a:r>
              <a:rPr lang="cs-CZ" b="1" dirty="0">
                <a:solidFill>
                  <a:schemeClr val="accent2"/>
                </a:solidFill>
                <a:latin typeface="Roboto Slab" panose="020B0604020202020204" charset="0"/>
                <a:ea typeface="Roboto Slab" panose="020B0604020202020204" charset="0"/>
              </a:rPr>
              <a:t> </a:t>
            </a:r>
            <a:r>
              <a:rPr lang="en-US" b="1" dirty="0">
                <a:solidFill>
                  <a:schemeClr val="accent2"/>
                </a:solidFill>
                <a:latin typeface="Roboto Slab" panose="020B0604020202020204" charset="0"/>
                <a:ea typeface="Roboto Slab" panose="020B0604020202020204" charset="0"/>
              </a:rPr>
              <a:t>Development</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(UN Doc. A/Conf.151/26):</a:t>
            </a:r>
          </a:p>
          <a:p>
            <a:pPr algn="just"/>
            <a:r>
              <a:rPr lang="cs-CZ" sz="1600" dirty="0">
                <a:latin typeface="Roboto Slab" panose="020B0604020202020204" charset="0"/>
                <a:ea typeface="Roboto Slab" panose="020B0604020202020204" charset="0"/>
              </a:rPr>
              <a:t>	</a:t>
            </a:r>
            <a:r>
              <a:rPr lang="en-US" b="1" i="1" dirty="0">
                <a:latin typeface="Roboto Slab" panose="020B0604020202020204" charset="0"/>
                <a:ea typeface="Roboto Slab" panose="020B0604020202020204" charset="0"/>
              </a:rPr>
              <a:t>Environmental issues are best handled with the participation of all concerned </a:t>
            </a:r>
            <a:r>
              <a:rPr lang="cs-CZ" b="1" i="1" dirty="0">
                <a:latin typeface="Roboto Slab" panose="020B0604020202020204" charset="0"/>
                <a:ea typeface="Roboto Slab" panose="020B0604020202020204" charset="0"/>
              </a:rPr>
              <a:t>	</a:t>
            </a:r>
            <a:r>
              <a:rPr lang="en-US" b="1" i="1" dirty="0">
                <a:latin typeface="Roboto Slab" panose="020B0604020202020204" charset="0"/>
                <a:ea typeface="Roboto Slab" panose="020B0604020202020204" charset="0"/>
              </a:rPr>
              <a:t>citizens, at the relevant level. </a:t>
            </a:r>
            <a:r>
              <a:rPr lang="en-US" i="1" dirty="0">
                <a:latin typeface="Roboto Slab" panose="020B0604020202020204" charset="0"/>
                <a:ea typeface="Roboto Slab" panose="020B0604020202020204" charset="0"/>
              </a:rPr>
              <a:t>At the national level, each individual shall have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appropriate </a:t>
            </a:r>
            <a:r>
              <a:rPr lang="en-US" b="1" i="1" dirty="0">
                <a:solidFill>
                  <a:schemeClr val="accent5"/>
                </a:solidFill>
                <a:latin typeface="Roboto Slab" panose="020B0604020202020204" charset="0"/>
                <a:ea typeface="Roboto Slab" panose="020B0604020202020204" charset="0"/>
              </a:rPr>
              <a:t>access to information </a:t>
            </a:r>
            <a:r>
              <a:rPr lang="en-US" i="1" dirty="0">
                <a:latin typeface="Roboto Slab" panose="020B0604020202020204" charset="0"/>
                <a:ea typeface="Roboto Slab" panose="020B0604020202020204" charset="0"/>
              </a:rPr>
              <a:t>concerning the environment that is held by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public authorities, including information on hazardous materials and activities in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their communities, and the opportunity to </a:t>
            </a:r>
            <a:r>
              <a:rPr lang="en-US" b="1" i="1" dirty="0">
                <a:solidFill>
                  <a:schemeClr val="accent1"/>
                </a:solidFill>
                <a:latin typeface="Roboto Slab" panose="020B0604020202020204" charset="0"/>
                <a:ea typeface="Roboto Slab" panose="020B0604020202020204" charset="0"/>
              </a:rPr>
              <a:t>participate in decision-making </a:t>
            </a:r>
            <a:r>
              <a:rPr lang="cs-CZ" b="1" i="1" dirty="0">
                <a:solidFill>
                  <a:schemeClr val="accent1"/>
                </a:solidFill>
                <a:latin typeface="Roboto Slab" panose="020B0604020202020204" charset="0"/>
                <a:ea typeface="Roboto Slab" panose="020B0604020202020204" charset="0"/>
              </a:rPr>
              <a:t>	</a:t>
            </a:r>
            <a:r>
              <a:rPr lang="en-US" b="1" i="1" dirty="0">
                <a:solidFill>
                  <a:schemeClr val="accent1"/>
                </a:solidFill>
                <a:latin typeface="Roboto Slab" panose="020B0604020202020204" charset="0"/>
                <a:ea typeface="Roboto Slab" panose="020B0604020202020204" charset="0"/>
              </a:rPr>
              <a:t>processes</a:t>
            </a:r>
            <a:r>
              <a:rPr lang="en-US" i="1" dirty="0">
                <a:latin typeface="Roboto Slab" panose="020B0604020202020204" charset="0"/>
                <a:ea typeface="Roboto Slab" panose="020B0604020202020204" charset="0"/>
              </a:rPr>
              <a:t>. States shall facilitate and encourage public awareness and participation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by making information widely available. Effective </a:t>
            </a:r>
            <a:r>
              <a:rPr lang="en-US" b="1" i="1" dirty="0">
                <a:solidFill>
                  <a:schemeClr val="accent5"/>
                </a:solidFill>
                <a:latin typeface="Roboto Slab" panose="020B0604020202020204" charset="0"/>
                <a:ea typeface="Roboto Slab" panose="020B0604020202020204" charset="0"/>
              </a:rPr>
              <a:t>access to judicial and </a:t>
            </a:r>
            <a:r>
              <a:rPr lang="cs-CZ" b="1" i="1" dirty="0">
                <a:solidFill>
                  <a:schemeClr val="accent5"/>
                </a:solidFill>
                <a:latin typeface="Roboto Slab" panose="020B0604020202020204" charset="0"/>
                <a:ea typeface="Roboto Slab" panose="020B0604020202020204" charset="0"/>
              </a:rPr>
              <a:t>	</a:t>
            </a:r>
            <a:r>
              <a:rPr lang="en-US" b="1" i="1" dirty="0">
                <a:solidFill>
                  <a:schemeClr val="accent5"/>
                </a:solidFill>
                <a:latin typeface="Roboto Slab" panose="020B0604020202020204" charset="0"/>
                <a:ea typeface="Roboto Slab" panose="020B0604020202020204" charset="0"/>
              </a:rPr>
              <a:t>administrative proceedings, including redress and remedy</a:t>
            </a:r>
            <a:r>
              <a:rPr lang="en-US" i="1" dirty="0">
                <a:latin typeface="Roboto Slab" panose="020B0604020202020204" charset="0"/>
                <a:ea typeface="Roboto Slab" panose="020B0604020202020204" charset="0"/>
              </a:rPr>
              <a:t>, shall be provided.”</a:t>
            </a:r>
            <a:endParaRPr lang="cs-CZ" i="1" dirty="0">
              <a:latin typeface="Roboto Slab" panose="020B0604020202020204" charset="0"/>
              <a:ea typeface="Roboto Slab" panose="020B0604020202020204" charset="0"/>
            </a:endParaRPr>
          </a:p>
          <a:p>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Agenda 21</a:t>
            </a:r>
            <a:r>
              <a:rPr lang="cs-CZ"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“One of the fundamental prerequisites for the achievement of </a:t>
            </a:r>
            <a:r>
              <a:rPr lang="cs-CZ" i="1" dirty="0">
                <a:latin typeface="Roboto Slab" panose="020B0604020202020204" charset="0"/>
                <a:ea typeface="Roboto Slab" panose="020B0604020202020204" charset="0"/>
              </a:rPr>
              <a:t>	</a:t>
            </a:r>
            <a:r>
              <a:rPr lang="en-US" i="1" dirty="0">
                <a:latin typeface="Roboto Slab" panose="020B0604020202020204" charset="0"/>
                <a:ea typeface="Roboto Slab" panose="020B0604020202020204" charset="0"/>
              </a:rPr>
              <a:t>sustainable development is broad public participation in decision-making</a:t>
            </a:r>
            <a:endParaRPr lang="cs-CZ" i="1" dirty="0">
              <a:latin typeface="Roboto Slab" panose="020B0604020202020204" charset="0"/>
              <a:ea typeface="Roboto Slab" panose="020B0604020202020204" charset="0"/>
            </a:endParaRPr>
          </a:p>
          <a:p>
            <a:endParaRPr lang="cs-CZ" b="1" dirty="0">
              <a:solidFill>
                <a:schemeClr val="accent2"/>
              </a:solidFill>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P</a:t>
            </a:r>
            <a:r>
              <a:rPr lang="en-US" b="1" dirty="0" err="1">
                <a:solidFill>
                  <a:schemeClr val="accent2"/>
                </a:solidFill>
                <a:latin typeface="Roboto Slab" panose="020B0604020202020204" charset="0"/>
                <a:ea typeface="Roboto Slab" panose="020B0604020202020204" charset="0"/>
              </a:rPr>
              <a:t>olitical</a:t>
            </a:r>
            <a:r>
              <a:rPr lang="en-US" b="1" dirty="0">
                <a:solidFill>
                  <a:schemeClr val="accent2"/>
                </a:solidFill>
                <a:latin typeface="Roboto Slab" panose="020B0604020202020204" charset="0"/>
                <a:ea typeface="Roboto Slab" panose="020B0604020202020204" charset="0"/>
              </a:rPr>
              <a:t> changes in Europe in the beginning of the 1990’s</a:t>
            </a:r>
            <a:r>
              <a:rPr lang="cs-CZ" b="1" dirty="0">
                <a:solidFill>
                  <a:schemeClr val="accent2"/>
                </a:solidFill>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influenced</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perception of what are international and national legal issues.</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New matters, such as civic society, </a:t>
            </a:r>
            <a:r>
              <a:rPr lang="en-US" dirty="0" err="1">
                <a:latin typeface="Roboto Slab" panose="020B0604020202020204" charset="0"/>
                <a:ea typeface="Roboto Slab" panose="020B0604020202020204" charset="0"/>
              </a:rPr>
              <a:t>democratisation</a:t>
            </a:r>
            <a:r>
              <a:rPr lang="en-US" dirty="0">
                <a:latin typeface="Roboto Slab" panose="020B0604020202020204" charset="0"/>
                <a:ea typeface="Roboto Slab" panose="020B0604020202020204" charset="0"/>
              </a:rPr>
              <a:t>, environmental human rights and </a:t>
            </a:r>
            <a:r>
              <a:rPr lang="en-US" dirty="0" err="1">
                <a:latin typeface="Roboto Slab" panose="020B0604020202020204" charset="0"/>
                <a:ea typeface="Roboto Slab" panose="020B0604020202020204" charset="0"/>
              </a:rPr>
              <a:t>globalisation</a:t>
            </a:r>
            <a:r>
              <a:rPr lang="en-US" dirty="0">
                <a:latin typeface="Roboto Slab" panose="020B0604020202020204" charset="0"/>
                <a:ea typeface="Roboto Slab" panose="020B0604020202020204" charset="0"/>
              </a:rPr>
              <a:t>, transcended state borders, entered the international arena, and expanded into international discourse, law, and policy-making in a way that had previously not been possible.</a:t>
            </a:r>
            <a:endParaRPr lang="cs-CZ" dirty="0">
              <a:latin typeface="Roboto Slab" panose="020B0604020202020204" charset="0"/>
              <a:ea typeface="Roboto Slab" panose="020B0604020202020204" charset="0"/>
            </a:endParaRPr>
          </a:p>
          <a:p>
            <a:endParaRPr lang="en" sz="2000" dirty="0"/>
          </a:p>
        </p:txBody>
      </p:sp>
    </p:spTree>
    <p:extLst>
      <p:ext uri="{BB962C8B-B14F-4D97-AF65-F5344CB8AC3E}">
        <p14:creationId xmlns:p14="http://schemas.microsoft.com/office/powerpoint/2010/main" val="184209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Aarhus</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Convention</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Negotiations</a:t>
            </a:r>
            <a:endParaRPr lang="cs-CZ" sz="1800" b="1" dirty="0">
              <a:solidFill>
                <a:schemeClr val="accent3"/>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36935"/>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b="1" dirty="0">
                <a:solidFill>
                  <a:schemeClr val="accent2"/>
                </a:solidFill>
                <a:latin typeface="Roboto Slab" panose="020B0604020202020204" charset="0"/>
                <a:ea typeface="Roboto Slab" panose="020B0604020202020204" charset="0"/>
              </a:rPr>
              <a:t>1995: </a:t>
            </a: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he Third “Environment for Europe” Ministerial Conference </a:t>
            </a:r>
            <a:r>
              <a:rPr lang="en-US" b="1" dirty="0">
                <a:solidFill>
                  <a:schemeClr val="tx1"/>
                </a:solidFill>
                <a:latin typeface="Roboto Slab" panose="020B0604020202020204" charset="0"/>
                <a:ea typeface="Roboto Slab" panose="020B0604020202020204" charset="0"/>
              </a:rPr>
              <a:t>endorsed the UNECE Guidelines</a:t>
            </a:r>
            <a:r>
              <a:rPr lang="en-US" dirty="0">
                <a:solidFill>
                  <a:schemeClr val="tx1"/>
                </a:solidFill>
                <a:latin typeface="Roboto Slab" panose="020B0604020202020204" charset="0"/>
                <a:ea typeface="Roboto Slab" panose="020B0604020202020204" charset="0"/>
              </a:rPr>
              <a:t> on Access to Environmental Information and Public Participation in Environmental Decision-making, which drew on and developed Principle 10. The Ministerial Conference also decided to consider the drafting of a convention.</a:t>
            </a:r>
            <a:r>
              <a:rPr lang="cs-CZ" dirty="0">
                <a:solidFill>
                  <a:schemeClr val="tx1"/>
                </a:solidFill>
                <a:latin typeface="Roboto Slab" panose="020B0604020202020204" charset="0"/>
                <a:ea typeface="Roboto Slab" panose="020B0604020202020204" charset="0"/>
              </a:rPr>
              <a:t> </a:t>
            </a:r>
          </a:p>
          <a:p>
            <a:pPr algn="just"/>
            <a:r>
              <a:rPr lang="en-US" b="1" dirty="0">
                <a:solidFill>
                  <a:schemeClr val="accent2"/>
                </a:solidFill>
                <a:latin typeface="Roboto Slab" panose="020B0604020202020204" charset="0"/>
                <a:ea typeface="Roboto Slab" panose="020B0604020202020204" charset="0"/>
              </a:rPr>
              <a:t>1996</a:t>
            </a:r>
            <a:r>
              <a:rPr lang="cs-CZ" b="1" dirty="0">
                <a:solidFill>
                  <a:schemeClr val="accent2"/>
                </a:solidFill>
                <a:latin typeface="Roboto Slab" panose="020B0604020202020204" charset="0"/>
                <a:ea typeface="Roboto Slab" panose="020B0604020202020204" charset="0"/>
              </a:rPr>
              <a:t>:</a:t>
            </a:r>
            <a:r>
              <a:rPr lang="en-US" b="1" dirty="0">
                <a:solidFill>
                  <a:schemeClr val="accent2"/>
                </a:solidFill>
                <a:latin typeface="Roboto Slab" panose="020B0604020202020204" charset="0"/>
                <a:ea typeface="Roboto Slab" panose="020B0604020202020204" charset="0"/>
              </a:rPr>
              <a:t> </a:t>
            </a: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he UNECE Committee on Environmental Policy</a:t>
            </a:r>
            <a:r>
              <a:rPr lang="en-US" b="1" dirty="0">
                <a:solidFill>
                  <a:schemeClr val="tx1"/>
                </a:solidFill>
                <a:latin typeface="Roboto Slab" panose="020B0604020202020204" charset="0"/>
                <a:ea typeface="Roboto Slab" panose="020B0604020202020204" charset="0"/>
              </a:rPr>
              <a:t> established the </a:t>
            </a:r>
            <a:r>
              <a:rPr lang="en-US" dirty="0">
                <a:solidFill>
                  <a:schemeClr val="tx1"/>
                </a:solidFill>
                <a:latin typeface="Roboto Slab" panose="020B0604020202020204" charset="0"/>
                <a:ea typeface="Roboto Slab" panose="020B0604020202020204" charset="0"/>
              </a:rPr>
              <a:t>mandate for an </a:t>
            </a:r>
            <a:r>
              <a:rPr lang="en-US" i="1" dirty="0">
                <a:solidFill>
                  <a:schemeClr val="tx1"/>
                </a:solidFill>
                <a:latin typeface="Roboto Slab" panose="020B0604020202020204" charset="0"/>
                <a:ea typeface="Roboto Slab" panose="020B0604020202020204" charset="0"/>
              </a:rPr>
              <a:t>ad hoc </a:t>
            </a:r>
            <a:r>
              <a:rPr lang="en-US" dirty="0">
                <a:solidFill>
                  <a:schemeClr val="tx1"/>
                </a:solidFill>
                <a:latin typeface="Roboto Slab" panose="020B0604020202020204" charset="0"/>
                <a:ea typeface="Roboto Slab" panose="020B0604020202020204" charset="0"/>
              </a:rPr>
              <a:t>working group to conduct the negotiations for </a:t>
            </a:r>
            <a:r>
              <a:rPr lang="en-US" dirty="0">
                <a:latin typeface="Roboto Slab" panose="020B0604020202020204" charset="0"/>
                <a:ea typeface="Roboto Slab" panose="020B0604020202020204" charset="0"/>
              </a:rPr>
              <a:t>a new instrument</a:t>
            </a:r>
            <a:r>
              <a:rPr lang="cs-CZ" dirty="0">
                <a:latin typeface="Roboto Slab" panose="020B0604020202020204" charset="0"/>
                <a:ea typeface="Roboto Slab" panose="020B0604020202020204" charset="0"/>
              </a:rPr>
              <a:t>.</a:t>
            </a:r>
          </a:p>
          <a:p>
            <a:pPr algn="just"/>
            <a:r>
              <a:rPr lang="en-US" b="1" dirty="0">
                <a:solidFill>
                  <a:schemeClr val="accent2"/>
                </a:solidFill>
                <a:latin typeface="Roboto Slab" panose="020B0604020202020204" charset="0"/>
                <a:ea typeface="Roboto Slab" panose="020B0604020202020204" charset="0"/>
              </a:rPr>
              <a:t>June 1996 </a:t>
            </a:r>
            <a:r>
              <a:rPr lang="cs-CZ" b="1" dirty="0">
                <a:solidFill>
                  <a:schemeClr val="accent2"/>
                </a:solidFill>
                <a:latin typeface="Roboto Slab" panose="020B0604020202020204" charset="0"/>
                <a:ea typeface="Roboto Slab" panose="020B0604020202020204" charset="0"/>
              </a:rPr>
              <a:t>-</a:t>
            </a:r>
            <a:r>
              <a:rPr lang="en-US" b="1" dirty="0">
                <a:solidFill>
                  <a:schemeClr val="accent2"/>
                </a:solidFill>
                <a:latin typeface="Roboto Slab" panose="020B0604020202020204" charset="0"/>
                <a:ea typeface="Roboto Slab" panose="020B0604020202020204" charset="0"/>
              </a:rPr>
              <a:t> March 1998</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O</a:t>
            </a:r>
            <a:r>
              <a:rPr lang="en-US" dirty="0" err="1">
                <a:latin typeface="Roboto Slab" panose="020B0604020202020204" charset="0"/>
                <a:ea typeface="Roboto Slab" panose="020B0604020202020204" charset="0"/>
              </a:rPr>
              <a:t>ver</a:t>
            </a:r>
            <a:r>
              <a:rPr lang="en-US" dirty="0">
                <a:latin typeface="Roboto Slab" panose="020B0604020202020204" charset="0"/>
                <a:ea typeface="Roboto Slab" panose="020B0604020202020204" charset="0"/>
              </a:rPr>
              <a:t> ten sessions of the working group</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The</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NGOs</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engaged</a:t>
            </a:r>
            <a:r>
              <a:rPr lang="cs-CZ" dirty="0">
                <a:latin typeface="Roboto Slab" panose="020B0604020202020204" charset="0"/>
                <a:ea typeface="Roboto Slab" panose="020B0604020202020204" charset="0"/>
              </a:rPr>
              <a:t> (</a:t>
            </a:r>
            <a:r>
              <a:rPr lang="cs-CZ" i="1" dirty="0">
                <a:latin typeface="Roboto Slab" panose="020B0604020202020204" charset="0"/>
                <a:ea typeface="Roboto Slab" panose="020B0604020202020204" charset="0"/>
              </a:rPr>
              <a:t>‘</a:t>
            </a:r>
            <a:r>
              <a:rPr lang="cs-CZ" i="1" dirty="0" err="1">
                <a:latin typeface="Roboto Slab" panose="020B0604020202020204" charset="0"/>
                <a:ea typeface="Roboto Slab" panose="020B0604020202020204" charset="0"/>
              </a:rPr>
              <a:t>friends</a:t>
            </a:r>
            <a:r>
              <a:rPr lang="cs-CZ" i="1" dirty="0">
                <a:latin typeface="Roboto Slab" panose="020B0604020202020204" charset="0"/>
                <a:ea typeface="Roboto Slab" panose="020B0604020202020204" charset="0"/>
              </a:rPr>
              <a:t> </a:t>
            </a:r>
            <a:r>
              <a:rPr lang="cs-CZ" i="1" dirty="0" err="1">
                <a:latin typeface="Roboto Slab" panose="020B0604020202020204" charset="0"/>
                <a:ea typeface="Roboto Slab" panose="020B0604020202020204" charset="0"/>
              </a:rPr>
              <a:t>of</a:t>
            </a:r>
            <a:r>
              <a:rPr lang="cs-CZ" i="1" dirty="0">
                <a:latin typeface="Roboto Slab" panose="020B0604020202020204" charset="0"/>
                <a:ea typeface="Roboto Slab" panose="020B0604020202020204" charset="0"/>
              </a:rPr>
              <a:t> </a:t>
            </a:r>
            <a:r>
              <a:rPr lang="cs-CZ" i="1" dirty="0" err="1">
                <a:latin typeface="Roboto Slab" panose="020B0604020202020204" charset="0"/>
                <a:ea typeface="Roboto Slab" panose="020B0604020202020204" charset="0"/>
              </a:rPr>
              <a:t>the</a:t>
            </a:r>
            <a:r>
              <a:rPr lang="cs-CZ" i="1" dirty="0">
                <a:latin typeface="Roboto Slab" panose="020B0604020202020204" charset="0"/>
                <a:ea typeface="Roboto Slab" panose="020B0604020202020204" charset="0"/>
              </a:rPr>
              <a:t> </a:t>
            </a:r>
            <a:r>
              <a:rPr lang="cs-CZ" i="1" dirty="0" err="1">
                <a:latin typeface="Roboto Slab" panose="020B0604020202020204" charset="0"/>
                <a:ea typeface="Roboto Slab" panose="020B0604020202020204" charset="0"/>
              </a:rPr>
              <a:t>secretariat</a:t>
            </a:r>
            <a:r>
              <a:rPr lang="cs-CZ" i="1" dirty="0">
                <a:latin typeface="Roboto Slab" panose="020B0604020202020204" charset="0"/>
                <a:ea typeface="Roboto Slab" panose="020B0604020202020204" charset="0"/>
              </a:rPr>
              <a:t>’</a:t>
            </a:r>
            <a:r>
              <a:rPr lang="cs-CZ" dirty="0">
                <a:latin typeface="Roboto Slab" panose="020B0604020202020204" charset="0"/>
                <a:ea typeface="Roboto Slab" panose="020B0604020202020204" charset="0"/>
              </a:rPr>
              <a:t>). </a:t>
            </a:r>
            <a:r>
              <a:rPr lang="cs-CZ" b="1" dirty="0" err="1">
                <a:latin typeface="Roboto Slab" panose="020B0604020202020204" charset="0"/>
                <a:ea typeface="Roboto Slab" panose="020B0604020202020204" charset="0"/>
              </a:rPr>
              <a:t>The</a:t>
            </a:r>
            <a:r>
              <a:rPr lang="cs-CZ" b="1" dirty="0">
                <a:latin typeface="Roboto Slab" panose="020B0604020202020204" charset="0"/>
                <a:ea typeface="Roboto Slab" panose="020B0604020202020204" charset="0"/>
              </a:rPr>
              <a:t> EU</a:t>
            </a:r>
            <a:r>
              <a:rPr lang="cs-CZ" dirty="0">
                <a:latin typeface="Roboto Slab" panose="020B0604020202020204" charset="0"/>
                <a:ea typeface="Roboto Slab" panose="020B0604020202020204" charset="0"/>
              </a:rPr>
              <a:t> (EC) </a:t>
            </a:r>
            <a:r>
              <a:rPr lang="en-US" dirty="0">
                <a:latin typeface="Roboto Slab" panose="020B0604020202020204" charset="0"/>
                <a:ea typeface="Roboto Slab" panose="020B0604020202020204" charset="0"/>
              </a:rPr>
              <a:t>did not have a negotiating mandate</a:t>
            </a:r>
            <a:r>
              <a:rPr lang="cs-CZ" dirty="0">
                <a:latin typeface="Roboto Slab" panose="020B0604020202020204" charset="0"/>
                <a:ea typeface="Roboto Slab" panose="020B0604020202020204" charset="0"/>
              </a:rPr>
              <a:t>, but </a:t>
            </a:r>
            <a:r>
              <a:rPr lang="en-US" dirty="0">
                <a:latin typeface="Roboto Slab" panose="020B0604020202020204" charset="0"/>
                <a:ea typeface="Roboto Slab" panose="020B0604020202020204" charset="0"/>
              </a:rPr>
              <a:t>increasing EU coordination and presentation of a single EU position</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a:t>
            </a:r>
            <a:r>
              <a:rPr lang="en-US" b="1" dirty="0">
                <a:latin typeface="Roboto Slab" panose="020B0604020202020204" charset="0"/>
                <a:ea typeface="Roboto Slab" panose="020B0604020202020204" charset="0"/>
              </a:rPr>
              <a:t>US and Canada </a:t>
            </a:r>
            <a:r>
              <a:rPr lang="en-US" dirty="0">
                <a:latin typeface="Roboto Slab" panose="020B0604020202020204" charset="0"/>
                <a:ea typeface="Roboto Slab" panose="020B0604020202020204" charset="0"/>
              </a:rPr>
              <a:t>opted out of the negotiations at an early stage. </a:t>
            </a:r>
            <a:r>
              <a:rPr lang="en-US" b="1" dirty="0">
                <a:latin typeface="Roboto Slab" panose="020B0604020202020204" charset="0"/>
                <a:ea typeface="Roboto Slab" panose="020B0604020202020204" charset="0"/>
              </a:rPr>
              <a:t>Russia and Turkey </a:t>
            </a:r>
            <a:r>
              <a:rPr lang="en-US" dirty="0">
                <a:latin typeface="Roboto Slab" panose="020B0604020202020204" charset="0"/>
                <a:ea typeface="Roboto Slab" panose="020B0604020202020204" charset="0"/>
              </a:rPr>
              <a:t>played an active role, with many of their textual proposals being accommodated by the other negotiating parties, but did not sign or accede to the Convention.</a:t>
            </a:r>
            <a:endParaRPr lang="cs-CZ" dirty="0">
              <a:latin typeface="Roboto Slab" panose="020B0604020202020204" charset="0"/>
              <a:ea typeface="Roboto Slab" panose="020B0604020202020204" charset="0"/>
            </a:endParaRPr>
          </a:p>
          <a:p>
            <a:pPr algn="just"/>
            <a:r>
              <a:rPr lang="en-US" b="1" dirty="0">
                <a:solidFill>
                  <a:schemeClr val="accent2"/>
                </a:solidFill>
                <a:latin typeface="Roboto Slab" panose="020B0604020202020204" charset="0"/>
                <a:ea typeface="Roboto Slab" panose="020B0604020202020204" charset="0"/>
              </a:rPr>
              <a:t>25 June 1998 </a:t>
            </a:r>
            <a:r>
              <a:rPr lang="cs-CZ" b="1" dirty="0">
                <a:solidFill>
                  <a:schemeClr val="accent2"/>
                </a:solidFill>
                <a:latin typeface="Roboto Slab" panose="020B0604020202020204" charset="0"/>
                <a:ea typeface="Roboto Slab" panose="020B0604020202020204" charset="0"/>
              </a:rPr>
              <a:t>(</a:t>
            </a:r>
            <a:r>
              <a:rPr lang="en-US" b="1" dirty="0">
                <a:solidFill>
                  <a:schemeClr val="accent2"/>
                </a:solidFill>
                <a:latin typeface="Roboto Slab" panose="020B0604020202020204" charset="0"/>
                <a:ea typeface="Roboto Slab" panose="020B0604020202020204" charset="0"/>
              </a:rPr>
              <a:t>Aarhus, Denmark</a:t>
            </a:r>
            <a:r>
              <a:rPr lang="cs-CZ" b="1" dirty="0">
                <a:solidFill>
                  <a:schemeClr val="accent2"/>
                </a:solidFill>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The</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Convention</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was</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adopted</a:t>
            </a:r>
            <a:r>
              <a:rPr lang="en-US" dirty="0">
                <a:latin typeface="Roboto Slab" panose="020B0604020202020204" charset="0"/>
                <a:ea typeface="Roboto Slab" panose="020B0604020202020204" charset="0"/>
              </a:rPr>
              <a:t> within the framework of the Fourth Ministerial ‘Environment for Europe’ conference.</a:t>
            </a:r>
            <a:endParaRPr lang="cs-CZ" dirty="0">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30 </a:t>
            </a:r>
            <a:r>
              <a:rPr lang="cs-CZ" b="1" dirty="0" err="1">
                <a:solidFill>
                  <a:schemeClr val="accent2"/>
                </a:solidFill>
                <a:latin typeface="Roboto Slab" panose="020B0604020202020204" charset="0"/>
                <a:ea typeface="Roboto Slab" panose="020B0604020202020204" charset="0"/>
              </a:rPr>
              <a:t>October</a:t>
            </a:r>
            <a:r>
              <a:rPr lang="cs-CZ" b="1" dirty="0">
                <a:solidFill>
                  <a:schemeClr val="accent2"/>
                </a:solidFill>
                <a:latin typeface="Roboto Slab" panose="020B0604020202020204" charset="0"/>
                <a:ea typeface="Roboto Slab" panose="020B0604020202020204" charset="0"/>
              </a:rPr>
              <a:t> 2001: </a:t>
            </a:r>
            <a:r>
              <a:rPr lang="cs-CZ" dirty="0" err="1">
                <a:latin typeface="Roboto Slab" panose="020B0604020202020204" charset="0"/>
                <a:ea typeface="Roboto Slab" panose="020B0604020202020204" charset="0"/>
              </a:rPr>
              <a:t>The</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Convention</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entered</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into</a:t>
            </a:r>
            <a:r>
              <a:rPr lang="cs-CZ" dirty="0">
                <a:latin typeface="Roboto Slab" panose="020B0604020202020204" charset="0"/>
                <a:ea typeface="Roboto Slab" panose="020B0604020202020204" charset="0"/>
              </a:rPr>
              <a:t> </a:t>
            </a:r>
            <a:r>
              <a:rPr lang="cs-CZ" dirty="0" err="1">
                <a:latin typeface="Roboto Slab" panose="020B0604020202020204" charset="0"/>
                <a:ea typeface="Roboto Slab" panose="020B0604020202020204" charset="0"/>
              </a:rPr>
              <a:t>force</a:t>
            </a:r>
            <a:r>
              <a:rPr lang="cs-CZ" dirty="0">
                <a:latin typeface="Roboto Slab" panose="020B0604020202020204" charset="0"/>
                <a:ea typeface="Roboto Slab" panose="020B0604020202020204" charset="0"/>
              </a:rPr>
              <a:t>.</a:t>
            </a:r>
          </a:p>
          <a:p>
            <a:pPr algn="just"/>
            <a:r>
              <a:rPr lang="en-US" b="1" dirty="0">
                <a:solidFill>
                  <a:schemeClr val="accent2"/>
                </a:solidFill>
                <a:latin typeface="Roboto Slab" panose="020B0604020202020204" charset="0"/>
                <a:ea typeface="Roboto Slab" panose="020B0604020202020204" charset="0"/>
              </a:rPr>
              <a:t>Since 2012</a:t>
            </a:r>
            <a:r>
              <a:rPr lang="en-US" dirty="0">
                <a:latin typeface="Roboto Slab" panose="020B0604020202020204" charset="0"/>
                <a:ea typeface="Roboto Slab" panose="020B0604020202020204" charset="0"/>
              </a:rPr>
              <a:t>, all EU Member States and the EU itself are parties to the Aarhus Convention.</a:t>
            </a:r>
            <a:endParaRPr lang="cs-CZ" dirty="0">
              <a:latin typeface="Roboto Slab" panose="020B0604020202020204" charset="0"/>
              <a:ea typeface="Roboto Slab" panose="020B0604020202020204" charset="0"/>
            </a:endParaRPr>
          </a:p>
          <a:p>
            <a:pPr algn="just"/>
            <a:r>
              <a:rPr lang="it-IT" b="1" dirty="0">
                <a:solidFill>
                  <a:schemeClr val="accent2"/>
                </a:solidFill>
                <a:latin typeface="Roboto Slab" panose="020B0604020202020204" charset="0"/>
                <a:ea typeface="Roboto Slab" panose="020B0604020202020204" charset="0"/>
              </a:rPr>
              <a:t>4 March 2018</a:t>
            </a:r>
            <a:r>
              <a:rPr lang="cs-CZ" dirty="0">
                <a:latin typeface="Roboto Slab" panose="020B0604020202020204" charset="0"/>
                <a:ea typeface="Roboto Slab" panose="020B0604020202020204" charset="0"/>
              </a:rPr>
              <a:t>:</a:t>
            </a:r>
            <a:r>
              <a:rPr lang="it-IT"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E</a:t>
            </a:r>
            <a:r>
              <a:rPr lang="it-IT" dirty="0">
                <a:latin typeface="Roboto Slab" panose="020B0604020202020204" charset="0"/>
                <a:ea typeface="Roboto Slab" panose="020B0604020202020204" charset="0"/>
              </a:rPr>
              <a:t>scazú </a:t>
            </a:r>
            <a:r>
              <a:rPr lang="cs-CZ" dirty="0">
                <a:latin typeface="Roboto Slab" panose="020B0604020202020204" charset="0"/>
                <a:ea typeface="Roboto Slab" panose="020B0604020202020204" charset="0"/>
              </a:rPr>
              <a:t>(</a:t>
            </a:r>
            <a:r>
              <a:rPr lang="it-IT" dirty="0">
                <a:latin typeface="Roboto Slab" panose="020B0604020202020204" charset="0"/>
                <a:ea typeface="Roboto Slab" panose="020B0604020202020204" charset="0"/>
              </a:rPr>
              <a:t>Costa Rica</a:t>
            </a:r>
            <a:r>
              <a:rPr lang="cs-CZ" dirty="0">
                <a:latin typeface="Roboto Slab" panose="020B0604020202020204" charset="0"/>
                <a:ea typeface="Roboto Slab" panose="020B0604020202020204" charset="0"/>
              </a:rPr>
              <a:t>) - </a:t>
            </a:r>
            <a:r>
              <a:rPr lang="en-US" dirty="0">
                <a:latin typeface="Roboto Slab" panose="020B0604020202020204" charset="0"/>
                <a:ea typeface="Roboto Slab" panose="020B0604020202020204" charset="0"/>
              </a:rPr>
              <a:t>Regional Agreement on Access to Information, Public Participation and Justice in Environmental Matters </a:t>
            </a:r>
            <a:r>
              <a:rPr lang="en-US" b="1" dirty="0">
                <a:latin typeface="Roboto Slab" panose="020B0604020202020204" charset="0"/>
                <a:ea typeface="Roboto Slab" panose="020B0604020202020204" charset="0"/>
              </a:rPr>
              <a:t>in Latin America and the Caribbean</a:t>
            </a:r>
            <a:endParaRPr lang="cs-CZ" b="1"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521016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2304661" y="1638649"/>
            <a:ext cx="4413380" cy="3339627"/>
          </a:xfrm>
          <a:prstGeom prst="rect">
            <a:avLst/>
          </a:prstGeom>
        </p:spPr>
      </p:pic>
    </p:spTree>
    <p:extLst>
      <p:ext uri="{BB962C8B-B14F-4D97-AF65-F5344CB8AC3E}">
        <p14:creationId xmlns:p14="http://schemas.microsoft.com/office/powerpoint/2010/main" val="128690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a:spcBef>
                <a:spcPts val="600"/>
              </a:spcBef>
            </a:pPr>
            <a:r>
              <a:rPr lang="cs-CZ" sz="2000" b="1" dirty="0">
                <a:solidFill>
                  <a:schemeClr val="accent4"/>
                </a:solidFill>
                <a:latin typeface="Roboto Slab" panose="020B0604020202020204" charset="0"/>
                <a:ea typeface="Roboto Slab" panose="020B0604020202020204" charset="0"/>
                <a:cs typeface="Nixie One"/>
                <a:sym typeface="Nixie One"/>
              </a:rPr>
              <a:t>Last </a:t>
            </a:r>
            <a:r>
              <a:rPr lang="cs-CZ" sz="2000" b="1" dirty="0" err="1">
                <a:solidFill>
                  <a:schemeClr val="accent4"/>
                </a:solidFill>
                <a:latin typeface="Roboto Slab" panose="020B0604020202020204" charset="0"/>
                <a:ea typeface="Roboto Slab" panose="020B0604020202020204" charset="0"/>
                <a:cs typeface="Nixie One"/>
                <a:sym typeface="Nixie One"/>
              </a:rPr>
              <a:t>lecture</a:t>
            </a:r>
            <a:r>
              <a:rPr lang="cs-CZ" sz="2000" b="1" dirty="0">
                <a:solidFill>
                  <a:schemeClr val="accent4"/>
                </a:solidFill>
                <a:latin typeface="Roboto Slab" panose="020B0604020202020204" charset="0"/>
                <a:ea typeface="Roboto Slab" panose="020B0604020202020204" charset="0"/>
                <a:cs typeface="Nixie One"/>
                <a:sym typeface="Nixie One"/>
              </a:rPr>
              <a:t> </a:t>
            </a:r>
            <a:r>
              <a:rPr lang="cs-CZ" sz="2000" b="1" dirty="0" err="1">
                <a:solidFill>
                  <a:schemeClr val="accent4"/>
                </a:solidFill>
                <a:latin typeface="Roboto Slab" panose="020B0604020202020204" charset="0"/>
                <a:ea typeface="Roboto Slab" panose="020B0604020202020204" charset="0"/>
                <a:cs typeface="Nixie One"/>
                <a:sym typeface="Nixie One"/>
              </a:rPr>
              <a:t>summary</a:t>
            </a:r>
            <a:r>
              <a:rPr lang="cs-CZ" sz="2000" b="1" dirty="0">
                <a:solidFill>
                  <a:schemeClr val="accent4"/>
                </a:solidFill>
                <a:latin typeface="Roboto Slab" panose="020B0604020202020204" charset="0"/>
                <a:ea typeface="Roboto Slab" panose="020B0604020202020204" charset="0"/>
                <a:cs typeface="Nixie One"/>
                <a:sym typeface="Nixie One"/>
              </a:rPr>
              <a:t> - </a:t>
            </a:r>
            <a:r>
              <a:rPr lang="en-US" sz="2000" b="1" dirty="0">
                <a:solidFill>
                  <a:schemeClr val="accent4"/>
                </a:solidFill>
                <a:latin typeface="Roboto Slab" panose="020B0604020202020204" charset="0"/>
                <a:ea typeface="Roboto Slab" panose="020B0604020202020204" charset="0"/>
                <a:cs typeface="Nixie One"/>
                <a:sym typeface="Nixie One"/>
              </a:rPr>
              <a:t>Harmonization of environmental requirements</a:t>
            </a: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1) Correct transposition + application + information</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2) O</a:t>
            </a:r>
            <a:r>
              <a:rPr lang="en-US" sz="2000" b="1" dirty="0" err="1">
                <a:solidFill>
                  <a:schemeClr val="tx1"/>
                </a:solidFill>
                <a:latin typeface="Roboto Slab" panose="020B0604020202020204" charset="0"/>
                <a:ea typeface="Roboto Slab" panose="020B0604020202020204" charset="0"/>
                <a:cs typeface="Nixie One"/>
                <a:sym typeface="Nixie One"/>
              </a:rPr>
              <a:t>bligation</a:t>
            </a:r>
            <a:r>
              <a:rPr lang="en-US" sz="2000" b="1" dirty="0">
                <a:solidFill>
                  <a:schemeClr val="tx1"/>
                </a:solidFill>
                <a:latin typeface="Roboto Slab" panose="020B0604020202020204" charset="0"/>
                <a:ea typeface="Roboto Slab" panose="020B0604020202020204" charset="0"/>
                <a:cs typeface="Nixie One"/>
                <a:sym typeface="Nixie One"/>
              </a:rPr>
              <a:t> to refrain from any measure which could </a:t>
            </a:r>
            <a:r>
              <a:rPr lang="en-US" sz="2000" b="1" dirty="0" err="1">
                <a:solidFill>
                  <a:schemeClr val="tx1"/>
                </a:solidFill>
                <a:latin typeface="Roboto Slab" panose="020B0604020202020204" charset="0"/>
                <a:ea typeface="Roboto Slab" panose="020B0604020202020204" charset="0"/>
                <a:cs typeface="Nixie One"/>
                <a:sym typeface="Nixie One"/>
              </a:rPr>
              <a:t>jeopardise</a:t>
            </a:r>
            <a:r>
              <a:rPr lang="en-US" sz="2000" b="1" dirty="0">
                <a:solidFill>
                  <a:schemeClr val="tx1"/>
                </a:solidFill>
                <a:latin typeface="Roboto Slab" panose="020B0604020202020204" charset="0"/>
                <a:ea typeface="Roboto Slab" panose="020B0604020202020204" charset="0"/>
                <a:cs typeface="Nixie One"/>
                <a:sym typeface="Nixie One"/>
              </a:rPr>
              <a:t> the attainment of the Union's objectives</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3</a:t>
            </a:r>
            <a:r>
              <a:rPr lang="en-US"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tx1"/>
                </a:solidFill>
                <a:latin typeface="Roboto Slab" panose="020B0604020202020204" charset="0"/>
                <a:ea typeface="Roboto Slab" panose="020B0604020202020204" charset="0"/>
                <a:cs typeface="Nixie One"/>
                <a:sym typeface="Nixie One"/>
              </a:rPr>
              <a:t>I</a:t>
            </a:r>
            <a:r>
              <a:rPr lang="en-US" sz="2000" b="1" dirty="0" err="1">
                <a:solidFill>
                  <a:schemeClr val="tx1"/>
                </a:solidFill>
                <a:latin typeface="Roboto Slab" panose="020B0604020202020204" charset="0"/>
                <a:ea typeface="Roboto Slab" panose="020B0604020202020204" charset="0"/>
                <a:cs typeface="Nixie One"/>
                <a:sym typeface="Nixie One"/>
              </a:rPr>
              <a:t>mplementation</a:t>
            </a:r>
            <a:r>
              <a:rPr lang="en-US" sz="2000" b="1" dirty="0">
                <a:solidFill>
                  <a:schemeClr val="tx1"/>
                </a:solidFill>
                <a:latin typeface="Roboto Slab" panose="020B0604020202020204" charset="0"/>
                <a:ea typeface="Roboto Slab" panose="020B0604020202020204" charset="0"/>
                <a:cs typeface="Nixie One"/>
                <a:sym typeface="Nixie One"/>
              </a:rPr>
              <a:t> and the enforcement: member states, problems of EU control: remote, burden of proof</a:t>
            </a:r>
          </a:p>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The role of national courts and the role of CJEU.</a:t>
            </a:r>
          </a:p>
          <a:p>
            <a:pPr marL="285750" lvl="0" indent="-285750">
              <a:spcBef>
                <a:spcPts val="600"/>
              </a:spcBef>
              <a:buFont typeface="Arial" panose="020B0604020202020204" pitchFamily="34" charset="0"/>
              <a:buChar char="•"/>
            </a:pPr>
            <a:r>
              <a:rPr lang="en-US" sz="2000" b="1" dirty="0">
                <a:solidFill>
                  <a:schemeClr val="accent3"/>
                </a:solidFill>
                <a:latin typeface="Roboto Slab" panose="020B0604020202020204" charset="0"/>
                <a:ea typeface="Roboto Slab" panose="020B0604020202020204" charset="0"/>
                <a:cs typeface="Nixie One"/>
                <a:sym typeface="Nixie One"/>
              </a:rPr>
              <a:t>CJEU: interpretation, systematic failures, financial sanctions</a:t>
            </a:r>
          </a:p>
          <a:p>
            <a:pPr marL="285750" indent="-285750">
              <a:spcBef>
                <a:spcPts val="600"/>
              </a:spcBef>
              <a:buFont typeface="Arial" panose="020B0604020202020204" pitchFamily="34" charset="0"/>
              <a:buChar char="•"/>
            </a:pPr>
            <a:r>
              <a:rPr lang="en-US" sz="2000" b="1" dirty="0">
                <a:solidFill>
                  <a:schemeClr val="accent3"/>
                </a:solidFill>
                <a:latin typeface="Roboto Slab" panose="020B0604020202020204" charset="0"/>
                <a:ea typeface="Roboto Slab" panose="020B0604020202020204" charset="0"/>
                <a:cs typeface="Nixie One"/>
                <a:sym typeface="Nixie One"/>
              </a:rPr>
              <a:t>national courts: </a:t>
            </a:r>
            <a:r>
              <a:rPr lang="cs-CZ" sz="2000" b="1" dirty="0">
                <a:solidFill>
                  <a:schemeClr val="accent3"/>
                </a:solidFill>
                <a:latin typeface="Roboto Slab" panose="020B0604020202020204" charset="0"/>
                <a:ea typeface="Roboto Slab" panose="020B0604020202020204" charset="0"/>
                <a:cs typeface="Nixie One"/>
                <a:sym typeface="Nixie One"/>
              </a:rPr>
              <a:t>a) </a:t>
            </a:r>
            <a:r>
              <a:rPr lang="en-US" sz="2000" b="1" dirty="0">
                <a:solidFill>
                  <a:schemeClr val="accent3"/>
                </a:solidFill>
                <a:latin typeface="Roboto Slab" panose="020B0604020202020204" charset="0"/>
                <a:ea typeface="Roboto Slab" panose="020B0604020202020204" charset="0"/>
                <a:cs typeface="Nixie One"/>
                <a:sym typeface="Nixie One"/>
              </a:rPr>
              <a:t>consistent interpretation, </a:t>
            </a:r>
            <a:r>
              <a:rPr lang="cs-CZ" sz="2000" b="1" dirty="0">
                <a:solidFill>
                  <a:schemeClr val="accent3"/>
                </a:solidFill>
                <a:latin typeface="Roboto Slab" panose="020B0604020202020204" charset="0"/>
                <a:ea typeface="Roboto Slab" panose="020B0604020202020204" charset="0"/>
                <a:cs typeface="Nixie One"/>
                <a:sym typeface="Nixie One"/>
              </a:rPr>
              <a:t>b) </a:t>
            </a:r>
            <a:r>
              <a:rPr lang="en-US" sz="2000" b="1" dirty="0">
                <a:solidFill>
                  <a:schemeClr val="accent3"/>
                </a:solidFill>
                <a:latin typeface="Roboto Slab" panose="020B0604020202020204" charset="0"/>
                <a:ea typeface="Roboto Slab" panose="020B0604020202020204" charset="0"/>
                <a:cs typeface="Nixie One"/>
                <a:sym typeface="Nixie One"/>
              </a:rPr>
              <a:t>conflict: annulment, non-application (exemptions)</a:t>
            </a:r>
            <a:r>
              <a:rPr lang="cs-CZ" sz="2000" b="1" dirty="0">
                <a:solidFill>
                  <a:schemeClr val="accent3"/>
                </a:solidFill>
                <a:latin typeface="Roboto Slab" panose="020B0604020202020204" charset="0"/>
                <a:ea typeface="Roboto Slab" panose="020B0604020202020204" charset="0"/>
                <a:cs typeface="Nixie One"/>
                <a:sym typeface="Nixie One"/>
              </a:rPr>
              <a:t>, </a:t>
            </a:r>
            <a:r>
              <a:rPr lang="en-US" sz="2000" b="1" dirty="0">
                <a:solidFill>
                  <a:schemeClr val="accent3"/>
                </a:solidFill>
                <a:latin typeface="Roboto Slab" panose="020B0604020202020204" charset="0"/>
                <a:ea typeface="Roboto Slab" panose="020B0604020202020204" charset="0"/>
                <a:cs typeface="Nixie One"/>
                <a:sym typeface="Nixie One"/>
              </a:rPr>
              <a:t>direct effect</a:t>
            </a:r>
            <a:r>
              <a:rPr lang="cs-CZ" sz="2000" b="1" dirty="0">
                <a:solidFill>
                  <a:schemeClr val="accent3"/>
                </a:solidFill>
                <a:latin typeface="Roboto Slab" panose="020B0604020202020204" charset="0"/>
                <a:ea typeface="Roboto Slab" panose="020B0604020202020204" charset="0"/>
                <a:cs typeface="Nixie One"/>
                <a:sym typeface="Nixie One"/>
              </a:rPr>
              <a:t>?</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a:solidFill>
                  <a:schemeClr val="accent3"/>
                </a:solidFill>
                <a:latin typeface="Roboto Slab" panose="020B0604020202020204" charset="0"/>
                <a:ea typeface="Roboto Slab" panose="020B0604020202020204" charset="0"/>
                <a:cs typeface="Nixie One"/>
                <a:sym typeface="Nixie One"/>
              </a:rPr>
              <a:t>c) </a:t>
            </a:r>
            <a:r>
              <a:rPr lang="en-US" sz="2000" b="1" dirty="0">
                <a:solidFill>
                  <a:schemeClr val="accent3"/>
                </a:solidFill>
                <a:latin typeface="Roboto Slab" panose="020B0604020202020204" charset="0"/>
                <a:ea typeface="Roboto Slab" panose="020B0604020202020204" charset="0"/>
                <a:cs typeface="Nixie One"/>
                <a:sym typeface="Nixie One"/>
              </a:rPr>
              <a:t>state </a:t>
            </a:r>
            <a:r>
              <a:rPr lang="cs-CZ" sz="2000" b="1" dirty="0">
                <a:solidFill>
                  <a:schemeClr val="accent3"/>
                </a:solidFill>
                <a:latin typeface="Roboto Slab" panose="020B0604020202020204" charset="0"/>
                <a:ea typeface="Roboto Slab" panose="020B0604020202020204" charset="0"/>
                <a:cs typeface="Nixie One"/>
                <a:sym typeface="Nixie One"/>
              </a:rPr>
              <a:t>l</a:t>
            </a:r>
            <a:r>
              <a:rPr lang="en-US" sz="2000" b="1" dirty="0" err="1">
                <a:solidFill>
                  <a:schemeClr val="accent3"/>
                </a:solidFill>
                <a:latin typeface="Roboto Slab" panose="020B0604020202020204" charset="0"/>
                <a:ea typeface="Roboto Slab" panose="020B0604020202020204" charset="0"/>
                <a:cs typeface="Nixie One"/>
                <a:sym typeface="Nixie One"/>
              </a:rPr>
              <a:t>iability</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0815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960497" y="167951"/>
            <a:ext cx="5000139" cy="4823829"/>
          </a:xfrm>
          <a:prstGeom prst="rect">
            <a:avLst/>
          </a:prstGeom>
        </p:spPr>
      </p:pic>
    </p:spTree>
    <p:extLst>
      <p:ext uri="{BB962C8B-B14F-4D97-AF65-F5344CB8AC3E}">
        <p14:creationId xmlns:p14="http://schemas.microsoft.com/office/powerpoint/2010/main" val="428903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05209" y="184279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A</a:t>
            </a:r>
            <a:r>
              <a:rPr lang="en-US" sz="2000" dirty="0" err="1">
                <a:latin typeface="Roboto Slab" panose="020B0604020202020204" charset="0"/>
                <a:ea typeface="Roboto Slab" panose="020B0604020202020204" charset="0"/>
              </a:rPr>
              <a:t>dopted</a:t>
            </a:r>
            <a:r>
              <a:rPr lang="en-US" sz="2000" dirty="0">
                <a:latin typeface="Roboto Slab" panose="020B0604020202020204" charset="0"/>
                <a:ea typeface="Roboto Slab" panose="020B0604020202020204" charset="0"/>
              </a:rPr>
              <a:t> on 25 June </a:t>
            </a:r>
            <a:r>
              <a:rPr lang="en-US" sz="2000" b="1" dirty="0">
                <a:solidFill>
                  <a:srgbClr val="FF0000"/>
                </a:solidFill>
                <a:latin typeface="Roboto Slab" panose="020B0604020202020204" charset="0"/>
                <a:ea typeface="Roboto Slab" panose="020B0604020202020204" charset="0"/>
              </a:rPr>
              <a:t>1998</a:t>
            </a:r>
            <a:r>
              <a:rPr lang="en-US" sz="2000" dirty="0">
                <a:latin typeface="Roboto Slab" panose="020B0604020202020204" charset="0"/>
                <a:ea typeface="Roboto Slab" panose="020B0604020202020204" charset="0"/>
              </a:rPr>
              <a:t> in the Danish city of Aarhus (</a:t>
            </a:r>
            <a:r>
              <a:rPr lang="en-US" sz="2000" dirty="0" err="1">
                <a:latin typeface="Roboto Slab" panose="020B0604020202020204" charset="0"/>
                <a:ea typeface="Roboto Slab" panose="020B0604020202020204" charset="0"/>
              </a:rPr>
              <a:t>Århus</a:t>
            </a:r>
            <a:r>
              <a:rPr lang="en-US" sz="2000" dirty="0">
                <a:latin typeface="Roboto Slab" panose="020B0604020202020204" charset="0"/>
                <a:ea typeface="Roboto Slab" panose="020B0604020202020204" charset="0"/>
              </a:rPr>
              <a:t>)</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dirty="0">
                <a:latin typeface="Roboto Slab" panose="020B0604020202020204" charset="0"/>
                <a:ea typeface="Roboto Slab" panose="020B0604020202020204" charset="0"/>
              </a:rPr>
              <a:t>E</a:t>
            </a:r>
            <a:r>
              <a:rPr lang="en-US" sz="2000" dirty="0" err="1">
                <a:latin typeface="Roboto Slab" panose="020B0604020202020204" charset="0"/>
                <a:ea typeface="Roboto Slab" panose="020B0604020202020204" charset="0"/>
              </a:rPr>
              <a:t>ntered</a:t>
            </a:r>
            <a:r>
              <a:rPr lang="en-US" sz="2000" dirty="0">
                <a:latin typeface="Roboto Slab" panose="020B0604020202020204" charset="0"/>
                <a:ea typeface="Roboto Slab" panose="020B0604020202020204" charset="0"/>
              </a:rPr>
              <a:t> into force </a:t>
            </a:r>
            <a:r>
              <a:rPr lang="cs-CZ" sz="2000" dirty="0">
                <a:latin typeface="Roboto Slab" panose="020B0604020202020204" charset="0"/>
                <a:ea typeface="Roboto Slab" panose="020B0604020202020204" charset="0"/>
              </a:rPr>
              <a:t>in </a:t>
            </a:r>
            <a:r>
              <a:rPr lang="en-US" sz="2000" dirty="0">
                <a:latin typeface="Roboto Slab" panose="020B0604020202020204" charset="0"/>
                <a:ea typeface="Roboto Slab" panose="020B0604020202020204" charset="0"/>
              </a:rPr>
              <a:t>2001</a:t>
            </a:r>
            <a:endParaRPr lang="cs-CZ" sz="2000" dirty="0">
              <a:latin typeface="Roboto Slab" panose="020B0604020202020204" charset="0"/>
              <a:ea typeface="Roboto Slab" panose="020B0604020202020204" charset="0"/>
            </a:endParaRPr>
          </a:p>
          <a:p>
            <a:pPr marL="342900" indent="-342900">
              <a:buFont typeface="Arial" panose="020B0604020202020204" pitchFamily="34" charset="0"/>
              <a:buChar char="•"/>
            </a:pPr>
            <a:r>
              <a:rPr lang="cs-CZ" sz="2000" b="1" dirty="0" err="1">
                <a:solidFill>
                  <a:srgbClr val="FF0000"/>
                </a:solidFill>
                <a:latin typeface="Roboto Slab" panose="020B0604020202020204" charset="0"/>
                <a:ea typeface="Roboto Slab" panose="020B0604020202020204" charset="0"/>
              </a:rPr>
              <a:t>All</a:t>
            </a:r>
            <a:r>
              <a:rPr lang="cs-CZ" sz="2000" b="1" dirty="0">
                <a:solidFill>
                  <a:srgbClr val="FF0000"/>
                </a:solidFill>
                <a:latin typeface="Roboto Slab" panose="020B0604020202020204" charset="0"/>
                <a:ea typeface="Roboto Slab" panose="020B0604020202020204" charset="0"/>
              </a:rPr>
              <a:t> </a:t>
            </a:r>
            <a:r>
              <a:rPr lang="cs-CZ" sz="2000" b="1" dirty="0" err="1">
                <a:solidFill>
                  <a:srgbClr val="FF0000"/>
                </a:solidFill>
                <a:latin typeface="Roboto Slab" panose="020B0604020202020204" charset="0"/>
                <a:ea typeface="Roboto Slab" panose="020B0604020202020204" charset="0"/>
              </a:rPr>
              <a:t>Member</a:t>
            </a:r>
            <a:r>
              <a:rPr lang="cs-CZ" sz="2000" b="1" dirty="0">
                <a:solidFill>
                  <a:srgbClr val="FF0000"/>
                </a:solidFill>
                <a:latin typeface="Roboto Slab" panose="020B0604020202020204" charset="0"/>
                <a:ea typeface="Roboto Slab" panose="020B0604020202020204" charset="0"/>
              </a:rPr>
              <a:t> </a:t>
            </a:r>
            <a:r>
              <a:rPr lang="cs-CZ" sz="2000" b="1" dirty="0" err="1">
                <a:solidFill>
                  <a:srgbClr val="FF0000"/>
                </a:solidFill>
                <a:latin typeface="Roboto Slab" panose="020B0604020202020204" charset="0"/>
                <a:ea typeface="Roboto Slab" panose="020B0604020202020204" charset="0"/>
              </a:rPr>
              <a:t>States</a:t>
            </a:r>
            <a:r>
              <a:rPr lang="cs-CZ" sz="2000" b="1" dirty="0">
                <a:solidFill>
                  <a:srgbClr val="FF0000"/>
                </a:solidFill>
                <a:latin typeface="Roboto Slab" panose="020B0604020202020204" charset="0"/>
                <a:ea typeface="Roboto Slab" panose="020B0604020202020204" charset="0"/>
              </a:rPr>
              <a:t> and EU are </a:t>
            </a:r>
            <a:r>
              <a:rPr lang="cs-CZ" sz="2000" b="1" dirty="0" err="1">
                <a:solidFill>
                  <a:srgbClr val="FF0000"/>
                </a:solidFill>
                <a:latin typeface="Roboto Slab" panose="020B0604020202020204" charset="0"/>
                <a:ea typeface="Roboto Slab" panose="020B0604020202020204" charset="0"/>
              </a:rPr>
              <a:t>parties</a:t>
            </a:r>
            <a:endParaRPr lang="cs-CZ" sz="2000" b="1" dirty="0">
              <a:solidFill>
                <a:srgbClr val="FF0000"/>
              </a:solidFill>
              <a:latin typeface="Roboto Slab" panose="020B0604020202020204" charset="0"/>
              <a:ea typeface="Roboto Slab" panose="020B0604020202020204" charset="0"/>
            </a:endParaRP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Links environmental rights and human rights</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Acknowledges that we owe an obligation to future generations</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Establishes that sustainable development can be achieved only through the involvement of all stakeholders</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Links government accountability and environmental protection</a:t>
            </a:r>
          </a:p>
          <a:p>
            <a:pPr marL="342900" indent="-342900" fontAlgn="base">
              <a:buFont typeface="Arial" panose="020B0604020202020204" pitchFamily="34" charset="0"/>
              <a:buChar char="•"/>
            </a:pPr>
            <a:r>
              <a:rPr lang="en-US" sz="2000" dirty="0">
                <a:latin typeface="Roboto Slab" panose="020B0604020202020204" charset="0"/>
                <a:ea typeface="Roboto Slab" panose="020B0604020202020204" charset="0"/>
              </a:rPr>
              <a:t>Focuses on interactions between the public and public authorities in a democratic context.</a:t>
            </a:r>
          </a:p>
          <a:p>
            <a:endParaRPr lang="cs-CZ" dirty="0"/>
          </a:p>
        </p:txBody>
      </p:sp>
    </p:spTree>
    <p:extLst>
      <p:ext uri="{BB962C8B-B14F-4D97-AF65-F5344CB8AC3E}">
        <p14:creationId xmlns:p14="http://schemas.microsoft.com/office/powerpoint/2010/main" val="15025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05208" y="1768152"/>
            <a:ext cx="8538791" cy="337534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Rights-based approach</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A 'floor', not a 'ceiling'‚</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Non-discrimination</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Definition of public authorities</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Non-compliance mechanism</a:t>
            </a:r>
            <a:endParaRPr lang="cs-CZ" sz="2000" b="1" dirty="0">
              <a:latin typeface="Roboto Slab" panose="020B0604020202020204" charset="0"/>
              <a:ea typeface="Roboto Slab" panose="020B0604020202020204" charset="0"/>
            </a:endParaRPr>
          </a:p>
          <a:p>
            <a:pPr lvl="2"/>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Meeting of the Parties</a:t>
            </a:r>
          </a:p>
          <a:p>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Bureau</a:t>
            </a:r>
          </a:p>
          <a:p>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Working Group of the Parties</a:t>
            </a:r>
          </a:p>
          <a:p>
            <a:r>
              <a:rPr lang="cs-CZ" sz="2000" b="1" i="1" dirty="0">
                <a:latin typeface="Roboto Slab" panose="020B0604020202020204" charset="0"/>
                <a:ea typeface="Roboto Slab" panose="020B0604020202020204" charset="0"/>
              </a:rPr>
              <a:t>	</a:t>
            </a:r>
            <a:r>
              <a:rPr lang="en-US" sz="2000" b="1" i="1" dirty="0">
                <a:latin typeface="Roboto Slab" panose="020B0604020202020204" charset="0"/>
                <a:ea typeface="Roboto Slab" panose="020B0604020202020204" charset="0"/>
              </a:rPr>
              <a:t>Compliance Committee</a:t>
            </a:r>
          </a:p>
          <a:p>
            <a:pPr marL="342900" indent="-342900">
              <a:buFont typeface="Arial" panose="020B0604020202020204" pitchFamily="34" charset="0"/>
              <a:buChar char="•"/>
            </a:pPr>
            <a:r>
              <a:rPr lang="en-US" sz="2000" b="1" dirty="0">
                <a:latin typeface="Roboto Slab" panose="020B0604020202020204" charset="0"/>
                <a:ea typeface="Roboto Slab" panose="020B0604020202020204" charset="0"/>
              </a:rPr>
              <a:t>GMO amendment</a:t>
            </a:r>
          </a:p>
          <a:p>
            <a:endParaRPr lang="cs-CZ" dirty="0"/>
          </a:p>
        </p:txBody>
      </p:sp>
    </p:spTree>
    <p:extLst>
      <p:ext uri="{BB962C8B-B14F-4D97-AF65-F5344CB8AC3E}">
        <p14:creationId xmlns:p14="http://schemas.microsoft.com/office/powerpoint/2010/main" val="35407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Effect transition="in" filter="fade">
                                      <p:cBhvr>
                                        <p:cTn id="40" dur="500"/>
                                        <p:tgtEl>
                                          <p:spTgt spid="4">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Effect transition="in" filter="fade">
                                      <p:cBhvr>
                                        <p:cTn id="5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666159"/>
          </a:xfrm>
          <a:prstGeom prst="rect">
            <a:avLst/>
          </a:prstGeom>
          <a:noFill/>
          <a:ln>
            <a:noFill/>
          </a:ln>
        </p:spPr>
        <p:txBody>
          <a:bodyPr lIns="91425" tIns="91425" rIns="91425" bIns="91425" anchor="t" anchorCtr="0">
            <a:noAutofit/>
          </a:bodyPr>
          <a:lstStyle/>
          <a:p>
            <a:r>
              <a:rPr lang="en-US" sz="2400" b="1" dirty="0">
                <a:solidFill>
                  <a:schemeClr val="accent6"/>
                </a:solidFill>
                <a:latin typeface="Roboto Slab" panose="020B0604020202020204" charset="0"/>
                <a:ea typeface="Roboto Slab" panose="020B0604020202020204" charset="0"/>
              </a:rPr>
              <a:t>The Aarhus </a:t>
            </a:r>
            <a:r>
              <a:rPr lang="en-US" sz="2400" b="1" dirty="0">
                <a:solidFill>
                  <a:schemeClr val="accent1"/>
                </a:solidFill>
                <a:latin typeface="Roboto Slab" panose="020B0604020202020204" charset="0"/>
                <a:ea typeface="Roboto Slab" panose="020B0604020202020204" charset="0"/>
              </a:rPr>
              <a:t>Convention on Access to Information, Public Participation in Decision-making and Access to Justice in Environmental Matters</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13611" y="2160038"/>
            <a:ext cx="8229600" cy="2337318"/>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000" b="1" dirty="0">
                <a:latin typeface="Roboto Slab" panose="020B0604020202020204" charset="0"/>
                <a:ea typeface="Roboto Slab" panose="020B0604020202020204" charset="0"/>
              </a:rPr>
              <a:t>“The public” </a:t>
            </a:r>
            <a:r>
              <a:rPr lang="en-US" sz="2000" dirty="0">
                <a:latin typeface="Roboto Slab" panose="020B0604020202020204" charset="0"/>
                <a:ea typeface="Roboto Slab" panose="020B0604020202020204" charset="0"/>
              </a:rPr>
              <a:t>means one or more natural or legal persons, </a:t>
            </a:r>
            <a:r>
              <a:rPr lang="cs-CZ" sz="2000" dirty="0">
                <a:latin typeface="Roboto Slab" panose="020B0604020202020204" charset="0"/>
                <a:ea typeface="Roboto Slab" panose="020B0604020202020204" charset="0"/>
              </a:rPr>
              <a:t>a</a:t>
            </a:r>
            <a:r>
              <a:rPr lang="en-US" sz="2000" dirty="0" err="1">
                <a:latin typeface="Roboto Slab" panose="020B0604020202020204" charset="0"/>
                <a:ea typeface="Roboto Slab" panose="020B0604020202020204" charset="0"/>
              </a:rPr>
              <a:t>nd</a:t>
            </a:r>
            <a:r>
              <a:rPr lang="en-US" sz="2000"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in</a:t>
            </a:r>
            <a:r>
              <a:rPr lang="cs-CZ" sz="2000" u="sng"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accordance with national legislation or practice</a:t>
            </a:r>
            <a:r>
              <a:rPr lang="en-US" sz="2000" dirty="0">
                <a:latin typeface="Roboto Slab" panose="020B0604020202020204" charset="0"/>
                <a:ea typeface="Roboto Slab" panose="020B0604020202020204" charset="0"/>
              </a:rPr>
              <a:t>, their associations,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organizations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or</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groups</a:t>
            </a:r>
            <a:r>
              <a:rPr lang="cs-CZ" sz="2000" dirty="0">
                <a:latin typeface="Roboto Slab" panose="020B0604020202020204" charset="0"/>
                <a:ea typeface="Roboto Slab" panose="020B0604020202020204" charset="0"/>
              </a:rPr>
              <a:t>;</a:t>
            </a:r>
          </a:p>
          <a:p>
            <a:r>
              <a:rPr lang="en-US" sz="2000" b="1" dirty="0">
                <a:latin typeface="Roboto Slab" panose="020B0604020202020204" charset="0"/>
                <a:ea typeface="Roboto Slab" panose="020B0604020202020204" charset="0"/>
              </a:rPr>
              <a:t>“The public concerned” </a:t>
            </a:r>
            <a:r>
              <a:rPr lang="en-US" sz="2000" dirty="0">
                <a:latin typeface="Roboto Slab" panose="020B0604020202020204" charset="0"/>
                <a:ea typeface="Roboto Slab" panose="020B0604020202020204" charset="0"/>
              </a:rPr>
              <a:t>means the public </a:t>
            </a:r>
            <a:r>
              <a:rPr lang="en-US" sz="2000" u="sng" dirty="0">
                <a:latin typeface="Roboto Slab" panose="020B0604020202020204" charset="0"/>
                <a:ea typeface="Roboto Slab" panose="020B0604020202020204" charset="0"/>
              </a:rPr>
              <a:t>affected or likely to be</a:t>
            </a:r>
            <a:r>
              <a:rPr lang="cs-CZ" sz="2000" u="sng"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affected by</a:t>
            </a:r>
            <a:r>
              <a:rPr lang="en-US" sz="2000" dirty="0">
                <a:latin typeface="Roboto Slab" panose="020B0604020202020204" charset="0"/>
                <a:ea typeface="Roboto Slab" panose="020B0604020202020204" charset="0"/>
              </a:rPr>
              <a:t>, </a:t>
            </a:r>
            <a:r>
              <a:rPr lang="en-US" sz="2000" b="1" dirty="0">
                <a:latin typeface="Roboto Slab" panose="020B0604020202020204" charset="0"/>
                <a:ea typeface="Roboto Slab" panose="020B0604020202020204" charset="0"/>
              </a:rPr>
              <a:t>or</a:t>
            </a:r>
            <a:r>
              <a:rPr lang="en-US" sz="2000" dirty="0">
                <a:latin typeface="Roboto Slab" panose="020B0604020202020204" charset="0"/>
                <a:ea typeface="Roboto Slab" panose="020B0604020202020204" charset="0"/>
              </a:rPr>
              <a:t> </a:t>
            </a:r>
            <a:r>
              <a:rPr lang="en-US" sz="2000" u="sng" dirty="0">
                <a:latin typeface="Roboto Slab" panose="020B0604020202020204" charset="0"/>
                <a:ea typeface="Roboto Slab" panose="020B0604020202020204" charset="0"/>
              </a:rPr>
              <a:t>having an interest in</a:t>
            </a:r>
            <a:r>
              <a:rPr lang="en-US" sz="2000" dirty="0">
                <a:latin typeface="Roboto Slab" panose="020B0604020202020204" charset="0"/>
                <a:ea typeface="Roboto Slab" panose="020B0604020202020204" charset="0"/>
              </a:rPr>
              <a:t>, the environmental decision-making; for</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the purposes of this definition, non-governmental organizations promoting</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environmental protection and meeting any</a:t>
            </a:r>
            <a:r>
              <a:rPr lang="cs-CZ" sz="2000" dirty="0">
                <a:latin typeface="Roboto Slab" panose="020B0604020202020204" charset="0"/>
                <a:ea typeface="Roboto Slab" panose="020B0604020202020204" charset="0"/>
              </a:rPr>
              <a:t> r</a:t>
            </a:r>
            <a:r>
              <a:rPr lang="en-US" sz="2000" dirty="0" err="1">
                <a:latin typeface="Roboto Slab" panose="020B0604020202020204" charset="0"/>
                <a:ea typeface="Roboto Slab" panose="020B0604020202020204" charset="0"/>
              </a:rPr>
              <a:t>equirements</a:t>
            </a:r>
            <a:r>
              <a:rPr lang="en-US" sz="2000" dirty="0">
                <a:latin typeface="Roboto Slab" panose="020B0604020202020204" charset="0"/>
                <a:ea typeface="Roboto Slab" panose="020B0604020202020204" charset="0"/>
              </a:rPr>
              <a:t> under national law shall</a:t>
            </a:r>
            <a:r>
              <a:rPr lang="cs-CZ" sz="2000" dirty="0">
                <a:latin typeface="Roboto Slab" panose="020B0604020202020204" charset="0"/>
                <a:ea typeface="Roboto Slab" panose="020B0604020202020204" charset="0"/>
              </a:rPr>
              <a:t> </a:t>
            </a:r>
            <a:r>
              <a:rPr lang="en-US" sz="2000" dirty="0">
                <a:latin typeface="Roboto Slab" panose="020B0604020202020204" charset="0"/>
                <a:ea typeface="Roboto Slab" panose="020B0604020202020204" charset="0"/>
              </a:rPr>
              <a:t>be deemed to have an interest.</a:t>
            </a:r>
            <a:endParaRPr lang="cs-CZ" sz="2000" dirty="0">
              <a:latin typeface="Roboto Slab" panose="020B0604020202020204" charset="0"/>
              <a:ea typeface="Roboto Slab" panose="020B0604020202020204" charset="0"/>
            </a:endParaRPr>
          </a:p>
          <a:p>
            <a:endParaRPr lang="cs-CZ" sz="2000" dirty="0">
              <a:latin typeface="Roboto Slab" panose="020B0604020202020204" charset="0"/>
              <a:ea typeface="Roboto Slab" panose="020B0604020202020204" charset="0"/>
            </a:endParaRPr>
          </a:p>
          <a:p>
            <a:r>
              <a:rPr lang="cs-CZ" dirty="0">
                <a:latin typeface="Roboto Slab" panose="020B0604020202020204" charset="0"/>
                <a:ea typeface="Roboto Slab" panose="020B0604020202020204" charset="0"/>
                <a:hlinkClick r:id="rId2"/>
              </a:rPr>
              <a:t>https://www.unece.org/fileadmin/DAM/env/pp/documents/cep43e.pdf</a:t>
            </a:r>
            <a:r>
              <a:rPr lang="cs-CZ" dirty="0">
                <a:latin typeface="Roboto Slab" panose="020B0604020202020204" charset="0"/>
                <a:ea typeface="Roboto Slab" panose="020B0604020202020204" charset="0"/>
              </a:rPr>
              <a:t> </a:t>
            </a:r>
          </a:p>
          <a:p>
            <a:endParaRPr lang="cs-CZ"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0738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endParaRPr lang="cs-CZ" sz="1800" b="1" dirty="0">
              <a:solidFill>
                <a:schemeClr val="accent3"/>
              </a:solidFill>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Roboto Slab" panose="020B0604020202020204" charset="0"/>
                <a:ea typeface="Roboto Slab" panose="020B0604020202020204" charset="0"/>
              </a:rPr>
              <a:t>Access to </a:t>
            </a:r>
            <a:r>
              <a:rPr lang="cs-CZ" b="1" dirty="0" err="1">
                <a:latin typeface="Roboto Slab" panose="020B0604020202020204" charset="0"/>
                <a:ea typeface="Roboto Slab" panose="020B0604020202020204" charset="0"/>
              </a:rPr>
              <a:t>information</a:t>
            </a:r>
            <a:r>
              <a:rPr lang="cs-CZ" b="1" dirty="0">
                <a:latin typeface="Roboto Slab" panose="020B0604020202020204" charset="0"/>
                <a:ea typeface="Roboto Slab" panose="020B0604020202020204" charset="0"/>
              </a:rPr>
              <a:t>      </a:t>
            </a:r>
            <a:r>
              <a:rPr lang="en-US" b="1" dirty="0">
                <a:latin typeface="Roboto Slab" panose="020B0604020202020204" charset="0"/>
                <a:ea typeface="Roboto Slab" panose="020B0604020202020204" charset="0"/>
              </a:rPr>
              <a:t>Public participation </a:t>
            </a:r>
            <a:r>
              <a:rPr lang="cs-CZ" b="1" dirty="0">
                <a:latin typeface="Roboto Slab" panose="020B0604020202020204" charset="0"/>
                <a:ea typeface="Roboto Slab" panose="020B0604020202020204" charset="0"/>
              </a:rPr>
              <a:t>in </a:t>
            </a:r>
            <a:r>
              <a:rPr lang="en-US" b="1" dirty="0">
                <a:latin typeface="Roboto Slab" panose="020B0604020202020204" charset="0"/>
                <a:ea typeface="Roboto Slab" panose="020B0604020202020204" charset="0"/>
              </a:rPr>
              <a:t>decision-making</a:t>
            </a:r>
            <a:r>
              <a:rPr lang="cs-CZ" b="1" dirty="0">
                <a:latin typeface="Roboto Slab" panose="020B0604020202020204" charset="0"/>
                <a:ea typeface="Roboto Slab" panose="020B0604020202020204" charset="0"/>
              </a:rPr>
              <a:t>      Access to justice</a:t>
            </a:r>
            <a:r>
              <a:rPr lang="en-US" b="1" dirty="0">
                <a:latin typeface="Roboto Slab" panose="020B0604020202020204" charset="0"/>
                <a:ea typeface="Roboto Slab" panose="020B0604020202020204" charset="0"/>
              </a:rPr>
              <a:t> </a:t>
            </a:r>
            <a:endParaRPr lang="cs-CZ" b="1" dirty="0">
              <a:latin typeface="Roboto Slab" panose="020B0604020202020204" charset="0"/>
              <a:ea typeface="Roboto Slab" panose="020B0604020202020204"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384995"/>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passive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active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89733" y="1548433"/>
            <a:ext cx="1903304"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en-US" sz="1200" dirty="0">
                <a:latin typeface="Roboto Slab" panose="020B0604020202020204" charset="0"/>
                <a:ea typeface="Roboto Slab" panose="020B0604020202020204" charset="0"/>
              </a:rPr>
              <a:t>Annex I and other activities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with</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significant</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effects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plans</a:t>
            </a:r>
            <a:r>
              <a:rPr lang="cs-CZ" sz="1200" dirty="0">
                <a:latin typeface="Roboto Slab" panose="020B0604020202020204" charset="0"/>
                <a:ea typeface="Roboto Slab" panose="020B0604020202020204" charset="0"/>
              </a:rPr>
              <a:t> and </a:t>
            </a:r>
            <a:r>
              <a:rPr lang="cs-CZ" sz="1200" dirty="0" err="1">
                <a:latin typeface="Roboto Slab" panose="020B0604020202020204" charset="0"/>
                <a:ea typeface="Roboto Slab" panose="020B0604020202020204" charset="0"/>
              </a:rPr>
              <a:t>programmes</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general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legal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regulation</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4" name="TextovéPole 13"/>
          <p:cNvSpPr txBox="1"/>
          <p:nvPr/>
        </p:nvSpPr>
        <p:spPr>
          <a:xfrm>
            <a:off x="6294280" y="1548433"/>
            <a:ext cx="2043328" cy="2492990"/>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denied</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information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decisions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from</a:t>
            </a:r>
            <a:endParaRPr lang="cs-CZ" sz="1200" dirty="0">
              <a:latin typeface="Roboto Slab" panose="020B0604020202020204" charset="0"/>
              <a:ea typeface="Roboto Slab" panose="020B0604020202020204" charset="0"/>
            </a:endParaRPr>
          </a:p>
          <a:p>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pillar</a:t>
            </a:r>
            <a:r>
              <a:rPr lang="cs-CZ" sz="1200" dirty="0">
                <a:latin typeface="Roboto Slab" panose="020B0604020202020204" charset="0"/>
                <a:ea typeface="Roboto Slab" panose="020B0604020202020204" charset="0"/>
              </a:rPr>
              <a:t> II</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a:latin typeface="Roboto Slab" panose="020B0604020202020204" charset="0"/>
                <a:ea typeface="Roboto Slab" panose="020B0604020202020204" charset="0"/>
              </a:rPr>
              <a:t>v</a:t>
            </a:r>
            <a:r>
              <a:rPr lang="en-US" sz="1200" dirty="0" err="1">
                <a:latin typeface="Roboto Slab" panose="020B0604020202020204" charset="0"/>
                <a:ea typeface="Roboto Slab" panose="020B0604020202020204" charset="0"/>
              </a:rPr>
              <a:t>iolation</a:t>
            </a:r>
            <a:r>
              <a:rPr lang="en-US" sz="1200" dirty="0">
                <a:latin typeface="Roboto Slab" panose="020B0604020202020204" charset="0"/>
                <a:ea typeface="Roboto Slab" panose="020B0604020202020204" charset="0"/>
              </a:rPr>
              <a:t> of </a:t>
            </a:r>
            <a:r>
              <a:rPr lang="cs-CZ" sz="1200" dirty="0">
                <a:latin typeface="Roboto Slab" panose="020B0604020202020204" charset="0"/>
                <a:ea typeface="Roboto Slab" panose="020B0604020202020204" charset="0"/>
              </a:rPr>
              <a:t>(</a:t>
            </a:r>
            <a:r>
              <a:rPr lang="cs-CZ" sz="1200" dirty="0" err="1">
                <a:latin typeface="Roboto Slab" panose="020B0604020202020204" charset="0"/>
                <a:ea typeface="Roboto Slab" panose="020B0604020202020204" charset="0"/>
              </a:rPr>
              <a:t>other</a:t>
            </a:r>
            <a:r>
              <a:rPr lang="cs-CZ" sz="1200" dirty="0">
                <a:latin typeface="Roboto Slab" panose="020B0604020202020204" charset="0"/>
                <a:ea typeface="Roboto Slab" panose="020B0604020202020204" charset="0"/>
              </a:rPr>
              <a:t>) </a:t>
            </a:r>
            <a:r>
              <a:rPr lang="en-US" sz="1200" dirty="0">
                <a:latin typeface="Roboto Slab" panose="020B0604020202020204" charset="0"/>
                <a:ea typeface="Roboto Slab" panose="020B0604020202020204" charset="0"/>
              </a:rPr>
              <a:t>provisions of the national law relating to the environment</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681101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90175" y="91287"/>
            <a:ext cx="8238002" cy="666159"/>
          </a:xfrm>
          <a:prstGeom prst="rect">
            <a:avLst/>
          </a:prstGeom>
          <a:noFill/>
          <a:ln>
            <a:noFill/>
          </a:ln>
        </p:spPr>
        <p:txBody>
          <a:bodyPr lIns="91425" tIns="91425" rIns="91425" bIns="91425" anchor="t" anchorCtr="0">
            <a:noAutofit/>
          </a:bodyPr>
          <a:lstStyle/>
          <a:p>
            <a:r>
              <a:rPr lang="en-US" sz="2000" b="1" dirty="0">
                <a:solidFill>
                  <a:schemeClr val="accent6"/>
                </a:solidFill>
                <a:latin typeface="Roboto Slab" panose="020B0604020202020204" charset="0"/>
                <a:ea typeface="Roboto Slab" panose="020B0604020202020204" charset="0"/>
              </a:rPr>
              <a:t>The Aarhus </a:t>
            </a:r>
            <a:r>
              <a:rPr lang="en-US" sz="2000" b="1" dirty="0">
                <a:solidFill>
                  <a:schemeClr val="accent1"/>
                </a:solidFill>
                <a:latin typeface="Roboto Slab" panose="020B0604020202020204" charset="0"/>
                <a:ea typeface="Roboto Slab" panose="020B0604020202020204" charset="0"/>
              </a:rPr>
              <a:t>Convention</a:t>
            </a:r>
            <a:r>
              <a:rPr lang="cs-CZ" sz="2000" b="1" dirty="0">
                <a:solidFill>
                  <a:schemeClr val="accent1"/>
                </a:solidFill>
                <a:latin typeface="Roboto Slab" panose="020B0604020202020204" charset="0"/>
                <a:ea typeface="Roboto Slab" panose="020B0604020202020204" charset="0"/>
              </a:rPr>
              <a:t> </a:t>
            </a:r>
            <a:r>
              <a:rPr lang="cs-CZ" sz="2000" b="1" dirty="0" err="1">
                <a:solidFill>
                  <a:schemeClr val="accent1"/>
                </a:solidFill>
                <a:latin typeface="Roboto Slab" panose="020B0604020202020204" charset="0"/>
                <a:ea typeface="Roboto Slab" panose="020B0604020202020204" charset="0"/>
              </a:rPr>
              <a:t>implementation</a:t>
            </a:r>
            <a:r>
              <a:rPr lang="cs-CZ" sz="2000" b="1">
                <a:solidFill>
                  <a:schemeClr val="accent1"/>
                </a:solidFill>
                <a:latin typeface="Roboto Slab" panose="020B0604020202020204" charset="0"/>
                <a:ea typeface="Roboto Slab" panose="020B0604020202020204" charset="0"/>
              </a:rPr>
              <a:t> in </a:t>
            </a:r>
            <a:r>
              <a:rPr lang="cs-CZ" sz="2000" b="1" dirty="0">
                <a:solidFill>
                  <a:schemeClr val="accent1"/>
                </a:solidFill>
                <a:latin typeface="Roboto Slab" panose="020B0604020202020204" charset="0"/>
                <a:ea typeface="Roboto Slab" panose="020B0604020202020204" charset="0"/>
              </a:rPr>
              <a:t>EU </a:t>
            </a:r>
            <a:r>
              <a:rPr lang="cs-CZ" sz="2000" b="1" dirty="0" err="1">
                <a:solidFill>
                  <a:schemeClr val="accent1"/>
                </a:solidFill>
                <a:latin typeface="Roboto Slab" panose="020B0604020202020204" charset="0"/>
                <a:ea typeface="Roboto Slab" panose="020B0604020202020204" charset="0"/>
              </a:rPr>
              <a:t>law</a:t>
            </a:r>
            <a:endParaRPr lang="cs-CZ" sz="20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Zástupný symbol pro obsah 4"/>
          <p:cNvSpPr txBox="1">
            <a:spLocks/>
          </p:cNvSpPr>
          <p:nvPr/>
        </p:nvSpPr>
        <p:spPr>
          <a:xfrm>
            <a:off x="613611" y="965720"/>
            <a:ext cx="8229600" cy="23373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Roboto Slab" panose="020B0604020202020204" charset="0"/>
              <a:ea typeface="Roboto Slab" panose="020B0604020202020204" charset="0"/>
            </a:endParaRPr>
          </a:p>
        </p:txBody>
      </p:sp>
      <p:sp>
        <p:nvSpPr>
          <p:cNvPr id="6" name="Zástupný symbol pro obsah 4"/>
          <p:cNvSpPr txBox="1">
            <a:spLocks/>
          </p:cNvSpPr>
          <p:nvPr/>
        </p:nvSpPr>
        <p:spPr>
          <a:xfrm>
            <a:off x="581315" y="52625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fontAlgn="base"/>
            <a:r>
              <a:rPr lang="en-US" sz="1800" u="sng" dirty="0">
                <a:latin typeface="Roboto Slab" panose="020B0604020202020204" charset="0"/>
                <a:ea typeface="Roboto Slab" panose="020B0604020202020204" charset="0"/>
                <a:hlinkClick r:id="rId2"/>
              </a:rPr>
              <a:t>Directive 2003/4/EC</a:t>
            </a:r>
            <a:r>
              <a:rPr lang="en-US" sz="1800" dirty="0">
                <a:latin typeface="Roboto Slab" panose="020B0604020202020204" charset="0"/>
                <a:ea typeface="Roboto Slab" panose="020B0604020202020204" charset="0"/>
              </a:rPr>
              <a:t> of the European Parliament and of the Council of 28 January 2003 on </a:t>
            </a:r>
            <a:r>
              <a:rPr lang="en-US" sz="1800" b="1" dirty="0">
                <a:latin typeface="Roboto Slab" panose="020B0604020202020204" charset="0"/>
                <a:ea typeface="Roboto Slab" panose="020B0604020202020204" charset="0"/>
              </a:rPr>
              <a:t>public access to environmental information</a:t>
            </a:r>
            <a:endParaRPr lang="cs-CZ" sz="1800" b="1" dirty="0">
              <a:latin typeface="Roboto Slab" panose="020B0604020202020204" charset="0"/>
              <a:ea typeface="Roboto Slab" panose="020B0604020202020204" charset="0"/>
            </a:endParaRPr>
          </a:p>
          <a:p>
            <a:pPr fontAlgn="base"/>
            <a:endParaRPr lang="cs-CZ" sz="1700" b="1" dirty="0">
              <a:latin typeface="Roboto Slab" panose="020B0604020202020204" charset="0"/>
              <a:ea typeface="Roboto Slab" panose="020B0604020202020204" charset="0"/>
            </a:endParaRPr>
          </a:p>
          <a:p>
            <a:pPr fontAlgn="base"/>
            <a:r>
              <a:rPr lang="en-US" sz="1800" u="sng" dirty="0">
                <a:latin typeface="Roboto Slab" panose="020B0604020202020204" charset="0"/>
                <a:ea typeface="Roboto Slab" panose="020B0604020202020204" charset="0"/>
                <a:hlinkClick r:id="rId3"/>
              </a:rPr>
              <a:t>Directive 2003/35/EC</a:t>
            </a:r>
            <a:r>
              <a:rPr lang="en-US" sz="1800" dirty="0">
                <a:latin typeface="Roboto Slab" panose="020B0604020202020204" charset="0"/>
                <a:ea typeface="Roboto Slab" panose="020B0604020202020204" charset="0"/>
              </a:rPr>
              <a:t> of the European Parliament and of the Council of 26 May 2003 providing for </a:t>
            </a:r>
            <a:r>
              <a:rPr lang="en-US" sz="1800" b="1" dirty="0">
                <a:latin typeface="Roboto Slab" panose="020B0604020202020204" charset="0"/>
                <a:ea typeface="Roboto Slab" panose="020B0604020202020204" charset="0"/>
              </a:rPr>
              <a:t>public participation</a:t>
            </a:r>
            <a:r>
              <a:rPr lang="cs-CZ" sz="1800" b="1" dirty="0">
                <a:latin typeface="Roboto Slab" panose="020B0604020202020204" charset="0"/>
                <a:ea typeface="Roboto Slab" panose="020B0604020202020204" charset="0"/>
              </a:rPr>
              <a:t> </a:t>
            </a:r>
            <a:r>
              <a:rPr lang="en-US" sz="1800" dirty="0">
                <a:latin typeface="Roboto Slab" panose="020B0604020202020204" charset="0"/>
                <a:ea typeface="Roboto Slab" panose="020B0604020202020204" charset="0"/>
              </a:rPr>
              <a:t>in respect of the drawing up of certain plans and </a:t>
            </a:r>
            <a:r>
              <a:rPr lang="en-US" sz="1800" dirty="0" err="1">
                <a:latin typeface="Roboto Slab" panose="020B0604020202020204" charset="0"/>
                <a:ea typeface="Roboto Slab" panose="020B0604020202020204" charset="0"/>
              </a:rPr>
              <a:t>programmes</a:t>
            </a:r>
            <a:r>
              <a:rPr lang="en-US" sz="1800" dirty="0">
                <a:latin typeface="Roboto Slab" panose="020B0604020202020204" charset="0"/>
                <a:ea typeface="Roboto Slab" panose="020B0604020202020204" charset="0"/>
              </a:rPr>
              <a:t> relating to the environment and amending with regard to public participation and access to justice Council Directives </a:t>
            </a:r>
            <a:r>
              <a:rPr lang="en-US" sz="1800" b="1" dirty="0">
                <a:solidFill>
                  <a:schemeClr val="accent2"/>
                </a:solidFill>
                <a:latin typeface="Roboto Slab" panose="020B0604020202020204" charset="0"/>
                <a:ea typeface="Roboto Slab" panose="020B0604020202020204" charset="0"/>
              </a:rPr>
              <a:t>85/337/EEC</a:t>
            </a:r>
            <a:r>
              <a:rPr lang="en-US" sz="1800" dirty="0">
                <a:latin typeface="Roboto Slab" panose="020B0604020202020204" charset="0"/>
                <a:ea typeface="Roboto Slab" panose="020B0604020202020204" charset="0"/>
              </a:rPr>
              <a:t> </a:t>
            </a:r>
            <a:r>
              <a:rPr lang="cs-CZ" sz="1800" dirty="0">
                <a:latin typeface="Roboto Slab" panose="020B0604020202020204" charset="0"/>
                <a:ea typeface="Roboto Slab" panose="020B0604020202020204" charset="0"/>
              </a:rPr>
              <a:t>(</a:t>
            </a:r>
            <a:r>
              <a:rPr lang="cs-CZ" sz="1800" dirty="0">
                <a:highlight>
                  <a:srgbClr val="FFFF00"/>
                </a:highlight>
                <a:latin typeface="Roboto Slab" panose="020B0604020202020204" charset="0"/>
                <a:ea typeface="Roboto Slab" panose="020B0604020202020204" charset="0"/>
              </a:rPr>
              <a:t>EIA) </a:t>
            </a:r>
            <a:r>
              <a:rPr lang="en-US" sz="1800" dirty="0">
                <a:latin typeface="Roboto Slab" panose="020B0604020202020204" charset="0"/>
                <a:ea typeface="Roboto Slab" panose="020B0604020202020204" charset="0"/>
              </a:rPr>
              <a:t>and </a:t>
            </a:r>
            <a:r>
              <a:rPr lang="en-US" sz="1800" b="1" dirty="0">
                <a:solidFill>
                  <a:schemeClr val="accent2"/>
                </a:solidFill>
                <a:latin typeface="Roboto Slab" panose="020B0604020202020204" charset="0"/>
                <a:ea typeface="Roboto Slab" panose="020B0604020202020204" charset="0"/>
              </a:rPr>
              <a:t>96/61/EC</a:t>
            </a:r>
            <a:r>
              <a:rPr lang="cs-CZ" sz="1800" b="1" dirty="0">
                <a:solidFill>
                  <a:schemeClr val="accent2"/>
                </a:solidFill>
                <a:latin typeface="Roboto Slab" panose="020B0604020202020204" charset="0"/>
                <a:ea typeface="Roboto Slab" panose="020B0604020202020204" charset="0"/>
              </a:rPr>
              <a:t> </a:t>
            </a:r>
            <a:r>
              <a:rPr lang="cs-CZ" sz="1800" dirty="0">
                <a:solidFill>
                  <a:schemeClr val="tx1"/>
                </a:solidFill>
                <a:highlight>
                  <a:srgbClr val="FFFF00"/>
                </a:highlight>
                <a:latin typeface="Roboto Slab" panose="020B0604020202020204" charset="0"/>
                <a:ea typeface="Roboto Slab" panose="020B0604020202020204" charset="0"/>
              </a:rPr>
              <a:t>(IPPC/IED)</a:t>
            </a:r>
          </a:p>
          <a:p>
            <a:pPr fontAlgn="base"/>
            <a:r>
              <a:rPr lang="en-US" sz="1800" dirty="0">
                <a:latin typeface="Roboto Slab" panose="020B0604020202020204" charset="0"/>
                <a:ea typeface="Roboto Slab" panose="020B0604020202020204" charset="0"/>
              </a:rPr>
              <a:t>	</a:t>
            </a:r>
            <a:endParaRPr lang="cs-CZ" sz="1100" dirty="0">
              <a:latin typeface="Roboto Slab" panose="020B0604020202020204" charset="0"/>
              <a:ea typeface="Roboto Slab" panose="020B0604020202020204" charset="0"/>
            </a:endParaRPr>
          </a:p>
          <a:p>
            <a:pPr fontAlgn="base"/>
            <a:r>
              <a:rPr lang="en-US" sz="1600" dirty="0">
                <a:latin typeface="Roboto Slab" panose="020B0604020202020204" charset="0"/>
                <a:ea typeface="Roboto Slab" panose="020B0604020202020204" charset="0"/>
              </a:rPr>
              <a:t>Proposal for a Directive of the European Parliament and of the Council on </a:t>
            </a:r>
            <a:r>
              <a:rPr lang="en-US" sz="1600" b="1" dirty="0">
                <a:latin typeface="Roboto Slab" panose="020B0604020202020204" charset="0"/>
                <a:ea typeface="Roboto Slab" panose="020B0604020202020204" charset="0"/>
              </a:rPr>
              <a:t>access to justice</a:t>
            </a:r>
          </a:p>
          <a:p>
            <a:pPr fontAlgn="base"/>
            <a:endParaRPr lang="en-US" sz="1800" u="sng" dirty="0">
              <a:latin typeface="Roboto Slab" panose="020B0604020202020204" charset="0"/>
              <a:ea typeface="Roboto Slab" panose="020B0604020202020204" charset="0"/>
              <a:hlinkClick r:id="rId4"/>
            </a:endParaRPr>
          </a:p>
          <a:p>
            <a:pPr fontAlgn="base"/>
            <a:r>
              <a:rPr lang="en-US" sz="1500" u="sng" dirty="0">
                <a:latin typeface="Roboto Slab" panose="020B0604020202020204" charset="0"/>
                <a:ea typeface="Roboto Slab" panose="020B0604020202020204" charset="0"/>
                <a:hlinkClick r:id="rId4"/>
              </a:rPr>
              <a:t>Regulation (EC) N° 1367/2006</a:t>
            </a:r>
            <a:r>
              <a:rPr lang="en-US" sz="1500" dirty="0">
                <a:latin typeface="Roboto Slab" panose="020B0604020202020204" charset="0"/>
                <a:ea typeface="Roboto Slab" panose="020B0604020202020204" charset="0"/>
              </a:rPr>
              <a:t> of the European Parliament and of the Council on the </a:t>
            </a:r>
            <a:r>
              <a:rPr lang="en-US" sz="1500" b="1" dirty="0">
                <a:latin typeface="Roboto Slab" panose="020B0604020202020204" charset="0"/>
                <a:ea typeface="Roboto Slab" panose="020B0604020202020204" charset="0"/>
              </a:rPr>
              <a:t>application of the provisions of the Aarhus Convention on Access to Information, Public Participation in Decision-making and Access to Justice in Environmental Matters to Community institutions and bodies </a:t>
            </a:r>
          </a:p>
          <a:p>
            <a:pPr fontAlgn="base"/>
            <a:r>
              <a:rPr lang="cs-CZ" sz="1500" b="1"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(i</a:t>
            </a:r>
            <a:r>
              <a:rPr lang="en-US" dirty="0" err="1">
                <a:latin typeface="Roboto Slab" panose="020B0604020202020204" charset="0"/>
                <a:ea typeface="Roboto Slab" panose="020B0604020202020204" charset="0"/>
              </a:rPr>
              <a:t>nformation</a:t>
            </a:r>
            <a:r>
              <a:rPr lang="en-US"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a:t>
            </a:r>
            <a:r>
              <a:rPr lang="en-US" dirty="0">
                <a:latin typeface="Roboto Slab" panose="020B0604020202020204" charset="0"/>
                <a:ea typeface="Roboto Slab" panose="020B0604020202020204" charset="0"/>
              </a:rPr>
              <a:t> extends </a:t>
            </a:r>
            <a:r>
              <a:rPr lang="en-US" u="sng" dirty="0">
                <a:latin typeface="Roboto Slab" panose="020B0604020202020204" charset="0"/>
                <a:ea typeface="Roboto Slab" panose="020B0604020202020204" charset="0"/>
                <a:hlinkClick r:id="rId5"/>
              </a:rPr>
              <a:t>Regulation (EC) No 1049/2001</a:t>
            </a:r>
            <a:r>
              <a:rPr lang="cs-CZ" u="sng" dirty="0">
                <a:latin typeface="Roboto Slab" panose="020B0604020202020204" charset="0"/>
                <a:ea typeface="Roboto Slab" panose="020B0604020202020204" charset="0"/>
              </a:rPr>
              <a:t>)</a:t>
            </a:r>
            <a:endParaRPr lang="en-US" dirty="0">
              <a:latin typeface="Roboto Slab" panose="020B0604020202020204" charset="0"/>
              <a:ea typeface="Roboto Slab" panose="020B0604020202020204" charset="0"/>
            </a:endParaRPr>
          </a:p>
        </p:txBody>
      </p:sp>
      <p:cxnSp>
        <p:nvCxnSpPr>
          <p:cNvPr id="7" name="Přímá spojnice 6"/>
          <p:cNvCxnSpPr/>
          <p:nvPr/>
        </p:nvCxnSpPr>
        <p:spPr>
          <a:xfrm>
            <a:off x="324724" y="3424488"/>
            <a:ext cx="856895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Přímá spojnice 7"/>
          <p:cNvCxnSpPr/>
          <p:nvPr/>
        </p:nvCxnSpPr>
        <p:spPr>
          <a:xfrm>
            <a:off x="439734" y="2941784"/>
            <a:ext cx="85689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Přímá spojnice 8"/>
          <p:cNvCxnSpPr/>
          <p:nvPr/>
        </p:nvCxnSpPr>
        <p:spPr>
          <a:xfrm>
            <a:off x="439734" y="1337611"/>
            <a:ext cx="856895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3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26</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93" y="96249"/>
            <a:ext cx="5533589" cy="3892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2568947" y="3731443"/>
            <a:ext cx="6429828" cy="461665"/>
          </a:xfrm>
          <a:prstGeom prst="rect">
            <a:avLst/>
          </a:prstGeom>
          <a:noFill/>
        </p:spPr>
        <p:txBody>
          <a:bodyPr wrap="square" rtlCol="0">
            <a:spAutoFit/>
          </a:bodyPr>
          <a:lstStyle/>
          <a:p>
            <a:r>
              <a:rPr lang="cs-CZ" sz="1200" dirty="0">
                <a:latin typeface="Roboto Slab" panose="020B0604020202020204" charset="0"/>
                <a:ea typeface="Roboto Slab" panose="020B0604020202020204" charset="0"/>
              </a:rPr>
              <a:t>https://unece.org/environment-policy/publications/aarhus-convention-implementation-guide-second-edition</a:t>
            </a:r>
          </a:p>
        </p:txBody>
      </p:sp>
      <p:sp>
        <p:nvSpPr>
          <p:cNvPr id="8" name="TextovéPole 7"/>
          <p:cNvSpPr txBox="1"/>
          <p:nvPr/>
        </p:nvSpPr>
        <p:spPr>
          <a:xfrm>
            <a:off x="2568947" y="4277360"/>
            <a:ext cx="5921910" cy="738664"/>
          </a:xfrm>
          <a:prstGeom prst="rect">
            <a:avLst/>
          </a:prstGeom>
          <a:noFill/>
        </p:spPr>
        <p:txBody>
          <a:bodyPr wrap="square" rtlCol="0">
            <a:spAutoFit/>
          </a:bodyPr>
          <a:lstStyle/>
          <a:p>
            <a:r>
              <a:rPr lang="cs-CZ" b="1" dirty="0" err="1">
                <a:solidFill>
                  <a:schemeClr val="accent6"/>
                </a:solidFill>
                <a:latin typeface="Roboto Slab" panose="020B0604020202020204" charset="0"/>
                <a:ea typeface="Roboto Slab" panose="020B0604020202020204" charset="0"/>
              </a:rPr>
              <a:t>Implementation</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guide</a:t>
            </a:r>
            <a:r>
              <a:rPr lang="cs-CZ" b="1" dirty="0">
                <a:solidFill>
                  <a:schemeClr val="accent6"/>
                </a:solidFill>
                <a:latin typeface="Roboto Slab" panose="020B0604020202020204" charset="0"/>
                <a:ea typeface="Roboto Slab" panose="020B0604020202020204" charset="0"/>
              </a:rPr>
              <a:t> – </a:t>
            </a:r>
            <a:r>
              <a:rPr lang="cs-CZ" b="1" dirty="0" err="1">
                <a:solidFill>
                  <a:schemeClr val="accent6"/>
                </a:solidFill>
                <a:latin typeface="Roboto Slab" panose="020B0604020202020204" charset="0"/>
                <a:ea typeface="Roboto Slab" panose="020B0604020202020204" charset="0"/>
              </a:rPr>
              <a:t>summary</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of</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the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findings</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of</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the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Aarhus</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Convention</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Compliance</a:t>
            </a:r>
            <a:r>
              <a:rPr lang="cs-CZ" b="1" dirty="0">
                <a:solidFill>
                  <a:schemeClr val="accent6"/>
                </a:solidFill>
                <a:latin typeface="Roboto Slab" panose="020B0604020202020204" charset="0"/>
                <a:ea typeface="Roboto Slab" panose="020B0604020202020204" charset="0"/>
              </a:rPr>
              <a:t> </a:t>
            </a:r>
            <a:r>
              <a:rPr lang="cs-CZ" b="1" dirty="0" err="1">
                <a:solidFill>
                  <a:schemeClr val="accent6"/>
                </a:solidFill>
                <a:latin typeface="Roboto Slab" panose="020B0604020202020204" charset="0"/>
                <a:ea typeface="Roboto Slab" panose="020B0604020202020204" charset="0"/>
              </a:rPr>
              <a:t>Committee</a:t>
            </a:r>
            <a:r>
              <a:rPr lang="cs-CZ" b="1" dirty="0">
                <a:solidFill>
                  <a:schemeClr val="accent6"/>
                </a:solidFill>
                <a:latin typeface="Roboto Slab" panose="020B0604020202020204" charset="0"/>
                <a:ea typeface="Roboto Slab" panose="020B0604020202020204" charset="0"/>
              </a:rPr>
              <a:t> – in </a:t>
            </a:r>
            <a:r>
              <a:rPr lang="cs-CZ" b="1" dirty="0" err="1">
                <a:solidFill>
                  <a:schemeClr val="accent6"/>
                </a:solidFill>
                <a:latin typeface="Roboto Slab" panose="020B0604020202020204" charset="0"/>
                <a:ea typeface="Roboto Slab" panose="020B0604020202020204" charset="0"/>
              </a:rPr>
              <a:t>English</a:t>
            </a:r>
            <a:r>
              <a:rPr lang="cs-CZ" b="1" dirty="0">
                <a:solidFill>
                  <a:schemeClr val="accent6"/>
                </a:solidFill>
                <a:latin typeface="Roboto Slab" panose="020B0604020202020204" charset="0"/>
                <a:ea typeface="Roboto Slab" panose="020B0604020202020204" charset="0"/>
              </a:rPr>
              <a:t>/</a:t>
            </a:r>
            <a:r>
              <a:rPr lang="cs-CZ" b="1" dirty="0" err="1">
                <a:solidFill>
                  <a:schemeClr val="accent6"/>
                </a:solidFill>
                <a:latin typeface="Roboto Slab" panose="020B0604020202020204" charset="0"/>
                <a:ea typeface="Roboto Slab" panose="020B0604020202020204" charset="0"/>
              </a:rPr>
              <a:t>French</a:t>
            </a:r>
            <a:r>
              <a:rPr lang="cs-CZ" b="1" dirty="0">
                <a:solidFill>
                  <a:schemeClr val="accent6"/>
                </a:solidFill>
                <a:latin typeface="Roboto Slab" panose="020B0604020202020204" charset="0"/>
                <a:ea typeface="Roboto Slab" panose="020B0604020202020204" charset="0"/>
              </a:rPr>
              <a:t>/</a:t>
            </a:r>
            <a:r>
              <a:rPr lang="cs-CZ" b="1" dirty="0" err="1">
                <a:solidFill>
                  <a:schemeClr val="accent6"/>
                </a:solidFill>
                <a:latin typeface="Roboto Slab" panose="020B0604020202020204" charset="0"/>
                <a:ea typeface="Roboto Slab" panose="020B0604020202020204" charset="0"/>
              </a:rPr>
              <a:t>Russian</a:t>
            </a:r>
            <a:r>
              <a:rPr lang="cs-CZ" b="1" dirty="0">
                <a:solidFill>
                  <a:schemeClr val="accent6"/>
                </a:solidFill>
                <a:latin typeface="Roboto Slab" panose="020B0604020202020204" charset="0"/>
                <a:ea typeface="Roboto Slab" panose="020B0604020202020204" charset="0"/>
              </a:rPr>
              <a:t>/</a:t>
            </a:r>
            <a:r>
              <a:rPr lang="cs-CZ" b="1" dirty="0" err="1">
                <a:solidFill>
                  <a:schemeClr val="accent6"/>
                </a:solidFill>
                <a:latin typeface="Roboto Slab" panose="020B0604020202020204" charset="0"/>
                <a:ea typeface="Roboto Slab" panose="020B0604020202020204" charset="0"/>
              </a:rPr>
              <a:t>Chinese</a:t>
            </a:r>
            <a:endParaRPr lang="cs-CZ" sz="1200" b="1" dirty="0">
              <a:solidFill>
                <a:schemeClr val="accent6"/>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23804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highlight>
                  <a:srgbClr val="FFFF00"/>
                </a:highlight>
                <a:latin typeface="Roboto Slab" panose="020B0604020202020204" charset="0"/>
                <a:ea typeface="Roboto Slab" panose="020B0604020202020204" charset="0"/>
              </a:rPr>
              <a:t>The</a:t>
            </a:r>
            <a:r>
              <a:rPr lang="cs-CZ" sz="1800" b="1" dirty="0">
                <a:solidFill>
                  <a:schemeClr val="accent6"/>
                </a:solidFill>
                <a:highlight>
                  <a:srgbClr val="FFFF00"/>
                </a:highlight>
                <a:latin typeface="Roboto Slab" panose="020B0604020202020204" charset="0"/>
                <a:ea typeface="Roboto Slab" panose="020B0604020202020204" charset="0"/>
              </a:rPr>
              <a:t> </a:t>
            </a:r>
            <a:r>
              <a:rPr lang="cs-CZ" sz="1800" b="1" dirty="0" err="1">
                <a:solidFill>
                  <a:schemeClr val="accent6"/>
                </a:solidFill>
                <a:highlight>
                  <a:srgbClr val="FFFF00"/>
                </a:highlight>
                <a:latin typeface="Roboto Slab" panose="020B0604020202020204" charset="0"/>
                <a:ea typeface="Roboto Slab" panose="020B0604020202020204" charset="0"/>
              </a:rPr>
              <a:t>three-pillar</a:t>
            </a:r>
            <a:r>
              <a:rPr lang="cs-CZ" sz="1800" b="1" dirty="0">
                <a:solidFill>
                  <a:schemeClr val="accent6"/>
                </a:solidFill>
                <a:highlight>
                  <a:srgbClr val="FFFF00"/>
                </a:highlight>
                <a:latin typeface="Roboto Slab" panose="020B0604020202020204" charset="0"/>
                <a:ea typeface="Roboto Slab" panose="020B0604020202020204" charset="0"/>
              </a:rPr>
              <a:t> </a:t>
            </a:r>
            <a:r>
              <a:rPr lang="cs-CZ" sz="1800" b="1" dirty="0" err="1">
                <a:solidFill>
                  <a:schemeClr val="accent6"/>
                </a:solidFill>
                <a:highlight>
                  <a:srgbClr val="FFFF00"/>
                </a:highlight>
                <a:latin typeface="Roboto Slab" panose="020B0604020202020204" charset="0"/>
                <a:ea typeface="Roboto Slab" panose="020B0604020202020204" charset="0"/>
              </a:rPr>
              <a:t>structure</a:t>
            </a:r>
            <a:r>
              <a:rPr lang="cs-CZ" sz="1800" b="1" dirty="0">
                <a:solidFill>
                  <a:schemeClr val="accent6"/>
                </a:solidFill>
                <a:highlight>
                  <a:srgbClr val="FFFF00"/>
                </a:highlight>
                <a:latin typeface="Roboto Slab" panose="020B0604020202020204" charset="0"/>
                <a:ea typeface="Roboto Slab" panose="020B0604020202020204" charset="0"/>
              </a:rPr>
              <a:t> – PILLAR I</a:t>
            </a:r>
            <a:endParaRPr lang="cs-CZ" sz="1800" b="1" dirty="0">
              <a:solidFill>
                <a:schemeClr val="accent3"/>
              </a:solidFill>
              <a:highlight>
                <a:srgbClr val="FFFF00"/>
              </a:highlight>
              <a:latin typeface="Roboto Slab" panose="020B0604020202020204" charset="0"/>
              <a:ea typeface="Roboto Slab" panose="020B0604020202020204" charset="0"/>
            </a:endParaRPr>
          </a:p>
          <a:p>
            <a:endParaRPr lang="cs-CZ" sz="1600" dirty="0">
              <a:highlight>
                <a:srgbClr val="FFFF00"/>
              </a:highlight>
              <a:latin typeface="Roboto Slab" panose="020B0604020202020204" charset="0"/>
              <a:ea typeface="Roboto Slab" panose="020B0604020202020204" charset="0"/>
            </a:endParaRPr>
          </a:p>
          <a:p>
            <a:pPr marL="400050" indent="-400050">
              <a:buAutoNum type="romanUcPeriod"/>
            </a:pPr>
            <a:r>
              <a:rPr lang="en-US" sz="1800" b="1" dirty="0">
                <a:latin typeface="Roboto Slab" panose="020B0604020202020204" charset="0"/>
                <a:ea typeface="Roboto Slab" panose="020B0604020202020204" charset="0"/>
              </a:rPr>
              <a:t>Access to information</a:t>
            </a:r>
            <a:r>
              <a:rPr lang="cs-CZ" sz="1800" b="1" dirty="0">
                <a:latin typeface="Roboto Slab" panose="020B0604020202020204" charset="0"/>
                <a:ea typeface="Roboto Slab" panose="020B0604020202020204" charset="0"/>
              </a:rPr>
              <a:t> (Art. 4 – 5)</a:t>
            </a:r>
          </a:p>
          <a:p>
            <a:pPr marL="342900" indent="-342900" algn="just">
              <a:buAutoNum type="alphaLcParenR"/>
            </a:pPr>
            <a:r>
              <a:rPr lang="en-US" b="1" dirty="0">
                <a:solidFill>
                  <a:schemeClr val="accent2"/>
                </a:solidFill>
                <a:latin typeface="Roboto Slab" panose="020B0604020202020204" charset="0"/>
                <a:ea typeface="Roboto Slab" panose="020B0604020202020204" charset="0"/>
              </a:rPr>
              <a:t>a “passive” obligation</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environmental information possessed by </a:t>
            </a:r>
            <a:r>
              <a:rPr lang="en-US" b="1" dirty="0">
                <a:solidFill>
                  <a:schemeClr val="accent6"/>
                </a:solidFill>
                <a:latin typeface="Roboto Slab" panose="020B0604020202020204" charset="0"/>
                <a:ea typeface="Roboto Slab" panose="020B0604020202020204" charset="0"/>
              </a:rPr>
              <a:t>public authorities </a:t>
            </a:r>
            <a:r>
              <a:rPr lang="en-US" dirty="0">
                <a:latin typeface="Roboto Slab" panose="020B0604020202020204" charset="0"/>
                <a:ea typeface="Roboto Slab" panose="020B0604020202020204" charset="0"/>
              </a:rPr>
              <a:t>should be provided </a:t>
            </a:r>
            <a:r>
              <a:rPr lang="en-US" b="1" dirty="0">
                <a:solidFill>
                  <a:schemeClr val="accent6"/>
                </a:solidFill>
                <a:latin typeface="Roboto Slab" panose="020B0604020202020204" charset="0"/>
                <a:ea typeface="Roboto Slab" panose="020B0604020202020204" charset="0"/>
              </a:rPr>
              <a:t>to members of the public </a:t>
            </a:r>
            <a:r>
              <a:rPr lang="en-US" dirty="0">
                <a:latin typeface="Roboto Slab" panose="020B0604020202020204" charset="0"/>
                <a:ea typeface="Roboto Slab" panose="020B0604020202020204" charset="0"/>
              </a:rPr>
              <a:t>on request “as soon as possible” and at the </a:t>
            </a:r>
            <a:r>
              <a:rPr lang="en-US" b="1" dirty="0">
                <a:solidFill>
                  <a:schemeClr val="accent2"/>
                </a:solidFill>
                <a:latin typeface="Roboto Slab" panose="020B0604020202020204" charset="0"/>
                <a:ea typeface="Roboto Slab" panose="020B0604020202020204" charset="0"/>
              </a:rPr>
              <a:t>latest within a month</a:t>
            </a:r>
            <a:r>
              <a:rPr lang="en-US" dirty="0">
                <a:latin typeface="Roboto Slab" panose="020B0604020202020204" charset="0"/>
                <a:ea typeface="Roboto Slab" panose="020B0604020202020204" charset="0"/>
              </a:rPr>
              <a:t>. Requests for information can only be refused if any of the listed grounds for refusal apply. Even when they do, </a:t>
            </a:r>
            <a:r>
              <a:rPr lang="en-US" b="1" dirty="0">
                <a:solidFill>
                  <a:schemeClr val="accent1"/>
                </a:solidFill>
                <a:latin typeface="Roboto Slab" panose="020B0604020202020204" charset="0"/>
                <a:ea typeface="Roboto Slab" panose="020B0604020202020204" charset="0"/>
              </a:rPr>
              <a:t>the grounds for refusal shall be interpreted in a restrictive way</a:t>
            </a:r>
            <a:r>
              <a:rPr lang="en-US" dirty="0">
                <a:latin typeface="Roboto Slab" panose="020B0604020202020204" charset="0"/>
                <a:ea typeface="Roboto Slab" panose="020B0604020202020204" charset="0"/>
              </a:rPr>
              <a:t>, taking into account the public interest served by disclosure and taking into account whether the information requested relates to emissions into the environment</a:t>
            </a:r>
            <a:r>
              <a:rPr lang="cs-CZ" dirty="0">
                <a:latin typeface="Roboto Slab" panose="020B0604020202020204" charset="0"/>
                <a:ea typeface="Roboto Slab" panose="020B0604020202020204" charset="0"/>
              </a:rPr>
              <a:t>.</a:t>
            </a:r>
            <a:r>
              <a:rPr lang="en-US" dirty="0">
                <a:latin typeface="Roboto Slab" panose="020B0604020202020204" charset="0"/>
                <a:ea typeface="Roboto Slab" panose="020B0604020202020204" charset="0"/>
              </a:rPr>
              <a:t> Any </a:t>
            </a:r>
            <a:r>
              <a:rPr lang="en-US" b="1" dirty="0">
                <a:solidFill>
                  <a:schemeClr val="accent3"/>
                </a:solidFill>
                <a:latin typeface="Roboto Slab" panose="020B0604020202020204" charset="0"/>
                <a:ea typeface="Roboto Slab" panose="020B0604020202020204" charset="0"/>
              </a:rPr>
              <a:t>refusal must be reasoned and in writing</a:t>
            </a:r>
            <a:r>
              <a:rPr lang="en-US" dirty="0">
                <a:latin typeface="Roboto Slab" panose="020B0604020202020204" charset="0"/>
                <a:ea typeface="Roboto Slab" panose="020B0604020202020204" charset="0"/>
              </a:rPr>
              <a:t>.</a:t>
            </a:r>
            <a:endParaRPr lang="cs-CZ" dirty="0">
              <a:latin typeface="Roboto Slab" panose="020B0604020202020204" charset="0"/>
              <a:ea typeface="Roboto Slab" panose="020B0604020202020204" charset="0"/>
            </a:endParaRPr>
          </a:p>
          <a:p>
            <a:pPr marL="342900" indent="-342900" algn="just">
              <a:buAutoNum type="alphaLcParenR"/>
            </a:pPr>
            <a:r>
              <a:rPr lang="en-US" b="1" dirty="0">
                <a:solidFill>
                  <a:schemeClr val="accent2"/>
                </a:solidFill>
                <a:latin typeface="Roboto Slab" panose="020B0604020202020204" charset="0"/>
                <a:ea typeface="Roboto Slab" panose="020B0604020202020204" charset="0"/>
              </a:rPr>
              <a:t>a</a:t>
            </a:r>
            <a:r>
              <a:rPr lang="cs-CZ" b="1" dirty="0">
                <a:solidFill>
                  <a:schemeClr val="accent2"/>
                </a:solidFill>
                <a:latin typeface="Roboto Slab" panose="020B0604020202020204" charset="0"/>
                <a:ea typeface="Roboto Slab" panose="020B0604020202020204" charset="0"/>
              </a:rPr>
              <a:t>n</a:t>
            </a:r>
            <a:r>
              <a:rPr lang="en-US"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active</a:t>
            </a:r>
            <a:r>
              <a:rPr lang="en-US" b="1" dirty="0">
                <a:solidFill>
                  <a:schemeClr val="accent2"/>
                </a:solidFill>
                <a:latin typeface="Roboto Slab" panose="020B0604020202020204" charset="0"/>
                <a:ea typeface="Roboto Slab" panose="020B0604020202020204" charset="0"/>
              </a:rPr>
              <a:t>” obligation</a:t>
            </a:r>
            <a:r>
              <a:rPr lang="cs-CZ" b="1" dirty="0">
                <a:solidFill>
                  <a:schemeClr val="accent2"/>
                </a:solidFill>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the Parties must </a:t>
            </a:r>
            <a:r>
              <a:rPr lang="en-US" b="1" dirty="0">
                <a:solidFill>
                  <a:schemeClr val="accent6"/>
                </a:solidFill>
                <a:latin typeface="Roboto Slab" panose="020B0604020202020204" charset="0"/>
                <a:ea typeface="Roboto Slab" panose="020B0604020202020204" charset="0"/>
              </a:rPr>
              <a:t>actively ensure </a:t>
            </a:r>
            <a:r>
              <a:rPr lang="en-US" dirty="0">
                <a:latin typeface="Roboto Slab" panose="020B0604020202020204" charset="0"/>
                <a:ea typeface="Roboto Slab" panose="020B0604020202020204" charset="0"/>
              </a:rPr>
              <a:t>that public authorities possess and update relevant environmental information, and that </a:t>
            </a:r>
            <a:r>
              <a:rPr lang="en-US" b="1" dirty="0">
                <a:solidFill>
                  <a:schemeClr val="accent3"/>
                </a:solidFill>
                <a:latin typeface="Roboto Slab" panose="020B0604020202020204" charset="0"/>
                <a:ea typeface="Roboto Slab" panose="020B0604020202020204" charset="0"/>
              </a:rPr>
              <a:t>mandatory systems are established, providing for an adequate flow of information</a:t>
            </a:r>
            <a:r>
              <a:rPr lang="en-US" dirty="0">
                <a:latin typeface="Roboto Slab" panose="020B0604020202020204" charset="0"/>
                <a:ea typeface="Roboto Slab" panose="020B0604020202020204" charset="0"/>
              </a:rPr>
              <a:t>. Electronic databases shall be publicly accessible and the Parties are to set up </a:t>
            </a:r>
            <a:r>
              <a:rPr lang="en-US" b="1" dirty="0">
                <a:solidFill>
                  <a:schemeClr val="accent6"/>
                </a:solidFill>
                <a:latin typeface="Roboto Slab" panose="020B0604020202020204" charset="0"/>
                <a:ea typeface="Roboto Slab" panose="020B0604020202020204" charset="0"/>
              </a:rPr>
              <a:t>nationwide systems of pollution inventories and registers</a:t>
            </a:r>
            <a:r>
              <a:rPr lang="en-US" dirty="0">
                <a:latin typeface="Roboto Slab" panose="020B0604020202020204" charset="0"/>
                <a:ea typeface="Roboto Slab" panose="020B0604020202020204" charset="0"/>
              </a:rPr>
              <a:t>. This part has been further developed through the 2003 Kiev Protocol on Pollution Release and Transfer Registers.</a:t>
            </a: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9596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a:solidFill>
                  <a:schemeClr val="accent6"/>
                </a:solidFill>
                <a:latin typeface="Roboto Slab" panose="020B0604020202020204" charset="0"/>
                <a:ea typeface="Roboto Slab" panose="020B0604020202020204" charset="0"/>
              </a:rPr>
              <a:t>The Aarhus Convention in practice: Definitions</a:t>
            </a: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D</a:t>
            </a:r>
            <a:r>
              <a:rPr lang="en-US" b="1" dirty="0" err="1">
                <a:solidFill>
                  <a:schemeClr val="tx1"/>
                </a:solidFill>
                <a:latin typeface="Roboto Slab" panose="020B0604020202020204" charset="0"/>
                <a:ea typeface="Roboto Slab" panose="020B0604020202020204" charset="0"/>
              </a:rPr>
              <a:t>efines</a:t>
            </a:r>
            <a:r>
              <a:rPr lang="en-US" b="1" dirty="0">
                <a:solidFill>
                  <a:schemeClr val="tx1"/>
                </a:solidFill>
                <a:latin typeface="Roboto Slab" panose="020B0604020202020204" charset="0"/>
                <a:ea typeface="Roboto Slab" panose="020B0604020202020204" charset="0"/>
              </a:rPr>
              <a:t> “public authority” broadly</a:t>
            </a:r>
            <a:r>
              <a:rPr lang="en-US" dirty="0">
                <a:solidFill>
                  <a:schemeClr val="tx1"/>
                </a:solidFill>
                <a:latin typeface="Roboto Slab" panose="020B0604020202020204" charset="0"/>
                <a:ea typeface="Roboto Slab" panose="020B0604020202020204" charset="0"/>
              </a:rPr>
              <a:t>, so as to include not only governments at different levels, but </a:t>
            </a:r>
            <a:r>
              <a:rPr lang="en-US" dirty="0">
                <a:solidFill>
                  <a:schemeClr val="accent1"/>
                </a:solidFill>
                <a:latin typeface="Roboto Slab" panose="020B0604020202020204" charset="0"/>
                <a:ea typeface="Roboto Slab" panose="020B0604020202020204" charset="0"/>
              </a:rPr>
              <a:t>also private actors performing public administrative functions </a:t>
            </a:r>
            <a:r>
              <a:rPr lang="en-US" dirty="0">
                <a:solidFill>
                  <a:schemeClr val="tx1"/>
                </a:solidFill>
                <a:latin typeface="Roboto Slab" panose="020B0604020202020204" charset="0"/>
                <a:ea typeface="Roboto Slab" panose="020B0604020202020204" charset="0"/>
              </a:rPr>
              <a:t>under national law, or having public responsibilities or functions or providing public services in relation to the environment.</a:t>
            </a: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D</a:t>
            </a:r>
            <a:r>
              <a:rPr lang="en-US" b="1" dirty="0" err="1">
                <a:solidFill>
                  <a:schemeClr val="tx1"/>
                </a:solidFill>
                <a:latin typeface="Roboto Slab" panose="020B0604020202020204" charset="0"/>
                <a:ea typeface="Roboto Slab" panose="020B0604020202020204" charset="0"/>
              </a:rPr>
              <a:t>efines</a:t>
            </a:r>
            <a:r>
              <a:rPr lang="en-US" b="1" dirty="0">
                <a:solidFill>
                  <a:schemeClr val="tx1"/>
                </a:solidFill>
                <a:latin typeface="Roboto Slab" panose="020B0604020202020204" charset="0"/>
                <a:ea typeface="Roboto Slab" panose="020B0604020202020204" charset="0"/>
              </a:rPr>
              <a:t> “environmental information” broadly </a:t>
            </a:r>
            <a:r>
              <a:rPr lang="en-US" dirty="0">
                <a:solidFill>
                  <a:schemeClr val="tx1"/>
                </a:solidFill>
                <a:latin typeface="Roboto Slab" panose="020B0604020202020204" charset="0"/>
                <a:ea typeface="Roboto Slab" panose="020B0604020202020204" charset="0"/>
              </a:rPr>
              <a:t>so as to include not only information on the state of elements of the environment, but also on factors, activities, measures, international agreements, laws, policies etc. likely to affect elements of the environment and the state of the human health</a:t>
            </a:r>
            <a:r>
              <a:rPr lang="cs-CZ" dirty="0">
                <a:solidFill>
                  <a:schemeClr val="tx1"/>
                </a:solidFill>
                <a:latin typeface="Roboto Slab" panose="020B0604020202020204" charset="0"/>
                <a:ea typeface="Roboto Slab" panose="020B0604020202020204" charset="0"/>
              </a:rPr>
              <a:t>.</a:t>
            </a:r>
          </a:p>
          <a:p>
            <a:pPr algn="just"/>
            <a:r>
              <a:rPr lang="cs-CZ" sz="1200" dirty="0">
                <a:solidFill>
                  <a:schemeClr val="tx1"/>
                </a:solidFill>
                <a:latin typeface="Roboto Slab" panose="020B0604020202020204" charset="0"/>
                <a:ea typeface="Roboto Slab" panose="020B0604020202020204" charset="0"/>
              </a:rPr>
              <a:t>Art 4(4) d): </a:t>
            </a:r>
            <a:r>
              <a:rPr lang="en-US" sz="1200" i="1" dirty="0">
                <a:solidFill>
                  <a:schemeClr val="tx1"/>
                </a:solidFill>
                <a:latin typeface="Roboto Slab" panose="020B0604020202020204" charset="0"/>
                <a:ea typeface="Roboto Slab" panose="020B0604020202020204" charset="0"/>
              </a:rPr>
              <a:t>A request for environmental information may be refused if the disclosure</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would adversely affect:</a:t>
            </a:r>
            <a:r>
              <a:rPr lang="cs-CZ" sz="1200" i="1" dirty="0">
                <a:solidFill>
                  <a:schemeClr val="tx1"/>
                </a:solidFill>
                <a:latin typeface="Roboto Slab" panose="020B0604020202020204" charset="0"/>
                <a:ea typeface="Roboto Slab" panose="020B0604020202020204" charset="0"/>
              </a:rPr>
              <a:t> </a:t>
            </a:r>
            <a:r>
              <a:rPr lang="en-US" sz="1200" b="1" i="1" dirty="0">
                <a:solidFill>
                  <a:schemeClr val="tx1"/>
                </a:solidFill>
                <a:latin typeface="Roboto Slab" panose="020B0604020202020204" charset="0"/>
                <a:ea typeface="Roboto Slab" panose="020B0604020202020204" charset="0"/>
              </a:rPr>
              <a:t>The confidentiality of commercial and industrial information</a:t>
            </a:r>
            <a:r>
              <a:rPr lang="en-US" sz="1200" i="1" dirty="0">
                <a:solidFill>
                  <a:schemeClr val="tx1"/>
                </a:solidFill>
                <a:latin typeface="Roboto Slab" panose="020B0604020202020204" charset="0"/>
                <a:ea typeface="Roboto Slab" panose="020B0604020202020204" charset="0"/>
              </a:rPr>
              <a:t>,</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where such confidentiality is protected by law in order to protect a</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legitimate economic interest. Within this framework, </a:t>
            </a:r>
            <a:r>
              <a:rPr lang="en-US" sz="1200" b="1" i="1" dirty="0">
                <a:solidFill>
                  <a:schemeClr val="tx1"/>
                </a:solidFill>
                <a:latin typeface="Roboto Slab" panose="020B0604020202020204" charset="0"/>
                <a:ea typeface="Roboto Slab" panose="020B0604020202020204" charset="0"/>
              </a:rPr>
              <a:t>information on emissions</a:t>
            </a:r>
            <a:r>
              <a:rPr lang="cs-CZ" sz="1200" b="1" i="1" dirty="0">
                <a:solidFill>
                  <a:schemeClr val="tx1"/>
                </a:solidFill>
                <a:latin typeface="Roboto Slab" panose="020B0604020202020204" charset="0"/>
                <a:ea typeface="Roboto Slab" panose="020B0604020202020204" charset="0"/>
              </a:rPr>
              <a:t> </a:t>
            </a:r>
            <a:r>
              <a:rPr lang="en-US" sz="1200" b="1" i="1" dirty="0">
                <a:solidFill>
                  <a:schemeClr val="tx1"/>
                </a:solidFill>
                <a:latin typeface="Roboto Slab" panose="020B0604020202020204" charset="0"/>
                <a:ea typeface="Roboto Slab" panose="020B0604020202020204" charset="0"/>
              </a:rPr>
              <a:t>which </a:t>
            </a:r>
            <a:r>
              <a:rPr lang="en-US" sz="1200" b="1" i="1" dirty="0" err="1">
                <a:solidFill>
                  <a:schemeClr val="tx1"/>
                </a:solidFill>
                <a:latin typeface="Roboto Slab" panose="020B0604020202020204" charset="0"/>
                <a:ea typeface="Roboto Slab" panose="020B0604020202020204" charset="0"/>
              </a:rPr>
              <a:t>i</a:t>
            </a:r>
            <a:r>
              <a:rPr lang="cs-CZ" sz="1200" b="1" i="1" dirty="0">
                <a:solidFill>
                  <a:schemeClr val="tx1"/>
                </a:solidFill>
                <a:latin typeface="Roboto Slab" panose="020B0604020202020204" charset="0"/>
                <a:ea typeface="Roboto Slab" panose="020B0604020202020204" charset="0"/>
              </a:rPr>
              <a:t>s r</a:t>
            </a:r>
            <a:r>
              <a:rPr lang="en-US" sz="1200" b="1" i="1" dirty="0" err="1">
                <a:solidFill>
                  <a:schemeClr val="tx1"/>
                </a:solidFill>
                <a:latin typeface="Roboto Slab" panose="020B0604020202020204" charset="0"/>
                <a:ea typeface="Roboto Slab" panose="020B0604020202020204" charset="0"/>
              </a:rPr>
              <a:t>elevant</a:t>
            </a:r>
            <a:r>
              <a:rPr lang="en-US" sz="1200" b="1" i="1" dirty="0">
                <a:solidFill>
                  <a:schemeClr val="tx1"/>
                </a:solidFill>
                <a:latin typeface="Roboto Slab" panose="020B0604020202020204" charset="0"/>
                <a:ea typeface="Roboto Slab" panose="020B0604020202020204" charset="0"/>
              </a:rPr>
              <a:t> for the protection of the environment shall be disclosed</a:t>
            </a:r>
            <a:r>
              <a:rPr lang="cs-CZ" sz="1200" i="1"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r>
              <a:rPr lang="cs-CZ" dirty="0" err="1">
                <a:solidFill>
                  <a:schemeClr val="tx1"/>
                </a:solidFill>
                <a:latin typeface="Roboto Slab" panose="020B0604020202020204" charset="0"/>
                <a:ea typeface="Roboto Slab" panose="020B0604020202020204" charset="0"/>
              </a:rPr>
              <a:t>Is</a:t>
            </a:r>
            <a:r>
              <a:rPr lang="en-US" dirty="0">
                <a:solidFill>
                  <a:schemeClr val="tx1"/>
                </a:solidFill>
                <a:latin typeface="Roboto Slab" panose="020B0604020202020204" charset="0"/>
                <a:ea typeface="Roboto Slab" panose="020B0604020202020204" charset="0"/>
              </a:rPr>
              <a:t> intended to provide for wide public participation and wide access to justice. For that reason, it </a:t>
            </a:r>
            <a:r>
              <a:rPr lang="en-US" b="1" dirty="0">
                <a:solidFill>
                  <a:schemeClr val="tx1"/>
                </a:solidFill>
                <a:latin typeface="Roboto Slab" panose="020B0604020202020204" charset="0"/>
                <a:ea typeface="Roboto Slab" panose="020B0604020202020204" charset="0"/>
              </a:rPr>
              <a:t>defines “the public concerned” rather broadly</a:t>
            </a:r>
            <a:endParaRPr lang="cs-CZ" b="1" dirty="0">
              <a:solidFill>
                <a:schemeClr val="tx1"/>
              </a:solidFill>
              <a:latin typeface="Roboto Slab" panose="020B0604020202020204" charset="0"/>
              <a:ea typeface="Roboto Slab" panose="020B0604020202020204" charset="0"/>
            </a:endParaRPr>
          </a:p>
          <a:p>
            <a:pPr algn="just"/>
            <a:r>
              <a:rPr lang="en-US" sz="1200" b="1" i="1" dirty="0">
                <a:solidFill>
                  <a:schemeClr val="tx1"/>
                </a:solidFill>
                <a:latin typeface="Roboto Slab" panose="020B0604020202020204" charset="0"/>
                <a:ea typeface="Roboto Slab" panose="020B0604020202020204" charset="0"/>
              </a:rPr>
              <a:t>“The public” </a:t>
            </a:r>
            <a:r>
              <a:rPr lang="en-US" sz="1200" i="1" dirty="0">
                <a:solidFill>
                  <a:schemeClr val="tx1"/>
                </a:solidFill>
                <a:latin typeface="Roboto Slab" panose="020B0604020202020204" charset="0"/>
                <a:ea typeface="Roboto Slab" panose="020B0604020202020204" charset="0"/>
              </a:rPr>
              <a:t>means </a:t>
            </a:r>
            <a:r>
              <a:rPr lang="en-US" sz="1200" b="1" i="1" dirty="0">
                <a:solidFill>
                  <a:schemeClr val="tx1"/>
                </a:solidFill>
                <a:latin typeface="Roboto Slab" panose="020B0604020202020204" charset="0"/>
                <a:ea typeface="Roboto Slab" panose="020B0604020202020204" charset="0"/>
              </a:rPr>
              <a:t>one or more natural or legal persons</a:t>
            </a:r>
            <a:r>
              <a:rPr lang="en-US" sz="1200" i="1" dirty="0">
                <a:solidFill>
                  <a:schemeClr val="tx1"/>
                </a:solidFill>
                <a:latin typeface="Roboto Slab" panose="020B0604020202020204" charset="0"/>
                <a:ea typeface="Roboto Slab" panose="020B0604020202020204" charset="0"/>
              </a:rPr>
              <a:t>, and, in accordance with national legislation or practice, </a:t>
            </a:r>
            <a:r>
              <a:rPr lang="en-US" sz="1200" b="1" i="1" dirty="0">
                <a:solidFill>
                  <a:schemeClr val="tx1"/>
                </a:solidFill>
                <a:latin typeface="Roboto Slab" panose="020B0604020202020204" charset="0"/>
                <a:ea typeface="Roboto Slab" panose="020B0604020202020204" charset="0"/>
              </a:rPr>
              <a:t>their associations, organizations or groups; </a:t>
            </a:r>
          </a:p>
          <a:p>
            <a:pPr algn="just"/>
            <a:r>
              <a:rPr lang="en-US" sz="1200" b="1" i="1" dirty="0">
                <a:solidFill>
                  <a:schemeClr val="tx1"/>
                </a:solidFill>
                <a:latin typeface="Roboto Slab" panose="020B0604020202020204" charset="0"/>
                <a:ea typeface="Roboto Slab" panose="020B0604020202020204" charset="0"/>
              </a:rPr>
              <a:t>“The public concerned” </a:t>
            </a:r>
            <a:r>
              <a:rPr lang="en-US" sz="1200" i="1" dirty="0">
                <a:solidFill>
                  <a:schemeClr val="tx1"/>
                </a:solidFill>
                <a:latin typeface="Roboto Slab" panose="020B0604020202020204" charset="0"/>
                <a:ea typeface="Roboto Slab" panose="020B0604020202020204" charset="0"/>
              </a:rPr>
              <a:t>means</a:t>
            </a:r>
            <a:r>
              <a:rPr lang="en-US" sz="1200" b="1" i="1" dirty="0">
                <a:solidFill>
                  <a:schemeClr val="tx1"/>
                </a:solidFill>
                <a:latin typeface="Roboto Slab" panose="020B0604020202020204" charset="0"/>
                <a:ea typeface="Roboto Slab" panose="020B0604020202020204" charset="0"/>
              </a:rPr>
              <a:t> the </a:t>
            </a:r>
            <a:r>
              <a:rPr lang="en-US" sz="1200" b="1" i="1" dirty="0">
                <a:solidFill>
                  <a:schemeClr val="accent1"/>
                </a:solidFill>
                <a:latin typeface="Roboto Slab" panose="020B0604020202020204" charset="0"/>
                <a:ea typeface="Roboto Slab" panose="020B0604020202020204" charset="0"/>
              </a:rPr>
              <a:t>public affected </a:t>
            </a:r>
            <a:r>
              <a:rPr lang="en-US" sz="1200" b="1" i="1" dirty="0">
                <a:solidFill>
                  <a:schemeClr val="tx1"/>
                </a:solidFill>
                <a:latin typeface="Roboto Slab" panose="020B0604020202020204" charset="0"/>
                <a:ea typeface="Roboto Slab" panose="020B0604020202020204" charset="0"/>
              </a:rPr>
              <a:t>or likely to be affected by, </a:t>
            </a:r>
            <a:r>
              <a:rPr lang="en-US" sz="1200" b="1" i="1" dirty="0">
                <a:solidFill>
                  <a:schemeClr val="accent2"/>
                </a:solidFill>
                <a:latin typeface="Roboto Slab" panose="020B0604020202020204" charset="0"/>
                <a:ea typeface="Roboto Slab" panose="020B0604020202020204" charset="0"/>
              </a:rPr>
              <a:t>or having an interest </a:t>
            </a:r>
            <a:r>
              <a:rPr lang="en-US" sz="1200" i="1" dirty="0">
                <a:solidFill>
                  <a:schemeClr val="tx1"/>
                </a:solidFill>
                <a:latin typeface="Roboto Slab" panose="020B0604020202020204" charset="0"/>
                <a:ea typeface="Roboto Slab" panose="020B0604020202020204" charset="0"/>
              </a:rPr>
              <a:t>in, the environmental decision-making; for the purposes of this definition, non-governmental organizations promoting environmental protection and meeting any requirements under national law shall be deemed to have an interest</a:t>
            </a:r>
          </a:p>
          <a:p>
            <a:pPr marL="285750" indent="-285750" algn="just">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endParaRPr>
          </a:p>
          <a:p>
            <a:pPr algn="r"/>
            <a:endParaRPr lang="en-US" sz="1200"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9593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a:solidFill>
                  <a:schemeClr val="accent6"/>
                </a:solidFill>
                <a:latin typeface="Roboto Slab" panose="020B0604020202020204" charset="0"/>
                <a:ea typeface="Roboto Slab" panose="020B0604020202020204" charset="0"/>
              </a:rPr>
              <a:t>CJEU CASE-LAW</a:t>
            </a: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en-US" b="1" dirty="0">
                <a:solidFill>
                  <a:schemeClr val="tx1"/>
                </a:solidFill>
                <a:latin typeface="Roboto Slab" panose="020B0604020202020204" charset="0"/>
                <a:ea typeface="Roboto Slab" panose="020B0604020202020204" charset="0"/>
              </a:rPr>
              <a:t>public authority</a:t>
            </a:r>
            <a:endParaRPr lang="cs-CZ" b="1" dirty="0">
              <a:solidFill>
                <a:schemeClr val="tx1"/>
              </a:solidFill>
              <a:latin typeface="Roboto Slab" panose="020B0604020202020204" charset="0"/>
              <a:ea typeface="Roboto Slab" panose="020B0604020202020204" charset="0"/>
            </a:endParaRPr>
          </a:p>
          <a:p>
            <a:pPr algn="just"/>
            <a:endParaRPr lang="cs-CZ" sz="1100" dirty="0">
              <a:solidFill>
                <a:schemeClr val="tx1"/>
              </a:solidFill>
              <a:latin typeface="Roboto Slab" panose="020B0604020202020204" charset="0"/>
              <a:ea typeface="Roboto Slab" panose="020B0604020202020204" charset="0"/>
            </a:endParaRPr>
          </a:p>
          <a:p>
            <a:pPr algn="just"/>
            <a:r>
              <a:rPr lang="cs-CZ" b="1" dirty="0">
                <a:solidFill>
                  <a:schemeClr val="accent4"/>
                </a:solidFill>
                <a:latin typeface="Roboto Slab" panose="020B0604020202020204" charset="0"/>
                <a:ea typeface="Roboto Slab" panose="020B0604020202020204" charset="0"/>
              </a:rPr>
              <a:t>C-204/09 (</a:t>
            </a:r>
            <a:r>
              <a:rPr lang="cs-CZ" b="1" i="1" dirty="0" err="1">
                <a:solidFill>
                  <a:schemeClr val="accent4"/>
                </a:solidFill>
                <a:latin typeface="Roboto Slab" panose="020B0604020202020204" charset="0"/>
                <a:ea typeface="Roboto Slab" panose="020B0604020202020204" charset="0"/>
              </a:rPr>
              <a:t>Flachglas</a:t>
            </a:r>
            <a:r>
              <a:rPr lang="cs-CZ" b="1" i="1" dirty="0">
                <a:solidFill>
                  <a:schemeClr val="accent4"/>
                </a:solidFill>
                <a:latin typeface="Roboto Slab" panose="020B0604020202020204" charset="0"/>
                <a:ea typeface="Roboto Slab" panose="020B0604020202020204" charset="0"/>
              </a:rPr>
              <a:t> </a:t>
            </a:r>
            <a:r>
              <a:rPr lang="cs-CZ" b="1" i="1" dirty="0" err="1">
                <a:solidFill>
                  <a:schemeClr val="accent4"/>
                </a:solidFill>
                <a:latin typeface="Roboto Slab" panose="020B0604020202020204" charset="0"/>
                <a:ea typeface="Roboto Slab" panose="020B0604020202020204" charset="0"/>
              </a:rPr>
              <a:t>Torgau</a:t>
            </a:r>
            <a:r>
              <a:rPr lang="cs-CZ" b="1" dirty="0">
                <a:solidFill>
                  <a:schemeClr val="accent4"/>
                </a:solidFill>
                <a:latin typeface="Roboto Slab" panose="020B0604020202020204" charset="0"/>
                <a:ea typeface="Roboto Slab" panose="020B0604020202020204" charset="0"/>
              </a:rPr>
              <a:t>)</a:t>
            </a:r>
          </a:p>
          <a:p>
            <a:pPr algn="just"/>
            <a:r>
              <a:rPr lang="en-US" dirty="0">
                <a:solidFill>
                  <a:schemeClr val="tx1"/>
                </a:solidFill>
                <a:latin typeface="Roboto Slab" panose="020B0604020202020204" charset="0"/>
                <a:ea typeface="Roboto Slab" panose="020B0604020202020204" charset="0"/>
              </a:rPr>
              <a:t>bodies or institutions acting in a legislative capacity</a:t>
            </a:r>
            <a:r>
              <a:rPr lang="cs-CZ" dirty="0">
                <a:solidFill>
                  <a:schemeClr val="tx1"/>
                </a:solidFill>
                <a:latin typeface="Roboto Slab" panose="020B0604020202020204" charset="0"/>
                <a:ea typeface="Roboto Slab" panose="020B0604020202020204" charset="0"/>
              </a:rPr>
              <a:t>: </a:t>
            </a:r>
            <a:r>
              <a:rPr lang="en-US" u="sng" dirty="0">
                <a:solidFill>
                  <a:schemeClr val="tx1"/>
                </a:solidFill>
                <a:latin typeface="Roboto Slab" panose="020B0604020202020204" charset="0"/>
                <a:ea typeface="Roboto Slab" panose="020B0604020202020204" charset="0"/>
              </a:rPr>
              <a:t>ministries to the extent that they participate in the legislative process</a:t>
            </a:r>
            <a:r>
              <a:rPr lang="en-US" dirty="0">
                <a:solidFill>
                  <a:schemeClr val="tx1"/>
                </a:solidFill>
                <a:latin typeface="Roboto Slab" panose="020B0604020202020204" charset="0"/>
                <a:ea typeface="Roboto Slab" panose="020B0604020202020204" charset="0"/>
              </a:rPr>
              <a:t>, in particular by tabling draft laws or giving opinions</a:t>
            </a:r>
            <a:endParaRPr lang="cs-CZ" dirty="0">
              <a:solidFill>
                <a:schemeClr val="tx1"/>
              </a:solidFill>
              <a:latin typeface="Roboto Slab" panose="020B0604020202020204" charset="0"/>
              <a:ea typeface="Roboto Slab" panose="020B0604020202020204" charset="0"/>
            </a:endParaRPr>
          </a:p>
          <a:p>
            <a:pPr algn="just"/>
            <a:endParaRPr lang="cs-CZ" sz="1100" dirty="0">
              <a:solidFill>
                <a:schemeClr val="tx1"/>
              </a:solidFill>
              <a:latin typeface="Roboto Slab" panose="020B0604020202020204" charset="0"/>
              <a:ea typeface="Roboto Slab" panose="020B0604020202020204" charset="0"/>
            </a:endParaRPr>
          </a:p>
          <a:p>
            <a:pPr algn="just"/>
            <a:r>
              <a:rPr lang="cs-CZ" b="1" dirty="0">
                <a:solidFill>
                  <a:schemeClr val="accent4"/>
                </a:solidFill>
                <a:latin typeface="Roboto Slab" panose="020B0604020202020204" charset="0"/>
                <a:ea typeface="Roboto Slab" panose="020B0604020202020204" charset="0"/>
              </a:rPr>
              <a:t>C-515/11 (</a:t>
            </a:r>
            <a:r>
              <a:rPr lang="cs-CZ" b="1" i="1" dirty="0" err="1">
                <a:solidFill>
                  <a:schemeClr val="accent4"/>
                </a:solidFill>
                <a:latin typeface="Roboto Slab" panose="020B0604020202020204" charset="0"/>
                <a:ea typeface="Roboto Slab" panose="020B0604020202020204" charset="0"/>
              </a:rPr>
              <a:t>Deutsche</a:t>
            </a:r>
            <a:r>
              <a:rPr lang="cs-CZ" b="1" i="1" dirty="0">
                <a:solidFill>
                  <a:schemeClr val="accent4"/>
                </a:solidFill>
                <a:latin typeface="Roboto Slab" panose="020B0604020202020204" charset="0"/>
                <a:ea typeface="Roboto Slab" panose="020B0604020202020204" charset="0"/>
              </a:rPr>
              <a:t> </a:t>
            </a:r>
            <a:r>
              <a:rPr lang="cs-CZ" b="1" i="1" dirty="0" err="1">
                <a:solidFill>
                  <a:schemeClr val="accent4"/>
                </a:solidFill>
                <a:latin typeface="Roboto Slab" panose="020B0604020202020204" charset="0"/>
                <a:ea typeface="Roboto Slab" panose="020B0604020202020204" charset="0"/>
              </a:rPr>
              <a:t>Umwelthilfe</a:t>
            </a:r>
            <a:r>
              <a:rPr lang="cs-CZ" b="1" dirty="0">
                <a:solidFill>
                  <a:schemeClr val="accent4"/>
                </a:solidFill>
                <a:latin typeface="Roboto Slab" panose="020B0604020202020204" charset="0"/>
                <a:ea typeface="Roboto Slab" panose="020B0604020202020204" charset="0"/>
              </a:rPr>
              <a:t>)</a:t>
            </a:r>
          </a:p>
          <a:p>
            <a:pPr algn="just"/>
            <a:r>
              <a:rPr lang="en-US" dirty="0">
                <a:solidFill>
                  <a:schemeClr val="tx1"/>
                </a:solidFill>
                <a:latin typeface="Roboto Slab" panose="020B0604020202020204" charset="0"/>
                <a:ea typeface="Roboto Slab" panose="020B0604020202020204" charset="0"/>
              </a:rPr>
              <a:t>bodies or institutions acting in a legislative capacity</a:t>
            </a:r>
            <a:r>
              <a:rPr lang="cs-CZ" dirty="0">
                <a:solidFill>
                  <a:schemeClr val="tx1"/>
                </a:solidFill>
                <a:latin typeface="Roboto Slab" panose="020B0604020202020204" charset="0"/>
                <a:ea typeface="Roboto Slab" panose="020B0604020202020204" charset="0"/>
              </a:rPr>
              <a:t>: </a:t>
            </a:r>
            <a:r>
              <a:rPr lang="cs-CZ" b="1" dirty="0">
                <a:solidFill>
                  <a:schemeClr val="tx1"/>
                </a:solidFill>
                <a:latin typeface="Roboto Slab" panose="020B0604020202020204" charset="0"/>
                <a:ea typeface="Roboto Slab" panose="020B0604020202020204" charset="0"/>
              </a:rPr>
              <a:t>not</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ministries </a:t>
            </a:r>
            <a:r>
              <a:rPr lang="en-US" u="sng" dirty="0">
                <a:solidFill>
                  <a:schemeClr val="tx1"/>
                </a:solidFill>
                <a:latin typeface="Roboto Slab" panose="020B0604020202020204" charset="0"/>
                <a:ea typeface="Roboto Slab" panose="020B0604020202020204" charset="0"/>
              </a:rPr>
              <a:t>when they prepare and adopt normative regulations which are of a lower rank than a law</a:t>
            </a:r>
            <a:r>
              <a:rPr lang="cs-CZ" u="sng" dirty="0">
                <a:solidFill>
                  <a:schemeClr val="tx1"/>
                </a:solidFill>
                <a:latin typeface="Roboto Slab" panose="020B0604020202020204" charset="0"/>
                <a:ea typeface="Roboto Slab" panose="020B0604020202020204" charset="0"/>
              </a:rPr>
              <a:t> </a:t>
            </a:r>
            <a:r>
              <a:rPr lang="cs-CZ" dirty="0">
                <a:solidFill>
                  <a:schemeClr val="tx1"/>
                </a:solidFill>
                <a:latin typeface="Roboto Slab" panose="020B0604020202020204" charset="0"/>
                <a:ea typeface="Roboto Slab" panose="020B0604020202020204" charset="0"/>
              </a:rPr>
              <a:t>(</a:t>
            </a:r>
            <a:r>
              <a:rPr lang="en-US" dirty="0">
                <a:solidFill>
                  <a:schemeClr val="tx1"/>
                </a:solidFill>
                <a:latin typeface="Roboto Slab" panose="020B0604020202020204" charset="0"/>
                <a:ea typeface="Roboto Slab" panose="020B0604020202020204" charset="0"/>
              </a:rPr>
              <a:t>The Aarhus Convention distinguishes between the rules for legislative acts and those for regulatory acts</a:t>
            </a:r>
            <a:r>
              <a:rPr lang="cs-CZ" dirty="0">
                <a:solidFill>
                  <a:schemeClr val="tx1"/>
                </a:solidFill>
                <a:latin typeface="Roboto Slab" panose="020B0604020202020204" charset="0"/>
                <a:ea typeface="Roboto Slab" panose="020B0604020202020204" charset="0"/>
              </a:rPr>
              <a:t>)</a:t>
            </a:r>
          </a:p>
          <a:p>
            <a:pPr algn="just"/>
            <a:endParaRPr lang="cs-CZ" dirty="0">
              <a:solidFill>
                <a:schemeClr val="tx1"/>
              </a:solidFill>
              <a:latin typeface="Roboto Slab" panose="020B0604020202020204" charset="0"/>
              <a:ea typeface="Roboto Slab" panose="020B0604020202020204" charset="0"/>
            </a:endParaRPr>
          </a:p>
          <a:p>
            <a:pPr algn="just"/>
            <a:r>
              <a:rPr lang="en-US" b="1" dirty="0">
                <a:solidFill>
                  <a:schemeClr val="accent4"/>
                </a:solidFill>
                <a:latin typeface="Roboto Slab" panose="020B0604020202020204" charset="0"/>
                <a:ea typeface="Roboto Slab" panose="020B0604020202020204" charset="0"/>
              </a:rPr>
              <a:t>C</a:t>
            </a:r>
            <a:r>
              <a:rPr lang="cs-CZ" b="1" dirty="0">
                <a:solidFill>
                  <a:schemeClr val="accent4"/>
                </a:solidFill>
                <a:latin typeface="Roboto Slab" panose="020B0604020202020204" charset="0"/>
                <a:ea typeface="Roboto Slab" panose="020B0604020202020204" charset="0"/>
              </a:rPr>
              <a:t>-</a:t>
            </a:r>
            <a:r>
              <a:rPr lang="en-US" b="1" dirty="0">
                <a:solidFill>
                  <a:schemeClr val="accent4"/>
                </a:solidFill>
                <a:latin typeface="Roboto Slab" panose="020B0604020202020204" charset="0"/>
                <a:ea typeface="Roboto Slab" panose="020B0604020202020204" charset="0"/>
              </a:rPr>
              <a:t>470/19 </a:t>
            </a:r>
            <a:r>
              <a:rPr lang="cs-CZ" dirty="0">
                <a:solidFill>
                  <a:schemeClr val="accent4"/>
                </a:solidFill>
                <a:latin typeface="Roboto Slab" panose="020B0604020202020204" charset="0"/>
                <a:ea typeface="Roboto Slab" panose="020B0604020202020204" charset="0"/>
              </a:rPr>
              <a:t>(</a:t>
            </a:r>
            <a:r>
              <a:rPr lang="en-US" b="1" i="1" dirty="0">
                <a:solidFill>
                  <a:schemeClr val="accent4"/>
                </a:solidFill>
                <a:latin typeface="Roboto Slab" panose="020B0604020202020204" charset="0"/>
                <a:ea typeface="Roboto Slab" panose="020B0604020202020204" charset="0"/>
              </a:rPr>
              <a:t>Friends of the Irish Environment</a:t>
            </a:r>
            <a:r>
              <a:rPr lang="cs-CZ" dirty="0">
                <a:solidFill>
                  <a:schemeClr val="accent4"/>
                </a:solidFill>
                <a:latin typeface="Roboto Slab" panose="020B0604020202020204" charset="0"/>
                <a:ea typeface="Roboto Slab" panose="020B0604020202020204" charset="0"/>
              </a:rPr>
              <a:t>)</a:t>
            </a:r>
          </a:p>
          <a:p>
            <a:pPr algn="just"/>
            <a:r>
              <a:rPr lang="cs-CZ" sz="1100" dirty="0" err="1">
                <a:solidFill>
                  <a:schemeClr val="tx1"/>
                </a:solidFill>
                <a:latin typeface="Roboto Slab" panose="020B0604020202020204" charset="0"/>
                <a:ea typeface="Roboto Slab" panose="020B0604020202020204" charset="0"/>
              </a:rPr>
              <a:t>The</a:t>
            </a:r>
            <a:r>
              <a:rPr lang="cs-CZ" sz="1100" dirty="0">
                <a:solidFill>
                  <a:schemeClr val="tx1"/>
                </a:solidFill>
                <a:latin typeface="Roboto Slab" panose="020B0604020202020204" charset="0"/>
                <a:ea typeface="Roboto Slab" panose="020B0604020202020204" charset="0"/>
              </a:rPr>
              <a:t> </a:t>
            </a:r>
            <a:r>
              <a:rPr lang="cs-CZ" sz="1100" dirty="0" err="1">
                <a:solidFill>
                  <a:schemeClr val="tx1"/>
                </a:solidFill>
                <a:latin typeface="Roboto Slab" panose="020B0604020202020204" charset="0"/>
                <a:ea typeface="Roboto Slab" panose="020B0604020202020204" charset="0"/>
              </a:rPr>
              <a:t>Directive</a:t>
            </a:r>
            <a:r>
              <a:rPr lang="cs-CZ" sz="1100" dirty="0">
                <a:solidFill>
                  <a:schemeClr val="tx1"/>
                </a:solidFill>
                <a:latin typeface="Roboto Slab" panose="020B0604020202020204" charset="0"/>
                <a:ea typeface="Roboto Slab" panose="020B0604020202020204" charset="0"/>
              </a:rPr>
              <a:t> </a:t>
            </a:r>
            <a:r>
              <a:rPr lang="en-US" sz="1200" dirty="0">
                <a:solidFill>
                  <a:schemeClr val="tx1"/>
                </a:solidFill>
                <a:latin typeface="Roboto Slab" panose="020B0604020202020204" charset="0"/>
                <a:ea typeface="Roboto Slab" panose="020B0604020202020204" charset="0"/>
              </a:rPr>
              <a:t>does not govern access to environmental information contained in court files, where neither the courts nor the bodies or institutions under their control, which thus have close links with those courts, constitute ‘public authorities’ </a:t>
            </a:r>
            <a:endParaRPr lang="cs-CZ" sz="1200" dirty="0">
              <a:solidFill>
                <a:schemeClr val="tx1"/>
              </a:solidFill>
              <a:latin typeface="Roboto Slab" panose="020B0604020202020204" charset="0"/>
              <a:ea typeface="Roboto Slab" panose="020B0604020202020204" charset="0"/>
            </a:endParaRPr>
          </a:p>
          <a:p>
            <a:pPr algn="r"/>
            <a:endParaRPr lang="en-US" sz="1200"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271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Today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2400" b="1" dirty="0">
                <a:solidFill>
                  <a:schemeClr val="tx1"/>
                </a:solidFill>
                <a:latin typeface="Roboto Slab" panose="020B0604020202020204" charset="0"/>
                <a:ea typeface="Roboto Slab" panose="020B0604020202020204" charset="0"/>
                <a:cs typeface="Nixie One"/>
                <a:sym typeface="Nixie One"/>
              </a:rPr>
              <a:t>Public p</a:t>
            </a:r>
            <a:r>
              <a:rPr lang="en-US" sz="2400" b="1" dirty="0" err="1">
                <a:solidFill>
                  <a:schemeClr val="tx1"/>
                </a:solidFill>
                <a:latin typeface="Roboto Slab" panose="020B0604020202020204" charset="0"/>
                <a:ea typeface="Roboto Slab" panose="020B0604020202020204" charset="0"/>
                <a:cs typeface="Nixie One"/>
                <a:sym typeface="Nixie One"/>
              </a:rPr>
              <a:t>articipation</a:t>
            </a:r>
            <a:r>
              <a:rPr lang="en-US" sz="2400" b="1" dirty="0">
                <a:solidFill>
                  <a:schemeClr val="tx1"/>
                </a:solidFill>
                <a:latin typeface="Roboto Slab" panose="020B0604020202020204" charset="0"/>
                <a:ea typeface="Roboto Slab" panose="020B0604020202020204" charset="0"/>
                <a:cs typeface="Nixie One"/>
                <a:sym typeface="Nixie One"/>
              </a:rPr>
              <a:t> in general</a:t>
            </a:r>
          </a:p>
          <a:p>
            <a:pPr marL="285750" lvl="0" indent="-285750">
              <a:spcBef>
                <a:spcPts val="600"/>
              </a:spcBef>
              <a:buFont typeface="Arial" panose="020B0604020202020204" pitchFamily="34" charset="0"/>
              <a:buChar char="•"/>
            </a:pPr>
            <a:r>
              <a:rPr lang="en-US" sz="2400" b="1" dirty="0">
                <a:solidFill>
                  <a:schemeClr val="tx1"/>
                </a:solidFill>
                <a:latin typeface="Roboto Slab" panose="020B0604020202020204" charset="0"/>
                <a:ea typeface="Roboto Slab" panose="020B0604020202020204" charset="0"/>
                <a:cs typeface="Nixie One"/>
                <a:sym typeface="Nixie One"/>
              </a:rPr>
              <a:t>The Aarhus Convention</a:t>
            </a:r>
          </a:p>
          <a:p>
            <a:pPr marL="285750" lvl="0" indent="-285750">
              <a:spcBef>
                <a:spcPts val="600"/>
              </a:spcBef>
              <a:buFont typeface="Arial" panose="020B0604020202020204" pitchFamily="34" charset="0"/>
              <a:buChar char="•"/>
            </a:pPr>
            <a:r>
              <a:rPr lang="en-US" sz="2400" b="1" dirty="0">
                <a:solidFill>
                  <a:schemeClr val="tx1"/>
                </a:solidFill>
                <a:latin typeface="Roboto Slab" panose="020B0604020202020204" charset="0"/>
                <a:ea typeface="Roboto Slab" panose="020B0604020202020204" charset="0"/>
                <a:cs typeface="Nixie One"/>
                <a:sym typeface="Nixie One"/>
              </a:rPr>
              <a:t>Three pillars at the EU level</a:t>
            </a:r>
          </a:p>
          <a:p>
            <a:pPr marL="285750" lvl="0" indent="-285750">
              <a:spcBef>
                <a:spcPts val="600"/>
              </a:spcBef>
              <a:buFont typeface="Arial" panose="020B0604020202020204" pitchFamily="34" charset="0"/>
              <a:buChar char="•"/>
            </a:pPr>
            <a:r>
              <a:rPr lang="en-US" sz="2400" b="1" dirty="0">
                <a:solidFill>
                  <a:schemeClr val="tx1"/>
                </a:solidFill>
                <a:latin typeface="Roboto Slab" panose="020B0604020202020204" charset="0"/>
                <a:ea typeface="Roboto Slab" panose="020B0604020202020204" charset="0"/>
                <a:cs typeface="Nixie One"/>
                <a:sym typeface="Nixie One"/>
              </a:rPr>
              <a:t>Three pillars at the national level</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387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551067" y="176682"/>
            <a:ext cx="8346286" cy="496681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en-US" sz="1300" b="1" dirty="0">
                <a:solidFill>
                  <a:schemeClr val="accent1"/>
                </a:solidFill>
                <a:latin typeface="Roboto Slab" panose="020B0604020202020204" charset="0"/>
                <a:ea typeface="Roboto Slab" panose="020B0604020202020204" charset="0"/>
              </a:rPr>
              <a:t>C-279/12 (</a:t>
            </a:r>
            <a:r>
              <a:rPr lang="en-US" sz="1300" b="1" i="1" dirty="0">
                <a:solidFill>
                  <a:schemeClr val="accent1"/>
                </a:solidFill>
                <a:latin typeface="Roboto Slab" panose="020B0604020202020204" charset="0"/>
                <a:ea typeface="Roboto Slab" panose="020B0604020202020204" charset="0"/>
              </a:rPr>
              <a:t>Fish Legal a</a:t>
            </a:r>
            <a:r>
              <a:rPr lang="cs-CZ" sz="1300" b="1" i="1" dirty="0" err="1">
                <a:solidFill>
                  <a:schemeClr val="accent1"/>
                </a:solidFill>
                <a:latin typeface="Roboto Slab" panose="020B0604020202020204" charset="0"/>
                <a:ea typeface="Roboto Slab" panose="020B0604020202020204" charset="0"/>
              </a:rPr>
              <a:t>nd</a:t>
            </a:r>
            <a:r>
              <a:rPr lang="en-US" sz="1300" b="1" i="1" dirty="0">
                <a:solidFill>
                  <a:schemeClr val="accent1"/>
                </a:solidFill>
                <a:latin typeface="Roboto Slab" panose="020B0604020202020204" charset="0"/>
                <a:ea typeface="Roboto Slab" panose="020B0604020202020204" charset="0"/>
              </a:rPr>
              <a:t> Shirley</a:t>
            </a:r>
            <a:r>
              <a:rPr lang="en-US" sz="1300" b="1" dirty="0">
                <a:solidFill>
                  <a:schemeClr val="accent1"/>
                </a:solidFill>
                <a:latin typeface="Roboto Slab" panose="020B0604020202020204" charset="0"/>
                <a:ea typeface="Roboto Slab" panose="020B0604020202020204" charset="0"/>
              </a:rPr>
              <a:t>)</a:t>
            </a:r>
            <a:endParaRPr lang="cs-CZ" sz="1300" b="1" dirty="0">
              <a:solidFill>
                <a:schemeClr val="accent1"/>
              </a:solidFill>
              <a:latin typeface="Roboto Slab" panose="020B0604020202020204" charset="0"/>
              <a:ea typeface="Roboto Slab" panose="020B0604020202020204" charset="0"/>
            </a:endParaRPr>
          </a:p>
          <a:p>
            <a:pPr algn="just"/>
            <a:r>
              <a:rPr lang="cs-CZ" sz="1300" dirty="0">
                <a:solidFill>
                  <a:schemeClr val="tx1"/>
                </a:solidFill>
                <a:latin typeface="Roboto Slab" panose="020B0604020202020204" charset="0"/>
                <a:ea typeface="Roboto Slab" panose="020B0604020202020204" charset="0"/>
              </a:rPr>
              <a:t>W</a:t>
            </a:r>
            <a:r>
              <a:rPr lang="en-US" sz="1300" dirty="0" err="1">
                <a:solidFill>
                  <a:schemeClr val="tx1"/>
                </a:solidFill>
                <a:latin typeface="Roboto Slab" panose="020B0604020202020204" charset="0"/>
                <a:ea typeface="Roboto Slab" panose="020B0604020202020204" charset="0"/>
              </a:rPr>
              <a:t>ater</a:t>
            </a:r>
            <a:r>
              <a:rPr lang="en-US" sz="1300" dirty="0">
                <a:solidFill>
                  <a:schemeClr val="tx1"/>
                </a:solidFill>
                <a:latin typeface="Roboto Slab" panose="020B0604020202020204" charset="0"/>
                <a:ea typeface="Roboto Slab" panose="020B0604020202020204" charset="0"/>
              </a:rPr>
              <a:t> </a:t>
            </a:r>
            <a:r>
              <a:rPr lang="cs-CZ" sz="1300" dirty="0">
                <a:solidFill>
                  <a:schemeClr val="tx1"/>
                </a:solidFill>
                <a:latin typeface="Roboto Slab" panose="020B0604020202020204" charset="0"/>
                <a:ea typeface="Roboto Slab" panose="020B0604020202020204" charset="0"/>
              </a:rPr>
              <a:t>and </a:t>
            </a:r>
            <a:r>
              <a:rPr lang="cs-CZ" sz="1300" dirty="0" err="1">
                <a:solidFill>
                  <a:schemeClr val="tx1"/>
                </a:solidFill>
                <a:latin typeface="Roboto Slab" panose="020B0604020202020204" charset="0"/>
                <a:ea typeface="Roboto Slab" panose="020B0604020202020204" charset="0"/>
              </a:rPr>
              <a:t>sewerage</a:t>
            </a:r>
            <a:r>
              <a:rPr lang="cs-CZ" sz="1300" dirty="0">
                <a:solidFill>
                  <a:schemeClr val="tx1"/>
                </a:solidFill>
                <a:latin typeface="Roboto Slab" panose="020B0604020202020204" charset="0"/>
                <a:ea typeface="Roboto Slab" panose="020B0604020202020204" charset="0"/>
              </a:rPr>
              <a:t> </a:t>
            </a:r>
            <a:r>
              <a:rPr lang="cs-CZ" sz="1300" dirty="0" err="1">
                <a:solidFill>
                  <a:schemeClr val="tx1"/>
                </a:solidFill>
                <a:latin typeface="Roboto Slab" panose="020B0604020202020204" charset="0"/>
                <a:ea typeface="Roboto Slab" panose="020B0604020202020204" charset="0"/>
              </a:rPr>
              <a:t>undertaker</a:t>
            </a:r>
            <a:r>
              <a:rPr lang="cs-CZ" sz="1300" dirty="0">
                <a:solidFill>
                  <a:schemeClr val="tx1"/>
                </a:solidFill>
                <a:latin typeface="Roboto Slab" panose="020B0604020202020204" charset="0"/>
                <a:ea typeface="Roboto Slab" panose="020B0604020202020204" charset="0"/>
              </a:rPr>
              <a:t>: A</a:t>
            </a:r>
            <a:r>
              <a:rPr lang="en-US" sz="1300" dirty="0" err="1">
                <a:solidFill>
                  <a:schemeClr val="tx1"/>
                </a:solidFill>
                <a:latin typeface="Roboto Slab" panose="020B0604020202020204" charset="0"/>
                <a:ea typeface="Roboto Slab" panose="020B0604020202020204" charset="0"/>
              </a:rPr>
              <a:t>lthough</a:t>
            </a:r>
            <a:r>
              <a:rPr lang="en-US" sz="1300" dirty="0">
                <a:solidFill>
                  <a:schemeClr val="tx1"/>
                </a:solidFill>
                <a:latin typeface="Roboto Slab" panose="020B0604020202020204" charset="0"/>
                <a:ea typeface="Roboto Slab" panose="020B0604020202020204" charset="0"/>
              </a:rPr>
              <a:t> it is </a:t>
            </a:r>
            <a:r>
              <a:rPr lang="en-US" sz="1300" u="sng" dirty="0">
                <a:solidFill>
                  <a:schemeClr val="tx1"/>
                </a:solidFill>
                <a:latin typeface="Roboto Slab" panose="020B0604020202020204" charset="0"/>
                <a:ea typeface="Roboto Slab" panose="020B0604020202020204" charset="0"/>
              </a:rPr>
              <a:t>a commercial company which is, moreover, subject to a special regulatory regime for the sector concerned, </a:t>
            </a:r>
            <a:r>
              <a:rPr lang="cs-CZ" sz="1300" u="sng" dirty="0" err="1">
                <a:solidFill>
                  <a:schemeClr val="tx1"/>
                </a:solidFill>
                <a:latin typeface="Roboto Slab" panose="020B0604020202020204" charset="0"/>
                <a:ea typeface="Roboto Slab" panose="020B0604020202020204" charset="0"/>
              </a:rPr>
              <a:t>its</a:t>
            </a:r>
            <a:r>
              <a:rPr lang="cs-CZ" sz="1300" u="sng" dirty="0">
                <a:solidFill>
                  <a:schemeClr val="tx1"/>
                </a:solidFill>
                <a:latin typeface="Roboto Slab" panose="020B0604020202020204" charset="0"/>
                <a:ea typeface="Roboto Slab" panose="020B0604020202020204" charset="0"/>
              </a:rPr>
              <a:t> </a:t>
            </a:r>
            <a:r>
              <a:rPr lang="en-US" sz="1300" u="sng" dirty="0">
                <a:solidFill>
                  <a:schemeClr val="tx1"/>
                </a:solidFill>
                <a:latin typeface="Roboto Slab" panose="020B0604020202020204" charset="0"/>
                <a:ea typeface="Roboto Slab" panose="020B0604020202020204" charset="0"/>
              </a:rPr>
              <a:t>control within the meaning of </a:t>
            </a:r>
            <a:r>
              <a:rPr lang="cs-CZ" sz="1300" u="sng" dirty="0">
                <a:solidFill>
                  <a:schemeClr val="tx1"/>
                </a:solidFill>
                <a:latin typeface="Roboto Slab" panose="020B0604020202020204" charset="0"/>
                <a:ea typeface="Roboto Slab" panose="020B0604020202020204" charset="0"/>
              </a:rPr>
              <a:t>D</a:t>
            </a:r>
            <a:r>
              <a:rPr lang="en-US" sz="1300" u="sng" dirty="0" err="1">
                <a:solidFill>
                  <a:schemeClr val="tx1"/>
                </a:solidFill>
                <a:latin typeface="Roboto Slab" panose="020B0604020202020204" charset="0"/>
                <a:ea typeface="Roboto Slab" panose="020B0604020202020204" charset="0"/>
              </a:rPr>
              <a:t>irective</a:t>
            </a:r>
            <a:r>
              <a:rPr lang="en-US" sz="1300" u="sng" dirty="0">
                <a:solidFill>
                  <a:schemeClr val="tx1"/>
                </a:solidFill>
                <a:latin typeface="Roboto Slab" panose="020B0604020202020204" charset="0"/>
                <a:ea typeface="Roboto Slab" panose="020B0604020202020204" charset="0"/>
              </a:rPr>
              <a:t> 2003/4</a:t>
            </a:r>
            <a:r>
              <a:rPr lang="cs-CZ" sz="1300" u="sng" dirty="0">
                <a:solidFill>
                  <a:schemeClr val="tx1"/>
                </a:solidFill>
                <a:latin typeface="Roboto Slab" panose="020B0604020202020204" charset="0"/>
                <a:ea typeface="Roboto Slab" panose="020B0604020202020204" charset="0"/>
              </a:rPr>
              <a:t> </a:t>
            </a:r>
            <a:r>
              <a:rPr lang="cs-CZ" sz="1300" u="sng" dirty="0" err="1">
                <a:solidFill>
                  <a:schemeClr val="tx1"/>
                </a:solidFill>
                <a:latin typeface="Roboto Slab" panose="020B0604020202020204" charset="0"/>
                <a:ea typeface="Roboto Slab" panose="020B0604020202020204" charset="0"/>
              </a:rPr>
              <a:t>is</a:t>
            </a:r>
            <a:r>
              <a:rPr lang="cs-CZ" sz="1300" u="sng" dirty="0">
                <a:solidFill>
                  <a:schemeClr val="tx1"/>
                </a:solidFill>
                <a:latin typeface="Roboto Slab" panose="020B0604020202020204" charset="0"/>
                <a:ea typeface="Roboto Slab" panose="020B0604020202020204" charset="0"/>
              </a:rPr>
              <a:t> not </a:t>
            </a:r>
            <a:r>
              <a:rPr lang="cs-CZ" sz="1300" u="sng" dirty="0" err="1">
                <a:solidFill>
                  <a:schemeClr val="tx1"/>
                </a:solidFill>
                <a:latin typeface="Roboto Slab" panose="020B0604020202020204" charset="0"/>
                <a:ea typeface="Roboto Slab" panose="020B0604020202020204" charset="0"/>
              </a:rPr>
              <a:t>excluded</a:t>
            </a:r>
            <a:r>
              <a:rPr lang="cs-CZ" sz="1300" dirty="0">
                <a:solidFill>
                  <a:schemeClr val="tx1"/>
                </a:solidFill>
                <a:latin typeface="Roboto Slab" panose="020B0604020202020204" charset="0"/>
                <a:ea typeface="Roboto Slab" panose="020B0604020202020204" charset="0"/>
              </a:rPr>
              <a:t>:</a:t>
            </a:r>
          </a:p>
          <a:p>
            <a:pPr algn="just"/>
            <a:r>
              <a:rPr lang="cs-CZ" sz="1300" i="1" dirty="0">
                <a:solidFill>
                  <a:schemeClr val="tx1"/>
                </a:solidFill>
                <a:latin typeface="Roboto Slab" panose="020B0604020202020204" charset="0"/>
                <a:ea typeface="Roboto Slab" panose="020B0604020202020204" charset="0"/>
              </a:rPr>
              <a:t>…</a:t>
            </a:r>
            <a:r>
              <a:rPr lang="en-US" sz="1300" i="1" dirty="0">
                <a:solidFill>
                  <a:schemeClr val="tx1"/>
                </a:solidFill>
                <a:latin typeface="Roboto Slab" panose="020B0604020202020204" charset="0"/>
                <a:ea typeface="Roboto Slab" panose="020B0604020202020204" charset="0"/>
              </a:rPr>
              <a:t>it should be examined whether those entities are vested, under the national law which is applicable to them, with special powers beyond those which result from the normal rules applicable in relations between persons governed by private law. Undertakings, such as United Utilities Water plc, Yorkshire Water Services Ltd and Southern Water Services Ltd, which provide public services relating to the environment are under the control of a body or person, and should therefore be classified as ‘public authorities’, if they do not determine in a genuinely autonomous manner the way in which they provide those services since a public authority covered by Article 2(2)(a) or (b) of the directive is in a position to exert decisive influence on their action in the environmental field.</a:t>
            </a:r>
            <a:endParaRPr lang="cs-CZ" sz="1300" i="1" dirty="0">
              <a:solidFill>
                <a:schemeClr val="tx1"/>
              </a:solidFill>
              <a:latin typeface="Roboto Slab" panose="020B0604020202020204" charset="0"/>
              <a:ea typeface="Roboto Slab" panose="020B0604020202020204" charset="0"/>
            </a:endParaRPr>
          </a:p>
          <a:p>
            <a:pPr algn="just"/>
            <a:endParaRPr lang="cs-CZ" sz="1200" dirty="0">
              <a:solidFill>
                <a:schemeClr val="tx1"/>
              </a:solidFill>
              <a:latin typeface="Roboto Slab" panose="020B0604020202020204" charset="0"/>
              <a:ea typeface="Roboto Slab" panose="020B0604020202020204" charset="0"/>
            </a:endParaRPr>
          </a:p>
          <a:p>
            <a:pPr algn="just"/>
            <a:r>
              <a:rPr lang="en-US" sz="1200" b="1" dirty="0">
                <a:solidFill>
                  <a:schemeClr val="accent5"/>
                </a:solidFill>
                <a:latin typeface="Roboto Slab" panose="020B0604020202020204" charset="0"/>
                <a:ea typeface="Roboto Slab" panose="020B0604020202020204" charset="0"/>
              </a:rPr>
              <a:t>Kazakhstan ACCC/C/2004/1</a:t>
            </a:r>
            <a:endParaRPr lang="cs-CZ" sz="1200" b="1" dirty="0">
              <a:solidFill>
                <a:schemeClr val="accent5"/>
              </a:solidFill>
              <a:latin typeface="Roboto Slab" panose="020B0604020202020204" charset="0"/>
              <a:ea typeface="Roboto Slab" panose="020B0604020202020204" charset="0"/>
            </a:endParaRPr>
          </a:p>
          <a:p>
            <a:pPr algn="just"/>
            <a:r>
              <a:rPr lang="en-US" sz="1200" i="1" dirty="0">
                <a:solidFill>
                  <a:schemeClr val="tx1"/>
                </a:solidFill>
                <a:latin typeface="Roboto Slab" panose="020B0604020202020204" charset="0"/>
                <a:ea typeface="Roboto Slab" panose="020B0604020202020204" charset="0"/>
              </a:rPr>
              <a:t>The</a:t>
            </a:r>
            <a:r>
              <a:rPr lang="cs-CZ" sz="1200" i="1" dirty="0">
                <a:solidFill>
                  <a:schemeClr val="tx1"/>
                </a:solidFill>
                <a:latin typeface="Roboto Slab" panose="020B0604020202020204" charset="0"/>
                <a:ea typeface="Roboto Slab" panose="020B0604020202020204" charset="0"/>
              </a:rPr>
              <a:t> </a:t>
            </a:r>
            <a:r>
              <a:rPr lang="cs-CZ" sz="1200" i="1" dirty="0" err="1">
                <a:solidFill>
                  <a:schemeClr val="tx1"/>
                </a:solidFill>
                <a:latin typeface="Roboto Slab" panose="020B0604020202020204" charset="0"/>
                <a:ea typeface="Roboto Slab" panose="020B0604020202020204" charset="0"/>
              </a:rPr>
              <a:t>State-owned</a:t>
            </a:r>
            <a:r>
              <a:rPr lang="cs-CZ" sz="1200" i="1" dirty="0">
                <a:solidFill>
                  <a:schemeClr val="tx1"/>
                </a:solidFill>
                <a:latin typeface="Roboto Slab" panose="020B0604020202020204" charset="0"/>
                <a:ea typeface="Roboto Slab" panose="020B0604020202020204" charset="0"/>
              </a:rPr>
              <a:t>  </a:t>
            </a:r>
            <a:r>
              <a:rPr lang="en-US" sz="1200" i="1" dirty="0" err="1">
                <a:solidFill>
                  <a:schemeClr val="tx1"/>
                </a:solidFill>
                <a:latin typeface="Roboto Slab" panose="020B0604020202020204" charset="0"/>
                <a:ea typeface="Roboto Slab" panose="020B0604020202020204" charset="0"/>
              </a:rPr>
              <a:t>Kazatomprom</a:t>
            </a:r>
            <a:r>
              <a:rPr lang="en-US" sz="1200" i="1" dirty="0">
                <a:solidFill>
                  <a:schemeClr val="tx1"/>
                </a:solidFill>
                <a:latin typeface="Roboto Slab" panose="020B0604020202020204" charset="0"/>
                <a:ea typeface="Roboto Slab" panose="020B0604020202020204" charset="0"/>
              </a:rPr>
              <a:t> performing administrative</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functions under national law, including activities in relation to the environment, and</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performing public functions under the control of a public authority. </a:t>
            </a:r>
            <a:endParaRPr lang="cs-CZ" sz="1200" i="1" dirty="0">
              <a:solidFill>
                <a:schemeClr val="tx1"/>
              </a:solidFill>
              <a:latin typeface="Roboto Slab" panose="020B0604020202020204" charset="0"/>
              <a:ea typeface="Roboto Slab" panose="020B0604020202020204" charset="0"/>
            </a:endParaRPr>
          </a:p>
          <a:p>
            <a:pPr algn="just"/>
            <a:endParaRPr lang="cs-CZ" sz="500" i="1" dirty="0">
              <a:solidFill>
                <a:schemeClr val="tx1"/>
              </a:solidFill>
              <a:latin typeface="Roboto Slab" panose="020B0604020202020204" charset="0"/>
              <a:ea typeface="Roboto Slab" panose="020B0604020202020204" charset="0"/>
            </a:endParaRPr>
          </a:p>
          <a:p>
            <a:pPr algn="just"/>
            <a:r>
              <a:rPr lang="cs-CZ" sz="1200" b="1" dirty="0" err="1">
                <a:solidFill>
                  <a:schemeClr val="accent5"/>
                </a:solidFill>
                <a:latin typeface="Roboto Slab" panose="020B0604020202020204" charset="0"/>
                <a:ea typeface="Roboto Slab" panose="020B0604020202020204" charset="0"/>
              </a:rPr>
              <a:t>Hungary</a:t>
            </a:r>
            <a:r>
              <a:rPr lang="cs-CZ" sz="1200" b="1" dirty="0">
                <a:solidFill>
                  <a:schemeClr val="accent5"/>
                </a:solidFill>
                <a:latin typeface="Roboto Slab" panose="020B0604020202020204" charset="0"/>
                <a:ea typeface="Roboto Slab" panose="020B0604020202020204" charset="0"/>
              </a:rPr>
              <a:t> ACCC/C/2004/4</a:t>
            </a:r>
          </a:p>
          <a:p>
            <a:pPr algn="just"/>
            <a:r>
              <a:rPr lang="cs-CZ" sz="1200" i="1" dirty="0">
                <a:solidFill>
                  <a:schemeClr val="tx1"/>
                </a:solidFill>
                <a:latin typeface="Roboto Slab" panose="020B0604020202020204" charset="0"/>
                <a:ea typeface="Roboto Slab" panose="020B0604020202020204" charset="0"/>
              </a:rPr>
              <a:t>A</a:t>
            </a:r>
            <a:r>
              <a:rPr lang="en-US" sz="1200" i="1" dirty="0">
                <a:solidFill>
                  <a:schemeClr val="tx1"/>
                </a:solidFill>
                <a:latin typeface="Roboto Slab" panose="020B0604020202020204" charset="0"/>
                <a:ea typeface="Roboto Slab" panose="020B0604020202020204" charset="0"/>
              </a:rPr>
              <a:t> special </a:t>
            </a:r>
            <a:r>
              <a:rPr lang="cs-CZ" sz="1200" i="1" dirty="0" err="1">
                <a:solidFill>
                  <a:schemeClr val="tx1"/>
                </a:solidFill>
                <a:latin typeface="Roboto Slab" panose="020B0604020202020204" charset="0"/>
                <a:ea typeface="Roboto Slab" panose="020B0604020202020204" charset="0"/>
              </a:rPr>
              <a:t>state-owned</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company for construction of expressways </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established by </a:t>
            </a:r>
            <a:r>
              <a:rPr lang="cs-CZ" sz="1200" i="1" dirty="0" err="1">
                <a:solidFill>
                  <a:schemeClr val="tx1"/>
                </a:solidFill>
                <a:latin typeface="Roboto Slab" panose="020B0604020202020204" charset="0"/>
                <a:ea typeface="Roboto Slab" panose="020B0604020202020204" charset="0"/>
              </a:rPr>
              <a:t>law</a:t>
            </a:r>
            <a:r>
              <a:rPr lang="en-US" sz="1200" i="1" dirty="0">
                <a:solidFill>
                  <a:schemeClr val="tx1"/>
                </a:solidFill>
                <a:latin typeface="Roboto Slab" panose="020B0604020202020204" charset="0"/>
                <a:ea typeface="Roboto Slab" panose="020B0604020202020204" charset="0"/>
              </a:rPr>
              <a:t> would</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fall under</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the definition of the public authority </a:t>
            </a:r>
            <a:endParaRPr lang="cs-CZ" sz="1200" i="1" dirty="0">
              <a:solidFill>
                <a:schemeClr val="tx1"/>
              </a:solidFill>
              <a:latin typeface="Roboto Slab" panose="020B0604020202020204" charset="0"/>
              <a:ea typeface="Roboto Slab" panose="020B0604020202020204" charset="0"/>
            </a:endParaRPr>
          </a:p>
          <a:p>
            <a:pPr algn="just"/>
            <a:endParaRPr lang="cs-CZ" sz="800" i="1" dirty="0">
              <a:solidFill>
                <a:schemeClr val="tx1"/>
              </a:solidFill>
              <a:latin typeface="Roboto Slab" panose="020B0604020202020204" charset="0"/>
              <a:ea typeface="Roboto Slab" panose="020B0604020202020204" charset="0"/>
            </a:endParaRPr>
          </a:p>
          <a:p>
            <a:pPr algn="just"/>
            <a:r>
              <a:rPr lang="en-US" sz="1200" b="1" dirty="0">
                <a:solidFill>
                  <a:schemeClr val="accent5"/>
                </a:solidFill>
                <a:latin typeface="Roboto Slab" panose="020B0604020202020204" charset="0"/>
                <a:ea typeface="Roboto Slab" panose="020B0604020202020204" charset="0"/>
              </a:rPr>
              <a:t>Belarus ACCC/C/2009/37</a:t>
            </a:r>
            <a:endParaRPr lang="cs-CZ" sz="1200" b="1" dirty="0">
              <a:solidFill>
                <a:schemeClr val="accent5"/>
              </a:solidFill>
              <a:latin typeface="Roboto Slab" panose="020B0604020202020204" charset="0"/>
              <a:ea typeface="Roboto Slab" panose="020B0604020202020204" charset="0"/>
            </a:endParaRPr>
          </a:p>
          <a:p>
            <a:pPr algn="just"/>
            <a:r>
              <a:rPr lang="cs-CZ" sz="1200" i="1" dirty="0">
                <a:solidFill>
                  <a:schemeClr val="tx1"/>
                </a:solidFill>
                <a:latin typeface="Roboto Slab" panose="020B0604020202020204" charset="0"/>
                <a:ea typeface="Roboto Slab" panose="020B0604020202020204" charset="0"/>
              </a:rPr>
              <a:t>N</a:t>
            </a:r>
            <a:r>
              <a:rPr lang="en-US" sz="1200" i="1" dirty="0" err="1">
                <a:solidFill>
                  <a:schemeClr val="tx1"/>
                </a:solidFill>
                <a:latin typeface="Roboto Slab" panose="020B0604020202020204" charset="0"/>
                <a:ea typeface="Roboto Slab" panose="020B0604020202020204" charset="0"/>
              </a:rPr>
              <a:t>ational</a:t>
            </a:r>
            <a:r>
              <a:rPr lang="en-US" sz="1200" i="1" dirty="0">
                <a:solidFill>
                  <a:schemeClr val="tx1"/>
                </a:solidFill>
                <a:latin typeface="Roboto Slab" panose="020B0604020202020204" charset="0"/>
                <a:ea typeface="Roboto Slab" panose="020B0604020202020204" charset="0"/>
              </a:rPr>
              <a:t> legislation delegates some functions related to</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maintenance and distribution of environmental information to private entities. </a:t>
            </a:r>
            <a:r>
              <a:rPr lang="cs-CZ" sz="1200" i="1" dirty="0">
                <a:solidFill>
                  <a:schemeClr val="tx1"/>
                </a:solidFill>
                <a:latin typeface="Roboto Slab" panose="020B0604020202020204" charset="0"/>
                <a:ea typeface="Roboto Slab" panose="020B0604020202020204" charset="0"/>
              </a:rPr>
              <a:t>These </a:t>
            </a:r>
            <a:r>
              <a:rPr lang="en-US" sz="1200" i="1" dirty="0">
                <a:solidFill>
                  <a:schemeClr val="tx1"/>
                </a:solidFill>
                <a:latin typeface="Roboto Slab" panose="020B0604020202020204" charset="0"/>
                <a:ea typeface="Roboto Slab" panose="020B0604020202020204" charset="0"/>
              </a:rPr>
              <a:t>should be treated </a:t>
            </a:r>
            <a:r>
              <a:rPr lang="cs-CZ" sz="1200" i="1" dirty="0">
                <a:solidFill>
                  <a:schemeClr val="tx1"/>
                </a:solidFill>
                <a:latin typeface="Roboto Slab" panose="020B0604020202020204" charset="0"/>
                <a:ea typeface="Roboto Slab" panose="020B0604020202020204" charset="0"/>
              </a:rPr>
              <a:t>as</a:t>
            </a:r>
            <a:r>
              <a:rPr lang="en-US" sz="1200" i="1" dirty="0">
                <a:solidFill>
                  <a:schemeClr val="tx1"/>
                </a:solidFill>
                <a:latin typeface="Roboto Slab" panose="020B0604020202020204" charset="0"/>
                <a:ea typeface="Roboto Slab" panose="020B0604020202020204" charset="0"/>
              </a:rPr>
              <a:t> falling under the</a:t>
            </a:r>
            <a:r>
              <a:rPr lang="cs-CZ" sz="1200" i="1"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definition of a “public authority”</a:t>
            </a:r>
            <a:endParaRPr lang="en-US" sz="1200"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7537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33151"/>
            <a:ext cx="8238002" cy="666159"/>
          </a:xfrm>
          <a:prstGeom prst="rect">
            <a:avLst/>
          </a:prstGeom>
          <a:noFill/>
          <a:ln>
            <a:noFill/>
          </a:ln>
        </p:spPr>
        <p:txBody>
          <a:bodyPr lIns="91425" tIns="91425" rIns="91425" bIns="91425" anchor="t" anchorCtr="0">
            <a:noAutofit/>
          </a:bodyPr>
          <a:lstStyle/>
          <a:p>
            <a:r>
              <a:rPr lang="cs-CZ" sz="1800" b="1" dirty="0">
                <a:solidFill>
                  <a:schemeClr val="accent6"/>
                </a:solidFill>
                <a:latin typeface="Roboto Slab" panose="020B0604020202020204" charset="0"/>
                <a:ea typeface="Roboto Slab" panose="020B0604020202020204" charset="0"/>
              </a:rPr>
              <a:t>CASE-LAW - </a:t>
            </a:r>
            <a:r>
              <a:rPr lang="cs-CZ" sz="1600" b="1" dirty="0">
                <a:solidFill>
                  <a:schemeClr val="tx1"/>
                </a:solidFill>
                <a:latin typeface="Roboto Slab" panose="020B0604020202020204" charset="0"/>
                <a:ea typeface="Roboto Slab" panose="020B0604020202020204" charset="0"/>
              </a:rPr>
              <a:t>e</a:t>
            </a:r>
            <a:r>
              <a:rPr lang="en-US" sz="1600" b="1" dirty="0" err="1">
                <a:solidFill>
                  <a:schemeClr val="tx1"/>
                </a:solidFill>
                <a:latin typeface="Roboto Slab" panose="020B0604020202020204" charset="0"/>
                <a:ea typeface="Roboto Slab" panose="020B0604020202020204" charset="0"/>
              </a:rPr>
              <a:t>nvironmental</a:t>
            </a:r>
            <a:r>
              <a:rPr lang="en-US" sz="1600" b="1" dirty="0">
                <a:solidFill>
                  <a:schemeClr val="tx1"/>
                </a:solidFill>
                <a:latin typeface="Roboto Slab" panose="020B0604020202020204" charset="0"/>
                <a:ea typeface="Roboto Slab" panose="020B0604020202020204" charset="0"/>
              </a:rPr>
              <a:t> information</a:t>
            </a:r>
            <a:endParaRPr lang="cs-CZ" sz="2400" b="1" dirty="0">
              <a:solidFill>
                <a:schemeClr val="tx1"/>
              </a:solidFill>
              <a:latin typeface="Roboto Slab" panose="020B0604020202020204" charset="0"/>
              <a:ea typeface="Roboto Slab" panose="020B0604020202020204" charset="0"/>
            </a:endParaRPr>
          </a:p>
          <a:p>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339959"/>
            <a:ext cx="8346286"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171450" indent="-1714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information submitted within the framework of a national procedure for the </a:t>
            </a:r>
            <a:r>
              <a:rPr lang="en-US" dirty="0" err="1">
                <a:solidFill>
                  <a:schemeClr val="tx1"/>
                </a:solidFill>
                <a:latin typeface="Roboto Slab" panose="020B0604020202020204" charset="0"/>
                <a:ea typeface="Roboto Slab" panose="020B0604020202020204" charset="0"/>
              </a:rPr>
              <a:t>authorisation</a:t>
            </a:r>
            <a:r>
              <a:rPr lang="en-US" dirty="0">
                <a:solidFill>
                  <a:schemeClr val="tx1"/>
                </a:solidFill>
                <a:latin typeface="Roboto Slab" panose="020B0604020202020204" charset="0"/>
                <a:ea typeface="Roboto Slab" panose="020B0604020202020204" charset="0"/>
              </a:rPr>
              <a:t> or the extension of the </a:t>
            </a:r>
            <a:r>
              <a:rPr lang="en-US" dirty="0" err="1">
                <a:solidFill>
                  <a:schemeClr val="tx1"/>
                </a:solidFill>
                <a:latin typeface="Roboto Slab" panose="020B0604020202020204" charset="0"/>
                <a:ea typeface="Roboto Slab" panose="020B0604020202020204" charset="0"/>
              </a:rPr>
              <a:t>authorisation</a:t>
            </a:r>
            <a:r>
              <a:rPr lang="en-US" dirty="0">
                <a:solidFill>
                  <a:schemeClr val="tx1"/>
                </a:solidFill>
                <a:latin typeface="Roboto Slab" panose="020B0604020202020204" charset="0"/>
                <a:ea typeface="Roboto Slab" panose="020B0604020202020204" charset="0"/>
              </a:rPr>
              <a:t> of a plant protection product with a view to setting the </a:t>
            </a:r>
            <a:r>
              <a:rPr lang="en-US" b="1" dirty="0">
                <a:solidFill>
                  <a:schemeClr val="accent6"/>
                </a:solidFill>
                <a:latin typeface="Roboto Slab" panose="020B0604020202020204" charset="0"/>
                <a:ea typeface="Roboto Slab" panose="020B0604020202020204" charset="0"/>
              </a:rPr>
              <a:t>maximum quantity of a pesticide, a component thereof </a:t>
            </a:r>
            <a:r>
              <a:rPr lang="en-US" dirty="0">
                <a:solidFill>
                  <a:schemeClr val="tx1"/>
                </a:solidFill>
                <a:latin typeface="Roboto Slab" panose="020B0604020202020204" charset="0"/>
                <a:ea typeface="Roboto Slab" panose="020B0604020202020204" charset="0"/>
              </a:rPr>
              <a:t>or reaction products which may be present in food or beverage</a:t>
            </a:r>
            <a:r>
              <a:rPr lang="cs-CZ" dirty="0">
                <a:solidFill>
                  <a:schemeClr val="tx1"/>
                </a:solidFill>
                <a:latin typeface="Roboto Slab" panose="020B0604020202020204" charset="0"/>
                <a:ea typeface="Roboto Slab" panose="020B0604020202020204" charset="0"/>
              </a:rPr>
              <a:t> </a:t>
            </a:r>
            <a:r>
              <a:rPr lang="cs-CZ" b="1" i="1" dirty="0">
                <a:solidFill>
                  <a:schemeClr val="tx1"/>
                </a:solidFill>
                <a:latin typeface="Roboto Slab" panose="020B0604020202020204" charset="0"/>
                <a:ea typeface="Roboto Slab" panose="020B0604020202020204" charset="0"/>
              </a:rPr>
              <a:t>(C-266/09, </a:t>
            </a:r>
            <a:r>
              <a:rPr lang="nl-NL" b="1" i="1" dirty="0">
                <a:solidFill>
                  <a:schemeClr val="tx1"/>
                </a:solidFill>
                <a:latin typeface="Roboto Slab" panose="020B0604020202020204" charset="0"/>
                <a:ea typeface="Roboto Slab" panose="020B0604020202020204" charset="0"/>
              </a:rPr>
              <a:t>Stichting Natuur en Milieu and Others</a:t>
            </a:r>
            <a:r>
              <a:rPr lang="cs-CZ" b="1" i="1" dirty="0">
                <a:solidFill>
                  <a:schemeClr val="tx1"/>
                </a:solidFill>
                <a:latin typeface="Roboto Slab" panose="020B0604020202020204" charset="0"/>
                <a:ea typeface="Roboto Slab" panose="020B0604020202020204" charset="0"/>
              </a:rPr>
              <a:t>)</a:t>
            </a:r>
          </a:p>
          <a:p>
            <a:pPr marL="171450" indent="-171450" algn="just">
              <a:buFont typeface="Arial" panose="020B0604020202020204" pitchFamily="34" charset="0"/>
              <a:buChar char="•"/>
            </a:pPr>
            <a:endParaRPr lang="cs-CZ" b="1" i="1" dirty="0">
              <a:solidFill>
                <a:schemeClr val="tx1"/>
              </a:solidFill>
              <a:latin typeface="Roboto Slab" panose="020B0604020202020204" charset="0"/>
              <a:ea typeface="Roboto Slab" panose="020B0604020202020204" charset="0"/>
            </a:endParaRPr>
          </a:p>
          <a:p>
            <a:pPr marL="171450" indent="-171450" algn="just">
              <a:buFont typeface="Arial" panose="020B0604020202020204" pitchFamily="34" charset="0"/>
              <a:buChar char="•"/>
            </a:pPr>
            <a:r>
              <a:rPr lang="en-US" b="1" i="1" dirty="0">
                <a:solidFill>
                  <a:schemeClr val="accent4"/>
                </a:solidFill>
                <a:latin typeface="Roboto Slab" panose="020B0604020202020204" charset="0"/>
                <a:ea typeface="Roboto Slab" panose="020B0604020202020204" charset="0"/>
              </a:rPr>
              <a:t>‘emissions into the environment’</a:t>
            </a:r>
            <a:r>
              <a:rPr lang="en-US" i="1" dirty="0">
                <a:solidFill>
                  <a:schemeClr val="tx1"/>
                </a:solidFill>
                <a:latin typeface="Roboto Slab" panose="020B0604020202020204" charset="0"/>
                <a:ea typeface="Roboto Slab" panose="020B0604020202020204" charset="0"/>
              </a:rPr>
              <a:t> covers the release into the environment of products or substances such as plant protection products or biocides and substances contained in those products, to the extent that that release is actual or foreseeable under normal or realistic conditions of use;</a:t>
            </a:r>
            <a:endParaRPr lang="cs-CZ" i="1" dirty="0">
              <a:solidFill>
                <a:schemeClr val="tx1"/>
              </a:solidFill>
              <a:latin typeface="Roboto Slab" panose="020B0604020202020204" charset="0"/>
              <a:ea typeface="Roboto Slab" panose="020B0604020202020204" charset="0"/>
            </a:endParaRPr>
          </a:p>
          <a:p>
            <a:pPr marL="171450" indent="-171450" algn="just">
              <a:buFont typeface="Arial" panose="020B0604020202020204" pitchFamily="34" charset="0"/>
              <a:buChar char="•"/>
            </a:pPr>
            <a:endParaRPr lang="cs-CZ" sz="1000" i="1" dirty="0">
              <a:solidFill>
                <a:schemeClr val="tx1"/>
              </a:solidFill>
              <a:latin typeface="Roboto Slab" panose="020B0604020202020204" charset="0"/>
              <a:ea typeface="Roboto Slab" panose="020B0604020202020204" charset="0"/>
            </a:endParaRPr>
          </a:p>
          <a:p>
            <a:pPr marL="171450" indent="-171450" algn="just">
              <a:buFont typeface="Arial" panose="020B0604020202020204" pitchFamily="34" charset="0"/>
              <a:buChar char="•"/>
            </a:pPr>
            <a:r>
              <a:rPr lang="en-US" i="1" dirty="0">
                <a:solidFill>
                  <a:schemeClr val="tx1"/>
                </a:solidFill>
                <a:latin typeface="Roboto Slab" panose="020B0604020202020204" charset="0"/>
                <a:ea typeface="Roboto Slab" panose="020B0604020202020204" charset="0"/>
              </a:rPr>
              <a:t> ‘</a:t>
            </a:r>
            <a:r>
              <a:rPr lang="en-US" b="1" i="1" dirty="0">
                <a:solidFill>
                  <a:schemeClr val="accent4"/>
                </a:solidFill>
                <a:latin typeface="Roboto Slab" panose="020B0604020202020204" charset="0"/>
                <a:ea typeface="Roboto Slab" panose="020B0604020202020204" charset="0"/>
              </a:rPr>
              <a:t>information on emissions into the environment’ </a:t>
            </a:r>
            <a:r>
              <a:rPr lang="en-US" i="1" dirty="0">
                <a:solidFill>
                  <a:schemeClr val="tx1"/>
                </a:solidFill>
                <a:latin typeface="Roboto Slab" panose="020B0604020202020204" charset="0"/>
                <a:ea typeface="Roboto Slab" panose="020B0604020202020204" charset="0"/>
              </a:rPr>
              <a:t>covers information concerning the nature, composition, quantity, date and place of the ‘emissions into the environment’ of those products or substances, and data concerning the medium to long-term consequences of those emissions on the environment, in particular information relating to residues in the environment following application of the product in question and studies on the measurement of the substance’s drift during that application, whether the data comes from studies performed entirely or in part in the field, or from laboratory or translocation studies.</a:t>
            </a:r>
            <a:r>
              <a:rPr lang="cs-CZ" i="1" dirty="0">
                <a:solidFill>
                  <a:schemeClr val="tx1"/>
                </a:solidFill>
                <a:latin typeface="Roboto Slab" panose="020B0604020202020204" charset="0"/>
                <a:ea typeface="Roboto Slab" panose="020B0604020202020204" charset="0"/>
              </a:rPr>
              <a:t> </a:t>
            </a:r>
            <a:r>
              <a:rPr lang="cs-CZ" b="1" i="1" dirty="0">
                <a:solidFill>
                  <a:schemeClr val="tx1"/>
                </a:solidFill>
                <a:latin typeface="Roboto Slab" panose="020B0604020202020204" charset="0"/>
                <a:ea typeface="Roboto Slab" panose="020B0604020202020204" charset="0"/>
              </a:rPr>
              <a:t>(C-442/14, Bayer </a:t>
            </a:r>
            <a:r>
              <a:rPr lang="cs-CZ" b="1" i="1" dirty="0" err="1">
                <a:solidFill>
                  <a:schemeClr val="tx1"/>
                </a:solidFill>
                <a:latin typeface="Roboto Slab" panose="020B0604020202020204" charset="0"/>
                <a:ea typeface="Roboto Slab" panose="020B0604020202020204" charset="0"/>
              </a:rPr>
              <a:t>CropScience</a:t>
            </a:r>
            <a:r>
              <a:rPr lang="cs-CZ" b="1" i="1" dirty="0">
                <a:solidFill>
                  <a:schemeClr val="tx1"/>
                </a:solidFill>
                <a:latin typeface="Roboto Slab" panose="020B0604020202020204" charset="0"/>
                <a:ea typeface="Roboto Slab" panose="020B0604020202020204" charset="0"/>
              </a:rPr>
              <a:t>)</a:t>
            </a:r>
          </a:p>
          <a:p>
            <a:pPr algn="just"/>
            <a:endParaRPr lang="cs-CZ" b="1" i="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data relating to the location of permanent sample plots for the statistical forest inventory</a:t>
            </a:r>
            <a:r>
              <a:rPr lang="cs-CZ" dirty="0">
                <a:solidFill>
                  <a:schemeClr val="tx1"/>
                </a:solidFill>
                <a:latin typeface="Roboto Slab" panose="020B0604020202020204" charset="0"/>
                <a:ea typeface="Roboto Slab" panose="020B0604020202020204" charset="0"/>
              </a:rPr>
              <a:t>? </a:t>
            </a:r>
            <a:r>
              <a:rPr lang="cs-CZ" b="1" i="1" dirty="0">
                <a:solidFill>
                  <a:schemeClr val="tx1"/>
                </a:solidFill>
                <a:latin typeface="Roboto Slab" panose="020B0604020202020204" charset="0"/>
                <a:ea typeface="Roboto Slab" panose="020B0604020202020204" charset="0"/>
              </a:rPr>
              <a:t>(C-234/22, </a:t>
            </a:r>
            <a:r>
              <a:rPr lang="cs-CZ" b="1" i="1" dirty="0" err="1">
                <a:solidFill>
                  <a:schemeClr val="tx1"/>
                </a:solidFill>
                <a:latin typeface="Roboto Slab" panose="020B0604020202020204" charset="0"/>
                <a:ea typeface="Roboto Slab" panose="020B0604020202020204" charset="0"/>
              </a:rPr>
              <a:t>Roheline</a:t>
            </a:r>
            <a:r>
              <a:rPr lang="cs-CZ" b="1" i="1" dirty="0">
                <a:solidFill>
                  <a:schemeClr val="tx1"/>
                </a:solidFill>
                <a:latin typeface="Roboto Slab" panose="020B0604020202020204" charset="0"/>
                <a:ea typeface="Roboto Slab" panose="020B0604020202020204" charset="0"/>
              </a:rPr>
              <a:t> </a:t>
            </a:r>
            <a:r>
              <a:rPr lang="cs-CZ" b="1" i="1" dirty="0" err="1">
                <a:solidFill>
                  <a:schemeClr val="tx1"/>
                </a:solidFill>
                <a:latin typeface="Roboto Slab" panose="020B0604020202020204" charset="0"/>
                <a:ea typeface="Roboto Slab" panose="020B0604020202020204" charset="0"/>
              </a:rPr>
              <a:t>Kogukond</a:t>
            </a:r>
            <a:r>
              <a:rPr lang="cs-CZ" b="1" i="1" dirty="0">
                <a:solidFill>
                  <a:schemeClr val="tx1"/>
                </a:solidFill>
                <a:latin typeface="Roboto Slab" panose="020B0604020202020204" charset="0"/>
                <a:ea typeface="Roboto Slab" panose="020B0604020202020204" charset="0"/>
              </a:rPr>
              <a:t> and </a:t>
            </a:r>
            <a:r>
              <a:rPr lang="cs-CZ" b="1" i="1" dirty="0" err="1">
                <a:solidFill>
                  <a:schemeClr val="tx1"/>
                </a:solidFill>
                <a:latin typeface="Roboto Slab" panose="020B0604020202020204" charset="0"/>
                <a:ea typeface="Roboto Slab" panose="020B0604020202020204" charset="0"/>
              </a:rPr>
              <a:t>Others</a:t>
            </a:r>
            <a:r>
              <a:rPr lang="cs-CZ" b="1" i="1" dirty="0">
                <a:solidFill>
                  <a:schemeClr val="tx1"/>
                </a:solidFill>
                <a:latin typeface="Roboto Slab" panose="020B0604020202020204" charset="0"/>
                <a:ea typeface="Roboto Slab" panose="020B0604020202020204" charset="0"/>
              </a:rPr>
              <a:t> )</a:t>
            </a:r>
            <a:r>
              <a:rPr lang="en-US" b="1" i="1" dirty="0">
                <a:solidFill>
                  <a:schemeClr val="tx1"/>
                </a:solidFill>
                <a:latin typeface="Roboto Slab" panose="020B0604020202020204" charset="0"/>
                <a:ea typeface="Roboto Slab" panose="020B0604020202020204" charset="0"/>
              </a:rPr>
              <a:t> </a:t>
            </a:r>
            <a:endParaRPr lang="cs-CZ" b="1" i="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i="1" dirty="0">
                <a:solidFill>
                  <a:schemeClr val="tx1"/>
                </a:solidFill>
                <a:latin typeface="Roboto Slab" panose="020B0604020202020204" charset="0"/>
                <a:ea typeface="Roboto Slab" panose="020B0604020202020204" charset="0"/>
              </a:rPr>
              <a:t>records of formal meetings of the executive branch of government of a Member State</a:t>
            </a:r>
            <a:r>
              <a:rPr lang="cs-CZ" i="1" dirty="0">
                <a:solidFill>
                  <a:schemeClr val="tx1"/>
                </a:solidFill>
                <a:latin typeface="Roboto Slab" panose="020B0604020202020204" charset="0"/>
                <a:ea typeface="Roboto Slab" panose="020B0604020202020204" charset="0"/>
              </a:rPr>
              <a:t>? (</a:t>
            </a:r>
            <a:r>
              <a:rPr lang="cs-CZ" b="1" i="1" dirty="0">
                <a:solidFill>
                  <a:schemeClr val="tx1"/>
                </a:solidFill>
                <a:latin typeface="Roboto Slab" panose="020B0604020202020204" charset="0"/>
                <a:ea typeface="Roboto Slab" panose="020B0604020202020204" charset="0"/>
              </a:rPr>
              <a:t>C-84/22 </a:t>
            </a:r>
            <a:r>
              <a:rPr lang="cs-CZ" b="1" i="1" dirty="0" err="1">
                <a:solidFill>
                  <a:schemeClr val="tx1"/>
                </a:solidFill>
                <a:latin typeface="Roboto Slab" panose="020B0604020202020204" charset="0"/>
                <a:ea typeface="Roboto Slab" panose="020B0604020202020204" charset="0"/>
              </a:rPr>
              <a:t>Right</a:t>
            </a:r>
            <a:r>
              <a:rPr lang="cs-CZ" b="1" i="1" dirty="0">
                <a:solidFill>
                  <a:schemeClr val="tx1"/>
                </a:solidFill>
                <a:latin typeface="Roboto Slab" panose="020B0604020202020204" charset="0"/>
                <a:ea typeface="Roboto Slab" panose="020B0604020202020204" charset="0"/>
              </a:rPr>
              <a:t> to </a:t>
            </a:r>
            <a:r>
              <a:rPr lang="cs-CZ" b="1" i="1" dirty="0" err="1">
                <a:solidFill>
                  <a:schemeClr val="tx1"/>
                </a:solidFill>
                <a:latin typeface="Roboto Slab" panose="020B0604020202020204" charset="0"/>
                <a:ea typeface="Roboto Slab" panose="020B0604020202020204" charset="0"/>
              </a:rPr>
              <a:t>Know</a:t>
            </a:r>
            <a:r>
              <a:rPr lang="cs-CZ" i="1" dirty="0">
                <a:solidFill>
                  <a:schemeClr val="tx1"/>
                </a:solidFill>
                <a:latin typeface="Roboto Slab" panose="020B0604020202020204" charset="0"/>
                <a:ea typeface="Roboto Slab" panose="020B0604020202020204" charset="0"/>
              </a:rPr>
              <a:t>)</a:t>
            </a:r>
          </a:p>
          <a:p>
            <a:pPr algn="just"/>
            <a:endParaRPr lang="cs-CZ" b="1" dirty="0">
              <a:solidFill>
                <a:schemeClr val="tx1"/>
              </a:solidFill>
              <a:latin typeface="Roboto Slab" panose="020B0604020202020204" charset="0"/>
              <a:ea typeface="Roboto Slab" panose="020B0604020202020204" charset="0"/>
            </a:endParaRPr>
          </a:p>
          <a:p>
            <a:pPr algn="r"/>
            <a:endParaRPr lang="en-US" sz="1200"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23666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1"/>
            <a:ext cx="8238002" cy="666159"/>
          </a:xfrm>
          <a:prstGeom prst="rect">
            <a:avLst/>
          </a:prstGeom>
          <a:noFill/>
          <a:ln>
            <a:noFill/>
          </a:ln>
        </p:spPr>
        <p:txBody>
          <a:bodyPr lIns="91425" tIns="91425" rIns="91425" bIns="91425" anchor="t" anchorCtr="0">
            <a:noAutofit/>
          </a:bodyPr>
          <a:lstStyle/>
          <a:p>
            <a:r>
              <a:rPr lang="cs-CZ" sz="1800" b="1" dirty="0">
                <a:solidFill>
                  <a:schemeClr val="accent6"/>
                </a:solidFill>
                <a:latin typeface="Roboto Slab" panose="020B0604020202020204" charset="0"/>
                <a:ea typeface="Roboto Slab" panose="020B0604020202020204" charset="0"/>
              </a:rPr>
              <a:t>CASE-LAW - </a:t>
            </a:r>
            <a:r>
              <a:rPr lang="cs-CZ" sz="1600" b="1" dirty="0">
                <a:solidFill>
                  <a:schemeClr val="tx1"/>
                </a:solidFill>
                <a:latin typeface="Roboto Slab" panose="020B0604020202020204" charset="0"/>
                <a:ea typeface="Roboto Slab" panose="020B0604020202020204" charset="0"/>
              </a:rPr>
              <a:t>e</a:t>
            </a:r>
            <a:r>
              <a:rPr lang="en-US" sz="1600" b="1" dirty="0" err="1">
                <a:solidFill>
                  <a:schemeClr val="tx1"/>
                </a:solidFill>
                <a:latin typeface="Roboto Slab" panose="020B0604020202020204" charset="0"/>
                <a:ea typeface="Roboto Slab" panose="020B0604020202020204" charset="0"/>
              </a:rPr>
              <a:t>nvironmental</a:t>
            </a:r>
            <a:r>
              <a:rPr lang="en-US" sz="1600" b="1" dirty="0">
                <a:solidFill>
                  <a:schemeClr val="tx1"/>
                </a:solidFill>
                <a:latin typeface="Roboto Slab" panose="020B0604020202020204" charset="0"/>
                <a:ea typeface="Roboto Slab" panose="020B0604020202020204" charset="0"/>
              </a:rPr>
              <a:t> information</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b="1" dirty="0" err="1">
                <a:solidFill>
                  <a:schemeClr val="tx1"/>
                </a:solidFill>
                <a:latin typeface="Roboto Slab" panose="020B0604020202020204" charset="0"/>
                <a:ea typeface="Roboto Slab" panose="020B0604020202020204" charset="0"/>
              </a:rPr>
              <a:t>exceptions</a:t>
            </a:r>
            <a:r>
              <a:rPr lang="cs-CZ" b="1"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r>
              <a:rPr lang="cs-CZ" sz="1200" dirty="0">
                <a:solidFill>
                  <a:schemeClr val="tx1"/>
                </a:solidFill>
                <a:latin typeface="Roboto Slab" panose="020B0604020202020204" charset="0"/>
                <a:ea typeface="Roboto Slab" panose="020B0604020202020204" charset="0"/>
              </a:rPr>
              <a:t>B</a:t>
            </a:r>
            <a:r>
              <a:rPr lang="en-US" sz="1200" dirty="0" err="1">
                <a:solidFill>
                  <a:schemeClr val="tx1"/>
                </a:solidFill>
                <a:latin typeface="Roboto Slab" panose="020B0604020202020204" charset="0"/>
                <a:ea typeface="Roboto Slab" panose="020B0604020202020204" charset="0"/>
              </a:rPr>
              <a:t>alancing</a:t>
            </a:r>
            <a:r>
              <a:rPr lang="en-US" sz="1200" dirty="0">
                <a:solidFill>
                  <a:schemeClr val="tx1"/>
                </a:solidFill>
                <a:latin typeface="Roboto Slab" panose="020B0604020202020204" charset="0"/>
                <a:ea typeface="Roboto Slab" panose="020B0604020202020204" charset="0"/>
              </a:rPr>
              <a:t> exercise between the public interest served by the disclosure of environmental information and the specific interest served by a refusal to disclose must be carried out in each individual case</a:t>
            </a:r>
            <a:r>
              <a:rPr lang="cs-CZ" sz="1200" dirty="0">
                <a:solidFill>
                  <a:schemeClr val="tx1"/>
                </a:solidFill>
                <a:latin typeface="Roboto Slab" panose="020B0604020202020204" charset="0"/>
                <a:ea typeface="Roboto Slab" panose="020B0604020202020204" charset="0"/>
              </a:rPr>
              <a:t> </a:t>
            </a:r>
            <a:r>
              <a:rPr lang="cs-CZ" sz="1200" b="1" i="1" dirty="0">
                <a:solidFill>
                  <a:schemeClr val="tx1"/>
                </a:solidFill>
                <a:latin typeface="Roboto Slab" panose="020B0604020202020204" charset="0"/>
                <a:ea typeface="Roboto Slab" panose="020B0604020202020204" charset="0"/>
              </a:rPr>
              <a:t>(C-266/09, </a:t>
            </a:r>
            <a:r>
              <a:rPr lang="nl-NL" sz="1200" b="1" i="1" dirty="0">
                <a:solidFill>
                  <a:schemeClr val="tx1"/>
                </a:solidFill>
                <a:latin typeface="Roboto Slab" panose="020B0604020202020204" charset="0"/>
                <a:ea typeface="Roboto Slab" panose="020B0604020202020204" charset="0"/>
              </a:rPr>
              <a:t>Stichting Natuur en Milieu and Others</a:t>
            </a:r>
            <a:r>
              <a:rPr lang="cs-CZ" sz="1200" b="1" i="1"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endParaRPr lang="cs-CZ" sz="1200" b="1" i="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200" i="1" dirty="0">
                <a:solidFill>
                  <a:schemeClr val="tx1"/>
                </a:solidFill>
                <a:latin typeface="Roboto Slab" panose="020B0604020202020204" charset="0"/>
                <a:ea typeface="Roboto Slab" panose="020B0604020202020204" charset="0"/>
              </a:rPr>
              <a:t>the term </a:t>
            </a:r>
            <a:r>
              <a:rPr lang="en-US" sz="1200" b="1" i="1" dirty="0">
                <a:solidFill>
                  <a:schemeClr val="accent6"/>
                </a:solidFill>
                <a:latin typeface="Roboto Slab" panose="020B0604020202020204" charset="0"/>
                <a:ea typeface="Roboto Slab" panose="020B0604020202020204" charset="0"/>
              </a:rPr>
              <a:t>‘internal communications’</a:t>
            </a:r>
            <a:r>
              <a:rPr lang="en-US" sz="1200" i="1" dirty="0">
                <a:solidFill>
                  <a:schemeClr val="tx1"/>
                </a:solidFill>
                <a:latin typeface="Roboto Slab" panose="020B0604020202020204" charset="0"/>
                <a:ea typeface="Roboto Slab" panose="020B0604020202020204" charset="0"/>
              </a:rPr>
              <a:t> covers all information which circulates within a public authority and which, on the date of the request for access, has not left that authority’s internal sphere, after being received by that authority, provided that it was not or should not have been made available to the public before it was so received</a:t>
            </a:r>
            <a:r>
              <a:rPr lang="cs-CZ" sz="1200" i="1" dirty="0">
                <a:solidFill>
                  <a:schemeClr val="tx1"/>
                </a:solidFill>
                <a:latin typeface="Roboto Slab" panose="020B0604020202020204" charset="0"/>
                <a:ea typeface="Roboto Slab" panose="020B0604020202020204" charset="0"/>
              </a:rPr>
              <a:t> </a:t>
            </a:r>
          </a:p>
          <a:p>
            <a:pPr marL="285750" indent="-285750" algn="just">
              <a:buFont typeface="Arial" panose="020B0604020202020204" pitchFamily="34" charset="0"/>
              <a:buChar char="•"/>
            </a:pPr>
            <a:r>
              <a:rPr lang="cs-CZ" sz="1200" b="1" i="1" dirty="0">
                <a:solidFill>
                  <a:schemeClr val="tx1"/>
                </a:solidFill>
                <a:latin typeface="Roboto Slab" panose="020B0604020202020204" charset="0"/>
                <a:ea typeface="Roboto Slab" panose="020B0604020202020204" charset="0"/>
              </a:rPr>
              <a:t>+ </a:t>
            </a:r>
            <a:r>
              <a:rPr lang="cs-CZ" sz="1200" i="1" dirty="0" err="1">
                <a:solidFill>
                  <a:schemeClr val="tx1"/>
                </a:solidFill>
                <a:latin typeface="Roboto Slab" panose="020B0604020202020204" charset="0"/>
                <a:ea typeface="Roboto Slab" panose="020B0604020202020204" charset="0"/>
              </a:rPr>
              <a:t>the</a:t>
            </a:r>
            <a:r>
              <a:rPr lang="cs-CZ" sz="1200" i="1" dirty="0">
                <a:solidFill>
                  <a:schemeClr val="tx1"/>
                </a:solidFill>
                <a:latin typeface="Roboto Slab" panose="020B0604020202020204" charset="0"/>
                <a:ea typeface="Roboto Slab" panose="020B0604020202020204" charset="0"/>
              </a:rPr>
              <a:t> </a:t>
            </a:r>
            <a:r>
              <a:rPr lang="cs-CZ" sz="1200" i="1" dirty="0" err="1">
                <a:solidFill>
                  <a:schemeClr val="tx1"/>
                </a:solidFill>
                <a:latin typeface="Roboto Slab" panose="020B0604020202020204" charset="0"/>
                <a:ea typeface="Roboto Slab" panose="020B0604020202020204" charset="0"/>
              </a:rPr>
              <a:t>exception</a:t>
            </a:r>
            <a:r>
              <a:rPr lang="cs-CZ" sz="1200" i="1" dirty="0">
                <a:solidFill>
                  <a:schemeClr val="tx1"/>
                </a:solidFill>
                <a:latin typeface="Roboto Slab" panose="020B0604020202020204" charset="0"/>
                <a:ea typeface="Roboto Slab" panose="020B0604020202020204" charset="0"/>
              </a:rPr>
              <a:t> </a:t>
            </a:r>
            <a:r>
              <a:rPr lang="cs-CZ" sz="1200" i="1" dirty="0" err="1">
                <a:solidFill>
                  <a:schemeClr val="tx1"/>
                </a:solidFill>
                <a:latin typeface="Roboto Slab" panose="020B0604020202020204" charset="0"/>
                <a:ea typeface="Roboto Slab" panose="020B0604020202020204" charset="0"/>
              </a:rPr>
              <a:t>is</a:t>
            </a:r>
            <a:r>
              <a:rPr lang="cs-CZ" sz="1200" i="1" dirty="0">
                <a:solidFill>
                  <a:schemeClr val="tx1"/>
                </a:solidFill>
                <a:latin typeface="Roboto Slab" panose="020B0604020202020204" charset="0"/>
                <a:ea typeface="Roboto Slab" panose="020B0604020202020204" charset="0"/>
              </a:rPr>
              <a:t> </a:t>
            </a:r>
            <a:r>
              <a:rPr lang="en-US" sz="1200" b="1" i="1" dirty="0">
                <a:solidFill>
                  <a:schemeClr val="accent6"/>
                </a:solidFill>
                <a:latin typeface="Roboto Slab" panose="020B0604020202020204" charset="0"/>
                <a:ea typeface="Roboto Slab" panose="020B0604020202020204" charset="0"/>
              </a:rPr>
              <a:t>not limited in time</a:t>
            </a:r>
            <a:r>
              <a:rPr lang="en-US" sz="1200" i="1" dirty="0">
                <a:solidFill>
                  <a:schemeClr val="tx1"/>
                </a:solidFill>
                <a:latin typeface="Roboto Slab" panose="020B0604020202020204" charset="0"/>
                <a:ea typeface="Roboto Slab" panose="020B0604020202020204" charset="0"/>
              </a:rPr>
              <a:t>. However, </a:t>
            </a:r>
            <a:r>
              <a:rPr lang="cs-CZ" sz="1200" i="1" dirty="0" err="1">
                <a:solidFill>
                  <a:schemeClr val="tx1"/>
                </a:solidFill>
                <a:latin typeface="Roboto Slab" panose="020B0604020202020204" charset="0"/>
                <a:ea typeface="Roboto Slab" panose="020B0604020202020204" charset="0"/>
              </a:rPr>
              <a:t>it</a:t>
            </a:r>
            <a:r>
              <a:rPr lang="en-US" sz="1200" i="1" dirty="0">
                <a:solidFill>
                  <a:schemeClr val="tx1"/>
                </a:solidFill>
                <a:latin typeface="Roboto Slab" panose="020B0604020202020204" charset="0"/>
                <a:ea typeface="Roboto Slab" panose="020B0604020202020204" charset="0"/>
              </a:rPr>
              <a:t> can apply only for the period during which protection of the information sought is justified. </a:t>
            </a:r>
            <a:r>
              <a:rPr lang="cs-CZ" sz="1200" b="1" i="1" dirty="0">
                <a:solidFill>
                  <a:schemeClr val="tx1"/>
                </a:solidFill>
                <a:latin typeface="Roboto Slab" panose="020B0604020202020204" charset="0"/>
                <a:ea typeface="Roboto Slab" panose="020B0604020202020204" charset="0"/>
              </a:rPr>
              <a:t>(C-619/19 , Land Baden-</a:t>
            </a:r>
            <a:r>
              <a:rPr lang="cs-CZ" sz="1200" b="1" i="1" dirty="0" err="1">
                <a:solidFill>
                  <a:schemeClr val="tx1"/>
                </a:solidFill>
                <a:latin typeface="Roboto Slab" panose="020B0604020202020204" charset="0"/>
                <a:ea typeface="Roboto Slab" panose="020B0604020202020204" charset="0"/>
              </a:rPr>
              <a:t>Württemberg</a:t>
            </a:r>
            <a:r>
              <a:rPr lang="cs-CZ" sz="1200" b="1" i="1"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endParaRPr lang="cs-CZ" sz="1200" b="1" i="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200" i="1" dirty="0">
                <a:solidFill>
                  <a:schemeClr val="tx1"/>
                </a:solidFill>
                <a:latin typeface="Roboto Slab" panose="020B0604020202020204" charset="0"/>
                <a:ea typeface="Roboto Slab" panose="020B0604020202020204" charset="0"/>
              </a:rPr>
              <a:t>Does the ground of ‘the protection of the environment [in question]’ </a:t>
            </a:r>
            <a:r>
              <a:rPr lang="cs-CZ" sz="1200" i="1" dirty="0">
                <a:solidFill>
                  <a:schemeClr val="tx1"/>
                </a:solidFill>
                <a:latin typeface="Roboto Slab" panose="020B0604020202020204" charset="0"/>
                <a:ea typeface="Roboto Slab" panose="020B0604020202020204" charset="0"/>
              </a:rPr>
              <a:t>j</a:t>
            </a:r>
            <a:r>
              <a:rPr lang="en-US" sz="1200" i="1" dirty="0" err="1">
                <a:solidFill>
                  <a:schemeClr val="tx1"/>
                </a:solidFill>
                <a:latin typeface="Roboto Slab" panose="020B0604020202020204" charset="0"/>
                <a:ea typeface="Roboto Slab" panose="020B0604020202020204" charset="0"/>
              </a:rPr>
              <a:t>ustify</a:t>
            </a:r>
            <a:r>
              <a:rPr lang="en-US" sz="1200" i="1" dirty="0">
                <a:solidFill>
                  <a:schemeClr val="tx1"/>
                </a:solidFill>
                <a:latin typeface="Roboto Slab" panose="020B0604020202020204" charset="0"/>
                <a:ea typeface="Roboto Slab" panose="020B0604020202020204" charset="0"/>
              </a:rPr>
              <a:t> restricting access to environmental information in order to ensure the reliability of State statistics?</a:t>
            </a:r>
            <a:r>
              <a:rPr lang="cs-CZ" sz="1200" i="1" dirty="0">
                <a:solidFill>
                  <a:schemeClr val="tx1"/>
                </a:solidFill>
                <a:latin typeface="Roboto Slab" panose="020B0604020202020204" charset="0"/>
                <a:ea typeface="Roboto Slab" panose="020B0604020202020204" charset="0"/>
              </a:rPr>
              <a:t> </a:t>
            </a:r>
            <a:r>
              <a:rPr lang="cs-CZ" sz="1200" b="1" i="1" dirty="0">
                <a:solidFill>
                  <a:schemeClr val="tx1"/>
                </a:solidFill>
                <a:latin typeface="Roboto Slab" panose="020B0604020202020204" charset="0"/>
                <a:ea typeface="Roboto Slab" panose="020B0604020202020204" charset="0"/>
              </a:rPr>
              <a:t>(C-234/22, </a:t>
            </a:r>
            <a:r>
              <a:rPr lang="cs-CZ" sz="1200" b="1" i="1" dirty="0" err="1">
                <a:solidFill>
                  <a:schemeClr val="tx1"/>
                </a:solidFill>
                <a:latin typeface="Roboto Slab" panose="020B0604020202020204" charset="0"/>
                <a:ea typeface="Roboto Slab" panose="020B0604020202020204" charset="0"/>
              </a:rPr>
              <a:t>Roheline</a:t>
            </a:r>
            <a:r>
              <a:rPr lang="cs-CZ" sz="1200" b="1" i="1" dirty="0">
                <a:solidFill>
                  <a:schemeClr val="tx1"/>
                </a:solidFill>
                <a:latin typeface="Roboto Slab" panose="020B0604020202020204" charset="0"/>
                <a:ea typeface="Roboto Slab" panose="020B0604020202020204" charset="0"/>
              </a:rPr>
              <a:t> </a:t>
            </a:r>
            <a:r>
              <a:rPr lang="cs-CZ" sz="1200" b="1" i="1" dirty="0" err="1">
                <a:solidFill>
                  <a:schemeClr val="tx1"/>
                </a:solidFill>
                <a:latin typeface="Roboto Slab" panose="020B0604020202020204" charset="0"/>
                <a:ea typeface="Roboto Slab" panose="020B0604020202020204" charset="0"/>
              </a:rPr>
              <a:t>Kogukond</a:t>
            </a:r>
            <a:r>
              <a:rPr lang="cs-CZ" sz="1200" b="1" i="1" dirty="0">
                <a:solidFill>
                  <a:schemeClr val="tx1"/>
                </a:solidFill>
                <a:latin typeface="Roboto Slab" panose="020B0604020202020204" charset="0"/>
                <a:ea typeface="Roboto Slab" panose="020B0604020202020204" charset="0"/>
              </a:rPr>
              <a:t> and </a:t>
            </a:r>
            <a:r>
              <a:rPr lang="cs-CZ" sz="1200" b="1" i="1" dirty="0" err="1">
                <a:solidFill>
                  <a:schemeClr val="tx1"/>
                </a:solidFill>
                <a:latin typeface="Roboto Slab" panose="020B0604020202020204" charset="0"/>
                <a:ea typeface="Roboto Slab" panose="020B0604020202020204" charset="0"/>
              </a:rPr>
              <a:t>Others</a:t>
            </a:r>
            <a:r>
              <a:rPr lang="cs-CZ" sz="1200" b="1" i="1" dirty="0">
                <a:solidFill>
                  <a:schemeClr val="tx1"/>
                </a:solidFill>
                <a:latin typeface="Roboto Slab" panose="020B0604020202020204" charset="0"/>
                <a:ea typeface="Roboto Slab" panose="020B0604020202020204" charset="0"/>
              </a:rPr>
              <a:t> )</a:t>
            </a:r>
            <a:r>
              <a:rPr lang="en-US" sz="1200" b="1" i="1" dirty="0">
                <a:solidFill>
                  <a:schemeClr val="tx1"/>
                </a:solidFill>
                <a:latin typeface="Roboto Slab" panose="020B0604020202020204" charset="0"/>
                <a:ea typeface="Roboto Slab" panose="020B0604020202020204" charset="0"/>
              </a:rPr>
              <a:t> </a:t>
            </a:r>
            <a:endParaRPr lang="cs-CZ" sz="1200" b="1" i="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cs-CZ" sz="800" i="1" dirty="0">
              <a:solidFill>
                <a:schemeClr val="tx1"/>
              </a:solidFill>
              <a:latin typeface="Roboto Slab" panose="020B0604020202020204" charset="0"/>
              <a:ea typeface="Roboto Slab" panose="020B0604020202020204" charset="0"/>
            </a:endParaRPr>
          </a:p>
          <a:p>
            <a:pPr algn="just"/>
            <a:endParaRPr lang="cs-CZ" sz="1200"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200" dirty="0">
                <a:solidFill>
                  <a:schemeClr val="tx1"/>
                </a:solidFill>
                <a:latin typeface="Roboto Slab" panose="020B0604020202020204" charset="0"/>
                <a:ea typeface="Roboto Slab" panose="020B0604020202020204" charset="0"/>
              </a:rPr>
              <a:t>Documents relating to infringement proceedings during the preliminary proceedings may be subject to a general presumption of confidentiality, since the dissemination of documents relating to the infringement proceedings during those proceedings could be presumed to alter the nature of those proceedings and affect their conduct</a:t>
            </a:r>
            <a:r>
              <a:rPr lang="cs-CZ" sz="1200" dirty="0">
                <a:solidFill>
                  <a:schemeClr val="tx1"/>
                </a:solidFill>
                <a:latin typeface="Roboto Slab" panose="020B0604020202020204" charset="0"/>
                <a:ea typeface="Roboto Slab" panose="020B0604020202020204" charset="0"/>
              </a:rPr>
              <a:t> </a:t>
            </a:r>
            <a:r>
              <a:rPr lang="cs-CZ" sz="1200" b="1" i="1" dirty="0">
                <a:solidFill>
                  <a:schemeClr val="tx1"/>
                </a:solidFill>
                <a:latin typeface="Roboto Slab" panose="020B0604020202020204" charset="0"/>
                <a:ea typeface="Roboto Slab" panose="020B0604020202020204" charset="0"/>
              </a:rPr>
              <a:t>(</a:t>
            </a:r>
            <a:r>
              <a:rPr lang="en-US" sz="1200" b="1" i="1" dirty="0">
                <a:solidFill>
                  <a:schemeClr val="tx1"/>
                </a:solidFill>
                <a:latin typeface="Roboto Slab" panose="020B0604020202020204" charset="0"/>
                <a:ea typeface="Roboto Slab" panose="020B0604020202020204" charset="0"/>
              </a:rPr>
              <a:t>C-514/11 P</a:t>
            </a:r>
            <a:r>
              <a:rPr lang="cs-CZ" sz="1200" b="1" i="1" dirty="0">
                <a:solidFill>
                  <a:schemeClr val="tx1"/>
                </a:solidFill>
                <a:latin typeface="Roboto Slab" panose="020B0604020202020204" charset="0"/>
                <a:ea typeface="Roboto Slab" panose="020B0604020202020204" charset="0"/>
              </a:rPr>
              <a:t> </a:t>
            </a:r>
            <a:r>
              <a:rPr lang="en-US" sz="1200" b="1" i="1" dirty="0">
                <a:solidFill>
                  <a:schemeClr val="tx1"/>
                </a:solidFill>
                <a:latin typeface="Roboto Slab" panose="020B0604020202020204" charset="0"/>
                <a:ea typeface="Roboto Slab" panose="020B0604020202020204" charset="0"/>
              </a:rPr>
              <a:t>and C-605/11 P</a:t>
            </a:r>
            <a:r>
              <a:rPr lang="cs-CZ" sz="1200" b="1" i="1" dirty="0">
                <a:solidFill>
                  <a:schemeClr val="tx1"/>
                </a:solidFill>
                <a:latin typeface="Roboto Slab" panose="020B0604020202020204" charset="0"/>
                <a:ea typeface="Roboto Slab" panose="020B0604020202020204" charset="0"/>
              </a:rPr>
              <a:t>,</a:t>
            </a:r>
            <a:r>
              <a:rPr lang="en-US" sz="1200" b="1" i="1" dirty="0">
                <a:solidFill>
                  <a:schemeClr val="tx1"/>
                </a:solidFill>
                <a:latin typeface="Roboto Slab" panose="020B0604020202020204" charset="0"/>
                <a:ea typeface="Roboto Slab" panose="020B0604020202020204" charset="0"/>
              </a:rPr>
              <a:t> LPN and Finland v Commission</a:t>
            </a:r>
            <a:r>
              <a:rPr lang="cs-CZ" sz="1200" b="1" i="1" dirty="0">
                <a:solidFill>
                  <a:schemeClr val="tx1"/>
                </a:solidFill>
                <a:latin typeface="Roboto Slab" panose="020B0604020202020204" charset="0"/>
                <a:ea typeface="Roboto Slab" panose="020B0604020202020204" charset="0"/>
              </a:rPr>
              <a:t>, </a:t>
            </a:r>
            <a:r>
              <a:rPr lang="en-US" sz="1200" b="1" i="1" dirty="0">
                <a:solidFill>
                  <a:schemeClr val="tx1"/>
                </a:solidFill>
                <a:latin typeface="Roboto Slab" panose="020B0604020202020204" charset="0"/>
                <a:ea typeface="Roboto Slab" panose="020B0604020202020204" charset="0"/>
              </a:rPr>
              <a:t>C-562/14 P</a:t>
            </a:r>
            <a:r>
              <a:rPr lang="cs-CZ" sz="1200" b="1" i="1" dirty="0">
                <a:solidFill>
                  <a:schemeClr val="tx1"/>
                </a:solidFill>
                <a:latin typeface="Roboto Slab" panose="020B0604020202020204" charset="0"/>
                <a:ea typeface="Roboto Slab" panose="020B0604020202020204" charset="0"/>
              </a:rPr>
              <a:t>,</a:t>
            </a:r>
            <a:r>
              <a:rPr lang="en-US" sz="1200" b="1" i="1" dirty="0">
                <a:solidFill>
                  <a:schemeClr val="tx1"/>
                </a:solidFill>
                <a:latin typeface="Roboto Slab" panose="020B0604020202020204" charset="0"/>
                <a:ea typeface="Roboto Slab" panose="020B0604020202020204" charset="0"/>
              </a:rPr>
              <a:t> Sweden v Commission) </a:t>
            </a:r>
          </a:p>
          <a:p>
            <a:pPr algn="r"/>
            <a:endParaRPr lang="en-US" sz="1200"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81630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animEffect transition="in" filter="fade">
                                      <p:cBhvr>
                                        <p:cTn id="3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highlight>
                  <a:srgbClr val="FFFF00"/>
                </a:highlight>
                <a:latin typeface="Roboto Slab" panose="020B0604020202020204" charset="0"/>
                <a:ea typeface="Roboto Slab" panose="020B0604020202020204" charset="0"/>
              </a:rPr>
              <a:t>The</a:t>
            </a:r>
            <a:r>
              <a:rPr lang="cs-CZ" sz="1800" b="1" dirty="0">
                <a:solidFill>
                  <a:schemeClr val="accent6"/>
                </a:solidFill>
                <a:highlight>
                  <a:srgbClr val="FFFF00"/>
                </a:highlight>
                <a:latin typeface="Roboto Slab" panose="020B0604020202020204" charset="0"/>
                <a:ea typeface="Roboto Slab" panose="020B0604020202020204" charset="0"/>
              </a:rPr>
              <a:t> </a:t>
            </a:r>
            <a:r>
              <a:rPr lang="cs-CZ" sz="1800" b="1" dirty="0" err="1">
                <a:solidFill>
                  <a:schemeClr val="accent6"/>
                </a:solidFill>
                <a:highlight>
                  <a:srgbClr val="FFFF00"/>
                </a:highlight>
                <a:latin typeface="Roboto Slab" panose="020B0604020202020204" charset="0"/>
                <a:ea typeface="Roboto Slab" panose="020B0604020202020204" charset="0"/>
              </a:rPr>
              <a:t>three-pillar</a:t>
            </a:r>
            <a:r>
              <a:rPr lang="cs-CZ" sz="1800" b="1" dirty="0">
                <a:solidFill>
                  <a:schemeClr val="accent6"/>
                </a:solidFill>
                <a:highlight>
                  <a:srgbClr val="FFFF00"/>
                </a:highlight>
                <a:latin typeface="Roboto Slab" panose="020B0604020202020204" charset="0"/>
                <a:ea typeface="Roboto Slab" panose="020B0604020202020204" charset="0"/>
              </a:rPr>
              <a:t> </a:t>
            </a:r>
            <a:r>
              <a:rPr lang="cs-CZ" sz="1800" b="1" dirty="0" err="1">
                <a:solidFill>
                  <a:schemeClr val="accent6"/>
                </a:solidFill>
                <a:highlight>
                  <a:srgbClr val="FFFF00"/>
                </a:highlight>
                <a:latin typeface="Roboto Slab" panose="020B0604020202020204" charset="0"/>
                <a:ea typeface="Roboto Slab" panose="020B0604020202020204" charset="0"/>
              </a:rPr>
              <a:t>structure</a:t>
            </a:r>
            <a:r>
              <a:rPr lang="cs-CZ" sz="1800" b="1" dirty="0">
                <a:solidFill>
                  <a:schemeClr val="accent6"/>
                </a:solidFill>
                <a:highlight>
                  <a:srgbClr val="FFFF00"/>
                </a:highlight>
                <a:latin typeface="Roboto Slab" panose="020B0604020202020204" charset="0"/>
                <a:ea typeface="Roboto Slab" panose="020B0604020202020204" charset="0"/>
              </a:rPr>
              <a:t> – PILAR II/A</a:t>
            </a:r>
            <a:endParaRPr lang="cs-CZ" sz="1800" b="1" dirty="0">
              <a:solidFill>
                <a:schemeClr val="accent3"/>
              </a:solidFill>
              <a:highlight>
                <a:srgbClr val="FFFF00"/>
              </a:highlight>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r>
              <a:rPr lang="cs-CZ" sz="1800" b="1" dirty="0">
                <a:latin typeface="Roboto Slab" panose="020B0604020202020204" charset="0"/>
                <a:ea typeface="Roboto Slab" panose="020B0604020202020204" charset="0"/>
              </a:rPr>
              <a:t> (Art. 6 – 8)</a:t>
            </a:r>
          </a:p>
          <a:p>
            <a:pPr marL="342900" indent="-342900" algn="just">
              <a:buAutoNum type="alphaLcParenR"/>
            </a:pPr>
            <a:r>
              <a:rPr lang="cs-CZ" b="1" dirty="0">
                <a:solidFill>
                  <a:schemeClr val="accent2"/>
                </a:solidFill>
                <a:latin typeface="Roboto Slab" panose="020B0604020202020204" charset="0"/>
                <a:ea typeface="Roboto Slab" panose="020B0604020202020204" charset="0"/>
              </a:rPr>
              <a:t>D</a:t>
            </a:r>
            <a:r>
              <a:rPr lang="en-US" b="1" dirty="0" err="1">
                <a:solidFill>
                  <a:schemeClr val="accent2"/>
                </a:solidFill>
                <a:latin typeface="Roboto Slab" panose="020B0604020202020204" charset="0"/>
                <a:ea typeface="Roboto Slab" panose="020B0604020202020204" charset="0"/>
              </a:rPr>
              <a:t>ecision</a:t>
            </a:r>
            <a:r>
              <a:rPr lang="en-US" b="1" dirty="0">
                <a:solidFill>
                  <a:schemeClr val="accent2"/>
                </a:solidFill>
                <a:latin typeface="Roboto Slab" panose="020B0604020202020204" charset="0"/>
                <a:ea typeface="Roboto Slab" panose="020B0604020202020204" charset="0"/>
              </a:rPr>
              <a:t>-making concerning </a:t>
            </a:r>
            <a:r>
              <a:rPr lang="en-US" b="1" dirty="0">
                <a:solidFill>
                  <a:schemeClr val="accent4"/>
                </a:solidFill>
                <a:latin typeface="Roboto Slab" panose="020B0604020202020204" charset="0"/>
                <a:ea typeface="Roboto Slab" panose="020B0604020202020204" charset="0"/>
              </a:rPr>
              <a:t>specific activities </a:t>
            </a:r>
            <a:r>
              <a:rPr lang="cs-CZ" b="1" dirty="0" err="1">
                <a:solidFill>
                  <a:schemeClr val="accent4"/>
                </a:solidFill>
                <a:latin typeface="Roboto Slab" panose="020B0604020202020204" charset="0"/>
                <a:ea typeface="Roboto Slab" panose="020B0604020202020204" charset="0"/>
              </a:rPr>
              <a:t>listed</a:t>
            </a:r>
            <a:r>
              <a:rPr lang="cs-CZ" b="1" dirty="0">
                <a:solidFill>
                  <a:schemeClr val="accent4"/>
                </a:solidFill>
                <a:latin typeface="Roboto Slab" panose="020B0604020202020204" charset="0"/>
                <a:ea typeface="Roboto Slab" panose="020B0604020202020204" charset="0"/>
              </a:rPr>
              <a:t> in </a:t>
            </a:r>
            <a:r>
              <a:rPr lang="cs-CZ" b="1" dirty="0" err="1">
                <a:solidFill>
                  <a:schemeClr val="accent4"/>
                </a:solidFill>
                <a:latin typeface="Roboto Slab" panose="020B0604020202020204" charset="0"/>
                <a:ea typeface="Roboto Slab" panose="020B0604020202020204" charset="0"/>
              </a:rPr>
              <a:t>Annex</a:t>
            </a:r>
            <a:r>
              <a:rPr lang="cs-CZ" b="1" dirty="0">
                <a:solidFill>
                  <a:schemeClr val="accent4"/>
                </a:solidFill>
                <a:latin typeface="Roboto Slab" panose="020B0604020202020204" charset="0"/>
                <a:ea typeface="Roboto Slab" panose="020B0604020202020204" charset="0"/>
              </a:rPr>
              <a:t> I </a:t>
            </a:r>
            <a:r>
              <a:rPr lang="en-US" b="1" dirty="0">
                <a:solidFill>
                  <a:schemeClr val="accent2"/>
                </a:solidFill>
                <a:latin typeface="Roboto Slab" panose="020B0604020202020204" charset="0"/>
                <a:ea typeface="Roboto Slab" panose="020B0604020202020204" charset="0"/>
              </a:rPr>
              <a:t>and </a:t>
            </a:r>
            <a:r>
              <a:rPr lang="en-US" b="1" dirty="0">
                <a:solidFill>
                  <a:schemeClr val="accent4"/>
                </a:solidFill>
                <a:latin typeface="Roboto Slab" panose="020B0604020202020204" charset="0"/>
                <a:ea typeface="Roboto Slab" panose="020B0604020202020204" charset="0"/>
              </a:rPr>
              <a:t>other activities which may have a </a:t>
            </a:r>
            <a:r>
              <a:rPr lang="en-US" b="1" i="1" dirty="0">
                <a:solidFill>
                  <a:schemeClr val="accent3"/>
                </a:solidFill>
                <a:latin typeface="Roboto Slab" panose="020B0604020202020204" charset="0"/>
                <a:ea typeface="Roboto Slab" panose="020B0604020202020204" charset="0"/>
              </a:rPr>
              <a:t>significant effect</a:t>
            </a:r>
            <a:r>
              <a:rPr lang="en-US" b="1" dirty="0">
                <a:solidFill>
                  <a:schemeClr val="accent4"/>
                </a:solidFill>
                <a:latin typeface="Roboto Slab" panose="020B0604020202020204" charset="0"/>
                <a:ea typeface="Roboto Slab" panose="020B0604020202020204" charset="0"/>
              </a:rPr>
              <a:t> on the environment</a:t>
            </a:r>
            <a:r>
              <a:rPr lang="en-US" b="1" dirty="0">
                <a:solidFill>
                  <a:schemeClr val="accent2"/>
                </a:solidFill>
                <a:latin typeface="Roboto Slab" panose="020B0604020202020204" charset="0"/>
                <a:ea typeface="Roboto Slab" panose="020B0604020202020204" charset="0"/>
              </a:rPr>
              <a:t>.</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algn="just"/>
            <a:r>
              <a:rPr lang="cs-CZ" b="1" dirty="0" err="1">
                <a:solidFill>
                  <a:schemeClr val="accent2"/>
                </a:solidFill>
                <a:latin typeface="Roboto Slab" panose="020B0604020202020204" charset="0"/>
                <a:ea typeface="Roboto Slab" panose="020B0604020202020204" charset="0"/>
              </a:rPr>
              <a:t>Annex</a:t>
            </a:r>
            <a:r>
              <a:rPr lang="cs-CZ" b="1" dirty="0">
                <a:solidFill>
                  <a:schemeClr val="accent2"/>
                </a:solidFill>
                <a:latin typeface="Roboto Slab" panose="020B0604020202020204" charset="0"/>
                <a:ea typeface="Roboto Slab" panose="020B0604020202020204" charset="0"/>
              </a:rPr>
              <a:t> I</a:t>
            </a:r>
            <a:r>
              <a:rPr lang="en-US" b="1" dirty="0">
                <a:solidFill>
                  <a:schemeClr val="accent2"/>
                </a:solidFill>
                <a:latin typeface="Roboto Slab" panose="020B0604020202020204" charset="0"/>
                <a:ea typeface="Roboto Slab" panose="020B0604020202020204" charset="0"/>
              </a:rPr>
              <a:t>: </a:t>
            </a:r>
            <a:endParaRPr lang="cs-CZ" b="1" dirty="0">
              <a:solidFill>
                <a:schemeClr val="accent2"/>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Energy</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sector</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en-US" sz="1200" b="1" dirty="0">
                <a:solidFill>
                  <a:schemeClr val="tx1"/>
                </a:solidFill>
                <a:latin typeface="Roboto Slab" panose="020B0604020202020204" charset="0"/>
                <a:ea typeface="Roboto Slab" panose="020B0604020202020204" charset="0"/>
              </a:rPr>
              <a:t>Production and processing of metals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Mineral</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industry</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Chemical</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industry</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Waste</a:t>
            </a:r>
            <a:r>
              <a:rPr lang="cs-CZ" sz="1200" b="1" dirty="0">
                <a:solidFill>
                  <a:schemeClr val="tx1"/>
                </a:solidFill>
                <a:latin typeface="Roboto Slab" panose="020B0604020202020204" charset="0"/>
                <a:ea typeface="Roboto Slab" panose="020B0604020202020204" charset="0"/>
              </a:rPr>
              <a:t> management:</a:t>
            </a: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Waste-water</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treatment</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plants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Industrial</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plants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Construction</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of</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railways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motorways</a:t>
            </a:r>
            <a:r>
              <a:rPr lang="cs-CZ" sz="1200" b="1" dirty="0">
                <a:solidFill>
                  <a:schemeClr val="tx1"/>
                </a:solidFill>
                <a:latin typeface="Roboto Slab" panose="020B0604020202020204" charset="0"/>
                <a:ea typeface="Roboto Slab" panose="020B0604020202020204" charset="0"/>
              </a:rPr>
              <a:t>, express </a:t>
            </a:r>
            <a:r>
              <a:rPr lang="cs-CZ" sz="1200" b="1" dirty="0" err="1">
                <a:solidFill>
                  <a:schemeClr val="tx1"/>
                </a:solidFill>
                <a:latin typeface="Roboto Slab" panose="020B0604020202020204" charset="0"/>
                <a:ea typeface="Roboto Slab" panose="020B0604020202020204" charset="0"/>
              </a:rPr>
              <a:t>roads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roads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cs-CZ" sz="1200" b="1" dirty="0" err="1">
                <a:solidFill>
                  <a:schemeClr val="tx1"/>
                </a:solidFill>
                <a:latin typeface="Roboto Slab" panose="020B0604020202020204" charset="0"/>
                <a:ea typeface="Roboto Slab" panose="020B0604020202020204" charset="0"/>
              </a:rPr>
              <a:t>Inland</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waterways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trading</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ports</a:t>
            </a:r>
            <a:r>
              <a:rPr lang="cs-CZ" sz="1200" b="1" dirty="0">
                <a:solidFill>
                  <a:schemeClr val="tx1"/>
                </a:solidFill>
                <a:latin typeface="Roboto Slab" panose="020B0604020202020204" charset="0"/>
                <a:ea typeface="Roboto Slab" panose="020B0604020202020204" charset="0"/>
              </a:rPr>
              <a:t>, </a:t>
            </a:r>
            <a:r>
              <a:rPr lang="cs-CZ" sz="1200" b="1" dirty="0" err="1">
                <a:solidFill>
                  <a:schemeClr val="tx1"/>
                </a:solidFill>
                <a:latin typeface="Roboto Slab" panose="020B0604020202020204" charset="0"/>
                <a:ea typeface="Roboto Slab" panose="020B0604020202020204" charset="0"/>
              </a:rPr>
              <a:t>piers</a:t>
            </a:r>
            <a:endParaRPr lang="cs-CZ" sz="1200" b="1" dirty="0">
              <a:solidFill>
                <a:schemeClr val="tx1"/>
              </a:solidFill>
              <a:latin typeface="Roboto Slab" panose="020B0604020202020204" charset="0"/>
              <a:ea typeface="Roboto Slab" panose="020B0604020202020204" charset="0"/>
            </a:endParaRPr>
          </a:p>
          <a:p>
            <a:pPr marL="342900" indent="-342900" algn="just">
              <a:buAutoNum type="arabicPeriod"/>
            </a:pPr>
            <a:r>
              <a:rPr lang="en-US" sz="1200" b="1" dirty="0">
                <a:solidFill>
                  <a:schemeClr val="tx1"/>
                </a:solidFill>
                <a:latin typeface="Roboto Slab" panose="020B0604020202020204" charset="0"/>
                <a:ea typeface="Roboto Slab" panose="020B0604020202020204" charset="0"/>
              </a:rPr>
              <a:t>Groundwater abstraction or artificial groundwater recharge schemes</a:t>
            </a:r>
            <a:endParaRPr lang="cs-CZ" sz="1200" b="1" dirty="0">
              <a:solidFill>
                <a:schemeClr val="tx1"/>
              </a:solidFill>
              <a:latin typeface="Roboto Slab" panose="020B0604020202020204" charset="0"/>
              <a:ea typeface="Roboto Slab" panose="020B0604020202020204" charset="0"/>
            </a:endParaRPr>
          </a:p>
          <a:p>
            <a:pPr algn="just"/>
            <a:r>
              <a:rPr lang="cs-CZ" sz="1200" b="1" dirty="0">
                <a:solidFill>
                  <a:schemeClr val="tx1"/>
                </a:solidFill>
                <a:latin typeface="Roboto Slab" panose="020B0604020202020204" charset="0"/>
                <a:ea typeface="Roboto Slab" panose="020B0604020202020204" charset="0"/>
              </a:rPr>
              <a:t>...</a:t>
            </a:r>
          </a:p>
          <a:p>
            <a:pPr algn="just"/>
            <a:r>
              <a:rPr lang="cs-CZ" sz="1200" b="1" dirty="0">
                <a:solidFill>
                  <a:schemeClr val="tx1"/>
                </a:solidFill>
                <a:latin typeface="Roboto Slab" panose="020B0604020202020204" charset="0"/>
                <a:ea typeface="Roboto Slab" panose="020B0604020202020204" charset="0"/>
              </a:rPr>
              <a:t>20. </a:t>
            </a:r>
            <a:r>
              <a:rPr lang="en-US" sz="1200" b="1" dirty="0">
                <a:solidFill>
                  <a:schemeClr val="tx1"/>
                </a:solidFill>
                <a:latin typeface="Roboto Slab" panose="020B0604020202020204" charset="0"/>
                <a:ea typeface="Roboto Slab" panose="020B0604020202020204" charset="0"/>
              </a:rPr>
              <a:t>Any activity not covered by paragraphs 1-19 above where public</a:t>
            </a:r>
            <a:r>
              <a:rPr lang="cs-CZ" sz="1200" b="1" dirty="0">
                <a:solidFill>
                  <a:schemeClr val="tx1"/>
                </a:solidFill>
                <a:latin typeface="Roboto Slab" panose="020B0604020202020204" charset="0"/>
                <a:ea typeface="Roboto Slab" panose="020B0604020202020204" charset="0"/>
              </a:rPr>
              <a:t> </a:t>
            </a:r>
            <a:r>
              <a:rPr lang="en-US" sz="1200" b="1" dirty="0">
                <a:solidFill>
                  <a:schemeClr val="tx1"/>
                </a:solidFill>
                <a:latin typeface="Roboto Slab" panose="020B0604020202020204" charset="0"/>
                <a:ea typeface="Roboto Slab" panose="020B0604020202020204" charset="0"/>
              </a:rPr>
              <a:t>participation is provided for under an environmental impact assessment</a:t>
            </a:r>
            <a:r>
              <a:rPr lang="cs-CZ" sz="1200" b="1" dirty="0">
                <a:solidFill>
                  <a:schemeClr val="tx1"/>
                </a:solidFill>
                <a:latin typeface="Roboto Slab" panose="020B0604020202020204" charset="0"/>
                <a:ea typeface="Roboto Slab" panose="020B0604020202020204" charset="0"/>
              </a:rPr>
              <a:t> </a:t>
            </a:r>
            <a:r>
              <a:rPr lang="en-US" sz="1200" b="1" dirty="0">
                <a:solidFill>
                  <a:schemeClr val="tx1"/>
                </a:solidFill>
                <a:latin typeface="Roboto Slab" panose="020B0604020202020204" charset="0"/>
                <a:ea typeface="Roboto Slab" panose="020B0604020202020204" charset="0"/>
              </a:rPr>
              <a:t>procedure in accordance with national legislation</a:t>
            </a:r>
            <a:r>
              <a:rPr lang="cs-CZ" sz="1200" b="1" dirty="0">
                <a:solidFill>
                  <a:schemeClr val="tx1"/>
                </a:solidFill>
                <a:latin typeface="Roboto Slab" panose="020B0604020202020204" charset="0"/>
                <a:ea typeface="Roboto Slab" panose="020B0604020202020204" charset="0"/>
              </a:rPr>
              <a:t>.</a:t>
            </a:r>
            <a:endParaRPr lang="cs-CZ" sz="1800" b="1" dirty="0">
              <a:solidFill>
                <a:schemeClr val="tx1"/>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000442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r>
              <a:rPr lang="cs-CZ" sz="1800" b="1" dirty="0">
                <a:solidFill>
                  <a:schemeClr val="accent6"/>
                </a:solidFill>
                <a:latin typeface="Roboto Slab" panose="020B0604020202020204" charset="0"/>
                <a:ea typeface="Roboto Slab" panose="020B0604020202020204" charset="0"/>
              </a:rPr>
              <a:t> – PILAR II/A</a:t>
            </a: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endParaRPr lang="cs-CZ" sz="1800" b="1" dirty="0">
              <a:latin typeface="Roboto Slab" panose="020B0604020202020204" charset="0"/>
              <a:ea typeface="Roboto Slab" panose="020B0604020202020204" charset="0"/>
            </a:endParaRPr>
          </a:p>
          <a:p>
            <a:pPr marL="342900" indent="-342900" algn="just">
              <a:buAutoNum type="alphaLcParenR"/>
            </a:pPr>
            <a:r>
              <a:rPr lang="cs-CZ" b="1" dirty="0">
                <a:solidFill>
                  <a:schemeClr val="accent2"/>
                </a:solidFill>
                <a:latin typeface="Roboto Slab" panose="020B0604020202020204" charset="0"/>
                <a:ea typeface="Roboto Slab" panose="020B0604020202020204" charset="0"/>
              </a:rPr>
              <a:t>D</a:t>
            </a:r>
            <a:r>
              <a:rPr lang="en-US" b="1" dirty="0" err="1">
                <a:solidFill>
                  <a:schemeClr val="accent2"/>
                </a:solidFill>
                <a:latin typeface="Roboto Slab" panose="020B0604020202020204" charset="0"/>
                <a:ea typeface="Roboto Slab" panose="020B0604020202020204" charset="0"/>
              </a:rPr>
              <a:t>ecision</a:t>
            </a:r>
            <a:r>
              <a:rPr lang="en-US" b="1" dirty="0">
                <a:solidFill>
                  <a:schemeClr val="accent2"/>
                </a:solidFill>
                <a:latin typeface="Roboto Slab" panose="020B0604020202020204" charset="0"/>
                <a:ea typeface="Roboto Slab" panose="020B0604020202020204" charset="0"/>
              </a:rPr>
              <a:t>-making concerning </a:t>
            </a:r>
            <a:r>
              <a:rPr lang="en-US" b="1" dirty="0">
                <a:solidFill>
                  <a:schemeClr val="accent4"/>
                </a:solidFill>
                <a:latin typeface="Roboto Slab" panose="020B0604020202020204" charset="0"/>
                <a:ea typeface="Roboto Slab" panose="020B0604020202020204" charset="0"/>
              </a:rPr>
              <a:t>specific activities </a:t>
            </a:r>
            <a:r>
              <a:rPr lang="cs-CZ" b="1" dirty="0" err="1">
                <a:solidFill>
                  <a:schemeClr val="accent4"/>
                </a:solidFill>
                <a:latin typeface="Roboto Slab" panose="020B0604020202020204" charset="0"/>
                <a:ea typeface="Roboto Slab" panose="020B0604020202020204" charset="0"/>
              </a:rPr>
              <a:t>listed</a:t>
            </a:r>
            <a:r>
              <a:rPr lang="cs-CZ" b="1" dirty="0">
                <a:solidFill>
                  <a:schemeClr val="accent4"/>
                </a:solidFill>
                <a:latin typeface="Roboto Slab" panose="020B0604020202020204" charset="0"/>
                <a:ea typeface="Roboto Slab" panose="020B0604020202020204" charset="0"/>
              </a:rPr>
              <a:t> in </a:t>
            </a:r>
            <a:r>
              <a:rPr lang="cs-CZ" b="1" dirty="0" err="1">
                <a:solidFill>
                  <a:schemeClr val="accent4"/>
                </a:solidFill>
                <a:latin typeface="Roboto Slab" panose="020B0604020202020204" charset="0"/>
                <a:ea typeface="Roboto Slab" panose="020B0604020202020204" charset="0"/>
              </a:rPr>
              <a:t>Annex</a:t>
            </a:r>
            <a:r>
              <a:rPr lang="cs-CZ" b="1" dirty="0">
                <a:solidFill>
                  <a:schemeClr val="accent4"/>
                </a:solidFill>
                <a:latin typeface="Roboto Slab" panose="020B0604020202020204" charset="0"/>
                <a:ea typeface="Roboto Slab" panose="020B0604020202020204" charset="0"/>
              </a:rPr>
              <a:t> I </a:t>
            </a:r>
            <a:r>
              <a:rPr lang="en-US" b="1" dirty="0">
                <a:solidFill>
                  <a:schemeClr val="accent2"/>
                </a:solidFill>
                <a:latin typeface="Roboto Slab" panose="020B0604020202020204" charset="0"/>
                <a:ea typeface="Roboto Slab" panose="020B0604020202020204" charset="0"/>
              </a:rPr>
              <a:t>and </a:t>
            </a:r>
            <a:r>
              <a:rPr lang="en-US" b="1" dirty="0">
                <a:solidFill>
                  <a:schemeClr val="accent4"/>
                </a:solidFill>
                <a:latin typeface="Roboto Slab" panose="020B0604020202020204" charset="0"/>
                <a:ea typeface="Roboto Slab" panose="020B0604020202020204" charset="0"/>
              </a:rPr>
              <a:t>other activities which may have a </a:t>
            </a:r>
            <a:r>
              <a:rPr lang="en-US" b="1" i="1" dirty="0">
                <a:solidFill>
                  <a:schemeClr val="accent3"/>
                </a:solidFill>
                <a:latin typeface="Roboto Slab" panose="020B0604020202020204" charset="0"/>
                <a:ea typeface="Roboto Slab" panose="020B0604020202020204" charset="0"/>
              </a:rPr>
              <a:t>significant effect</a:t>
            </a:r>
            <a:r>
              <a:rPr lang="en-US" b="1" dirty="0">
                <a:solidFill>
                  <a:schemeClr val="accent4"/>
                </a:solidFill>
                <a:latin typeface="Roboto Slab" panose="020B0604020202020204" charset="0"/>
                <a:ea typeface="Roboto Slab" panose="020B0604020202020204" charset="0"/>
              </a:rPr>
              <a:t> on the environment</a:t>
            </a:r>
            <a:r>
              <a:rPr lang="en-US" b="1" dirty="0">
                <a:solidFill>
                  <a:schemeClr val="accent2"/>
                </a:solidFill>
                <a:latin typeface="Roboto Slab" panose="020B0604020202020204" charset="0"/>
                <a:ea typeface="Roboto Slab" panose="020B0604020202020204" charset="0"/>
              </a:rPr>
              <a:t>.</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algn="just"/>
            <a:r>
              <a:rPr lang="en-US" b="1" dirty="0">
                <a:solidFill>
                  <a:schemeClr val="accent2"/>
                </a:solidFill>
                <a:latin typeface="Roboto Slab" panose="020B0604020202020204" charset="0"/>
                <a:ea typeface="Roboto Slab" panose="020B0604020202020204" charset="0"/>
              </a:rPr>
              <a:t> </a:t>
            </a:r>
            <a:endParaRPr lang="cs-CZ" b="1" dirty="0">
              <a:solidFill>
                <a:schemeClr val="accent2"/>
              </a:solidFill>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T</a:t>
            </a:r>
            <a:r>
              <a:rPr lang="en-US" b="1" dirty="0">
                <a:solidFill>
                  <a:schemeClr val="accent2"/>
                </a:solidFill>
                <a:latin typeface="Roboto Slab" panose="020B0604020202020204" charset="0"/>
                <a:ea typeface="Roboto Slab" panose="020B0604020202020204" charset="0"/>
              </a:rPr>
              <a:t>he Parties must ensure: </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b="1" dirty="0" err="1">
                <a:solidFill>
                  <a:schemeClr val="tx1"/>
                </a:solidFill>
                <a:latin typeface="Roboto Slab" panose="020B0604020202020204" charset="0"/>
                <a:ea typeface="Roboto Slab" panose="020B0604020202020204" charset="0"/>
              </a:rPr>
              <a:t>Ea</a:t>
            </a:r>
            <a:r>
              <a:rPr lang="en-US" b="1" dirty="0">
                <a:solidFill>
                  <a:schemeClr val="tx1"/>
                </a:solidFill>
                <a:latin typeface="Roboto Slab" panose="020B0604020202020204" charset="0"/>
                <a:ea typeface="Roboto Slab" panose="020B0604020202020204" charset="0"/>
              </a:rPr>
              <a:t>rly information and notification about the decision-making procedure, in an effective, adequate and timely manner; </a:t>
            </a: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R</a:t>
            </a:r>
            <a:r>
              <a:rPr lang="en-US" b="1" dirty="0" err="1">
                <a:solidFill>
                  <a:schemeClr val="tx1"/>
                </a:solidFill>
                <a:latin typeface="Roboto Slab" panose="020B0604020202020204" charset="0"/>
                <a:ea typeface="Roboto Slab" panose="020B0604020202020204" charset="0"/>
              </a:rPr>
              <a:t>easonable</a:t>
            </a:r>
            <a:r>
              <a:rPr lang="en-US" b="1" dirty="0">
                <a:solidFill>
                  <a:schemeClr val="tx1"/>
                </a:solidFill>
                <a:latin typeface="Roboto Slab" panose="020B0604020202020204" charset="0"/>
                <a:ea typeface="Roboto Slab" panose="020B0604020202020204" charset="0"/>
              </a:rPr>
              <a:t> time-frames to prepare and participate effectively; </a:t>
            </a:r>
          </a:p>
          <a:p>
            <a:pPr marL="285750" indent="-285750" algn="just">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rPr>
              <a:t>Early and effective public participation when all options are open; </a:t>
            </a: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A</a:t>
            </a:r>
            <a:r>
              <a:rPr lang="en-US" b="1" dirty="0" err="1">
                <a:solidFill>
                  <a:schemeClr val="tx1"/>
                </a:solidFill>
                <a:latin typeface="Roboto Slab" panose="020B0604020202020204" charset="0"/>
                <a:ea typeface="Roboto Slab" panose="020B0604020202020204" charset="0"/>
              </a:rPr>
              <a:t>ll</a:t>
            </a:r>
            <a:r>
              <a:rPr lang="en-US" b="1" dirty="0">
                <a:solidFill>
                  <a:schemeClr val="tx1"/>
                </a:solidFill>
                <a:latin typeface="Roboto Slab" panose="020B0604020202020204" charset="0"/>
                <a:ea typeface="Roboto Slab" panose="020B0604020202020204" charset="0"/>
              </a:rPr>
              <a:t> relevant information is made available at the time of the public participation procedure; </a:t>
            </a:r>
            <a:endParaRPr lang="cs-CZ"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T</a:t>
            </a:r>
            <a:r>
              <a:rPr lang="en-US" b="1" dirty="0">
                <a:solidFill>
                  <a:schemeClr val="tx1"/>
                </a:solidFill>
                <a:latin typeface="Roboto Slab" panose="020B0604020202020204" charset="0"/>
                <a:ea typeface="Roboto Slab" panose="020B0604020202020204" charset="0"/>
              </a:rPr>
              <a:t>he public is allowed to submit comments, information, analyses or opinions in writing or at public hearings; </a:t>
            </a:r>
            <a:endParaRPr lang="cs-CZ"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b="1" dirty="0">
                <a:solidFill>
                  <a:schemeClr val="tx1"/>
                </a:solidFill>
                <a:latin typeface="Roboto Slab" panose="020B0604020202020204" charset="0"/>
                <a:ea typeface="Roboto Slab" panose="020B0604020202020204" charset="0"/>
              </a:rPr>
              <a:t>D</a:t>
            </a:r>
            <a:r>
              <a:rPr lang="en-US" b="1" dirty="0" err="1">
                <a:solidFill>
                  <a:schemeClr val="tx1"/>
                </a:solidFill>
                <a:latin typeface="Roboto Slab" panose="020B0604020202020204" charset="0"/>
                <a:ea typeface="Roboto Slab" panose="020B0604020202020204" charset="0"/>
              </a:rPr>
              <a:t>ue</a:t>
            </a:r>
            <a:r>
              <a:rPr lang="en-US" b="1" dirty="0">
                <a:solidFill>
                  <a:schemeClr val="tx1"/>
                </a:solidFill>
                <a:latin typeface="Roboto Slab" panose="020B0604020202020204" charset="0"/>
                <a:ea typeface="Roboto Slab" panose="020B0604020202020204" charset="0"/>
              </a:rPr>
              <a:t> account is taken of the outcome of public participation;</a:t>
            </a:r>
            <a:endParaRPr lang="cs-CZ" b="1"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rPr>
              <a:t>Publicly accessible decisions with reasons and consideration</a:t>
            </a:r>
            <a:r>
              <a:rPr lang="cs-CZ" b="1" dirty="0">
                <a:solidFill>
                  <a:schemeClr val="tx1"/>
                </a:solidFill>
                <a:latin typeface="Roboto Slab" panose="020B0604020202020204" charset="0"/>
                <a:ea typeface="Roboto Slab" panose="020B0604020202020204" charset="0"/>
              </a:rPr>
              <a:t>.</a:t>
            </a:r>
            <a:endParaRPr lang="en-US" b="1" dirty="0">
              <a:solidFill>
                <a:schemeClr val="tx1"/>
              </a:solidFill>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6088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500"/>
                                        <p:tgtEl>
                                          <p:spTgt spid="2">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fade">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fade">
                                      <p:cBhvr>
                                        <p:cTn id="17" dur="500"/>
                                        <p:tgtEl>
                                          <p:spTgt spid="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r>
              <a:rPr lang="cs-CZ" sz="1800" b="1" dirty="0">
                <a:solidFill>
                  <a:schemeClr val="accent6"/>
                </a:solidFill>
                <a:latin typeface="Roboto Slab" panose="020B0604020202020204" charset="0"/>
                <a:ea typeface="Roboto Slab" panose="020B0604020202020204" charset="0"/>
              </a:rPr>
              <a:t> – PILAR II/B</a:t>
            </a: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endParaRPr lang="cs-CZ" sz="1800" b="1" dirty="0">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b) D</a:t>
            </a:r>
            <a:r>
              <a:rPr lang="en-US" b="1" dirty="0" err="1">
                <a:solidFill>
                  <a:schemeClr val="accent2"/>
                </a:solidFill>
                <a:latin typeface="Roboto Slab" panose="020B0604020202020204" charset="0"/>
                <a:ea typeface="Roboto Slab" panose="020B0604020202020204" charset="0"/>
              </a:rPr>
              <a:t>ecision</a:t>
            </a:r>
            <a:r>
              <a:rPr lang="en-US" b="1" dirty="0">
                <a:solidFill>
                  <a:schemeClr val="accent2"/>
                </a:solidFill>
                <a:latin typeface="Roboto Slab" panose="020B0604020202020204" charset="0"/>
                <a:ea typeface="Roboto Slab" panose="020B0604020202020204" charset="0"/>
              </a:rPr>
              <a:t>-making concerning </a:t>
            </a:r>
            <a:r>
              <a:rPr lang="en-US" b="1" dirty="0">
                <a:solidFill>
                  <a:schemeClr val="accent4"/>
                </a:solidFill>
                <a:latin typeface="Roboto Slab" panose="020B0604020202020204" charset="0"/>
                <a:ea typeface="Roboto Slab" panose="020B0604020202020204" charset="0"/>
              </a:rPr>
              <a:t>plans and </a:t>
            </a:r>
            <a:r>
              <a:rPr lang="en-US" b="1" dirty="0" err="1">
                <a:solidFill>
                  <a:schemeClr val="accent4"/>
                </a:solidFill>
                <a:latin typeface="Roboto Slab" panose="020B0604020202020204" charset="0"/>
                <a:ea typeface="Roboto Slab" panose="020B0604020202020204" charset="0"/>
              </a:rPr>
              <a:t>programmes</a:t>
            </a:r>
            <a:r>
              <a:rPr lang="en-US" b="1" dirty="0">
                <a:solidFill>
                  <a:schemeClr val="accent2"/>
                </a:solidFill>
                <a:latin typeface="Roboto Slab" panose="020B0604020202020204" charset="0"/>
                <a:ea typeface="Roboto Slab" panose="020B0604020202020204" charset="0"/>
              </a:rPr>
              <a:t>.</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Practical or other provisions shall be made for public </a:t>
            </a:r>
            <a:r>
              <a:rPr lang="en-US" b="1" dirty="0">
                <a:solidFill>
                  <a:schemeClr val="tx1"/>
                </a:solidFill>
                <a:latin typeface="Roboto Slab" panose="020B0604020202020204" charset="0"/>
                <a:ea typeface="Roboto Slab" panose="020B0604020202020204" charset="0"/>
              </a:rPr>
              <a:t>participation during preparations of plans and </a:t>
            </a:r>
            <a:r>
              <a:rPr lang="en-US" b="1" dirty="0" err="1">
                <a:solidFill>
                  <a:schemeClr val="tx1"/>
                </a:solidFill>
                <a:latin typeface="Roboto Slab" panose="020B0604020202020204" charset="0"/>
                <a:ea typeface="Roboto Slab" panose="020B0604020202020204" charset="0"/>
              </a:rPr>
              <a:t>programmes</a:t>
            </a:r>
            <a:r>
              <a:rPr lang="en-US" b="1" dirty="0">
                <a:solidFill>
                  <a:schemeClr val="tx1"/>
                </a:solidFill>
                <a:latin typeface="Roboto Slab" panose="020B0604020202020204" charset="0"/>
                <a:ea typeface="Roboto Slab" panose="020B0604020202020204" charset="0"/>
              </a:rPr>
              <a:t> relating to the environment</a:t>
            </a:r>
            <a:r>
              <a:rPr lang="en-US" dirty="0">
                <a:solidFill>
                  <a:schemeClr val="tx1"/>
                </a:solidFill>
                <a:latin typeface="Roboto Slab" panose="020B0604020202020204" charset="0"/>
                <a:ea typeface="Roboto Slab" panose="020B0604020202020204" charset="0"/>
              </a:rPr>
              <a:t>; </a:t>
            </a: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his should be provided in a </a:t>
            </a:r>
            <a:r>
              <a:rPr lang="en-US" b="1" dirty="0">
                <a:solidFill>
                  <a:schemeClr val="tx1"/>
                </a:solidFill>
                <a:latin typeface="Roboto Slab" panose="020B0604020202020204" charset="0"/>
                <a:ea typeface="Roboto Slab" panose="020B0604020202020204" charset="0"/>
              </a:rPr>
              <a:t>transparent and fair framework with necessary information</a:t>
            </a:r>
            <a:r>
              <a:rPr lang="en-US" dirty="0">
                <a:solidFill>
                  <a:schemeClr val="tx1"/>
                </a:solidFill>
                <a:latin typeface="Roboto Slab" panose="020B0604020202020204" charset="0"/>
                <a:ea typeface="Roboto Slab" panose="020B0604020202020204" charset="0"/>
              </a:rPr>
              <a:t>; </a:t>
            </a:r>
          </a:p>
          <a:p>
            <a:pPr marL="285750" indent="-285750" algn="just">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rPr>
              <a:t>Reasonable time-frames </a:t>
            </a:r>
            <a:r>
              <a:rPr lang="en-US" dirty="0">
                <a:solidFill>
                  <a:schemeClr val="tx1"/>
                </a:solidFill>
                <a:latin typeface="Roboto Slab" panose="020B0604020202020204" charset="0"/>
                <a:ea typeface="Roboto Slab" panose="020B0604020202020204" charset="0"/>
              </a:rPr>
              <a:t>must be ensured to prepare and participate effectively; </a:t>
            </a:r>
          </a:p>
          <a:p>
            <a:pPr marL="285750" indent="-285750" algn="just">
              <a:buFont typeface="Arial" panose="020B0604020202020204" pitchFamily="34" charset="0"/>
              <a:buChar char="•"/>
            </a:pPr>
            <a:r>
              <a:rPr lang="en-US" dirty="0">
                <a:solidFill>
                  <a:schemeClr val="accent6"/>
                </a:solidFill>
                <a:latin typeface="Roboto Slab" panose="020B0604020202020204" charset="0"/>
                <a:ea typeface="Roboto Slab" panose="020B0604020202020204" charset="0"/>
              </a:rPr>
              <a:t>Early and effective public participation must be provided when all options are open</a:t>
            </a:r>
            <a:r>
              <a:rPr lang="en-US" dirty="0">
                <a:solidFill>
                  <a:schemeClr val="tx1"/>
                </a:solidFill>
                <a:latin typeface="Roboto Slab" panose="020B0604020202020204" charset="0"/>
                <a:ea typeface="Roboto Slab" panose="020B0604020202020204" charset="0"/>
              </a:rPr>
              <a:t>; and </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Due account shall be taken of the outcome of public participation </a:t>
            </a:r>
          </a:p>
          <a:p>
            <a:pPr algn="just"/>
            <a:endParaRPr lang="en-US" b="1" dirty="0">
              <a:solidFill>
                <a:schemeClr val="tx1"/>
              </a:solidFill>
              <a:latin typeface="Roboto Slab" panose="020B0604020202020204" charset="0"/>
              <a:ea typeface="Roboto Slab" panose="020B0604020202020204" charset="0"/>
            </a:endParaRPr>
          </a:p>
          <a:p>
            <a:pPr algn="just"/>
            <a:r>
              <a:rPr lang="en-US" b="1" dirty="0">
                <a:solidFill>
                  <a:schemeClr val="tx1"/>
                </a:solidFill>
                <a:latin typeface="Roboto Slab" panose="020B0604020202020204" charset="0"/>
                <a:ea typeface="Roboto Slab" panose="020B0604020202020204" charset="0"/>
              </a:rPr>
              <a:t>The Parties must </a:t>
            </a:r>
            <a:r>
              <a:rPr lang="en-US" b="1" dirty="0" err="1">
                <a:solidFill>
                  <a:schemeClr val="tx1"/>
                </a:solidFill>
                <a:latin typeface="Roboto Slab" panose="020B0604020202020204" charset="0"/>
                <a:ea typeface="Roboto Slab" panose="020B0604020202020204" charset="0"/>
              </a:rPr>
              <a:t>endeavour</a:t>
            </a:r>
            <a:r>
              <a:rPr lang="en-US" b="1" dirty="0">
                <a:solidFill>
                  <a:schemeClr val="tx1"/>
                </a:solidFill>
                <a:latin typeface="Roboto Slab" panose="020B0604020202020204" charset="0"/>
                <a:ea typeface="Roboto Slab" panose="020B0604020202020204" charset="0"/>
              </a:rPr>
              <a:t> to provide for public participation when preparing policies relating to the environment (Art 7).</a:t>
            </a: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62328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r>
              <a:rPr lang="cs-CZ" sz="1800" b="1" dirty="0">
                <a:solidFill>
                  <a:schemeClr val="accent6"/>
                </a:solidFill>
                <a:latin typeface="Roboto Slab" panose="020B0604020202020204" charset="0"/>
                <a:ea typeface="Roboto Slab" panose="020B0604020202020204" charset="0"/>
              </a:rPr>
              <a:t> – PILAR II/C</a:t>
            </a: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 Public </a:t>
            </a:r>
            <a:r>
              <a:rPr lang="cs-CZ" sz="1800" b="1" dirty="0" err="1">
                <a:latin typeface="Roboto Slab" panose="020B0604020202020204" charset="0"/>
                <a:ea typeface="Roboto Slab" panose="020B0604020202020204" charset="0"/>
              </a:rPr>
              <a:t>participation</a:t>
            </a:r>
            <a:r>
              <a:rPr lang="cs-CZ" sz="1800" b="1" dirty="0">
                <a:latin typeface="Roboto Slab" panose="020B0604020202020204" charset="0"/>
                <a:ea typeface="Roboto Slab" panose="020B0604020202020204" charset="0"/>
              </a:rPr>
              <a:t> - </a:t>
            </a:r>
            <a:r>
              <a:rPr lang="cs-CZ" sz="1800" b="1" dirty="0" err="1">
                <a:latin typeface="Roboto Slab" panose="020B0604020202020204" charset="0"/>
                <a:ea typeface="Roboto Slab" panose="020B0604020202020204" charset="0"/>
              </a:rPr>
              <a:t>three</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categories</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of</a:t>
            </a:r>
            <a:r>
              <a:rPr lang="cs-CZ" sz="1800" b="1" dirty="0">
                <a:latin typeface="Roboto Slab" panose="020B0604020202020204" charset="0"/>
                <a:ea typeface="Roboto Slab" panose="020B0604020202020204" charset="0"/>
              </a:rPr>
              <a:t> </a:t>
            </a:r>
            <a:r>
              <a:rPr lang="cs-CZ" sz="1800" b="1" dirty="0" err="1">
                <a:latin typeface="Roboto Slab" panose="020B0604020202020204" charset="0"/>
                <a:ea typeface="Roboto Slab" panose="020B0604020202020204" charset="0"/>
              </a:rPr>
              <a:t>decision-making</a:t>
            </a:r>
            <a:endParaRPr lang="cs-CZ" sz="1800" b="1" dirty="0">
              <a:latin typeface="Roboto Slab" panose="020B0604020202020204" charset="0"/>
              <a:ea typeface="Roboto Slab" panose="020B0604020202020204" charset="0"/>
            </a:endParaRPr>
          </a:p>
          <a:p>
            <a:pPr algn="just"/>
            <a:r>
              <a:rPr lang="cs-CZ" b="1" dirty="0">
                <a:solidFill>
                  <a:schemeClr val="accent2"/>
                </a:solidFill>
                <a:latin typeface="Roboto Slab" panose="020B0604020202020204" charset="0"/>
                <a:ea typeface="Roboto Slab" panose="020B0604020202020204" charset="0"/>
              </a:rPr>
              <a:t>c) E</a:t>
            </a:r>
            <a:r>
              <a:rPr lang="en-US" b="1" dirty="0" err="1">
                <a:solidFill>
                  <a:schemeClr val="accent2"/>
                </a:solidFill>
                <a:latin typeface="Roboto Slab" panose="020B0604020202020204" charset="0"/>
                <a:ea typeface="Roboto Slab" panose="020B0604020202020204" charset="0"/>
              </a:rPr>
              <a:t>xecutive</a:t>
            </a:r>
            <a:r>
              <a:rPr lang="en-US" b="1" dirty="0">
                <a:solidFill>
                  <a:schemeClr val="accent2"/>
                </a:solidFill>
                <a:latin typeface="Roboto Slab" panose="020B0604020202020204" charset="0"/>
                <a:ea typeface="Roboto Slab" panose="020B0604020202020204" charset="0"/>
              </a:rPr>
              <a:t> regulations and generally applicable legal instruments</a:t>
            </a:r>
            <a:endParaRPr lang="cs-CZ" b="1" dirty="0">
              <a:solidFill>
                <a:schemeClr val="accent2"/>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T</a:t>
            </a:r>
            <a:r>
              <a:rPr lang="en-US" dirty="0">
                <a:solidFill>
                  <a:schemeClr val="tx1"/>
                </a:solidFill>
                <a:latin typeface="Roboto Slab" panose="020B0604020202020204" charset="0"/>
                <a:ea typeface="Roboto Slab" panose="020B0604020202020204" charset="0"/>
              </a:rPr>
              <a:t>he Parties are obliged to strive to promote effective public participation, at an appropriate stage. To this end, certain requirements are set out (Art 8)</a:t>
            </a:r>
            <a:r>
              <a:rPr lang="cs-CZ" dirty="0">
                <a:solidFill>
                  <a:schemeClr val="tx1"/>
                </a:solidFill>
                <a:latin typeface="Roboto Slab" panose="020B0604020202020204" charset="0"/>
                <a:ea typeface="Roboto Slab" panose="020B0604020202020204" charset="0"/>
              </a:rPr>
              <a:t>:</a:t>
            </a:r>
          </a:p>
          <a:p>
            <a:pPr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Time-frames sufficient for effective participation should be</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fixed;</a:t>
            </a:r>
          </a:p>
          <a:p>
            <a:pPr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Draft rules should be published or otherwise made publicly</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available; and</a:t>
            </a:r>
          </a:p>
          <a:p>
            <a:pPr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The public should be given the opportunity to comment, directly or</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through </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representative consultative bodies.</a:t>
            </a:r>
            <a:endParaRPr lang="cs-CZ" dirty="0">
              <a:solidFill>
                <a:schemeClr val="tx1"/>
              </a:solidFill>
              <a:latin typeface="Roboto Slab" panose="020B0604020202020204" charset="0"/>
              <a:ea typeface="Roboto Slab" panose="020B0604020202020204" charset="0"/>
            </a:endParaRPr>
          </a:p>
          <a:p>
            <a:pPr lvl="1" algn="just"/>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The result of the public participation shall be taken into account as far as</a:t>
            </a:r>
            <a:r>
              <a:rPr lang="cs-CZ" dirty="0">
                <a:solidFill>
                  <a:schemeClr val="tx1"/>
                </a:solidFill>
                <a:latin typeface="Roboto Slab" panose="020B0604020202020204" charset="0"/>
                <a:ea typeface="Roboto Slab" panose="020B0604020202020204" charset="0"/>
              </a:rPr>
              <a:t> </a:t>
            </a:r>
            <a:r>
              <a:rPr lang="en-US" dirty="0">
                <a:solidFill>
                  <a:schemeClr val="tx1"/>
                </a:solidFill>
                <a:latin typeface="Roboto Slab" panose="020B0604020202020204" charset="0"/>
                <a:ea typeface="Roboto Slab" panose="020B0604020202020204" charset="0"/>
              </a:rPr>
              <a:t>possible.</a:t>
            </a:r>
            <a:endParaRPr lang="cs-CZ" dirty="0">
              <a:solidFill>
                <a:schemeClr val="tx1"/>
              </a:solidFill>
              <a:latin typeface="Roboto Slab" panose="020B0604020202020204" charset="0"/>
              <a:ea typeface="Roboto Slab" panose="020B0604020202020204" charset="0"/>
            </a:endParaRPr>
          </a:p>
          <a:p>
            <a:pPr algn="just"/>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In addition, the 2nd Meeting of Parties (</a:t>
            </a:r>
            <a:r>
              <a:rPr lang="en-US" dirty="0" err="1">
                <a:solidFill>
                  <a:schemeClr val="tx1"/>
                </a:solidFill>
                <a:latin typeface="Roboto Slab" panose="020B0604020202020204" charset="0"/>
                <a:ea typeface="Roboto Slab" panose="020B0604020202020204" charset="0"/>
              </a:rPr>
              <a:t>MoP</a:t>
            </a:r>
            <a:r>
              <a:rPr lang="en-US" dirty="0">
                <a:solidFill>
                  <a:schemeClr val="tx1"/>
                </a:solidFill>
                <a:latin typeface="Roboto Slab" panose="020B0604020202020204" charset="0"/>
                <a:ea typeface="Roboto Slab" panose="020B0604020202020204" charset="0"/>
              </a:rPr>
              <a:t>) decided to amend the Convention in order to provide for </a:t>
            </a:r>
            <a:r>
              <a:rPr lang="en-US" b="1" dirty="0">
                <a:solidFill>
                  <a:schemeClr val="tx1"/>
                </a:solidFill>
                <a:latin typeface="Roboto Slab" panose="020B0604020202020204" charset="0"/>
                <a:ea typeface="Roboto Slab" panose="020B0604020202020204" charset="0"/>
              </a:rPr>
              <a:t>public participation with respect to deliberate release into the environment and the placing on the market of genetically modified organisms</a:t>
            </a:r>
            <a:r>
              <a:rPr lang="en-US" dirty="0">
                <a:solidFill>
                  <a:schemeClr val="tx1"/>
                </a:solidFill>
                <a:latin typeface="Roboto Slab" panose="020B0604020202020204" charset="0"/>
                <a:ea typeface="Roboto Slab" panose="020B0604020202020204" charset="0"/>
              </a:rPr>
              <a:t>. </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536946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Roboto Slab" panose="020B0604020202020204" charset="0"/>
                <a:ea typeface="Roboto Slab" panose="020B0604020202020204" charset="0"/>
              </a:rPr>
              <a:t>Public </a:t>
            </a:r>
            <a:r>
              <a:rPr lang="cs-CZ" sz="2000" b="1" dirty="0" err="1">
                <a:solidFill>
                  <a:schemeClr val="tx1"/>
                </a:solidFill>
                <a:latin typeface="Roboto Slab" panose="020B0604020202020204" charset="0"/>
                <a:ea typeface="Roboto Slab" panose="020B0604020202020204" charset="0"/>
              </a:rPr>
              <a:t>participation</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provisions</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under</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the</a:t>
            </a:r>
            <a:r>
              <a:rPr lang="cs-CZ" sz="2000" b="1" dirty="0">
                <a:solidFill>
                  <a:schemeClr val="tx1"/>
                </a:solidFill>
                <a:latin typeface="Roboto Slab" panose="020B0604020202020204" charset="0"/>
                <a:ea typeface="Roboto Slab" panose="020B0604020202020204" charset="0"/>
              </a:rPr>
              <a:t> EU </a:t>
            </a:r>
            <a:r>
              <a:rPr lang="cs-CZ" sz="2000" b="1" dirty="0" err="1">
                <a:solidFill>
                  <a:schemeClr val="tx1"/>
                </a:solidFill>
                <a:latin typeface="Roboto Slab" panose="020B0604020202020204" charset="0"/>
                <a:ea typeface="Roboto Slab" panose="020B0604020202020204" charset="0"/>
              </a:rPr>
              <a:t>environmental</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law</a:t>
            </a:r>
            <a:endParaRPr lang="de-DE" sz="1800" b="1" dirty="0">
              <a:solidFill>
                <a:schemeClr val="tx1"/>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accent2"/>
                </a:solidFill>
                <a:latin typeface="Roboto Slab" panose="020B0604020202020204" charset="0"/>
                <a:ea typeface="Roboto Slab" panose="020B0604020202020204" charset="0"/>
              </a:rPr>
              <a:t>1) </a:t>
            </a:r>
            <a:r>
              <a:rPr lang="cs-CZ" sz="1600" b="1" dirty="0" err="1">
                <a:solidFill>
                  <a:schemeClr val="accent2"/>
                </a:solidFill>
                <a:latin typeface="Roboto Slab" panose="020B0604020202020204" charset="0"/>
                <a:ea typeface="Roboto Slab" panose="020B0604020202020204" charset="0"/>
              </a:rPr>
              <a:t>Directives</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explicitly</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implementing</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the</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Aarhus</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Convention</a:t>
            </a:r>
            <a:r>
              <a:rPr lang="cs-CZ" sz="1600" b="1" dirty="0">
                <a:solidFill>
                  <a:schemeClr val="accent2"/>
                </a:solidFill>
                <a:latin typeface="Roboto Slab" panose="020B0604020202020204" charset="0"/>
                <a:ea typeface="Roboto Slab" panose="020B0604020202020204" charset="0"/>
              </a:rPr>
              <a:t> (</a:t>
            </a:r>
            <a:r>
              <a:rPr lang="cs-CZ" sz="1600" b="1" dirty="0" err="1">
                <a:solidFill>
                  <a:schemeClr val="accent2"/>
                </a:solidFill>
                <a:latin typeface="Roboto Slab" panose="020B0604020202020204" charset="0"/>
                <a:ea typeface="Roboto Slab" panose="020B0604020202020204" charset="0"/>
              </a:rPr>
              <a:t>decision-making</a:t>
            </a:r>
            <a:r>
              <a:rPr lang="cs-CZ" sz="1600" b="1" dirty="0">
                <a:solidFill>
                  <a:schemeClr val="accent2"/>
                </a:solidFill>
                <a:latin typeface="Roboto Slab" panose="020B0604020202020204" charset="0"/>
                <a:ea typeface="Roboto Slab" panose="020B0604020202020204" charset="0"/>
              </a:rPr>
              <a:t>)</a:t>
            </a:r>
          </a:p>
          <a:p>
            <a:pPr marL="285750" indent="-285750">
              <a:buFont typeface="Arial" panose="020B0604020202020204" pitchFamily="34" charset="0"/>
              <a:buChar char="•"/>
            </a:pPr>
            <a:r>
              <a:rPr lang="cs-CZ" sz="1600" b="1" dirty="0">
                <a:latin typeface="Roboto Slab" panose="020B0604020202020204" charset="0"/>
                <a:ea typeface="Roboto Slab" panose="020B0604020202020204" charset="0"/>
              </a:rPr>
              <a:t>EIA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environmental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impact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assessment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construction</a:t>
            </a:r>
            <a:r>
              <a:rPr lang="cs-CZ" sz="1600" dirty="0">
                <a:latin typeface="Roboto Slab" panose="020B0604020202020204" charset="0"/>
                <a:ea typeface="Roboto Slab" panose="020B0604020202020204" charset="0"/>
              </a:rPr>
              <a:t> and </a:t>
            </a:r>
            <a:r>
              <a:rPr lang="cs-CZ" sz="1600" dirty="0" err="1">
                <a:latin typeface="Roboto Slab" panose="020B0604020202020204" charset="0"/>
                <a:ea typeface="Roboto Slab" panose="020B0604020202020204" charset="0"/>
              </a:rPr>
              <a:t>other</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activities</a:t>
            </a:r>
            <a:r>
              <a:rPr lang="cs-CZ" sz="1600" dirty="0">
                <a:latin typeface="Roboto Slab" panose="020B0604020202020204" charset="0"/>
                <a:ea typeface="Roboto Slab" panose="020B0604020202020204" charset="0"/>
              </a:rPr>
              <a:t>)</a:t>
            </a:r>
          </a:p>
          <a:p>
            <a:pPr marL="285750" indent="-285750">
              <a:buFont typeface="Arial" panose="020B0604020202020204" pitchFamily="34" charset="0"/>
              <a:buChar char="•"/>
            </a:pPr>
            <a:r>
              <a:rPr lang="cs-CZ" sz="1600" b="1" dirty="0">
                <a:latin typeface="Roboto Slab" panose="020B0604020202020204" charset="0"/>
                <a:ea typeface="Roboto Slab" panose="020B0604020202020204" charset="0"/>
              </a:rPr>
              <a:t>IED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a:latin typeface="Roboto Slab" panose="020B0604020202020204" charset="0"/>
                <a:ea typeface="Roboto Slab" panose="020B0604020202020204" charset="0"/>
              </a:rPr>
              <a:t>– industrial </a:t>
            </a:r>
            <a:r>
              <a:rPr lang="cs-CZ" sz="1600" dirty="0" err="1">
                <a:latin typeface="Roboto Slab" panose="020B0604020202020204" charset="0"/>
                <a:ea typeface="Roboto Slab" panose="020B0604020202020204" charset="0"/>
              </a:rPr>
              <a:t>emmissions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permits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for</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industrial</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activities</a:t>
            </a:r>
            <a:r>
              <a:rPr lang="cs-CZ" sz="1600" dirty="0">
                <a:latin typeface="Roboto Slab" panose="020B0604020202020204" charset="0"/>
                <a:ea typeface="Roboto Slab" panose="020B0604020202020204" charset="0"/>
              </a:rPr>
              <a:t>)</a:t>
            </a:r>
          </a:p>
          <a:p>
            <a:pPr marL="285750" indent="-285750">
              <a:buFont typeface="Arial" panose="020B0604020202020204" pitchFamily="34" charset="0"/>
              <a:buChar char="•"/>
            </a:pPr>
            <a:r>
              <a:rPr lang="en-US" sz="1600" b="1" dirty="0" err="1">
                <a:latin typeface="Roboto Slab" panose="020B0604020202020204" charset="0"/>
                <a:ea typeface="Roboto Slab" panose="020B0604020202020204" charset="0"/>
              </a:rPr>
              <a:t>Seveso</a:t>
            </a:r>
            <a:r>
              <a:rPr lang="en-US" sz="1600" b="1" dirty="0">
                <a:latin typeface="Roboto Slab" panose="020B0604020202020204" charset="0"/>
                <a:ea typeface="Roboto Slab" panose="020B0604020202020204" charset="0"/>
              </a:rPr>
              <a:t> III</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 major </a:t>
            </a:r>
            <a:r>
              <a:rPr lang="cs-CZ" sz="1600" dirty="0" err="1">
                <a:latin typeface="Roboto Slab" panose="020B0604020202020204" charset="0"/>
                <a:ea typeface="Roboto Slab" panose="020B0604020202020204" charset="0"/>
              </a:rPr>
              <a:t>accident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hazards</a:t>
            </a:r>
            <a:endParaRPr lang="cs-CZ" sz="1600"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600" b="1" dirty="0">
                <a:solidFill>
                  <a:schemeClr val="accent4"/>
                </a:solidFill>
                <a:latin typeface="Roboto Slab" panose="020B0604020202020204" charset="0"/>
                <a:ea typeface="Roboto Slab" panose="020B0604020202020204" charset="0"/>
              </a:rPr>
              <a:t>2) </a:t>
            </a:r>
            <a:r>
              <a:rPr lang="cs-CZ" sz="1600" b="1" dirty="0" err="1">
                <a:solidFill>
                  <a:schemeClr val="accent4"/>
                </a:solidFill>
                <a:latin typeface="Roboto Slab" panose="020B0604020202020204" charset="0"/>
                <a:ea typeface="Roboto Slab" panose="020B0604020202020204" charset="0"/>
              </a:rPr>
              <a:t>Directives</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implementing</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the</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Aarhus</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Convention</a:t>
            </a:r>
            <a:r>
              <a:rPr lang="cs-CZ" sz="1600" b="1" dirty="0">
                <a:solidFill>
                  <a:schemeClr val="accent4"/>
                </a:solidFill>
                <a:latin typeface="Roboto Slab" panose="020B0604020202020204" charset="0"/>
                <a:ea typeface="Roboto Slab" panose="020B0604020202020204" charset="0"/>
              </a:rPr>
              <a:t> </a:t>
            </a:r>
            <a:r>
              <a:rPr lang="cs-CZ" sz="1600" b="1" dirty="0" err="1">
                <a:solidFill>
                  <a:schemeClr val="accent4"/>
                </a:solidFill>
                <a:latin typeface="Roboto Slab" panose="020B0604020202020204" charset="0"/>
                <a:ea typeface="Roboto Slab" panose="020B0604020202020204" charset="0"/>
              </a:rPr>
              <a:t>according</a:t>
            </a:r>
            <a:r>
              <a:rPr lang="cs-CZ" sz="1600" b="1" dirty="0">
                <a:solidFill>
                  <a:schemeClr val="accent4"/>
                </a:solidFill>
                <a:latin typeface="Roboto Slab" panose="020B0604020202020204" charset="0"/>
                <a:ea typeface="Roboto Slab" panose="020B0604020202020204" charset="0"/>
              </a:rPr>
              <a:t> to </a:t>
            </a:r>
            <a:r>
              <a:rPr lang="cs-CZ" sz="1600" b="1" dirty="0" err="1">
                <a:solidFill>
                  <a:schemeClr val="accent4"/>
                </a:solidFill>
                <a:latin typeface="Roboto Slab" panose="020B0604020202020204" charset="0"/>
                <a:ea typeface="Roboto Slab" panose="020B0604020202020204" charset="0"/>
              </a:rPr>
              <a:t>the</a:t>
            </a:r>
            <a:r>
              <a:rPr lang="cs-CZ" sz="1600" b="1" dirty="0">
                <a:solidFill>
                  <a:schemeClr val="accent4"/>
                </a:solidFill>
                <a:latin typeface="Roboto Slab" panose="020B0604020202020204" charset="0"/>
                <a:ea typeface="Roboto Slab" panose="020B0604020202020204" charset="0"/>
              </a:rPr>
              <a:t> CJEU </a:t>
            </a:r>
            <a:r>
              <a:rPr lang="cs-CZ" sz="1600" b="1" dirty="0">
                <a:solidFill>
                  <a:schemeClr val="accent2"/>
                </a:solidFill>
                <a:latin typeface="Roboto Slab" panose="020B0604020202020204" charset="0"/>
                <a:ea typeface="Roboto Slab" panose="020B0604020202020204" charset="0"/>
              </a:rPr>
              <a:t>(</a:t>
            </a:r>
            <a:r>
              <a:rPr lang="cs-CZ" sz="1600" b="1" dirty="0" err="1">
                <a:solidFill>
                  <a:schemeClr val="accent2"/>
                </a:solidFill>
                <a:latin typeface="Roboto Slab" panose="020B0604020202020204" charset="0"/>
                <a:ea typeface="Roboto Slab" panose="020B0604020202020204" charset="0"/>
              </a:rPr>
              <a:t>decision-making</a:t>
            </a:r>
            <a:r>
              <a:rPr lang="cs-CZ" sz="1600" b="1" dirty="0">
                <a:solidFill>
                  <a:schemeClr val="accent2"/>
                </a:solidFill>
                <a:latin typeface="Roboto Slab" panose="020B0604020202020204" charset="0"/>
                <a:ea typeface="Roboto Slab" panose="020B0604020202020204" charset="0"/>
              </a:rPr>
              <a:t>)</a:t>
            </a:r>
          </a:p>
          <a:p>
            <a:pPr marL="285750" indent="-285750">
              <a:buFont typeface="Arial" panose="020B0604020202020204" pitchFamily="34" charset="0"/>
              <a:buChar char="•"/>
            </a:pPr>
            <a:r>
              <a:rPr lang="cs-CZ" sz="1600" b="1" dirty="0" err="1">
                <a:latin typeface="Roboto Slab" panose="020B0604020202020204" charset="0"/>
                <a:ea typeface="Roboto Slab" panose="020B0604020202020204" charset="0"/>
              </a:rPr>
              <a:t>The</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Habitats</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Directive</a:t>
            </a:r>
            <a:r>
              <a:rPr lang="cs-CZ" sz="1600" b="1" dirty="0">
                <a:latin typeface="Roboto Slab" panose="020B0604020202020204" charset="0"/>
                <a:ea typeface="Roboto Slab" panose="020B0604020202020204" charset="0"/>
              </a:rPr>
              <a:t> </a:t>
            </a:r>
            <a:r>
              <a:rPr lang="cs-CZ" sz="1600" dirty="0">
                <a:latin typeface="Roboto Slab" panose="020B0604020202020204" charset="0"/>
                <a:ea typeface="Roboto Slab" panose="020B0604020202020204" charset="0"/>
              </a:rPr>
              <a:t>(Natura 2000) – </a:t>
            </a:r>
            <a:r>
              <a:rPr lang="cs-CZ" sz="1600" dirty="0" err="1">
                <a:latin typeface="Roboto Slab" panose="020B0604020202020204" charset="0"/>
                <a:ea typeface="Roboto Slab" panose="020B0604020202020204" charset="0"/>
              </a:rPr>
              <a:t>assessment</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of</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plans</a:t>
            </a:r>
            <a:r>
              <a:rPr lang="cs-CZ" sz="1600" dirty="0">
                <a:latin typeface="Roboto Slab" panose="020B0604020202020204" charset="0"/>
                <a:ea typeface="Roboto Slab" panose="020B0604020202020204" charset="0"/>
              </a:rPr>
              <a:t> and </a:t>
            </a:r>
            <a:r>
              <a:rPr lang="cs-CZ" sz="1600" dirty="0" err="1">
                <a:latin typeface="Roboto Slab" panose="020B0604020202020204" charset="0"/>
                <a:ea typeface="Roboto Slab" panose="020B0604020202020204" charset="0"/>
              </a:rPr>
              <a:t>projects</a:t>
            </a:r>
            <a:r>
              <a:rPr lang="cs-CZ" sz="1600" dirty="0">
                <a:latin typeface="Roboto Slab" panose="020B0604020202020204" charset="0"/>
                <a:ea typeface="Roboto Slab" panose="020B0604020202020204" charset="0"/>
              </a:rPr>
              <a:t>: Art. 6(3)</a:t>
            </a:r>
          </a:p>
          <a:p>
            <a:pPr marL="285750" indent="-285750">
              <a:buFont typeface="Arial" panose="020B0604020202020204" pitchFamily="34" charset="0"/>
              <a:buChar char="•"/>
            </a:pPr>
            <a:r>
              <a:rPr lang="cs-CZ" sz="1600" dirty="0" err="1">
                <a:solidFill>
                  <a:schemeClr val="tx1"/>
                </a:solidFill>
                <a:latin typeface="Roboto Slab" panose="020B0604020202020204" charset="0"/>
                <a:ea typeface="Roboto Slab" panose="020B0604020202020204" charset="0"/>
              </a:rPr>
              <a:t>Participation</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required</a:t>
            </a:r>
            <a:r>
              <a:rPr lang="cs-CZ" sz="1600" dirty="0">
                <a:solidFill>
                  <a:schemeClr val="tx1"/>
                </a:solidFill>
                <a:latin typeface="Roboto Slab" panose="020B0604020202020204" charset="0"/>
                <a:ea typeface="Roboto Slab" panose="020B0604020202020204" charset="0"/>
              </a:rPr>
              <a:t> as a </a:t>
            </a:r>
            <a:r>
              <a:rPr lang="cs-CZ" sz="1600" dirty="0" err="1">
                <a:solidFill>
                  <a:schemeClr val="tx1"/>
                </a:solidFill>
                <a:latin typeface="Roboto Slab" panose="020B0604020202020204" charset="0"/>
                <a:ea typeface="Roboto Slab" panose="020B0604020202020204" charset="0"/>
              </a:rPr>
              <a:t>condition</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for</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access</a:t>
            </a:r>
            <a:r>
              <a:rPr lang="cs-CZ" sz="1600" dirty="0">
                <a:solidFill>
                  <a:schemeClr val="tx1"/>
                </a:solidFill>
                <a:latin typeface="Roboto Slab" panose="020B0604020202020204" charset="0"/>
                <a:ea typeface="Roboto Slab" panose="020B0604020202020204" charset="0"/>
              </a:rPr>
              <a:t> to justice (C-664/15)</a:t>
            </a:r>
          </a:p>
          <a:p>
            <a:endParaRPr lang="cs-CZ" sz="1600" dirty="0">
              <a:latin typeface="Roboto Slab" panose="020B0604020202020204" charset="0"/>
              <a:ea typeface="Roboto Slab" panose="020B0604020202020204" charset="0"/>
            </a:endParaRPr>
          </a:p>
          <a:p>
            <a:r>
              <a:rPr lang="cs-CZ" sz="1600" b="1" dirty="0">
                <a:solidFill>
                  <a:schemeClr val="accent2"/>
                </a:solidFill>
                <a:latin typeface="Roboto Slab" panose="020B0604020202020204" charset="0"/>
                <a:ea typeface="Roboto Slab" panose="020B0604020202020204" charset="0"/>
              </a:rPr>
              <a:t>3) Directives focused on participation in the elaboration of plans</a:t>
            </a:r>
          </a:p>
          <a:p>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SEA</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Directive</a:t>
            </a:r>
            <a:r>
              <a:rPr lang="en-US" sz="1600" dirty="0">
                <a:latin typeface="Roboto Slab" panose="020B0604020202020204" charset="0"/>
                <a:ea typeface="Roboto Slab" panose="020B0604020202020204" charset="0"/>
              </a:rPr>
              <a:t>, Water Framework Directive, Air Quality Directive, Waste </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Framework</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Directive, Environmental Noise</a:t>
            </a:r>
            <a:r>
              <a:rPr lang="cs-CZ" sz="1600" dirty="0">
                <a:latin typeface="Roboto Slab" panose="020B0604020202020204" charset="0"/>
                <a:ea typeface="Roboto Slab" panose="020B0604020202020204" charset="0"/>
              </a:rPr>
              <a:t> </a:t>
            </a:r>
            <a:r>
              <a:rPr lang="en-US" sz="1600" dirty="0">
                <a:latin typeface="Roboto Slab" panose="020B0604020202020204" charset="0"/>
                <a:ea typeface="Roboto Slab" panose="020B0604020202020204" charset="0"/>
              </a:rPr>
              <a:t>Directive</a:t>
            </a:r>
            <a:endParaRPr lang="cs-CZ" sz="1600" dirty="0">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r>
              <a:rPr lang="cs-CZ" sz="1800" dirty="0">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40486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err="1">
                <a:solidFill>
                  <a:schemeClr val="tx1"/>
                </a:solidFill>
                <a:latin typeface="Roboto Slab" panose="020B0604020202020204" charset="0"/>
                <a:ea typeface="Roboto Slab" panose="020B0604020202020204" charset="0"/>
              </a:rPr>
              <a:t>The</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Habitats</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Directive</a:t>
            </a:r>
            <a:r>
              <a:rPr lang="cs-CZ" sz="2000" b="1" dirty="0">
                <a:solidFill>
                  <a:schemeClr val="tx1"/>
                </a:solidFill>
                <a:latin typeface="Roboto Slab" panose="020B0604020202020204" charset="0"/>
                <a:ea typeface="Roboto Slab" panose="020B0604020202020204" charset="0"/>
              </a:rPr>
              <a:t> (92/43/EEC)</a:t>
            </a:r>
          </a:p>
          <a:p>
            <a:endParaRPr lang="cs-CZ" sz="500" dirty="0">
              <a:solidFill>
                <a:schemeClr val="tx1"/>
              </a:solidFill>
              <a:latin typeface="Roboto Slab" panose="020B0604020202020204" charset="0"/>
              <a:ea typeface="Roboto Slab" panose="020B0604020202020204" charset="0"/>
            </a:endParaRPr>
          </a:p>
          <a:p>
            <a:endParaRPr lang="cs-CZ" sz="800" b="1" dirty="0">
              <a:solidFill>
                <a:schemeClr val="tx1"/>
              </a:solidFill>
              <a:latin typeface="Roboto Slab" panose="020B0604020202020204" charset="0"/>
              <a:ea typeface="Roboto Slab" panose="020B0604020202020204" charset="0"/>
            </a:endParaRPr>
          </a:p>
          <a:p>
            <a:pPr algn="just"/>
            <a:r>
              <a:rPr lang="cs-CZ" dirty="0">
                <a:solidFill>
                  <a:schemeClr val="tx1"/>
                </a:solidFill>
                <a:latin typeface="Roboto Slab" panose="020B0604020202020204" charset="0"/>
                <a:ea typeface="Roboto Slab" panose="020B0604020202020204" charset="0"/>
              </a:rPr>
              <a:t>A</a:t>
            </a:r>
            <a:r>
              <a:rPr lang="en-US" dirty="0" err="1">
                <a:solidFill>
                  <a:schemeClr val="tx1"/>
                </a:solidFill>
                <a:latin typeface="Roboto Slab" panose="020B0604020202020204" charset="0"/>
                <a:ea typeface="Roboto Slab" panose="020B0604020202020204" charset="0"/>
              </a:rPr>
              <a:t>rticle</a:t>
            </a:r>
            <a:r>
              <a:rPr lang="en-US" dirty="0">
                <a:solidFill>
                  <a:schemeClr val="tx1"/>
                </a:solidFill>
                <a:latin typeface="Roboto Slab" panose="020B0604020202020204" charset="0"/>
                <a:ea typeface="Roboto Slab" panose="020B0604020202020204" charset="0"/>
              </a:rPr>
              <a:t> 6</a:t>
            </a:r>
            <a:r>
              <a:rPr lang="cs-CZ" dirty="0">
                <a:solidFill>
                  <a:schemeClr val="tx1"/>
                </a:solidFill>
                <a:latin typeface="Roboto Slab" panose="020B0604020202020204" charset="0"/>
                <a:ea typeface="Roboto Slab" panose="020B0604020202020204" charset="0"/>
              </a:rPr>
              <a:t>(3) </a:t>
            </a:r>
            <a:r>
              <a:rPr lang="en-US" b="1" i="1" dirty="0">
                <a:solidFill>
                  <a:schemeClr val="accent6"/>
                </a:solidFill>
                <a:latin typeface="Roboto Slab" panose="020B0604020202020204" charset="0"/>
                <a:ea typeface="Roboto Slab" panose="020B0604020202020204" charset="0"/>
              </a:rPr>
              <a:t>Any plan or project </a:t>
            </a:r>
            <a:r>
              <a:rPr lang="en-US" i="1" dirty="0">
                <a:solidFill>
                  <a:schemeClr val="tx1"/>
                </a:solidFill>
                <a:latin typeface="Roboto Slab" panose="020B0604020202020204" charset="0"/>
                <a:ea typeface="Roboto Slab" panose="020B0604020202020204" charset="0"/>
              </a:rPr>
              <a:t>not directly connected with or necessary to the management of the site but </a:t>
            </a:r>
            <a:r>
              <a:rPr lang="en-US" b="1" i="1" dirty="0">
                <a:solidFill>
                  <a:schemeClr val="accent2"/>
                </a:solidFill>
                <a:latin typeface="Roboto Slab" panose="020B0604020202020204" charset="0"/>
                <a:ea typeface="Roboto Slab" panose="020B0604020202020204" charset="0"/>
              </a:rPr>
              <a:t>likely to have a significant effect </a:t>
            </a:r>
            <a:r>
              <a:rPr lang="en-US" i="1" dirty="0">
                <a:solidFill>
                  <a:schemeClr val="tx1"/>
                </a:solidFill>
                <a:latin typeface="Roboto Slab" panose="020B0604020202020204" charset="0"/>
                <a:ea typeface="Roboto Slab" panose="020B0604020202020204" charset="0"/>
              </a:rPr>
              <a:t>thereon, either individually or in combination with other plans or projects, </a:t>
            </a:r>
            <a:r>
              <a:rPr lang="en-US" b="1" i="1" dirty="0">
                <a:solidFill>
                  <a:schemeClr val="accent1"/>
                </a:solidFill>
                <a:latin typeface="Roboto Slab" panose="020B0604020202020204" charset="0"/>
                <a:ea typeface="Roboto Slab" panose="020B0604020202020204" charset="0"/>
              </a:rPr>
              <a:t>shall be subject to appropriate assessment </a:t>
            </a:r>
            <a:r>
              <a:rPr lang="en-US" i="1" dirty="0">
                <a:solidFill>
                  <a:schemeClr val="tx1"/>
                </a:solidFill>
                <a:latin typeface="Roboto Slab" panose="020B0604020202020204" charset="0"/>
                <a:ea typeface="Roboto Slab" panose="020B0604020202020204" charset="0"/>
              </a:rPr>
              <a:t>of its implications for the site in view of the site's conservation objectives. In the light of the conclusions of the assessment of the implications for the site and subject to the provisions of paragraph 4, </a:t>
            </a:r>
            <a:r>
              <a:rPr lang="en-US" b="1" i="1" dirty="0">
                <a:solidFill>
                  <a:schemeClr val="accent2"/>
                </a:solidFill>
                <a:latin typeface="Roboto Slab" panose="020B0604020202020204" charset="0"/>
                <a:ea typeface="Roboto Slab" panose="020B0604020202020204" charset="0"/>
              </a:rPr>
              <a:t>the competent national authorities shall agree to the plan or project only after having ascertained that it will not adversely affect the integrity of the site concerned and, if appropriate, </a:t>
            </a:r>
            <a:r>
              <a:rPr lang="en-US" b="1" i="1" dirty="0">
                <a:solidFill>
                  <a:schemeClr val="accent6"/>
                </a:solidFill>
                <a:latin typeface="Roboto Slab" panose="020B0604020202020204" charset="0"/>
                <a:ea typeface="Roboto Slab" panose="020B0604020202020204" charset="0"/>
              </a:rPr>
              <a:t>after having obtained the opinion of the general public</a:t>
            </a:r>
            <a:r>
              <a:rPr lang="en-US" i="1" dirty="0">
                <a:solidFill>
                  <a:schemeClr val="tx1"/>
                </a:solidFill>
                <a:latin typeface="Roboto Slab" panose="020B0604020202020204" charset="0"/>
                <a:ea typeface="Roboto Slab" panose="020B0604020202020204" charset="0"/>
              </a:rPr>
              <a:t>.</a:t>
            </a:r>
            <a:endParaRPr lang="cs-CZ" i="1" dirty="0">
              <a:solidFill>
                <a:schemeClr val="tx1"/>
              </a:solidFill>
              <a:latin typeface="Roboto Slab" panose="020B0604020202020204" charset="0"/>
              <a:ea typeface="Roboto Slab" panose="020B0604020202020204" charset="0"/>
            </a:endParaRPr>
          </a:p>
          <a:p>
            <a:pPr algn="just"/>
            <a:endParaRPr lang="cs-CZ" sz="1200" i="1" dirty="0">
              <a:solidFill>
                <a:schemeClr val="tx1"/>
              </a:solidFill>
              <a:latin typeface="Roboto Slab" panose="020B0604020202020204" charset="0"/>
              <a:ea typeface="Roboto Slab" panose="020B0604020202020204" charset="0"/>
            </a:endParaRPr>
          </a:p>
          <a:p>
            <a:pPr algn="just"/>
            <a:r>
              <a:rPr lang="en-US" sz="1200" b="1" dirty="0">
                <a:solidFill>
                  <a:schemeClr val="tx1"/>
                </a:solidFill>
                <a:latin typeface="Roboto Slab" panose="020B0604020202020204" charset="0"/>
                <a:ea typeface="Roboto Slab" panose="020B0604020202020204" charset="0"/>
              </a:rPr>
              <a:t>C-243/15 (</a:t>
            </a:r>
            <a:r>
              <a:rPr lang="en-US" sz="1200" b="1" dirty="0" err="1">
                <a:solidFill>
                  <a:schemeClr val="tx1"/>
                </a:solidFill>
                <a:latin typeface="Roboto Slab" panose="020B0604020202020204" charset="0"/>
                <a:ea typeface="Roboto Slab" panose="020B0604020202020204" charset="0"/>
              </a:rPr>
              <a:t>Lesoochranárske</a:t>
            </a:r>
            <a:r>
              <a:rPr lang="en-US" sz="1200" b="1" dirty="0">
                <a:solidFill>
                  <a:schemeClr val="tx1"/>
                </a:solidFill>
                <a:latin typeface="Roboto Slab" panose="020B0604020202020204" charset="0"/>
                <a:ea typeface="Roboto Slab" panose="020B0604020202020204" charset="0"/>
              </a:rPr>
              <a:t> </a:t>
            </a:r>
            <a:r>
              <a:rPr lang="en-US" sz="1200" b="1" dirty="0" err="1">
                <a:solidFill>
                  <a:schemeClr val="tx1"/>
                </a:solidFill>
                <a:latin typeface="Roboto Slab" panose="020B0604020202020204" charset="0"/>
                <a:ea typeface="Roboto Slab" panose="020B0604020202020204" charset="0"/>
              </a:rPr>
              <a:t>zoskupenie</a:t>
            </a:r>
            <a:r>
              <a:rPr lang="en-US" sz="1200" b="1" dirty="0">
                <a:solidFill>
                  <a:schemeClr val="tx1"/>
                </a:solidFill>
                <a:latin typeface="Roboto Slab" panose="020B0604020202020204" charset="0"/>
                <a:ea typeface="Roboto Slab" panose="020B0604020202020204" charset="0"/>
              </a:rPr>
              <a:t> II</a:t>
            </a:r>
            <a:r>
              <a:rPr lang="cs-CZ" sz="1200" b="1" dirty="0">
                <a:solidFill>
                  <a:schemeClr val="tx1"/>
                </a:solidFill>
                <a:latin typeface="Roboto Slab" panose="020B0604020202020204" charset="0"/>
                <a:ea typeface="Roboto Slab" panose="020B0604020202020204" charset="0"/>
              </a:rPr>
              <a:t>, para. 45 - 48</a:t>
            </a:r>
            <a:r>
              <a:rPr lang="en-US" sz="1200" b="1" dirty="0">
                <a:solidFill>
                  <a:schemeClr val="tx1"/>
                </a:solidFill>
                <a:latin typeface="Roboto Slab" panose="020B0604020202020204" charset="0"/>
                <a:ea typeface="Roboto Slab" panose="020B0604020202020204" charset="0"/>
              </a:rPr>
              <a:t>):</a:t>
            </a:r>
            <a:r>
              <a:rPr lang="cs-CZ" sz="1200" b="1" dirty="0">
                <a:solidFill>
                  <a:schemeClr val="tx1"/>
                </a:solidFill>
                <a:latin typeface="Roboto Slab" panose="020B0604020202020204" charset="0"/>
                <a:ea typeface="Roboto Slab" panose="020B0604020202020204" charset="0"/>
              </a:rPr>
              <a:t> </a:t>
            </a:r>
            <a:r>
              <a:rPr lang="en-US" sz="1200" i="1" dirty="0">
                <a:solidFill>
                  <a:schemeClr val="accent6"/>
                </a:solidFill>
                <a:latin typeface="Roboto Slab" panose="020B0604020202020204" charset="0"/>
                <a:ea typeface="Roboto Slab" panose="020B0604020202020204" charset="0"/>
              </a:rPr>
              <a:t>the project of constructing an enclosure on a protected site, at issue in the main proceedings, is not among the activities listed in Annex </a:t>
            </a:r>
            <a:r>
              <a:rPr lang="en-US" sz="1200" b="1" i="1" dirty="0">
                <a:solidFill>
                  <a:schemeClr val="accent6"/>
                </a:solidFill>
                <a:latin typeface="Roboto Slab" panose="020B0604020202020204" charset="0"/>
                <a:ea typeface="Roboto Slab" panose="020B0604020202020204" charset="0"/>
              </a:rPr>
              <a:t>I to the Aarhus Convention, the fact that the competent national authorities decided to initiate an </a:t>
            </a:r>
            <a:r>
              <a:rPr lang="en-US" sz="1200" b="1" i="1" dirty="0" err="1">
                <a:solidFill>
                  <a:schemeClr val="accent6"/>
                </a:solidFill>
                <a:latin typeface="Roboto Slab" panose="020B0604020202020204" charset="0"/>
                <a:ea typeface="Roboto Slab" panose="020B0604020202020204" charset="0"/>
              </a:rPr>
              <a:t>authorisation</a:t>
            </a:r>
            <a:r>
              <a:rPr lang="en-US" sz="1200" b="1" i="1" dirty="0">
                <a:solidFill>
                  <a:schemeClr val="accent6"/>
                </a:solidFill>
                <a:latin typeface="Roboto Slab" panose="020B0604020202020204" charset="0"/>
                <a:ea typeface="Roboto Slab" panose="020B0604020202020204" charset="0"/>
              </a:rPr>
              <a:t> procedure for that project </a:t>
            </a:r>
            <a:r>
              <a:rPr lang="en-US" sz="1200" i="1" dirty="0">
                <a:solidFill>
                  <a:schemeClr val="accent6"/>
                </a:solidFill>
                <a:latin typeface="Roboto Slab" panose="020B0604020202020204" charset="0"/>
                <a:ea typeface="Roboto Slab" panose="020B0604020202020204" charset="0"/>
              </a:rPr>
              <a:t>pursuant to Article 6(3) of Directive 92/43 permits, however, </a:t>
            </a:r>
            <a:r>
              <a:rPr lang="en-US" sz="1200" b="1" i="1" dirty="0">
                <a:solidFill>
                  <a:schemeClr val="accent1"/>
                </a:solidFill>
                <a:latin typeface="Roboto Slab" panose="020B0604020202020204" charset="0"/>
                <a:ea typeface="Roboto Slab" panose="020B0604020202020204" charset="0"/>
              </a:rPr>
              <a:t>the inference that those authorities considered it necessary to assess the significance of the project’s effect on the environment</a:t>
            </a:r>
            <a:r>
              <a:rPr lang="en-US" sz="1200" i="1" dirty="0">
                <a:solidFill>
                  <a:schemeClr val="accent6"/>
                </a:solidFill>
                <a:latin typeface="Roboto Slab" panose="020B0604020202020204" charset="0"/>
                <a:ea typeface="Roboto Slab" panose="020B0604020202020204" charset="0"/>
              </a:rPr>
              <a:t>, within the meaning of Article 6(1)(b) of the Aarhus Convention</a:t>
            </a:r>
            <a:r>
              <a:rPr lang="cs-CZ" sz="1200" i="1" dirty="0">
                <a:solidFill>
                  <a:schemeClr val="accent6"/>
                </a:solidFill>
                <a:latin typeface="Roboto Slab" panose="020B0604020202020204" charset="0"/>
                <a:ea typeface="Roboto Slab" panose="020B0604020202020204" charset="0"/>
              </a:rPr>
              <a:t>.</a:t>
            </a:r>
            <a:r>
              <a:rPr lang="en-US" sz="1200" i="1" dirty="0">
                <a:solidFill>
                  <a:schemeClr val="accent6"/>
                </a:solidFill>
                <a:latin typeface="Roboto Slab" panose="020B0604020202020204" charset="0"/>
                <a:ea typeface="Roboto Slab" panose="020B0604020202020204" charset="0"/>
              </a:rPr>
              <a:t> It is true that the latter provision states that the application of </a:t>
            </a:r>
            <a:r>
              <a:rPr lang="en-US" sz="1200" b="1" i="1" dirty="0">
                <a:solidFill>
                  <a:schemeClr val="accent6"/>
                </a:solidFill>
                <a:latin typeface="Roboto Slab" panose="020B0604020202020204" charset="0"/>
                <a:ea typeface="Roboto Slab" panose="020B0604020202020204" charset="0"/>
              </a:rPr>
              <a:t>Article 6 of the Aarhus Convention is governed by the domestic law of the contracting party concerned. However, that statement must be understood as relating solely to the manner in which the public participation specified by Article 6 is carried out</a:t>
            </a:r>
            <a:r>
              <a:rPr lang="en-US" sz="1200" i="1" dirty="0">
                <a:solidFill>
                  <a:schemeClr val="accent6"/>
                </a:solidFill>
                <a:latin typeface="Roboto Slab" panose="020B0604020202020204" charset="0"/>
                <a:ea typeface="Roboto Slab" panose="020B0604020202020204" charset="0"/>
              </a:rPr>
              <a:t>, and </a:t>
            </a:r>
            <a:r>
              <a:rPr lang="en-US" sz="1200" b="1" i="1" dirty="0">
                <a:solidFill>
                  <a:schemeClr val="accent1"/>
                </a:solidFill>
                <a:latin typeface="Roboto Slab" panose="020B0604020202020204" charset="0"/>
                <a:ea typeface="Roboto Slab" panose="020B0604020202020204" charset="0"/>
              </a:rPr>
              <a:t>does not call into question the right to participate </a:t>
            </a:r>
            <a:r>
              <a:rPr lang="en-US" sz="1200" i="1" dirty="0">
                <a:solidFill>
                  <a:schemeClr val="accent6"/>
                </a:solidFill>
                <a:latin typeface="Roboto Slab" panose="020B0604020202020204" charset="0"/>
                <a:ea typeface="Roboto Slab" panose="020B0604020202020204" charset="0"/>
              </a:rPr>
              <a:t>which an environmental </a:t>
            </a:r>
            <a:r>
              <a:rPr lang="en-US" sz="1200" i="1" dirty="0" err="1">
                <a:solidFill>
                  <a:schemeClr val="accent6"/>
                </a:solidFill>
                <a:latin typeface="Roboto Slab" panose="020B0604020202020204" charset="0"/>
                <a:ea typeface="Roboto Slab" panose="020B0604020202020204" charset="0"/>
              </a:rPr>
              <a:t>organisation</a:t>
            </a:r>
            <a:r>
              <a:rPr lang="en-US" sz="1200" i="1" dirty="0">
                <a:solidFill>
                  <a:schemeClr val="accent6"/>
                </a:solidFill>
                <a:latin typeface="Roboto Slab" panose="020B0604020202020204" charset="0"/>
                <a:ea typeface="Roboto Slab" panose="020B0604020202020204" charset="0"/>
              </a:rPr>
              <a:t> such as LZ derives from that article.</a:t>
            </a:r>
          </a:p>
          <a:p>
            <a:endParaRPr lang="en-US"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pPr lvl="0">
              <a:spcBef>
                <a:spcPts val="600"/>
              </a:spcBef>
            </a:pPr>
            <a:endParaRPr lang="en-US" sz="24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dirty="0">
              <a:solidFill>
                <a:schemeClr val="tx1"/>
              </a:solidFill>
              <a:latin typeface="Roboto Slab" panose="020B0604020202020204" charset="0"/>
              <a:ea typeface="Roboto Slab" panose="020B0604020202020204" charset="0"/>
              <a:cs typeface="Nixie One"/>
              <a:sym typeface="Nixie One"/>
            </a:endParaRPr>
          </a:p>
          <a:p>
            <a:endParaRPr lang="cs-CZ" sz="2400"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588405" y="770264"/>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1800" dirty="0">
              <a:latin typeface="Roboto Slab" panose="020B0604020202020204" charset="0"/>
              <a:ea typeface="Roboto Slab" panose="020B0604020202020204" charset="0"/>
            </a:endParaRPr>
          </a:p>
          <a:p>
            <a:r>
              <a:rPr lang="cs-CZ" sz="1800" dirty="0">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32417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96807" y="751514"/>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tx1"/>
                </a:solidFill>
                <a:latin typeface="Roboto Slab" panose="020B0604020202020204" charset="0"/>
                <a:ea typeface="Roboto Slab" panose="020B0604020202020204" charset="0"/>
              </a:rPr>
              <a:t>C-570/13 (</a:t>
            </a:r>
            <a:r>
              <a:rPr lang="cs-CZ" sz="1600" b="1" i="1" dirty="0">
                <a:solidFill>
                  <a:schemeClr val="tx1"/>
                </a:solidFill>
                <a:latin typeface="Roboto Slab" panose="020B0604020202020204" charset="0"/>
                <a:ea typeface="Roboto Slab" panose="020B0604020202020204" charset="0"/>
              </a:rPr>
              <a:t>Gruber</a:t>
            </a:r>
            <a:r>
              <a:rPr lang="cs-CZ" sz="1600" b="1" dirty="0">
                <a:solidFill>
                  <a:schemeClr val="tx1"/>
                </a:solidFill>
                <a:latin typeface="Roboto Slab" panose="020B0604020202020204" charset="0"/>
                <a:ea typeface="Roboto Slab" panose="020B0604020202020204" charset="0"/>
              </a:rPr>
              <a:t>)</a:t>
            </a:r>
            <a:r>
              <a:rPr lang="cs-CZ" sz="1600" b="1" i="1" dirty="0">
                <a:solidFill>
                  <a:schemeClr val="tx1"/>
                </a:solidFill>
                <a:latin typeface="Roboto Slab" panose="020B0604020202020204" charset="0"/>
                <a:ea typeface="Roboto Slab" panose="020B0604020202020204" charset="0"/>
              </a:rPr>
              <a:t>:</a:t>
            </a:r>
          </a:p>
          <a:p>
            <a:pPr algn="just"/>
            <a:endParaRPr lang="en-US" sz="1600" i="1" dirty="0">
              <a:solidFill>
                <a:schemeClr val="tx1"/>
              </a:solidFill>
              <a:latin typeface="Roboto Slab" panose="020B0604020202020204" charset="0"/>
              <a:ea typeface="Roboto Slab" panose="020B0604020202020204" charset="0"/>
            </a:endParaRPr>
          </a:p>
          <a:p>
            <a:pPr algn="just"/>
            <a:r>
              <a:rPr lang="en-US" sz="1600" i="1" dirty="0">
                <a:solidFill>
                  <a:schemeClr val="tx1"/>
                </a:solidFill>
                <a:latin typeface="Roboto Slab" panose="020B0604020202020204" charset="0"/>
                <a:ea typeface="Roboto Slab" panose="020B0604020202020204" charset="0"/>
              </a:rPr>
              <a:t>42      Having regard to that provision’s terms, </a:t>
            </a:r>
            <a:r>
              <a:rPr lang="en-US" sz="1600" b="1" i="1" dirty="0">
                <a:solidFill>
                  <a:schemeClr val="accent2"/>
                </a:solidFill>
                <a:latin typeface="Roboto Slab" panose="020B0604020202020204" charset="0"/>
                <a:ea typeface="Roboto Slab" panose="020B0604020202020204" charset="0"/>
              </a:rPr>
              <a:t>it appears that persons falling within the concept of ‘</a:t>
            </a:r>
            <a:r>
              <a:rPr lang="en-US" sz="1600" b="1" i="1" dirty="0" err="1">
                <a:solidFill>
                  <a:schemeClr val="accent2"/>
                </a:solidFill>
                <a:latin typeface="Roboto Slab" panose="020B0604020202020204" charset="0"/>
                <a:ea typeface="Roboto Slab" panose="020B0604020202020204" charset="0"/>
              </a:rPr>
              <a:t>neighbour</a:t>
            </a:r>
            <a:r>
              <a:rPr lang="en-US" sz="1600" b="1" i="1" dirty="0">
                <a:solidFill>
                  <a:schemeClr val="accent2"/>
                </a:solidFill>
                <a:latin typeface="Roboto Slab" panose="020B0604020202020204" charset="0"/>
                <a:ea typeface="Roboto Slab" panose="020B0604020202020204" charset="0"/>
              </a:rPr>
              <a:t>’ may be part of the ‘public concerned’, </a:t>
            </a:r>
            <a:r>
              <a:rPr lang="en-US" sz="1600" i="1" dirty="0">
                <a:solidFill>
                  <a:schemeClr val="tx1"/>
                </a:solidFill>
                <a:latin typeface="Roboto Slab" panose="020B0604020202020204" charset="0"/>
                <a:ea typeface="Roboto Slab" panose="020B0604020202020204" charset="0"/>
              </a:rPr>
              <a:t>within the meaning of Article 1(2) of Directive 2011/92. Those ‘</a:t>
            </a:r>
            <a:r>
              <a:rPr lang="en-US" sz="1600" i="1" dirty="0" err="1">
                <a:solidFill>
                  <a:schemeClr val="tx1"/>
                </a:solidFill>
                <a:latin typeface="Roboto Slab" panose="020B0604020202020204" charset="0"/>
                <a:ea typeface="Roboto Slab" panose="020B0604020202020204" charset="0"/>
              </a:rPr>
              <a:t>neighbours</a:t>
            </a:r>
            <a:r>
              <a:rPr lang="en-US" sz="1600" i="1" dirty="0">
                <a:solidFill>
                  <a:schemeClr val="tx1"/>
                </a:solidFill>
                <a:latin typeface="Roboto Slab" panose="020B0604020202020204" charset="0"/>
                <a:ea typeface="Roboto Slab" panose="020B0604020202020204" charset="0"/>
              </a:rPr>
              <a:t>’ can bring an action only against a consent granted for the construction and operation of a facility. Since they are not parties to the procedure examining whether an EIA need be carried out, they cannot challenge that decision in the context of an action against the development consent decision. </a:t>
            </a:r>
            <a:r>
              <a:rPr lang="en-US" sz="1600" b="1" i="1" dirty="0">
                <a:solidFill>
                  <a:schemeClr val="accent6"/>
                </a:solidFill>
                <a:latin typeface="Roboto Slab" panose="020B0604020202020204" charset="0"/>
                <a:ea typeface="Roboto Slab" panose="020B0604020202020204" charset="0"/>
              </a:rPr>
              <a:t>Thus, by restricting the right to bring an action against decisions examining whether an EIA need be carried out in relation to a project </a:t>
            </a:r>
            <a:r>
              <a:rPr lang="en-US" sz="1600" i="1" dirty="0">
                <a:solidFill>
                  <a:schemeClr val="tx1"/>
                </a:solidFill>
                <a:latin typeface="Roboto Slab" panose="020B0604020202020204" charset="0"/>
                <a:ea typeface="Roboto Slab" panose="020B0604020202020204" charset="0"/>
              </a:rPr>
              <a:t>only to the project applicants, the participating authorities, the ombudsman for the environment (</a:t>
            </a:r>
            <a:r>
              <a:rPr lang="en-US" sz="1600" i="1" dirty="0" err="1">
                <a:solidFill>
                  <a:schemeClr val="tx1"/>
                </a:solidFill>
                <a:latin typeface="Roboto Slab" panose="020B0604020202020204" charset="0"/>
                <a:ea typeface="Roboto Slab" panose="020B0604020202020204" charset="0"/>
              </a:rPr>
              <a:t>Umweltanwalt</a:t>
            </a:r>
            <a:r>
              <a:rPr lang="en-US" sz="1600" i="1" dirty="0">
                <a:solidFill>
                  <a:schemeClr val="tx1"/>
                </a:solidFill>
                <a:latin typeface="Roboto Slab" panose="020B0604020202020204" charset="0"/>
                <a:ea typeface="Roboto Slab" panose="020B0604020202020204" charset="0"/>
              </a:rPr>
              <a:t>) and the municipality concerned, the UVP-G 2000 </a:t>
            </a:r>
            <a:r>
              <a:rPr lang="en-US" sz="1600" b="1" i="1" dirty="0">
                <a:solidFill>
                  <a:schemeClr val="accent3"/>
                </a:solidFill>
                <a:latin typeface="Roboto Slab" panose="020B0604020202020204" charset="0"/>
                <a:ea typeface="Roboto Slab" panose="020B0604020202020204" charset="0"/>
              </a:rPr>
              <a:t>deprives a large number of individuals from exercising that right to bring an action, including, in particular, ‘</a:t>
            </a:r>
            <a:r>
              <a:rPr lang="en-US" sz="1600" b="1" i="1" dirty="0" err="1">
                <a:solidFill>
                  <a:schemeClr val="accent3"/>
                </a:solidFill>
                <a:latin typeface="Roboto Slab" panose="020B0604020202020204" charset="0"/>
                <a:ea typeface="Roboto Slab" panose="020B0604020202020204" charset="0"/>
              </a:rPr>
              <a:t>neighbours</a:t>
            </a:r>
            <a:r>
              <a:rPr lang="en-US" sz="1600" b="1" i="1" dirty="0">
                <a:solidFill>
                  <a:schemeClr val="accent3"/>
                </a:solidFill>
                <a:latin typeface="Roboto Slab" panose="020B0604020202020204" charset="0"/>
                <a:ea typeface="Roboto Slab" panose="020B0604020202020204" charset="0"/>
              </a:rPr>
              <a:t>’ </a:t>
            </a:r>
            <a:r>
              <a:rPr lang="en-US" sz="1600" i="1" dirty="0">
                <a:solidFill>
                  <a:schemeClr val="tx1"/>
                </a:solidFill>
                <a:latin typeface="Roboto Slab" panose="020B0604020202020204" charset="0"/>
                <a:ea typeface="Roboto Slab" panose="020B0604020202020204" charset="0"/>
              </a:rPr>
              <a:t>who may meet the conditions laid down in Article 11(1) of Directive 2011/92.</a:t>
            </a:r>
          </a:p>
          <a:p>
            <a:pPr algn="just"/>
            <a:endParaRPr lang="en-US" sz="1600" i="1" dirty="0">
              <a:solidFill>
                <a:schemeClr val="tx1"/>
              </a:solidFill>
              <a:latin typeface="Roboto Slab" panose="020B0604020202020204" charset="0"/>
              <a:ea typeface="Roboto Slab" panose="020B0604020202020204" charset="0"/>
            </a:endParaRPr>
          </a:p>
          <a:p>
            <a:pPr algn="just"/>
            <a:r>
              <a:rPr lang="en-US" sz="1600" i="1" dirty="0">
                <a:solidFill>
                  <a:schemeClr val="tx1"/>
                </a:solidFill>
                <a:latin typeface="Roboto Slab" panose="020B0604020202020204" charset="0"/>
                <a:ea typeface="Roboto Slab" panose="020B0604020202020204" charset="0"/>
              </a:rPr>
              <a:t>43      That near general exclusion restricts the scope of Article 11(1) and is accordingly </a:t>
            </a:r>
            <a:r>
              <a:rPr lang="en-US" sz="1600" b="1" i="1" dirty="0">
                <a:solidFill>
                  <a:schemeClr val="accent6"/>
                </a:solidFill>
                <a:latin typeface="Roboto Slab" panose="020B0604020202020204" charset="0"/>
                <a:ea typeface="Roboto Slab" panose="020B0604020202020204" charset="0"/>
              </a:rPr>
              <a:t>incompatible</a:t>
            </a:r>
            <a:r>
              <a:rPr lang="en-US" sz="1600" i="1" dirty="0">
                <a:solidFill>
                  <a:schemeClr val="tx1"/>
                </a:solidFill>
                <a:latin typeface="Roboto Slab" panose="020B0604020202020204" charset="0"/>
                <a:ea typeface="Roboto Slab" panose="020B0604020202020204" charset="0"/>
              </a:rPr>
              <a:t> with Directive 2011/92.</a:t>
            </a:r>
            <a:endParaRPr lang="cs-CZ" sz="1600" i="1" dirty="0">
              <a:solidFill>
                <a:schemeClr val="tx1"/>
              </a:solidFill>
              <a:latin typeface="Roboto Slab" panose="020B0604020202020204" charset="0"/>
              <a:ea typeface="Roboto Slab" panose="020B0604020202020204" charset="0"/>
            </a:endParaRPr>
          </a:p>
          <a:p>
            <a:pPr algn="just"/>
            <a:endParaRPr lang="cs-CZ" sz="1600" i="1" dirty="0">
              <a:solidFill>
                <a:schemeClr val="tx1"/>
              </a:solidFill>
              <a:latin typeface="Roboto Slab" panose="020B0604020202020204" charset="0"/>
              <a:ea typeface="Roboto Slab" panose="020B0604020202020204" charset="0"/>
            </a:endParaRPr>
          </a:p>
          <a:p>
            <a:r>
              <a:rPr lang="cs-CZ" sz="1900" b="1" dirty="0" err="1">
                <a:solidFill>
                  <a:schemeClr val="tx1"/>
                </a:solidFill>
                <a:highlight>
                  <a:srgbClr val="FFFF00"/>
                </a:highlight>
                <a:latin typeface="Roboto Slab" panose="020B0604020202020204" charset="0"/>
                <a:ea typeface="Roboto Slab" panose="020B0604020202020204" charset="0"/>
              </a:rPr>
              <a:t>Requirements</a:t>
            </a:r>
            <a:r>
              <a:rPr lang="cs-CZ" sz="1900" b="1" dirty="0">
                <a:solidFill>
                  <a:schemeClr val="tx1"/>
                </a:solidFill>
                <a:highlight>
                  <a:srgbClr val="FFFF00"/>
                </a:highlight>
                <a:latin typeface="Roboto Slab" panose="020B0604020202020204" charset="0"/>
                <a:ea typeface="Roboto Slab" panose="020B0604020202020204" charset="0"/>
              </a:rPr>
              <a:t> on </a:t>
            </a:r>
            <a:r>
              <a:rPr lang="cs-CZ" sz="1900" b="1" dirty="0" err="1">
                <a:solidFill>
                  <a:schemeClr val="tx1"/>
                </a:solidFill>
                <a:highlight>
                  <a:srgbClr val="FFFF00"/>
                </a:highlight>
                <a:latin typeface="Roboto Slab" panose="020B0604020202020204" charset="0"/>
                <a:ea typeface="Roboto Slab" panose="020B0604020202020204" charset="0"/>
              </a:rPr>
              <a:t>the</a:t>
            </a:r>
            <a:r>
              <a:rPr lang="cs-CZ" sz="1900" b="1" dirty="0">
                <a:solidFill>
                  <a:schemeClr val="tx1"/>
                </a:solidFill>
                <a:highlight>
                  <a:srgbClr val="FFFF00"/>
                </a:highlight>
                <a:latin typeface="Roboto Slab" panose="020B0604020202020204" charset="0"/>
                <a:ea typeface="Roboto Slab" panose="020B0604020202020204" charset="0"/>
              </a:rPr>
              <a:t> </a:t>
            </a:r>
            <a:r>
              <a:rPr lang="cs-CZ" sz="1900" b="1" dirty="0" err="1">
                <a:solidFill>
                  <a:schemeClr val="tx1"/>
                </a:solidFill>
                <a:highlight>
                  <a:srgbClr val="FFFF00"/>
                </a:highlight>
                <a:latin typeface="Roboto Slab" panose="020B0604020202020204" charset="0"/>
                <a:ea typeface="Roboto Slab" panose="020B0604020202020204" charset="0"/>
              </a:rPr>
              <a:t>NGOs</a:t>
            </a:r>
            <a:endParaRPr lang="en-US" sz="1900" b="1" dirty="0">
              <a:solidFill>
                <a:schemeClr val="tx1"/>
              </a:solidFill>
              <a:highlight>
                <a:srgbClr val="FFFF00"/>
              </a:highlight>
              <a:latin typeface="Roboto Slab" panose="020B0604020202020204" charset="0"/>
              <a:ea typeface="Roboto Slab" panose="020B0604020202020204" charset="0"/>
            </a:endParaRPr>
          </a:p>
          <a:p>
            <a:pPr algn="just"/>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Previous</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activity</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number</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of</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members</a:t>
            </a:r>
            <a:r>
              <a:rPr lang="cs-CZ" sz="1600" dirty="0">
                <a:solidFill>
                  <a:schemeClr val="tx1"/>
                </a:solidFill>
                <a:latin typeface="Roboto Slab" panose="020B0604020202020204" charset="0"/>
                <a:ea typeface="Roboto Slab" panose="020B0604020202020204" charset="0"/>
              </a:rPr>
              <a:t>, but  </a:t>
            </a:r>
            <a:r>
              <a:rPr lang="cs-CZ" sz="1600" dirty="0" err="1">
                <a:solidFill>
                  <a:schemeClr val="tx1"/>
                </a:solidFill>
                <a:latin typeface="Roboto Slab" panose="020B0604020202020204" charset="0"/>
                <a:ea typeface="Roboto Slab" panose="020B0604020202020204" charset="0"/>
              </a:rPr>
              <a:t>Aarhus</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must</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be</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respected</a:t>
            </a:r>
            <a:r>
              <a:rPr lang="cs-CZ" sz="1600" dirty="0">
                <a:solidFill>
                  <a:schemeClr val="tx1"/>
                </a:solidFill>
                <a:latin typeface="Roboto Slab" panose="020B0604020202020204" charset="0"/>
                <a:ea typeface="Roboto Slab" panose="020B0604020202020204" charset="0"/>
              </a:rPr>
              <a:t> (</a:t>
            </a:r>
            <a:r>
              <a:rPr lang="cs-CZ" sz="1600" dirty="0" err="1">
                <a:solidFill>
                  <a:schemeClr val="tx1"/>
                </a:solidFill>
                <a:latin typeface="Roboto Slab" panose="020B0604020202020204" charset="0"/>
                <a:ea typeface="Roboto Slab" panose="020B0604020202020204" charset="0"/>
              </a:rPr>
              <a:t>wide</a:t>
            </a:r>
            <a:r>
              <a:rPr lang="cs-CZ" sz="1600" dirty="0">
                <a:solidFill>
                  <a:schemeClr val="tx1"/>
                </a:solidFill>
                <a:latin typeface="Roboto Slab" panose="020B0604020202020204" charset="0"/>
                <a:ea typeface="Roboto Slab" panose="020B0604020202020204" charset="0"/>
              </a:rPr>
              <a:t> A2J)</a:t>
            </a:r>
          </a:p>
          <a:p>
            <a:pPr algn="just"/>
            <a:r>
              <a:rPr lang="cs-CZ" b="1" dirty="0">
                <a:solidFill>
                  <a:schemeClr val="tx1"/>
                </a:solidFill>
                <a:latin typeface="Roboto Slab" panose="020B0604020202020204" charset="0"/>
                <a:ea typeface="Roboto Slab" panose="020B0604020202020204" charset="0"/>
              </a:rPr>
              <a:t>		C</a:t>
            </a:r>
            <a:r>
              <a:rPr lang="de-DE" b="1" dirty="0">
                <a:solidFill>
                  <a:schemeClr val="tx1"/>
                </a:solidFill>
                <a:latin typeface="Roboto Slab" panose="020B0604020202020204" charset="0"/>
                <a:ea typeface="Roboto Slab" panose="020B0604020202020204" charset="0"/>
              </a:rPr>
              <a:t>-115/09</a:t>
            </a:r>
            <a:r>
              <a:rPr lang="cs-CZ" b="1" dirty="0">
                <a:solidFill>
                  <a:schemeClr val="tx1"/>
                </a:solidFill>
                <a:latin typeface="Roboto Slab" panose="020B0604020202020204" charset="0"/>
                <a:ea typeface="Roboto Slab" panose="020B0604020202020204" charset="0"/>
              </a:rPr>
              <a:t> (</a:t>
            </a:r>
            <a:r>
              <a:rPr lang="de-DE" b="1" dirty="0">
                <a:solidFill>
                  <a:schemeClr val="tx1"/>
                </a:solidFill>
                <a:latin typeface="Roboto Slab" panose="020B0604020202020204" charset="0"/>
                <a:ea typeface="Roboto Slab" panose="020B0604020202020204" charset="0"/>
              </a:rPr>
              <a:t>Bund für Umwelt und Naturschutz</a:t>
            </a:r>
            <a:r>
              <a:rPr lang="cs-CZ" b="1" dirty="0">
                <a:solidFill>
                  <a:schemeClr val="tx1"/>
                </a:solidFill>
                <a:latin typeface="Roboto Slab" panose="020B0604020202020204" charset="0"/>
                <a:ea typeface="Roboto Slab" panose="020B0604020202020204" charset="0"/>
              </a:rPr>
              <a:t> </a:t>
            </a:r>
            <a:r>
              <a:rPr lang="de-DE" b="1" dirty="0">
                <a:solidFill>
                  <a:schemeClr val="tx1"/>
                </a:solidFill>
                <a:latin typeface="Roboto Slab" panose="020B0604020202020204" charset="0"/>
                <a:ea typeface="Roboto Slab" panose="020B0604020202020204" charset="0"/>
              </a:rPr>
              <a:t>Deutschland)</a:t>
            </a:r>
            <a:r>
              <a:rPr lang="cs-CZ" b="1" dirty="0">
                <a:solidFill>
                  <a:schemeClr val="tx1"/>
                </a:solidFill>
                <a:latin typeface="Roboto Slab" panose="020B0604020202020204" charset="0"/>
                <a:ea typeface="Roboto Slab" panose="020B0604020202020204" charset="0"/>
              </a:rPr>
              <a:t>, </a:t>
            </a:r>
          </a:p>
          <a:p>
            <a:pPr algn="just"/>
            <a:r>
              <a:rPr lang="cs-CZ" b="1" dirty="0">
                <a:solidFill>
                  <a:schemeClr val="tx1"/>
                </a:solidFill>
                <a:latin typeface="Roboto Slab" panose="020B0604020202020204" charset="0"/>
                <a:ea typeface="Roboto Slab" panose="020B0604020202020204" charset="0"/>
              </a:rPr>
              <a:t>		</a:t>
            </a:r>
            <a:r>
              <a:rPr lang="en-US" b="1" dirty="0">
                <a:solidFill>
                  <a:schemeClr val="tx1"/>
                </a:solidFill>
                <a:latin typeface="Roboto Slab" panose="020B0604020202020204" charset="0"/>
                <a:ea typeface="Roboto Slab" panose="020B0604020202020204" charset="0"/>
              </a:rPr>
              <a:t>C-263/08</a:t>
            </a:r>
            <a:r>
              <a:rPr lang="en-US" dirty="0">
                <a:solidFill>
                  <a:schemeClr val="tx1"/>
                </a:solidFill>
                <a:latin typeface="Roboto Slab" panose="020B0604020202020204" charset="0"/>
                <a:ea typeface="Roboto Slab" panose="020B0604020202020204" charset="0"/>
              </a:rPr>
              <a:t> (</a:t>
            </a:r>
            <a:r>
              <a:rPr lang="en-US" b="1" i="1" dirty="0" err="1">
                <a:solidFill>
                  <a:schemeClr val="tx1"/>
                </a:solidFill>
                <a:latin typeface="Cambria" panose="02040503050406030204" pitchFamily="18" charset="0"/>
                <a:ea typeface="Cambria" panose="02040503050406030204" pitchFamily="18" charset="0"/>
              </a:rPr>
              <a:t>Djurgården</a:t>
            </a:r>
            <a:r>
              <a:rPr lang="en-US" b="1" i="1" dirty="0">
                <a:solidFill>
                  <a:schemeClr val="tx1"/>
                </a:solidFill>
                <a:latin typeface="Cambria" panose="02040503050406030204" pitchFamily="18" charset="0"/>
                <a:ea typeface="Cambria" panose="02040503050406030204" pitchFamily="18" charset="0"/>
              </a:rPr>
              <a:t>-Lilla </a:t>
            </a:r>
            <a:r>
              <a:rPr lang="en-US" b="1" i="1" dirty="0" err="1">
                <a:solidFill>
                  <a:schemeClr val="tx1"/>
                </a:solidFill>
                <a:latin typeface="Cambria" panose="02040503050406030204" pitchFamily="18" charset="0"/>
                <a:ea typeface="Cambria" panose="02040503050406030204" pitchFamily="18" charset="0"/>
              </a:rPr>
              <a:t>Värtans</a:t>
            </a:r>
            <a:r>
              <a:rPr lang="en-US" b="1" i="1" dirty="0">
                <a:solidFill>
                  <a:schemeClr val="tx1"/>
                </a:solidFill>
                <a:latin typeface="Cambria" panose="02040503050406030204" pitchFamily="18" charset="0"/>
                <a:ea typeface="Cambria" panose="02040503050406030204" pitchFamily="18" charset="0"/>
              </a:rPr>
              <a:t> </a:t>
            </a:r>
            <a:r>
              <a:rPr lang="en-US" b="1" i="1" dirty="0" err="1">
                <a:solidFill>
                  <a:schemeClr val="tx1"/>
                </a:solidFill>
                <a:latin typeface="Cambria" panose="02040503050406030204" pitchFamily="18" charset="0"/>
                <a:ea typeface="Cambria" panose="02040503050406030204" pitchFamily="18" charset="0"/>
              </a:rPr>
              <a:t>Miljöskyddsförening</a:t>
            </a:r>
            <a:r>
              <a:rPr lang="en-US" dirty="0">
                <a:solidFill>
                  <a:schemeClr val="tx1"/>
                </a:solidFill>
                <a:latin typeface="Roboto Slab" panose="020B0604020202020204" charset="0"/>
                <a:ea typeface="Roboto Slab" panose="020B0604020202020204" charset="0"/>
              </a:rPr>
              <a:t>)</a:t>
            </a:r>
            <a:endParaRPr lang="cs-CZ" dirty="0">
              <a:solidFill>
                <a:schemeClr val="tx1"/>
              </a:solidFill>
              <a:latin typeface="Roboto Slab" panose="020B0604020202020204" charset="0"/>
              <a:ea typeface="Roboto Slab" panose="020B0604020202020204" charset="0"/>
            </a:endParaRPr>
          </a:p>
          <a:p>
            <a:pPr algn="just"/>
            <a:endParaRPr lang="cs-CZ" sz="1800" dirty="0">
              <a:latin typeface="Roboto Slab" panose="020B0604020202020204" charset="0"/>
              <a:ea typeface="Roboto Slab" panose="020B0604020202020204" charset="0"/>
            </a:endParaRPr>
          </a:p>
        </p:txBody>
      </p:sp>
      <p:sp>
        <p:nvSpPr>
          <p:cNvPr id="2" name="Shape 119">
            <a:extLst>
              <a:ext uri="{FF2B5EF4-FFF2-40B4-BE49-F238E27FC236}">
                <a16:creationId xmlns:a16="http://schemas.microsoft.com/office/drawing/2014/main" id="{411DA20A-AFC8-847E-3EF2-6803A8142714}"/>
              </a:ext>
            </a:extLst>
          </p:cNvPr>
          <p:cNvSpPr txBox="1"/>
          <p:nvPr/>
        </p:nvSpPr>
        <p:spPr>
          <a:xfrm>
            <a:off x="588405" y="186134"/>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Roboto Slab" panose="020B0604020202020204" charset="0"/>
                <a:ea typeface="Roboto Slab" panose="020B0604020202020204" charset="0"/>
              </a:rPr>
              <a:t>Case-</a:t>
            </a:r>
            <a:r>
              <a:rPr lang="cs-CZ" sz="2000" b="1" dirty="0" err="1">
                <a:solidFill>
                  <a:schemeClr val="tx1"/>
                </a:solidFill>
                <a:latin typeface="Roboto Slab" panose="020B0604020202020204" charset="0"/>
                <a:ea typeface="Roboto Slab" panose="020B0604020202020204" charset="0"/>
              </a:rPr>
              <a:t>law</a:t>
            </a:r>
            <a:r>
              <a:rPr lang="cs-CZ" sz="2000" b="1" dirty="0">
                <a:solidFill>
                  <a:schemeClr val="tx1"/>
                </a:solidFill>
                <a:latin typeface="Roboto Slab" panose="020B0604020202020204" charset="0"/>
                <a:ea typeface="Roboto Slab" panose="020B0604020202020204" charset="0"/>
              </a:rPr>
              <a:t> on </a:t>
            </a:r>
            <a:r>
              <a:rPr lang="cs-CZ" sz="2000" b="1" dirty="0" err="1">
                <a:solidFill>
                  <a:schemeClr val="tx1"/>
                </a:solidFill>
                <a:latin typeface="Roboto Slab" panose="020B0604020202020204" charset="0"/>
                <a:ea typeface="Roboto Slab" panose="020B0604020202020204" charset="0"/>
              </a:rPr>
              <a:t>the</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scope</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of</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the</a:t>
            </a:r>
            <a:r>
              <a:rPr lang="cs-CZ" sz="2000" b="1" dirty="0">
                <a:solidFill>
                  <a:schemeClr val="tx1"/>
                </a:solidFill>
                <a:latin typeface="Roboto Slab" panose="020B0604020202020204" charset="0"/>
                <a:ea typeface="Roboto Slab" panose="020B0604020202020204" charset="0"/>
              </a:rPr>
              <a:t> </a:t>
            </a:r>
            <a:r>
              <a:rPr lang="cs-CZ" sz="2000" b="1" dirty="0" err="1">
                <a:solidFill>
                  <a:schemeClr val="tx1"/>
                </a:solidFill>
                <a:latin typeface="Roboto Slab" panose="020B0604020202020204" charset="0"/>
                <a:ea typeface="Roboto Slab" panose="020B0604020202020204" charset="0"/>
              </a:rPr>
              <a:t>Directives</a:t>
            </a:r>
            <a:r>
              <a:rPr lang="cs-CZ" sz="1800" b="1" dirty="0">
                <a:solidFill>
                  <a:schemeClr val="tx1"/>
                </a:solidFill>
                <a:latin typeface="Roboto Slab" panose="020B0604020202020204" charset="0"/>
                <a:ea typeface="Roboto Slab" panose="020B0604020202020204" charset="0"/>
              </a:rPr>
              <a:t> II: </a:t>
            </a:r>
            <a:r>
              <a:rPr lang="cs-CZ" sz="1800" b="1" dirty="0" err="1">
                <a:solidFill>
                  <a:schemeClr val="tx1"/>
                </a:solidFill>
                <a:latin typeface="Roboto Slab" panose="020B0604020202020204" charset="0"/>
                <a:ea typeface="Roboto Slab" panose="020B0604020202020204" charset="0"/>
              </a:rPr>
              <a:t>Who</a:t>
            </a:r>
            <a:r>
              <a:rPr lang="cs-CZ" sz="1800" b="1" dirty="0">
                <a:solidFill>
                  <a:schemeClr val="tx1"/>
                </a:solidFill>
                <a:latin typeface="Roboto Slab" panose="020B0604020202020204" charset="0"/>
                <a:ea typeface="Roboto Slab" panose="020B0604020202020204" charset="0"/>
              </a:rPr>
              <a:t> </a:t>
            </a:r>
            <a:r>
              <a:rPr lang="cs-CZ" sz="1800" b="1" dirty="0" err="1">
                <a:solidFill>
                  <a:schemeClr val="tx1"/>
                </a:solidFill>
                <a:latin typeface="Roboto Slab" panose="020B0604020202020204" charset="0"/>
                <a:ea typeface="Roboto Slab" panose="020B0604020202020204" charset="0"/>
              </a:rPr>
              <a:t>is</a:t>
            </a:r>
            <a:r>
              <a:rPr lang="cs-CZ" sz="1800" b="1" dirty="0">
                <a:solidFill>
                  <a:schemeClr val="tx1"/>
                </a:solidFill>
                <a:latin typeface="Roboto Slab" panose="020B0604020202020204" charset="0"/>
                <a:ea typeface="Roboto Slab" panose="020B0604020202020204" charset="0"/>
              </a:rPr>
              <a:t> </a:t>
            </a:r>
            <a:r>
              <a:rPr lang="cs-CZ" sz="1800" b="1" dirty="0" err="1">
                <a:solidFill>
                  <a:schemeClr val="tx1"/>
                </a:solidFill>
                <a:latin typeface="Roboto Slab" panose="020B0604020202020204" charset="0"/>
                <a:ea typeface="Roboto Slab" panose="020B0604020202020204" charset="0"/>
              </a:rPr>
              <a:t>affected</a:t>
            </a:r>
            <a:r>
              <a:rPr lang="cs-CZ" sz="1800" b="1" dirty="0">
                <a:solidFill>
                  <a:schemeClr val="tx1"/>
                </a:solidFill>
                <a:latin typeface="Roboto Slab" panose="020B0604020202020204" charset="0"/>
                <a:ea typeface="Roboto Slab" panose="020B0604020202020204" charset="0"/>
              </a:rPr>
              <a:t>?</a:t>
            </a:r>
            <a:endParaRPr lang="de-DE" sz="1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7672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3000284"/>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Environmental democracy</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Affected and close to the source</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Fundamental rights</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	(to be able to assert this rights, citizens must participate)</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Helping hand</a:t>
            </a:r>
          </a:p>
          <a:p>
            <a:pPr marL="285750" lvl="2"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to further the accountability of and transparency</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to strengthen public support for decisions</a:t>
            </a:r>
          </a:p>
          <a:p>
            <a:pPr marL="285750" lvl="0" indent="-285750">
              <a:spcBef>
                <a:spcPts val="600"/>
              </a:spcBef>
              <a:buFont typeface="Arial" panose="020B0604020202020204" pitchFamily="34" charset="0"/>
              <a:buChar char="•"/>
            </a:pPr>
            <a:r>
              <a:rPr lang="en-US" sz="1100" b="1" dirty="0">
                <a:solidFill>
                  <a:schemeClr val="tx1"/>
                </a:solidFill>
                <a:latin typeface="Roboto Slab" panose="020B0604020202020204" charset="0"/>
                <a:ea typeface="Roboto Slab" panose="020B0604020202020204" charset="0"/>
                <a:cs typeface="Nixie One"/>
                <a:sym typeface="Nixie One"/>
              </a:rPr>
              <a:t>to promote environmental education</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Negatives?</a:t>
            </a:r>
          </a:p>
          <a:p>
            <a:pPr marL="285750" lvl="0" indent="-285750">
              <a:spcBef>
                <a:spcPts val="600"/>
              </a:spcBef>
              <a:buFont typeface="Arial" panose="020B0604020202020204" pitchFamily="34" charset="0"/>
              <a:buChar char="•"/>
            </a:pPr>
            <a:r>
              <a:rPr lang="cs-CZ" sz="1200" b="1" dirty="0">
                <a:solidFill>
                  <a:schemeClr val="tx1"/>
                </a:solidFill>
                <a:latin typeface="Roboto Slab" panose="020B0604020202020204" charset="0"/>
                <a:ea typeface="Roboto Slab" panose="020B0604020202020204" charset="0"/>
                <a:cs typeface="Nixie One"/>
                <a:sym typeface="Nixie One"/>
              </a:rPr>
              <a:t>„</a:t>
            </a:r>
            <a:r>
              <a:rPr lang="en-US" sz="1200" b="1" dirty="0">
                <a:solidFill>
                  <a:schemeClr val="tx1"/>
                </a:solidFill>
                <a:latin typeface="Roboto Slab" panose="020B0604020202020204" charset="0"/>
                <a:ea typeface="Roboto Slab" panose="020B0604020202020204" charset="0"/>
                <a:cs typeface="Nixie One"/>
                <a:sym typeface="Nixie One"/>
              </a:rPr>
              <a:t>Only</a:t>
            </a:r>
            <a:r>
              <a:rPr lang="cs-CZ" sz="1200" b="1" dirty="0">
                <a:solidFill>
                  <a:schemeClr val="tx1"/>
                </a:solidFill>
                <a:latin typeface="Roboto Slab" panose="020B0604020202020204" charset="0"/>
                <a:ea typeface="Roboto Slab" panose="020B0604020202020204" charset="0"/>
                <a:cs typeface="Nixie One"/>
                <a:sym typeface="Nixie One"/>
              </a:rPr>
              <a:t>“</a:t>
            </a:r>
            <a:r>
              <a:rPr lang="en-US" sz="1200" b="1" dirty="0">
                <a:solidFill>
                  <a:schemeClr val="tx1"/>
                </a:solidFill>
                <a:latin typeface="Roboto Slab" panose="020B0604020202020204" charset="0"/>
                <a:ea typeface="Roboto Slab" panose="020B0604020202020204" charset="0"/>
                <a:cs typeface="Nixie One"/>
                <a:sym typeface="Nixie One"/>
              </a:rPr>
              <a:t> procedural rights</a:t>
            </a:r>
          </a:p>
          <a:p>
            <a:pPr marL="285750" lvl="0" indent="-285750">
              <a:spcBef>
                <a:spcPts val="600"/>
              </a:spcBef>
              <a:buFont typeface="Arial" panose="020B0604020202020204" pitchFamily="34" charset="0"/>
              <a:buChar char="•"/>
            </a:pPr>
            <a:r>
              <a:rPr lang="en-US" sz="1200" b="1" dirty="0">
                <a:solidFill>
                  <a:schemeClr val="tx1"/>
                </a:solidFill>
                <a:latin typeface="Roboto Slab" panose="020B0604020202020204" charset="0"/>
                <a:ea typeface="Roboto Slab" panose="020B0604020202020204" charset="0"/>
                <a:cs typeface="Nixie One"/>
                <a:sym typeface="Nixie One"/>
              </a:rPr>
              <a:t>Wide scope</a:t>
            </a:r>
          </a:p>
          <a:p>
            <a:pPr marL="285750" lvl="0" indent="-285750">
              <a:spcBef>
                <a:spcPts val="600"/>
              </a:spcBef>
              <a:buFont typeface="Arial" panose="020B0604020202020204" pitchFamily="34" charset="0"/>
              <a:buChar char="•"/>
            </a:pPr>
            <a:r>
              <a:rPr lang="en-US" sz="1200" b="1" dirty="0">
                <a:solidFill>
                  <a:schemeClr val="tx1"/>
                </a:solidFill>
                <a:latin typeface="Roboto Slab" panose="020B0604020202020204" charset="0"/>
                <a:ea typeface="Roboto Slab" panose="020B0604020202020204" charset="0"/>
                <a:cs typeface="Nixie One"/>
                <a:sym typeface="Nixie One"/>
              </a:rPr>
              <a:t>Free or almost free of charge</a:t>
            </a:r>
          </a:p>
          <a:p>
            <a:pPr marL="285750" lvl="0" indent="-285750">
              <a:spcBef>
                <a:spcPts val="600"/>
              </a:spcBef>
              <a:buFont typeface="Arial" panose="020B0604020202020204" pitchFamily="34" charset="0"/>
              <a:buChar char="•"/>
            </a:pPr>
            <a:r>
              <a:rPr lang="en-US" sz="1200" b="1" dirty="0">
                <a:solidFill>
                  <a:schemeClr val="tx1"/>
                </a:solidFill>
                <a:latin typeface="Roboto Slab" panose="020B0604020202020204" charset="0"/>
                <a:ea typeface="Roboto Slab" panose="020B0604020202020204" charset="0"/>
                <a:cs typeface="Nixie One"/>
                <a:sym typeface="Nixie One"/>
              </a:rPr>
              <a:t>Not necessarily protection of environment – personal interests</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613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500"/>
                                        <p:tgtEl>
                                          <p:spTgt spid="2">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fade">
                                      <p:cBhvr>
                                        <p:cTn id="45" dur="500"/>
                                        <p:tgtEl>
                                          <p:spTgt spid="2">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fade">
                                      <p:cBhvr>
                                        <p:cTn id="50" dur="500"/>
                                        <p:tgtEl>
                                          <p:spTgt spid="2">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500"/>
                                        <p:tgtEl>
                                          <p:spTgt spid="2">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txEl>
                                              <p:pRg st="12" end="12"/>
                                            </p:txEl>
                                          </p:spTgt>
                                        </p:tgtEl>
                                        <p:attrNameLst>
                                          <p:attrName>style.visibility</p:attrName>
                                        </p:attrNameLst>
                                      </p:cBhvr>
                                      <p:to>
                                        <p:strVal val="visible"/>
                                      </p:to>
                                    </p:set>
                                    <p:animEffect transition="in" filter="fade">
                                      <p:cBhvr>
                                        <p:cTn id="60" dur="500"/>
                                        <p:tgtEl>
                                          <p:spTgt spid="2">
                                            <p:txEl>
                                              <p:pRg st="12" end="1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txEl>
                                              <p:pRg st="13" end="13"/>
                                            </p:txEl>
                                          </p:spTgt>
                                        </p:tgtEl>
                                        <p:attrNameLst>
                                          <p:attrName>style.visibility</p:attrName>
                                        </p:attrNameLst>
                                      </p:cBhvr>
                                      <p:to>
                                        <p:strVal val="visible"/>
                                      </p:to>
                                    </p:set>
                                    <p:animEffect transition="in" filter="fade">
                                      <p:cBhvr>
                                        <p:cTn id="65" dur="500"/>
                                        <p:tgtEl>
                                          <p:spTgt spid="2">
                                            <p:txEl>
                                              <p:pRg st="13" end="1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txEl>
                                              <p:pRg st="14" end="14"/>
                                            </p:txEl>
                                          </p:spTgt>
                                        </p:tgtEl>
                                        <p:attrNameLst>
                                          <p:attrName>style.visibility</p:attrName>
                                        </p:attrNameLst>
                                      </p:cBhvr>
                                      <p:to>
                                        <p:strVal val="visible"/>
                                      </p:to>
                                    </p:set>
                                    <p:animEffect transition="in" filter="fade">
                                      <p:cBhvr>
                                        <p:cTn id="7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461501"/>
          </a:xfrm>
          <a:prstGeom prst="rect">
            <a:avLst/>
          </a:prstGeom>
          <a:noFill/>
          <a:ln>
            <a:noFill/>
          </a:ln>
        </p:spPr>
        <p:txBody>
          <a:bodyPr lIns="91425" tIns="91425" rIns="91425" bIns="91425" anchor="t" anchorCtr="0">
            <a:noAutofit/>
          </a:bodyPr>
          <a:lstStyle/>
          <a:p>
            <a:r>
              <a:rPr lang="cs-CZ" sz="2000" b="1" dirty="0" err="1">
                <a:solidFill>
                  <a:schemeClr val="tx1"/>
                </a:solidFill>
                <a:latin typeface="Roboto Slab" panose="020B0604020202020204" charset="0"/>
                <a:ea typeface="Roboto Slab" panose="020B0604020202020204" charset="0"/>
              </a:rPr>
              <a:t>Obstacles</a:t>
            </a:r>
            <a:r>
              <a:rPr lang="cs-CZ" sz="2000" b="1" dirty="0">
                <a:solidFill>
                  <a:schemeClr val="tx1"/>
                </a:solidFill>
                <a:latin typeface="Roboto Slab" panose="020B0604020202020204" charset="0"/>
                <a:ea typeface="Roboto Slab" panose="020B0604020202020204" charset="0"/>
              </a:rPr>
              <a:t> to </a:t>
            </a:r>
            <a:r>
              <a:rPr lang="cs-CZ" sz="2000" b="1" dirty="0" err="1">
                <a:solidFill>
                  <a:schemeClr val="tx1"/>
                </a:solidFill>
                <a:latin typeface="Roboto Slab" panose="020B0604020202020204" charset="0"/>
                <a:ea typeface="Roboto Slab" panose="020B0604020202020204" charset="0"/>
              </a:rPr>
              <a:t>participation</a:t>
            </a:r>
            <a:r>
              <a:rPr lang="cs-CZ" sz="2000" b="1" dirty="0">
                <a:solidFill>
                  <a:schemeClr val="tx1"/>
                </a:solidFill>
                <a:latin typeface="Roboto Slab" panose="020B0604020202020204" charset="0"/>
                <a:ea typeface="Roboto Slab" panose="020B0604020202020204" charset="0"/>
              </a:rPr>
              <a:t> in </a:t>
            </a:r>
            <a:r>
              <a:rPr lang="cs-CZ" sz="2000" b="1" dirty="0" err="1">
                <a:solidFill>
                  <a:schemeClr val="tx1"/>
                </a:solidFill>
                <a:latin typeface="Roboto Slab" panose="020B0604020202020204" charset="0"/>
                <a:ea typeface="Roboto Slab" panose="020B0604020202020204" charset="0"/>
              </a:rPr>
              <a:t>decision-making</a:t>
            </a:r>
            <a:r>
              <a:rPr lang="cs-CZ" sz="2000" b="1" dirty="0">
                <a:solidFill>
                  <a:schemeClr val="tx1"/>
                </a:solidFill>
                <a:latin typeface="Roboto Slab" panose="020B0604020202020204" charset="0"/>
                <a:ea typeface="Roboto Slab" panose="020B0604020202020204" charset="0"/>
              </a:rPr>
              <a:t>?</a:t>
            </a:r>
            <a:br>
              <a:rPr lang="en-US" sz="2000" b="1" dirty="0">
                <a:solidFill>
                  <a:schemeClr val="tx1"/>
                </a:solidFill>
                <a:latin typeface="Roboto Slab" panose="020B0604020202020204" charset="0"/>
                <a:ea typeface="Roboto Slab" panose="020B0604020202020204" charset="0"/>
              </a:rPr>
            </a:br>
            <a:endParaRPr lang="cs-CZ" sz="800" b="1" dirty="0">
              <a:solidFill>
                <a:schemeClr val="tx1"/>
              </a:solidFill>
              <a:latin typeface="Roboto Slab" panose="020B0604020202020204" charset="0"/>
              <a:ea typeface="Roboto Slab" panose="020B0604020202020204" charset="0"/>
            </a:endParaRPr>
          </a:p>
          <a:p>
            <a:pPr algn="just"/>
            <a:r>
              <a:rPr lang="cs-CZ" b="1" dirty="0" err="1">
                <a:solidFill>
                  <a:schemeClr val="accent1"/>
                </a:solidFill>
                <a:latin typeface="Roboto Slab" panose="020B0604020202020204" charset="0"/>
                <a:ea typeface="Roboto Slab" panose="020B0604020202020204" charset="0"/>
              </a:rPr>
              <a:t>Costs</a:t>
            </a:r>
            <a:r>
              <a:rPr lang="cs-CZ" b="1" dirty="0">
                <a:solidFill>
                  <a:schemeClr val="accent1"/>
                </a:solidFill>
                <a:latin typeface="Roboto Slab" panose="020B0604020202020204" charset="0"/>
                <a:ea typeface="Roboto Slab" panose="020B0604020202020204" charset="0"/>
              </a:rPr>
              <a:t>: </a:t>
            </a:r>
            <a:r>
              <a:rPr lang="cs-CZ" b="1" dirty="0">
                <a:solidFill>
                  <a:schemeClr val="tx1"/>
                </a:solidFill>
                <a:latin typeface="Roboto Slab" panose="020B0604020202020204" charset="0"/>
                <a:ea typeface="Roboto Slab" panose="020B0604020202020204" charset="0"/>
              </a:rPr>
              <a:t>C-216/05</a:t>
            </a:r>
            <a:r>
              <a:rPr lang="cs-CZ" dirty="0">
                <a:solidFill>
                  <a:schemeClr val="tx1"/>
                </a:solidFill>
                <a:latin typeface="Roboto Slab" panose="020B0604020202020204" charset="0"/>
                <a:ea typeface="Roboto Slab" panose="020B0604020202020204" charset="0"/>
              </a:rPr>
              <a:t> (</a:t>
            </a:r>
            <a:r>
              <a:rPr lang="cs-CZ" i="1" dirty="0" err="1">
                <a:solidFill>
                  <a:schemeClr val="tx1"/>
                </a:solidFill>
                <a:latin typeface="Roboto Slab" panose="020B0604020202020204" charset="0"/>
                <a:ea typeface="Roboto Slab" panose="020B0604020202020204" charset="0"/>
              </a:rPr>
              <a:t>Commission</a:t>
            </a:r>
            <a:r>
              <a:rPr lang="cs-CZ" i="1" dirty="0">
                <a:solidFill>
                  <a:schemeClr val="tx1"/>
                </a:solidFill>
                <a:latin typeface="Roboto Slab" panose="020B0604020202020204" charset="0"/>
                <a:ea typeface="Roboto Slab" panose="020B0604020202020204" charset="0"/>
              </a:rPr>
              <a:t> v </a:t>
            </a:r>
            <a:r>
              <a:rPr lang="cs-CZ" i="1" dirty="0" err="1">
                <a:solidFill>
                  <a:schemeClr val="tx1"/>
                </a:solidFill>
                <a:latin typeface="Roboto Slab" panose="020B0604020202020204" charset="0"/>
                <a:ea typeface="Roboto Slab" panose="020B0604020202020204" charset="0"/>
              </a:rPr>
              <a:t>Ireland</a:t>
            </a:r>
            <a:r>
              <a:rPr lang="cs-CZ" dirty="0">
                <a:solidFill>
                  <a:schemeClr val="tx1"/>
                </a:solidFill>
                <a:latin typeface="Roboto Slab" panose="020B0604020202020204" charset="0"/>
                <a:ea typeface="Roboto Slab" panose="020B0604020202020204" charset="0"/>
              </a:rPr>
              <a:t>): </a:t>
            </a:r>
            <a:r>
              <a:rPr lang="en-US" i="1" dirty="0">
                <a:solidFill>
                  <a:schemeClr val="tx1"/>
                </a:solidFill>
                <a:latin typeface="Roboto Slab" panose="020B0604020202020204" charset="0"/>
                <a:ea typeface="Roboto Slab" panose="020B0604020202020204" charset="0"/>
              </a:rPr>
              <a:t>Although Directive 85/337 does not preclude fees such as those charged under the national legislation at issue in the present case, </a:t>
            </a:r>
            <a:r>
              <a:rPr lang="en-US" b="1" i="1" dirty="0">
                <a:solidFill>
                  <a:schemeClr val="accent2"/>
                </a:solidFill>
                <a:latin typeface="Roboto Slab" panose="020B0604020202020204" charset="0"/>
                <a:ea typeface="Roboto Slab" panose="020B0604020202020204" charset="0"/>
              </a:rPr>
              <a:t>they cannot, however, be fixed at a level which would be such as to prevent the directive from being fully effective</a:t>
            </a:r>
            <a:r>
              <a:rPr lang="en-US" i="1" dirty="0">
                <a:solidFill>
                  <a:schemeClr val="tx1"/>
                </a:solidFill>
                <a:latin typeface="Roboto Slab" panose="020B0604020202020204" charset="0"/>
                <a:ea typeface="Roboto Slab" panose="020B0604020202020204" charset="0"/>
              </a:rPr>
              <a:t>, in accordance with the objective pursued by it (see, to that effect, Case C‑97/00 Commission v France [2001] ECR I‑2053, paragraph 9).</a:t>
            </a:r>
            <a:r>
              <a:rPr lang="cs-CZ" i="1" dirty="0">
                <a:solidFill>
                  <a:schemeClr val="tx1"/>
                </a:solidFill>
                <a:latin typeface="Roboto Slab" panose="020B0604020202020204" charset="0"/>
                <a:ea typeface="Roboto Slab" panose="020B0604020202020204" charset="0"/>
              </a:rPr>
              <a:t> </a:t>
            </a:r>
            <a:r>
              <a:rPr lang="en-US" b="1" i="1" dirty="0">
                <a:solidFill>
                  <a:schemeClr val="accent6"/>
                </a:solidFill>
                <a:latin typeface="Roboto Slab" panose="020B0604020202020204" charset="0"/>
                <a:ea typeface="Roboto Slab" panose="020B0604020202020204" charset="0"/>
              </a:rPr>
              <a:t>This would be the case if, due to its amount, a fee were liable to constitute an obstacle</a:t>
            </a:r>
            <a:r>
              <a:rPr lang="en-US" i="1" dirty="0">
                <a:solidFill>
                  <a:schemeClr val="tx1"/>
                </a:solidFill>
                <a:latin typeface="Roboto Slab" panose="020B0604020202020204" charset="0"/>
                <a:ea typeface="Roboto Slab" panose="020B0604020202020204" charset="0"/>
              </a:rPr>
              <a:t> to the exercise of the rights of participation</a:t>
            </a:r>
            <a:r>
              <a:rPr lang="cs-CZ" i="1" dirty="0">
                <a:solidFill>
                  <a:schemeClr val="tx1"/>
                </a:solidFill>
                <a:latin typeface="Roboto Slab" panose="020B0604020202020204" charset="0"/>
                <a:ea typeface="Roboto Slab" panose="020B0604020202020204" charset="0"/>
              </a:rPr>
              <a:t>...</a:t>
            </a:r>
          </a:p>
          <a:p>
            <a:pPr algn="just"/>
            <a:endParaRPr lang="cs-CZ" sz="800" b="1" dirty="0">
              <a:solidFill>
                <a:schemeClr val="accent1"/>
              </a:solidFill>
              <a:latin typeface="Roboto Slab" panose="020B0604020202020204" charset="0"/>
              <a:ea typeface="Roboto Slab" panose="020B0604020202020204" charset="0"/>
            </a:endParaRPr>
          </a:p>
          <a:p>
            <a:pPr algn="just"/>
            <a:r>
              <a:rPr lang="cs-CZ" b="1" dirty="0">
                <a:solidFill>
                  <a:schemeClr val="accent1"/>
                </a:solidFill>
                <a:latin typeface="Roboto Slab" panose="020B0604020202020204" charset="0"/>
                <a:ea typeface="Roboto Slab" panose="020B0604020202020204" charset="0"/>
              </a:rPr>
              <a:t>Publication of the decision on the internet?</a:t>
            </a:r>
          </a:p>
          <a:p>
            <a:pPr algn="just"/>
            <a:r>
              <a:rPr lang="cs-CZ" sz="1200" b="1" dirty="0">
                <a:solidFill>
                  <a:schemeClr val="tx1"/>
                </a:solidFill>
                <a:latin typeface="Roboto Slab" panose="020B0604020202020204" charset="0"/>
                <a:ea typeface="Roboto Slab" panose="020B0604020202020204" charset="0"/>
              </a:rPr>
              <a:t>C-280/18</a:t>
            </a:r>
            <a:r>
              <a:rPr lang="cs-CZ" sz="1200" dirty="0">
                <a:solidFill>
                  <a:schemeClr val="tx1"/>
                </a:solidFill>
                <a:latin typeface="Roboto Slab" panose="020B0604020202020204" charset="0"/>
                <a:ea typeface="Roboto Slab" panose="020B0604020202020204" charset="0"/>
              </a:rPr>
              <a:t> (</a:t>
            </a:r>
            <a:r>
              <a:rPr lang="cs-CZ" sz="1200" dirty="0" err="1">
                <a:solidFill>
                  <a:schemeClr val="tx1"/>
                </a:solidFill>
                <a:latin typeface="Roboto Slab" panose="020B0604020202020204" charset="0"/>
                <a:ea typeface="Roboto Slab" panose="020B0604020202020204" charset="0"/>
              </a:rPr>
              <a:t>Flausch</a:t>
            </a:r>
            <a:r>
              <a:rPr lang="cs-CZ" sz="1200" dirty="0">
                <a:solidFill>
                  <a:schemeClr val="tx1"/>
                </a:solidFill>
                <a:latin typeface="Roboto Slab" panose="020B0604020202020204" charset="0"/>
                <a:ea typeface="Roboto Slab" panose="020B0604020202020204" charset="0"/>
              </a:rPr>
              <a:t> and </a:t>
            </a:r>
            <a:r>
              <a:rPr lang="cs-CZ" sz="1200" dirty="0" err="1">
                <a:solidFill>
                  <a:schemeClr val="tx1"/>
                </a:solidFill>
                <a:latin typeface="Roboto Slab" panose="020B0604020202020204" charset="0"/>
                <a:ea typeface="Roboto Slab" panose="020B0604020202020204" charset="0"/>
              </a:rPr>
              <a:t>Others</a:t>
            </a:r>
            <a:r>
              <a:rPr lang="cs-CZ" sz="1200" dirty="0">
                <a:solidFill>
                  <a:schemeClr val="tx1"/>
                </a:solidFill>
                <a:latin typeface="Roboto Slab" panose="020B0604020202020204" charset="0"/>
                <a:ea typeface="Roboto Slab" panose="020B0604020202020204" charset="0"/>
              </a:rPr>
              <a:t>): </a:t>
            </a:r>
            <a:r>
              <a:rPr lang="en-US" sz="1200" i="1" dirty="0">
                <a:solidFill>
                  <a:schemeClr val="tx1"/>
                </a:solidFill>
                <a:latin typeface="Roboto Slab" panose="020B0604020202020204" charset="0"/>
                <a:ea typeface="Roboto Slab" panose="020B0604020202020204" charset="0"/>
              </a:rPr>
              <a:t>1.      Article 6 of Directive 2011/92/EU of the European Parliament and of the Council of 13 December 2011 on the assessment of the effects of certain public and private projects on the environment must be interpreted as </a:t>
            </a:r>
            <a:r>
              <a:rPr lang="en-US" sz="1200" b="1" i="1" dirty="0">
                <a:solidFill>
                  <a:schemeClr val="tx1"/>
                </a:solidFill>
                <a:latin typeface="Roboto Slab" panose="020B0604020202020204" charset="0"/>
                <a:ea typeface="Roboto Slab" panose="020B0604020202020204" charset="0"/>
              </a:rPr>
              <a:t>precluding a Member State from carrying out the procedures for public participation in decision-making that relate to a project at the level of the headquarters of the competent regional administrative authority, and not at the level of the municipal unit </a:t>
            </a:r>
            <a:r>
              <a:rPr lang="en-US" sz="1200" i="1" dirty="0">
                <a:solidFill>
                  <a:schemeClr val="tx1"/>
                </a:solidFill>
                <a:latin typeface="Roboto Slab" panose="020B0604020202020204" charset="0"/>
                <a:ea typeface="Roboto Slab" panose="020B0604020202020204" charset="0"/>
              </a:rPr>
              <a:t>within which the site of the project falls, where the specific arrangements implemented do not ensure that the rights of the public concerned are actually complied with, a matter which is for the national court to establish.</a:t>
            </a:r>
          </a:p>
          <a:p>
            <a:pPr algn="just"/>
            <a:r>
              <a:rPr lang="en-US" sz="1200" i="1" dirty="0">
                <a:solidFill>
                  <a:schemeClr val="tx1"/>
                </a:solidFill>
                <a:latin typeface="Roboto Slab" panose="020B0604020202020204" charset="0"/>
                <a:ea typeface="Roboto Slab" panose="020B0604020202020204" charset="0"/>
              </a:rPr>
              <a:t>2.      Articles 9 and 11 of Directive 2011/92 must be interpreted as </a:t>
            </a:r>
            <a:r>
              <a:rPr lang="en-US" sz="1200" b="1" i="1" dirty="0">
                <a:solidFill>
                  <a:schemeClr val="tx1"/>
                </a:solidFill>
                <a:latin typeface="Roboto Slab" panose="020B0604020202020204" charset="0"/>
                <a:ea typeface="Roboto Slab" panose="020B0604020202020204" charset="0"/>
              </a:rPr>
              <a:t>precluding legislation, such as that at issue in the main proceedings, which results in a period for bringing proceedings that starts to run from the announcement of consent for a project on the internet</a:t>
            </a:r>
            <a:r>
              <a:rPr lang="en-US" sz="1200" i="1" dirty="0">
                <a:solidFill>
                  <a:schemeClr val="tx1"/>
                </a:solidFill>
                <a:latin typeface="Roboto Slab" panose="020B0604020202020204" charset="0"/>
                <a:ea typeface="Roboto Slab" panose="020B0604020202020204" charset="0"/>
              </a:rPr>
              <a:t> being relied on against members of the public concerned where they did not previously have an adequate opportunity to find out about the consent procedure in accordance with Article 6(2) of that directive.</a:t>
            </a:r>
            <a:endParaRPr lang="en-US" sz="1200" b="1" dirty="0">
              <a:solidFill>
                <a:schemeClr val="accent1"/>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pPr lvl="0">
              <a:spcBef>
                <a:spcPts val="600"/>
              </a:spcBef>
            </a:pPr>
            <a:endParaRPr lang="en-US" sz="24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dirty="0">
              <a:solidFill>
                <a:schemeClr val="tx1"/>
              </a:solidFill>
              <a:latin typeface="Roboto Slab" panose="020B0604020202020204" charset="0"/>
              <a:ea typeface="Roboto Slab" panose="020B0604020202020204" charset="0"/>
              <a:cs typeface="Nixie One"/>
              <a:sym typeface="Nixie One"/>
            </a:endParaRPr>
          </a:p>
          <a:p>
            <a:endParaRPr lang="cs-CZ" sz="2400"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34675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0"/>
            <a:ext cx="8238002" cy="666159"/>
          </a:xfrm>
          <a:prstGeom prst="rect">
            <a:avLst/>
          </a:prstGeom>
          <a:noFill/>
          <a:ln>
            <a:noFill/>
          </a:ln>
        </p:spPr>
        <p:txBody>
          <a:bodyPr lIns="91425" tIns="91425" rIns="91425" bIns="91425" anchor="t" anchorCtr="0">
            <a:noAutofit/>
          </a:bodyPr>
          <a:lstStyle/>
          <a:p>
            <a:r>
              <a:rPr lang="en-US" sz="2000" b="1" dirty="0">
                <a:solidFill>
                  <a:schemeClr val="tx1"/>
                </a:solidFill>
                <a:latin typeface="Roboto Slab" panose="020B0604020202020204" charset="0"/>
                <a:ea typeface="Roboto Slab" panose="020B0604020202020204" charset="0"/>
              </a:rPr>
              <a:t>Participation in decision-making ≠ access to justice </a:t>
            </a:r>
          </a:p>
          <a:p>
            <a:endParaRPr lang="cs-CZ" sz="800" b="1" dirty="0">
              <a:solidFill>
                <a:schemeClr val="tx1"/>
              </a:solidFill>
              <a:latin typeface="Roboto Slab" panose="020B0604020202020204" charset="0"/>
              <a:ea typeface="Roboto Slab" panose="020B0604020202020204" charset="0"/>
            </a:endParaRPr>
          </a:p>
          <a:p>
            <a:pPr algn="just"/>
            <a:r>
              <a:rPr lang="en-US" b="1" dirty="0">
                <a:solidFill>
                  <a:schemeClr val="tx1"/>
                </a:solidFill>
                <a:latin typeface="Roboto Slab" panose="020B0604020202020204" charset="0"/>
                <a:ea typeface="Roboto Slab" panose="020B0604020202020204" charset="0"/>
              </a:rPr>
              <a:t>C-263/08</a:t>
            </a:r>
            <a:r>
              <a:rPr lang="en-US" dirty="0">
                <a:solidFill>
                  <a:schemeClr val="tx1"/>
                </a:solidFill>
                <a:latin typeface="Roboto Slab" panose="020B0604020202020204" charset="0"/>
                <a:ea typeface="Roboto Slab" panose="020B0604020202020204" charset="0"/>
              </a:rPr>
              <a:t> (</a:t>
            </a:r>
            <a:r>
              <a:rPr lang="en-US" i="1" dirty="0" err="1">
                <a:solidFill>
                  <a:schemeClr val="tx1"/>
                </a:solidFill>
                <a:latin typeface="Roboto Slab" panose="020B0604020202020204" charset="0"/>
                <a:ea typeface="Roboto Slab" panose="020B0604020202020204" charset="0"/>
              </a:rPr>
              <a:t>Djurgården-Lilla</a:t>
            </a:r>
            <a:r>
              <a:rPr lang="en-US" i="1" dirty="0">
                <a:solidFill>
                  <a:schemeClr val="tx1"/>
                </a:solidFill>
                <a:latin typeface="Roboto Slab" panose="020B0604020202020204" charset="0"/>
                <a:ea typeface="Roboto Slab" panose="020B0604020202020204" charset="0"/>
              </a:rPr>
              <a:t> </a:t>
            </a:r>
            <a:r>
              <a:rPr lang="en-US" i="1" dirty="0" err="1">
                <a:solidFill>
                  <a:schemeClr val="tx1"/>
                </a:solidFill>
                <a:latin typeface="Roboto Slab" panose="020B0604020202020204" charset="0"/>
                <a:ea typeface="Roboto Slab" panose="020B0604020202020204" charset="0"/>
              </a:rPr>
              <a:t>Värtans</a:t>
            </a:r>
            <a:r>
              <a:rPr lang="en-US" i="1" dirty="0">
                <a:solidFill>
                  <a:schemeClr val="tx1"/>
                </a:solidFill>
                <a:latin typeface="Roboto Slab" panose="020B0604020202020204" charset="0"/>
                <a:ea typeface="Roboto Slab" panose="020B0604020202020204" charset="0"/>
              </a:rPr>
              <a:t> </a:t>
            </a:r>
            <a:r>
              <a:rPr lang="en-US" i="1" dirty="0" err="1">
                <a:solidFill>
                  <a:schemeClr val="tx1"/>
                </a:solidFill>
                <a:latin typeface="Roboto Slab" panose="020B0604020202020204" charset="0"/>
                <a:ea typeface="Roboto Slab" panose="020B0604020202020204" charset="0"/>
              </a:rPr>
              <a:t>Miljöskyddsförening</a:t>
            </a:r>
            <a:r>
              <a:rPr lang="cs-CZ" dirty="0">
                <a:solidFill>
                  <a:schemeClr val="tx1"/>
                </a:solidFill>
                <a:latin typeface="Roboto Slab" panose="020B0604020202020204" charset="0"/>
                <a:ea typeface="Roboto Slab" panose="020B0604020202020204" charset="0"/>
              </a:rPr>
              <a:t>, para. 38</a:t>
            </a:r>
            <a:r>
              <a:rPr lang="en-US" dirty="0">
                <a:solidFill>
                  <a:schemeClr val="tx1"/>
                </a:solidFill>
                <a:latin typeface="Roboto Slab" panose="020B0604020202020204" charset="0"/>
                <a:ea typeface="Roboto Slab" panose="020B0604020202020204" charset="0"/>
              </a:rPr>
              <a:t>):</a:t>
            </a:r>
            <a:r>
              <a:rPr lang="cs-CZ" dirty="0">
                <a:solidFill>
                  <a:schemeClr val="tx1"/>
                </a:solidFill>
                <a:latin typeface="Roboto Slab" panose="020B0604020202020204" charset="0"/>
                <a:ea typeface="Roboto Slab" panose="020B0604020202020204" charset="0"/>
              </a:rPr>
              <a:t> </a:t>
            </a:r>
            <a:r>
              <a:rPr lang="cs-CZ" i="1" dirty="0">
                <a:solidFill>
                  <a:schemeClr val="tx1"/>
                </a:solidFill>
                <a:latin typeface="Roboto Slab" panose="020B0604020202020204" charset="0"/>
                <a:ea typeface="Roboto Slab" panose="020B0604020202020204" charset="0"/>
              </a:rPr>
              <a:t>...</a:t>
            </a:r>
            <a:r>
              <a:rPr lang="en-US" i="1" dirty="0">
                <a:solidFill>
                  <a:schemeClr val="tx1"/>
                </a:solidFill>
                <a:latin typeface="Roboto Slab" panose="020B0604020202020204" charset="0"/>
                <a:ea typeface="Roboto Slab" panose="020B0604020202020204" charset="0"/>
              </a:rPr>
              <a:t>participation in an environmental decision-making procedure under the conditions laid down in Articles 2(2) and 6(4) of Directive 85/337 is </a:t>
            </a:r>
            <a:r>
              <a:rPr lang="en-US" b="1" i="1" dirty="0">
                <a:solidFill>
                  <a:schemeClr val="accent2"/>
                </a:solidFill>
                <a:latin typeface="Roboto Slab" panose="020B0604020202020204" charset="0"/>
                <a:ea typeface="Roboto Slab" panose="020B0604020202020204" charset="0"/>
              </a:rPr>
              <a:t>separate and has a different purpose from a legal review</a:t>
            </a:r>
            <a:r>
              <a:rPr lang="en-US" i="1" dirty="0">
                <a:solidFill>
                  <a:schemeClr val="tx1"/>
                </a:solidFill>
                <a:latin typeface="Roboto Slab" panose="020B0604020202020204" charset="0"/>
                <a:ea typeface="Roboto Slab" panose="020B0604020202020204" charset="0"/>
              </a:rPr>
              <a:t>, since the latter may, where appropriate, be directed at a decision adopted at the end of that procedure. Therefore, participation in the decision-making procedure has no effect on the conditions for access to the review procedure</a:t>
            </a:r>
            <a:r>
              <a:rPr lang="en-US" dirty="0">
                <a:solidFill>
                  <a:schemeClr val="tx1"/>
                </a:solidFill>
                <a:latin typeface="Roboto Slab" panose="020B0604020202020204" charset="0"/>
                <a:ea typeface="Roboto Slab" panose="020B0604020202020204" charset="0"/>
              </a:rPr>
              <a:t>.</a:t>
            </a:r>
            <a:endParaRPr lang="cs-CZ" dirty="0">
              <a:solidFill>
                <a:schemeClr val="tx1"/>
              </a:solidFill>
              <a:latin typeface="Roboto Slab" panose="020B0604020202020204" charset="0"/>
              <a:ea typeface="Roboto Slab" panose="020B0604020202020204" charset="0"/>
            </a:endParaRPr>
          </a:p>
          <a:p>
            <a:pPr algn="just"/>
            <a:endParaRPr lang="cs-CZ" sz="1050" dirty="0">
              <a:solidFill>
                <a:schemeClr val="tx1"/>
              </a:solidFill>
              <a:latin typeface="Roboto Slab" panose="020B0604020202020204" charset="0"/>
              <a:ea typeface="Roboto Slab" panose="020B0604020202020204" charset="0"/>
            </a:endParaRPr>
          </a:p>
          <a:p>
            <a:r>
              <a:rPr lang="cs-CZ" b="1" dirty="0">
                <a:solidFill>
                  <a:schemeClr val="accent1"/>
                </a:solidFill>
                <a:latin typeface="Roboto Slab" panose="020B0604020202020204" charset="0"/>
                <a:ea typeface="Roboto Slab" panose="020B0604020202020204" charset="0"/>
              </a:rPr>
              <a:t>C-137/14 (</a:t>
            </a:r>
            <a:r>
              <a:rPr lang="cs-CZ" b="1" dirty="0" err="1">
                <a:solidFill>
                  <a:schemeClr val="accent1"/>
                </a:solidFill>
                <a:latin typeface="Roboto Slab" panose="020B0604020202020204" charset="0"/>
                <a:ea typeface="Roboto Slab" panose="020B0604020202020204" charset="0"/>
              </a:rPr>
              <a:t>Commission</a:t>
            </a:r>
            <a:r>
              <a:rPr lang="cs-CZ" b="1" dirty="0">
                <a:solidFill>
                  <a:schemeClr val="accent1"/>
                </a:solidFill>
                <a:latin typeface="Roboto Slab" panose="020B0604020202020204" charset="0"/>
                <a:ea typeface="Roboto Slab" panose="020B0604020202020204" charset="0"/>
              </a:rPr>
              <a:t> v </a:t>
            </a:r>
            <a:r>
              <a:rPr lang="cs-CZ" b="1" dirty="0" err="1">
                <a:solidFill>
                  <a:schemeClr val="accent1"/>
                </a:solidFill>
                <a:latin typeface="Roboto Slab" panose="020B0604020202020204" charset="0"/>
                <a:ea typeface="Roboto Slab" panose="020B0604020202020204" charset="0"/>
              </a:rPr>
              <a:t>Germany</a:t>
            </a:r>
            <a:r>
              <a:rPr lang="cs-CZ" b="1" dirty="0">
                <a:solidFill>
                  <a:schemeClr val="accent1"/>
                </a:solidFill>
                <a:latin typeface="Roboto Slab" panose="020B0604020202020204" charset="0"/>
                <a:ea typeface="Roboto Slab" panose="020B0604020202020204" charset="0"/>
              </a:rPr>
              <a:t>):</a:t>
            </a:r>
          </a:p>
          <a:p>
            <a:pPr algn="just"/>
            <a:r>
              <a:rPr lang="en-US" i="1" dirty="0">
                <a:solidFill>
                  <a:schemeClr val="tx1"/>
                </a:solidFill>
                <a:latin typeface="Roboto Slab" panose="020B0604020202020204" charset="0"/>
                <a:ea typeface="Roboto Slab" panose="020B0604020202020204" charset="0"/>
              </a:rPr>
              <a:t>80      As regards the argument concerning the efficiency of administrative procedures, although it is true that the fact </a:t>
            </a:r>
            <a:r>
              <a:rPr lang="en-US" b="1" i="1" dirty="0">
                <a:solidFill>
                  <a:schemeClr val="tx1"/>
                </a:solidFill>
                <a:latin typeface="Roboto Slab" panose="020B0604020202020204" charset="0"/>
                <a:ea typeface="Roboto Slab" panose="020B0604020202020204" charset="0"/>
              </a:rPr>
              <a:t>of raising a plea in law for the first time in legal proceedings </a:t>
            </a:r>
            <a:r>
              <a:rPr lang="en-US" i="1" dirty="0">
                <a:solidFill>
                  <a:schemeClr val="tx1"/>
                </a:solidFill>
                <a:latin typeface="Roboto Slab" panose="020B0604020202020204" charset="0"/>
                <a:ea typeface="Roboto Slab" panose="020B0604020202020204" charset="0"/>
              </a:rPr>
              <a:t>may, in certain cases, hinder the smooth running of that procedure, it is sufficient to recall that the very objective pursued by Article 11 of Directive 2011/92 and Article 25 of Directive 2010/75 is not only to ensure that the litigant has the broadest possible access to review by the courts but also to ensure that that review covers both the substantive and procedural legality of the contested decision in its entirety.</a:t>
            </a:r>
          </a:p>
          <a:p>
            <a:pPr algn="just"/>
            <a:r>
              <a:rPr lang="en-US" i="1" dirty="0">
                <a:solidFill>
                  <a:schemeClr val="tx1"/>
                </a:solidFill>
                <a:latin typeface="Roboto Slab" panose="020B0604020202020204" charset="0"/>
                <a:ea typeface="Roboto Slab" panose="020B0604020202020204" charset="0"/>
              </a:rPr>
              <a:t>81      None the less, the national l</a:t>
            </a:r>
            <a:r>
              <a:rPr lang="en-US" b="1" i="1" dirty="0">
                <a:solidFill>
                  <a:schemeClr val="tx1"/>
                </a:solidFill>
                <a:latin typeface="Roboto Slab" panose="020B0604020202020204" charset="0"/>
                <a:ea typeface="Roboto Slab" panose="020B0604020202020204" charset="0"/>
              </a:rPr>
              <a:t>egislature may lay down specific procedural rules, such as the inadmissibility of an argument submitted abusively or in bad faith</a:t>
            </a:r>
            <a:r>
              <a:rPr lang="en-US" i="1" dirty="0">
                <a:solidFill>
                  <a:schemeClr val="tx1"/>
                </a:solidFill>
                <a:latin typeface="Roboto Slab" panose="020B0604020202020204" charset="0"/>
                <a:ea typeface="Roboto Slab" panose="020B0604020202020204" charset="0"/>
              </a:rPr>
              <a:t>, which constitute appropriate mechanisms for ensuring the efficiency of the legal proceedings.</a:t>
            </a:r>
            <a:endParaRPr lang="cs-CZ" i="1" dirty="0">
              <a:solidFill>
                <a:schemeClr val="tx1"/>
              </a:solidFill>
              <a:latin typeface="Roboto Slab" panose="020B0604020202020204" charset="0"/>
              <a:ea typeface="Roboto Slab" panose="020B0604020202020204" charset="0"/>
            </a:endParaRPr>
          </a:p>
          <a:p>
            <a:endParaRPr lang="cs-CZ" b="1" dirty="0">
              <a:solidFill>
                <a:schemeClr val="accent1"/>
              </a:solidFill>
              <a:latin typeface="Roboto Slab" panose="020B0604020202020204" charset="0"/>
              <a:ea typeface="Roboto Slab" panose="020B0604020202020204" charset="0"/>
            </a:endParaRPr>
          </a:p>
          <a:p>
            <a:pPr algn="just"/>
            <a:endParaRPr lang="cs-CZ" sz="1200" dirty="0">
              <a:solidFill>
                <a:schemeClr val="tx1"/>
              </a:solidFill>
              <a:latin typeface="Roboto Slab" panose="020B0604020202020204" charset="0"/>
              <a:ea typeface="Roboto Slab" panose="020B0604020202020204" charset="0"/>
            </a:endParaRPr>
          </a:p>
          <a:p>
            <a:pPr algn="just"/>
            <a:r>
              <a:rPr lang="cs-CZ" sz="1200" b="1" dirty="0">
                <a:solidFill>
                  <a:schemeClr val="accent1"/>
                </a:solidFill>
                <a:latin typeface="Roboto Slab" panose="020B0604020202020204" charset="0"/>
                <a:ea typeface="Roboto Slab" panose="020B0604020202020204" charset="0"/>
              </a:rPr>
              <a:t>			</a:t>
            </a:r>
            <a:endParaRPr lang="cs-CZ" sz="1100" dirty="0">
              <a:solidFill>
                <a:schemeClr val="tx1"/>
              </a:solidFill>
              <a:latin typeface="Roboto Slab" panose="020B0604020202020204" charset="0"/>
              <a:ea typeface="Roboto Slab" panose="020B0604020202020204" charset="0"/>
            </a:endParaRPr>
          </a:p>
          <a:p>
            <a:pPr algn="just"/>
            <a:endParaRPr lang="en-US" sz="1200" dirty="0">
              <a:solidFill>
                <a:schemeClr val="tx1"/>
              </a:solidFill>
              <a:latin typeface="Roboto Slab" panose="020B0604020202020204" charset="0"/>
              <a:ea typeface="Roboto Slab" panose="020B0604020202020204" charset="0"/>
            </a:endParaRPr>
          </a:p>
          <a:p>
            <a:endParaRPr lang="en-US" sz="1200" b="1" dirty="0">
              <a:solidFill>
                <a:schemeClr val="accent1"/>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endParaRPr lang="cs-CZ" sz="2400" dirty="0">
              <a:solidFill>
                <a:schemeClr val="accent6"/>
              </a:solidFill>
              <a:latin typeface="Roboto Slab" panose="020B0604020202020204" charset="0"/>
              <a:ea typeface="Roboto Slab" panose="020B0604020202020204" charset="0"/>
            </a:endParaRPr>
          </a:p>
          <a:p>
            <a:pPr lvl="0">
              <a:spcBef>
                <a:spcPts val="600"/>
              </a:spcBef>
            </a:pPr>
            <a:endParaRPr lang="en-US" sz="24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dirty="0">
              <a:solidFill>
                <a:schemeClr val="tx1"/>
              </a:solidFill>
              <a:latin typeface="Roboto Slab" panose="020B0604020202020204" charset="0"/>
              <a:ea typeface="Roboto Slab" panose="020B0604020202020204" charset="0"/>
              <a:cs typeface="Nixie One"/>
              <a:sym typeface="Nixie One"/>
            </a:endParaRPr>
          </a:p>
          <a:p>
            <a:endParaRPr lang="cs-CZ" sz="2400"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599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1"/>
          <p:cNvPicPr/>
          <p:nvPr/>
        </p:nvPicPr>
        <p:blipFill>
          <a:blip r:embed="rId3">
            <a:extLst>
              <a:ext uri="{28A0092B-C50C-407E-A947-70E740481C1C}">
                <a14:useLocalDpi xmlns:a14="http://schemas.microsoft.com/office/drawing/2010/main" val="0"/>
              </a:ext>
            </a:extLst>
          </a:blip>
          <a:srcRect/>
          <a:stretch>
            <a:fillRect/>
          </a:stretch>
        </p:blipFill>
        <p:spPr bwMode="auto">
          <a:xfrm>
            <a:off x="1093750" y="4702645"/>
            <a:ext cx="506449" cy="326554"/>
          </a:xfrm>
          <a:prstGeom prst="rect">
            <a:avLst/>
          </a:prstGeom>
          <a:noFill/>
          <a:ln>
            <a:noFill/>
          </a:ln>
        </p:spPr>
      </p:pic>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42</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800" b="1" dirty="0">
                <a:solidFill>
                  <a:schemeClr val="accent2"/>
                </a:solidFill>
                <a:latin typeface="Roboto Slab" panose="020B0604020202020204" charset="0"/>
                <a:ea typeface="Roboto Slab" panose="020B0604020202020204" charset="0"/>
              </a:rPr>
              <a:t>LEGAL STANDING: </a:t>
            </a:r>
            <a:r>
              <a:rPr lang="cs-CZ" sz="1800" b="1" dirty="0">
                <a:solidFill>
                  <a:schemeClr val="accent6"/>
                </a:solidFill>
                <a:latin typeface="Roboto Slab" panose="020B0604020202020204" charset="0"/>
                <a:ea typeface="Roboto Slab" panose="020B0604020202020204" charset="0"/>
              </a:rPr>
              <a:t>Preconditions and wide access to justice</a:t>
            </a:r>
            <a:endParaRPr lang="cs-CZ" sz="1600" dirty="0">
              <a:solidFill>
                <a:schemeClr val="accent6"/>
              </a:solidFill>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9" name="TextBox 8">
            <a:extLst>
              <a:ext uri="{FF2B5EF4-FFF2-40B4-BE49-F238E27FC236}">
                <a16:creationId xmlns:a16="http://schemas.microsoft.com/office/drawing/2014/main" id="{0680CA22-1B42-4FB1-B839-7636D1D2F588}"/>
              </a:ext>
            </a:extLst>
          </p:cNvPr>
          <p:cNvSpPr txBox="1"/>
          <p:nvPr/>
        </p:nvSpPr>
        <p:spPr>
          <a:xfrm>
            <a:off x="619617" y="680161"/>
            <a:ext cx="8206552" cy="4185761"/>
          </a:xfrm>
          <a:prstGeom prst="rect">
            <a:avLst/>
          </a:prstGeom>
          <a:noFill/>
        </p:spPr>
        <p:txBody>
          <a:bodyPr wrap="square" rtlCol="0">
            <a:spAutoFit/>
          </a:bodyPr>
          <a:lstStyle/>
          <a:p>
            <a:r>
              <a:rPr lang="de-DE" b="1" dirty="0">
                <a:latin typeface="Roboto Slab" panose="020B0604020202020204" charset="0"/>
                <a:ea typeface="Roboto Slab" panose="020B0604020202020204" charset="0"/>
              </a:rPr>
              <a:t>Stichting Varkens in Nood and Others </a:t>
            </a:r>
            <a:r>
              <a:rPr lang="cs-CZ" b="1" dirty="0">
                <a:latin typeface="Roboto Slab" panose="020B0604020202020204" charset="0"/>
                <a:ea typeface="Roboto Slab" panose="020B0604020202020204" charset="0"/>
              </a:rPr>
              <a:t>(</a:t>
            </a:r>
            <a:r>
              <a:rPr lang="de-DE" b="1" dirty="0">
                <a:latin typeface="Roboto Slab" panose="020B0604020202020204" charset="0"/>
                <a:ea typeface="Roboto Slab" panose="020B0604020202020204" charset="0"/>
              </a:rPr>
              <a:t>C-826/18</a:t>
            </a:r>
            <a:r>
              <a:rPr lang="cs-CZ" b="1" dirty="0">
                <a:latin typeface="Roboto Slab" panose="020B0604020202020204" charset="0"/>
                <a:ea typeface="Roboto Slab" panose="020B0604020202020204" charset="0"/>
              </a:rPr>
              <a:t>, </a:t>
            </a:r>
            <a:r>
              <a:rPr lang="en-US" b="1" dirty="0">
                <a:latin typeface="Roboto Slab" panose="020B0604020202020204" charset="0"/>
                <a:ea typeface="Roboto Slab" panose="020B0604020202020204" charset="0"/>
              </a:rPr>
              <a:t>Admissibility of the action subject to prior participation in the decision-making procedure</a:t>
            </a:r>
            <a:r>
              <a:rPr lang="cs-CZ" b="1" dirty="0">
                <a:latin typeface="Roboto Slab" panose="020B0604020202020204" charset="0"/>
                <a:ea typeface="Roboto Slab" panose="020B0604020202020204" charset="0"/>
              </a:rPr>
              <a:t>):</a:t>
            </a:r>
          </a:p>
          <a:p>
            <a:endParaRPr lang="cs-CZ" b="1" dirty="0">
              <a:latin typeface="Roboto Slab" panose="020B0604020202020204" charset="0"/>
              <a:ea typeface="Roboto Slab" panose="020B0604020202020204" charset="0"/>
            </a:endParaRPr>
          </a:p>
          <a:p>
            <a:r>
              <a:rPr lang="cs-CZ" b="1" dirty="0">
                <a:solidFill>
                  <a:schemeClr val="accent6"/>
                </a:solidFill>
                <a:latin typeface="Roboto Slab" panose="020B0604020202020204" charset="0"/>
                <a:ea typeface="Roboto Slab" panose="020B0604020202020204" charset="0"/>
              </a:rPr>
              <a:t>Art. 9(2) regime: </a:t>
            </a:r>
            <a:r>
              <a:rPr lang="en-US" dirty="0">
                <a:latin typeface="Roboto Slab" panose="020B0604020202020204" charset="0"/>
                <a:ea typeface="Roboto Slab" panose="020B0604020202020204" charset="0"/>
              </a:rPr>
              <a:t>participation in the </a:t>
            </a:r>
            <a:r>
              <a:rPr lang="cs-CZ" dirty="0">
                <a:latin typeface="Roboto Slab" panose="020B0604020202020204" charset="0"/>
                <a:ea typeface="Roboto Slab" panose="020B0604020202020204" charset="0"/>
              </a:rPr>
              <a:t>administrative </a:t>
            </a:r>
            <a:r>
              <a:rPr lang="en-US" dirty="0">
                <a:latin typeface="Roboto Slab" panose="020B0604020202020204" charset="0"/>
                <a:ea typeface="Roboto Slab" panose="020B0604020202020204" charset="0"/>
              </a:rPr>
              <a:t>procedure </a:t>
            </a:r>
            <a:r>
              <a:rPr lang="cs-CZ" dirty="0">
                <a:latin typeface="Roboto Slab" panose="020B0604020202020204" charset="0"/>
                <a:ea typeface="Roboto Slab" panose="020B0604020202020204" charset="0"/>
              </a:rPr>
              <a:t>is not a suitable  condition for </a:t>
            </a:r>
            <a:r>
              <a:rPr lang="en-US" dirty="0">
                <a:latin typeface="Roboto Slab" panose="020B0604020202020204" charset="0"/>
                <a:ea typeface="Roboto Slab" panose="020B0604020202020204" charset="0"/>
              </a:rPr>
              <a:t>the admissibility of the judicial proceedings </a:t>
            </a:r>
            <a:r>
              <a:rPr lang="cs-CZ" dirty="0">
                <a:latin typeface="Roboto Slab" panose="020B0604020202020204" charset="0"/>
                <a:ea typeface="Roboto Slab" panose="020B0604020202020204" charset="0"/>
              </a:rPr>
              <a:t>brought by NGO</a:t>
            </a:r>
            <a:r>
              <a:rPr lang="en-US" dirty="0">
                <a:latin typeface="Roboto Slab" panose="020B0604020202020204" charset="0"/>
                <a:ea typeface="Roboto Slab" panose="020B0604020202020204" charset="0"/>
              </a:rPr>
              <a:t>, even though that condition does not apply where such </a:t>
            </a:r>
            <a:r>
              <a:rPr lang="en-US" dirty="0" err="1">
                <a:latin typeface="Roboto Slab" panose="020B0604020202020204" charset="0"/>
                <a:ea typeface="Roboto Slab" panose="020B0604020202020204" charset="0"/>
              </a:rPr>
              <a:t>organisations</a:t>
            </a:r>
            <a:r>
              <a:rPr lang="en-US" dirty="0">
                <a:latin typeface="Roboto Slab" panose="020B0604020202020204" charset="0"/>
                <a:ea typeface="Roboto Slab" panose="020B0604020202020204" charset="0"/>
              </a:rPr>
              <a:t> cannot reasonably be </a:t>
            </a:r>
            <a:r>
              <a:rPr lang="en-US" dirty="0" err="1">
                <a:latin typeface="Roboto Slab" panose="020B0604020202020204" charset="0"/>
                <a:ea typeface="Roboto Slab" panose="020B0604020202020204" charset="0"/>
              </a:rPr>
              <a:t>criticised</a:t>
            </a:r>
            <a:r>
              <a:rPr lang="en-US" dirty="0">
                <a:latin typeface="Roboto Slab" panose="020B0604020202020204" charset="0"/>
                <a:ea typeface="Roboto Slab" panose="020B0604020202020204" charset="0"/>
              </a:rPr>
              <a:t> for not having participated in that procedure.</a:t>
            </a:r>
            <a:endParaRPr lang="cs-CZ" dirty="0">
              <a:latin typeface="Roboto Slab" panose="020B0604020202020204" charset="0"/>
              <a:ea typeface="Roboto Slab" panose="020B0604020202020204" charset="0"/>
            </a:endParaRPr>
          </a:p>
          <a:p>
            <a:endParaRPr lang="cs-CZ" b="1" dirty="0">
              <a:latin typeface="Roboto Slab" panose="020B0604020202020204" charset="0"/>
              <a:ea typeface="Roboto Slab" panose="020B0604020202020204" charset="0"/>
            </a:endParaRPr>
          </a:p>
          <a:p>
            <a:pPr algn="just"/>
            <a:r>
              <a:rPr lang="en-US" dirty="0">
                <a:latin typeface="Roboto Slab" panose="020B0604020202020204" charset="0"/>
                <a:ea typeface="Roboto Slab" panose="020B0604020202020204" charset="0"/>
              </a:rPr>
              <a:t>However, </a:t>
            </a:r>
            <a:r>
              <a:rPr lang="en-US" b="1" dirty="0">
                <a:solidFill>
                  <a:schemeClr val="accent6"/>
                </a:solidFill>
                <a:latin typeface="Roboto Slab" panose="020B0604020202020204" charset="0"/>
                <a:ea typeface="Roboto Slab" panose="020B0604020202020204" charset="0"/>
              </a:rPr>
              <a:t>Article 9(3) </a:t>
            </a:r>
            <a:r>
              <a:rPr lang="cs-CZ" b="1" dirty="0">
                <a:solidFill>
                  <a:schemeClr val="accent6"/>
                </a:solidFill>
                <a:latin typeface="Roboto Slab" panose="020B0604020202020204" charset="0"/>
                <a:ea typeface="Roboto Slab" panose="020B0604020202020204" charset="0"/>
              </a:rPr>
              <a:t>AC</a:t>
            </a:r>
            <a:r>
              <a:rPr lang="en-US" b="1" dirty="0">
                <a:solidFill>
                  <a:schemeClr val="accent6"/>
                </a:solidFill>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does not preclude the admissibility of judicial proceedings to which it refers from being made subject to the participation of the applicant in the procedure preparatory to the contested decision, unless the applicant cannot reasonably be </a:t>
            </a:r>
            <a:r>
              <a:rPr lang="en-US" dirty="0" err="1">
                <a:latin typeface="Roboto Slab" panose="020B0604020202020204" charset="0"/>
                <a:ea typeface="Roboto Slab" panose="020B0604020202020204" charset="0"/>
              </a:rPr>
              <a:t>criticised</a:t>
            </a:r>
            <a:r>
              <a:rPr lang="en-US" dirty="0">
                <a:latin typeface="Roboto Slab" panose="020B0604020202020204" charset="0"/>
                <a:ea typeface="Roboto Slab" panose="020B0604020202020204" charset="0"/>
              </a:rPr>
              <a:t>, in the light of the circumstances of the case, for not having intervened in that procedure</a:t>
            </a:r>
            <a:endParaRPr lang="cs-CZ" dirty="0">
              <a:latin typeface="Roboto Slab" panose="020B0604020202020204" charset="0"/>
              <a:ea typeface="Roboto Slab" panose="020B0604020202020204" charset="0"/>
            </a:endParaRPr>
          </a:p>
          <a:p>
            <a:endParaRPr lang="cs-CZ" b="1" dirty="0"/>
          </a:p>
          <a:p>
            <a:endParaRPr lang="cs-CZ" b="1"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27283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highlight>
                  <a:srgbClr val="FFFF00"/>
                </a:highlight>
                <a:latin typeface="Roboto Slab" panose="020B0604020202020204" charset="0"/>
                <a:ea typeface="Roboto Slab" panose="020B0604020202020204" charset="0"/>
              </a:rPr>
              <a:t>The</a:t>
            </a:r>
            <a:r>
              <a:rPr lang="cs-CZ" sz="1800" b="1" dirty="0">
                <a:solidFill>
                  <a:schemeClr val="accent6"/>
                </a:solidFill>
                <a:highlight>
                  <a:srgbClr val="FFFF00"/>
                </a:highlight>
                <a:latin typeface="Roboto Slab" panose="020B0604020202020204" charset="0"/>
                <a:ea typeface="Roboto Slab" panose="020B0604020202020204" charset="0"/>
              </a:rPr>
              <a:t> </a:t>
            </a:r>
            <a:r>
              <a:rPr lang="cs-CZ" sz="1800" b="1" dirty="0" err="1">
                <a:solidFill>
                  <a:schemeClr val="accent6"/>
                </a:solidFill>
                <a:highlight>
                  <a:srgbClr val="FFFF00"/>
                </a:highlight>
                <a:latin typeface="Roboto Slab" panose="020B0604020202020204" charset="0"/>
                <a:ea typeface="Roboto Slab" panose="020B0604020202020204" charset="0"/>
              </a:rPr>
              <a:t>three-pillar</a:t>
            </a:r>
            <a:r>
              <a:rPr lang="cs-CZ" sz="1800" b="1" dirty="0">
                <a:solidFill>
                  <a:schemeClr val="accent6"/>
                </a:solidFill>
                <a:highlight>
                  <a:srgbClr val="FFFF00"/>
                </a:highlight>
                <a:latin typeface="Roboto Slab" panose="020B0604020202020204" charset="0"/>
                <a:ea typeface="Roboto Slab" panose="020B0604020202020204" charset="0"/>
              </a:rPr>
              <a:t> </a:t>
            </a:r>
            <a:r>
              <a:rPr lang="cs-CZ" sz="1800" b="1" dirty="0" err="1">
                <a:solidFill>
                  <a:schemeClr val="accent6"/>
                </a:solidFill>
                <a:highlight>
                  <a:srgbClr val="FFFF00"/>
                </a:highlight>
                <a:latin typeface="Roboto Slab" panose="020B0604020202020204" charset="0"/>
                <a:ea typeface="Roboto Slab" panose="020B0604020202020204" charset="0"/>
              </a:rPr>
              <a:t>structure</a:t>
            </a:r>
            <a:r>
              <a:rPr lang="cs-CZ" sz="1800" b="1" dirty="0">
                <a:solidFill>
                  <a:schemeClr val="accent6"/>
                </a:solidFill>
                <a:highlight>
                  <a:srgbClr val="FFFF00"/>
                </a:highlight>
                <a:latin typeface="Roboto Slab" panose="020B0604020202020204" charset="0"/>
                <a:ea typeface="Roboto Slab" panose="020B0604020202020204" charset="0"/>
              </a:rPr>
              <a:t> – PILAR III</a:t>
            </a:r>
            <a:endParaRPr lang="cs-CZ" sz="1800" b="1" dirty="0">
              <a:solidFill>
                <a:schemeClr val="accent3"/>
              </a:solidFill>
              <a:highlight>
                <a:srgbClr val="FFFF00"/>
              </a:highlight>
              <a:latin typeface="Roboto Slab" panose="020B0604020202020204" charset="0"/>
              <a:ea typeface="Roboto Slab" panose="020B0604020202020204" charset="0"/>
            </a:endParaRP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III. Access to justice (Art. 9)</a:t>
            </a:r>
          </a:p>
          <a:p>
            <a:pPr marL="342900" indent="-342900" algn="just">
              <a:buAutoNum type="alphaLcParenR"/>
            </a:pPr>
            <a:r>
              <a:rPr lang="cs-CZ" b="1" dirty="0" err="1">
                <a:solidFill>
                  <a:schemeClr val="accent2"/>
                </a:solidFill>
                <a:latin typeface="Roboto Slab" panose="020B0604020202020204" charset="0"/>
                <a:ea typeface="Roboto Slab" panose="020B0604020202020204" charset="0"/>
              </a:rPr>
              <a:t>Denied</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information</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A</a:t>
            </a:r>
            <a:r>
              <a:rPr lang="en-US" dirty="0" err="1">
                <a:solidFill>
                  <a:schemeClr val="tx1"/>
                </a:solidFill>
                <a:latin typeface="Roboto Slab" panose="020B0604020202020204" charset="0"/>
                <a:ea typeface="Roboto Slab" panose="020B0604020202020204" charset="0"/>
              </a:rPr>
              <a:t>nyone</a:t>
            </a:r>
            <a:r>
              <a:rPr lang="en-US" dirty="0">
                <a:solidFill>
                  <a:schemeClr val="tx1"/>
                </a:solidFill>
                <a:latin typeface="Roboto Slab" panose="020B0604020202020204" charset="0"/>
                <a:ea typeface="Roboto Slab" panose="020B0604020202020204" charset="0"/>
              </a:rPr>
              <a:t> who is denied access to environmental information shall have access to a </a:t>
            </a:r>
            <a:r>
              <a:rPr lang="en-US" b="1" dirty="0">
                <a:solidFill>
                  <a:schemeClr val="tx1"/>
                </a:solidFill>
                <a:latin typeface="Roboto Slab" panose="020B0604020202020204" charset="0"/>
                <a:ea typeface="Roboto Slab" panose="020B0604020202020204" charset="0"/>
              </a:rPr>
              <a:t>review procedure before a court of law or another independent and impartial body </a:t>
            </a:r>
            <a:r>
              <a:rPr lang="en-US" dirty="0">
                <a:solidFill>
                  <a:schemeClr val="tx1"/>
                </a:solidFill>
                <a:latin typeface="Roboto Slab" panose="020B0604020202020204" charset="0"/>
                <a:ea typeface="Roboto Slab" panose="020B0604020202020204" charset="0"/>
              </a:rPr>
              <a:t>established by law. </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S</a:t>
            </a:r>
            <a:r>
              <a:rPr lang="en-US" dirty="0" err="1">
                <a:solidFill>
                  <a:schemeClr val="tx1"/>
                </a:solidFill>
                <a:latin typeface="Roboto Slab" panose="020B0604020202020204" charset="0"/>
                <a:ea typeface="Roboto Slab" panose="020B0604020202020204" charset="0"/>
              </a:rPr>
              <a:t>tanding</a:t>
            </a:r>
            <a:r>
              <a:rPr lang="en-US" dirty="0">
                <a:solidFill>
                  <a:schemeClr val="tx1"/>
                </a:solidFill>
                <a:latin typeface="Roboto Slab" panose="020B0604020202020204" charset="0"/>
                <a:ea typeface="Roboto Slab" panose="020B0604020202020204" charset="0"/>
              </a:rPr>
              <a:t> should be granted to anyone whose request has been ignored, wrongfully refused or otherwise not dealt with in accordance with the Convention. In certain cases, the Parties should also provide for expeditious procedures for reconsideration by a public authority</a:t>
            </a:r>
            <a:r>
              <a:rPr lang="cs-CZ" dirty="0">
                <a:solidFill>
                  <a:schemeClr val="tx1"/>
                </a:solidFill>
                <a:latin typeface="Roboto Slab" panose="020B0604020202020204" charset="0"/>
                <a:ea typeface="Roboto Slab" panose="020B0604020202020204" charset="0"/>
              </a:rPr>
              <a:t>.</a:t>
            </a:r>
          </a:p>
          <a:p>
            <a:pPr marL="342900" indent="-342900" algn="just">
              <a:buAutoNum type="alphaLcParenR" startAt="2"/>
            </a:pPr>
            <a:r>
              <a:rPr lang="cs-CZ" b="1" dirty="0" err="1">
                <a:solidFill>
                  <a:schemeClr val="accent2"/>
                </a:solidFill>
                <a:latin typeface="Roboto Slab" panose="020B0604020202020204" charset="0"/>
                <a:ea typeface="Roboto Slab" panose="020B0604020202020204" charset="0"/>
              </a:rPr>
              <a:t>Decision-making</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concerning</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specific</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activities</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access to court or another independent and impartial body of law should also be granted with respect to decision-making concerning specific activities for members of the public concerned who either have a sufficient interest or, where so required in national law, maintain impairment of a right</a:t>
            </a:r>
            <a:r>
              <a:rPr lang="cs-CZ"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These criteria should be determined in accordance with national law and consistently with the objective of giving the public concerned wide access to justice. To this effect, environmental NGOs are deemed to have a sufficient interest to be granted standing</a:t>
            </a:r>
            <a:r>
              <a:rPr lang="cs-CZ" dirty="0">
                <a:solidFill>
                  <a:schemeClr val="tx1"/>
                </a:solidFill>
                <a:latin typeface="Roboto Slab" panose="020B0604020202020204" charset="0"/>
                <a:ea typeface="Roboto Slab" panose="020B0604020202020204" charset="0"/>
              </a:rPr>
              <a:t>.</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This right to access to justice pertains to challenging the substantive as well as procedural legality of any decision, act or omission concerning specific activities</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cs-CZ" dirty="0">
              <a:solidFill>
                <a:schemeClr val="tx1"/>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904870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1800" b="1" dirty="0" err="1">
                <a:solidFill>
                  <a:schemeClr val="accent6"/>
                </a:solidFill>
                <a:latin typeface="Roboto Slab" panose="020B0604020202020204" charset="0"/>
                <a:ea typeface="Roboto Slab" panose="020B0604020202020204" charset="0"/>
              </a:rPr>
              <a:t>The</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three-pillar</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structure</a:t>
            </a:r>
            <a:r>
              <a:rPr lang="cs-CZ" sz="1800" b="1" dirty="0">
                <a:solidFill>
                  <a:schemeClr val="accent6"/>
                </a:solidFill>
                <a:latin typeface="Roboto Slab" panose="020B0604020202020204" charset="0"/>
                <a:ea typeface="Roboto Slab" panose="020B0604020202020204" charset="0"/>
              </a:rPr>
              <a:t> – PILAR III</a:t>
            </a:r>
          </a:p>
          <a:p>
            <a:endParaRPr lang="cs-CZ" sz="1600" dirty="0">
              <a:latin typeface="Roboto Slab" panose="020B0604020202020204" charset="0"/>
              <a:ea typeface="Roboto Slab" panose="020B0604020202020204" charset="0"/>
            </a:endParaRPr>
          </a:p>
          <a:p>
            <a:r>
              <a:rPr lang="cs-CZ" sz="1800" b="1" dirty="0">
                <a:latin typeface="Roboto Slab" panose="020B0604020202020204" charset="0"/>
                <a:ea typeface="Roboto Slab" panose="020B0604020202020204" charset="0"/>
              </a:rPr>
              <a:t>III. Access to justice (Art. 9)</a:t>
            </a:r>
          </a:p>
          <a:p>
            <a:pPr algn="just"/>
            <a:r>
              <a:rPr lang="cs-CZ" b="1" dirty="0">
                <a:solidFill>
                  <a:schemeClr val="accent2"/>
                </a:solidFill>
                <a:latin typeface="Roboto Slab" panose="020B0604020202020204" charset="0"/>
                <a:ea typeface="Roboto Slab" panose="020B0604020202020204" charset="0"/>
              </a:rPr>
              <a:t>c)  </a:t>
            </a:r>
            <a:r>
              <a:rPr lang="cs-CZ" b="1" dirty="0" err="1">
                <a:solidFill>
                  <a:schemeClr val="accent2"/>
                </a:solidFill>
                <a:latin typeface="Roboto Slab" panose="020B0604020202020204" charset="0"/>
                <a:ea typeface="Roboto Slab" panose="020B0604020202020204" charset="0"/>
              </a:rPr>
              <a:t>Violation</a:t>
            </a:r>
            <a:r>
              <a:rPr lang="cs-CZ" b="1" dirty="0">
                <a:solidFill>
                  <a:schemeClr val="accent2"/>
                </a:solidFill>
                <a:latin typeface="Roboto Slab" panose="020B0604020202020204" charset="0"/>
                <a:ea typeface="Roboto Slab" panose="020B0604020202020204" charset="0"/>
              </a:rPr>
              <a:t> </a:t>
            </a:r>
            <a:r>
              <a:rPr lang="cs-CZ" b="1" dirty="0" err="1">
                <a:solidFill>
                  <a:schemeClr val="accent2"/>
                </a:solidFill>
                <a:latin typeface="Roboto Slab" panose="020B0604020202020204" charset="0"/>
                <a:ea typeface="Roboto Slab" panose="020B0604020202020204" charset="0"/>
              </a:rPr>
              <a:t>of</a:t>
            </a:r>
            <a:r>
              <a:rPr lang="cs-CZ" b="1" dirty="0">
                <a:solidFill>
                  <a:schemeClr val="accent2"/>
                </a:solidFill>
                <a:latin typeface="Roboto Slab" panose="020B0604020202020204" charset="0"/>
                <a:ea typeface="Roboto Slab" panose="020B0604020202020204" charset="0"/>
              </a:rPr>
              <a:t> </a:t>
            </a:r>
            <a:r>
              <a:rPr lang="en-US" b="1" dirty="0">
                <a:solidFill>
                  <a:schemeClr val="accent2"/>
                </a:solidFill>
                <a:latin typeface="Roboto Slab" panose="020B0604020202020204" charset="0"/>
                <a:ea typeface="Roboto Slab" panose="020B0604020202020204" charset="0"/>
              </a:rPr>
              <a:t>provisions of </a:t>
            </a:r>
            <a:r>
              <a:rPr lang="cs-CZ" b="1" dirty="0" err="1">
                <a:solidFill>
                  <a:schemeClr val="accent2"/>
                </a:solidFill>
                <a:latin typeface="Roboto Slab" panose="020B0604020202020204" charset="0"/>
                <a:ea typeface="Roboto Slab" panose="020B0604020202020204" charset="0"/>
              </a:rPr>
              <a:t>the</a:t>
            </a:r>
            <a:r>
              <a:rPr lang="cs-CZ" b="1" dirty="0">
                <a:solidFill>
                  <a:schemeClr val="accent2"/>
                </a:solidFill>
                <a:latin typeface="Roboto Slab" panose="020B0604020202020204" charset="0"/>
                <a:ea typeface="Roboto Slab" panose="020B0604020202020204" charset="0"/>
              </a:rPr>
              <a:t> </a:t>
            </a:r>
            <a:r>
              <a:rPr lang="en-US" b="1" dirty="0">
                <a:solidFill>
                  <a:schemeClr val="accent2"/>
                </a:solidFill>
                <a:latin typeface="Roboto Slab" panose="020B0604020202020204" charset="0"/>
                <a:ea typeface="Roboto Slab" panose="020B0604020202020204" charset="0"/>
              </a:rPr>
              <a:t>national law relating to the environment</a:t>
            </a:r>
            <a:endParaRPr lang="cs-CZ" b="1" dirty="0">
              <a:solidFill>
                <a:schemeClr val="accent2"/>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A</a:t>
            </a:r>
            <a:r>
              <a:rPr lang="en-US" dirty="0" err="1">
                <a:solidFill>
                  <a:schemeClr val="tx1"/>
                </a:solidFill>
                <a:latin typeface="Roboto Slab" panose="020B0604020202020204" charset="0"/>
                <a:ea typeface="Roboto Slab" panose="020B0604020202020204" charset="0"/>
              </a:rPr>
              <a:t>ccess</a:t>
            </a:r>
            <a:r>
              <a:rPr lang="en-US" dirty="0">
                <a:solidFill>
                  <a:schemeClr val="tx1"/>
                </a:solidFill>
                <a:latin typeface="Roboto Slab" panose="020B0604020202020204" charset="0"/>
                <a:ea typeface="Roboto Slab" panose="020B0604020202020204" charset="0"/>
              </a:rPr>
              <a:t> to administrative or judicial procedures to members of the public, meeting the criteria in national law, “if any”, </a:t>
            </a:r>
            <a:r>
              <a:rPr lang="en-US" b="1" dirty="0">
                <a:solidFill>
                  <a:schemeClr val="tx1"/>
                </a:solidFill>
                <a:latin typeface="Roboto Slab" panose="020B0604020202020204" charset="0"/>
                <a:ea typeface="Roboto Slab" panose="020B0604020202020204" charset="0"/>
              </a:rPr>
              <a:t>to challenge other acts and omissions by private persons and public authorities “which contravene provisions of its national law relating to the environment”</a:t>
            </a:r>
            <a:r>
              <a:rPr lang="en-US" dirty="0">
                <a:solidFill>
                  <a:schemeClr val="tx1"/>
                </a:solidFill>
                <a:latin typeface="Roboto Slab" panose="020B0604020202020204" charset="0"/>
                <a:ea typeface="Roboto Slab" panose="020B0604020202020204" charset="0"/>
              </a:rPr>
              <a:t> (Art 9(3)).</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cs-CZ" dirty="0">
                <a:solidFill>
                  <a:schemeClr val="tx1"/>
                </a:solidFill>
                <a:latin typeface="Roboto Slab" panose="020B0604020202020204" charset="0"/>
                <a:ea typeface="Roboto Slab" panose="020B0604020202020204" charset="0"/>
              </a:rPr>
              <a:t>EU</a:t>
            </a:r>
            <a:r>
              <a:rPr lang="en-US" dirty="0">
                <a:solidFill>
                  <a:schemeClr val="tx1"/>
                </a:solidFill>
                <a:latin typeface="Roboto Slab" panose="020B0604020202020204" charset="0"/>
                <a:ea typeface="Roboto Slab" panose="020B0604020202020204" charset="0"/>
              </a:rPr>
              <a:t> law relating to the environment should also be considered to be part of the domestic, “national law”.</a:t>
            </a: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Contrary to the first and the second categories, </a:t>
            </a:r>
            <a:r>
              <a:rPr lang="en-US" b="1" dirty="0">
                <a:solidFill>
                  <a:schemeClr val="tx1"/>
                </a:solidFill>
                <a:latin typeface="Roboto Slab" panose="020B0604020202020204" charset="0"/>
                <a:ea typeface="Roboto Slab" panose="020B0604020202020204" charset="0"/>
              </a:rPr>
              <a:t>it may suffice to ensure access to administrative review procedures</a:t>
            </a:r>
            <a:r>
              <a:rPr lang="en-US" dirty="0">
                <a:solidFill>
                  <a:schemeClr val="tx1"/>
                </a:solidFill>
                <a:latin typeface="Roboto Slab" panose="020B0604020202020204" charset="0"/>
                <a:ea typeface="Roboto Slab" panose="020B0604020202020204" charset="0"/>
              </a:rPr>
              <a:t> to challenge acts and omissions in the third category.</a:t>
            </a: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cs-CZ"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dirty="0">
                <a:solidFill>
                  <a:schemeClr val="tx1"/>
                </a:solidFill>
                <a:latin typeface="Roboto Slab" panose="020B0604020202020204" charset="0"/>
                <a:ea typeface="Roboto Slab" panose="020B0604020202020204" charset="0"/>
              </a:rPr>
              <a:t>Access to justice must not be </a:t>
            </a:r>
            <a:r>
              <a:rPr lang="en-US" i="1" dirty="0">
                <a:solidFill>
                  <a:schemeClr val="tx1"/>
                </a:solidFill>
                <a:latin typeface="Roboto Slab" panose="020B0604020202020204" charset="0"/>
                <a:ea typeface="Roboto Slab" panose="020B0604020202020204" charset="0"/>
              </a:rPr>
              <a:t>pro forma </a:t>
            </a:r>
            <a:r>
              <a:rPr lang="en-US" dirty="0">
                <a:solidFill>
                  <a:schemeClr val="tx1"/>
                </a:solidFill>
                <a:latin typeface="Roboto Slab" panose="020B0604020202020204" charset="0"/>
                <a:ea typeface="Roboto Slab" panose="020B0604020202020204" charset="0"/>
              </a:rPr>
              <a:t>only. Therefore, all procedures referred to above under the three categories, including any administrative procedure, </a:t>
            </a:r>
            <a:r>
              <a:rPr lang="en-US" b="1" i="1" dirty="0">
                <a:solidFill>
                  <a:schemeClr val="accent6"/>
                </a:solidFill>
                <a:latin typeface="Roboto Slab" panose="020B0604020202020204" charset="0"/>
                <a:ea typeface="Roboto Slab" panose="020B0604020202020204" charset="0"/>
              </a:rPr>
              <a:t>must provide “adequate and effective remedies, including injunctive relief as appropriate, and be fair, equitable, timely and not prohibitively expensive”</a:t>
            </a: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marL="285750" indent="-285750" algn="just">
              <a:buFont typeface="Arial" panose="020B0604020202020204" pitchFamily="34" charset="0"/>
              <a:buChar char="•"/>
            </a:pPr>
            <a:endParaRPr lang="en-US" dirty="0">
              <a:solidFill>
                <a:schemeClr val="tx1"/>
              </a:solidFill>
              <a:latin typeface="Roboto Slab" panose="020B0604020202020204" charset="0"/>
              <a:ea typeface="Roboto Slab" panose="020B0604020202020204" charset="0"/>
            </a:endParaRPr>
          </a:p>
          <a:p>
            <a:pPr algn="just"/>
            <a:endParaRPr lang="cs-CZ" b="1" dirty="0">
              <a:solidFill>
                <a:schemeClr val="accent2"/>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14554057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14-1 Unternehmenskommunikation\Corporate Design\Logos\ERA  Logo\ERA Logo alt\ERA Logo NEU\ERAlogo_D\ERA LOGO_D_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71" y="4646692"/>
            <a:ext cx="672067" cy="496808"/>
          </a:xfrm>
          <a:prstGeom prst="rect">
            <a:avLst/>
          </a:prstGeom>
          <a:noFill/>
          <a:ln>
            <a:noFill/>
          </a:ln>
        </p:spPr>
      </p:pic>
      <p:pic>
        <p:nvPicPr>
          <p:cNvPr id="4" name="Grafik 1"/>
          <p:cNvPicPr/>
          <p:nvPr/>
        </p:nvPicPr>
        <p:blipFill>
          <a:blip r:embed="rId4">
            <a:extLst>
              <a:ext uri="{28A0092B-C50C-407E-A947-70E740481C1C}">
                <a14:useLocalDpi xmlns:a14="http://schemas.microsoft.com/office/drawing/2010/main" val="0"/>
              </a:ext>
            </a:extLst>
          </a:blip>
          <a:srcRect/>
          <a:stretch>
            <a:fillRect/>
          </a:stretch>
        </p:blipFill>
        <p:spPr bwMode="auto">
          <a:xfrm>
            <a:off x="1093750" y="4702645"/>
            <a:ext cx="506449" cy="326554"/>
          </a:xfrm>
          <a:prstGeom prst="rect">
            <a:avLst/>
          </a:prstGeom>
          <a:noFill/>
          <a:ln>
            <a:noFill/>
          </a:ln>
        </p:spPr>
      </p:pic>
      <p:sp>
        <p:nvSpPr>
          <p:cNvPr id="7" name="Zástupný symbol pro obsah 2">
            <a:extLst>
              <a:ext uri="{FF2B5EF4-FFF2-40B4-BE49-F238E27FC236}">
                <a16:creationId xmlns:a16="http://schemas.microsoft.com/office/drawing/2014/main" id="{45F3E2B5-598E-4998-897B-0FBD52E7B346}"/>
              </a:ext>
            </a:extLst>
          </p:cNvPr>
          <p:cNvSpPr txBox="1">
            <a:spLocks/>
          </p:cNvSpPr>
          <p:nvPr/>
        </p:nvSpPr>
        <p:spPr>
          <a:xfrm>
            <a:off x="812473" y="5068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351D8ED0-364B-44B0-AEF6-3412CF1D5805}"/>
              </a:ext>
            </a:extLst>
          </p:cNvPr>
          <p:cNvSpPr txBox="1"/>
          <p:nvPr/>
        </p:nvSpPr>
        <p:spPr>
          <a:xfrm>
            <a:off x="313771" y="34527"/>
            <a:ext cx="7030998" cy="666159"/>
          </a:xfrm>
          <a:prstGeom prst="rect">
            <a:avLst/>
          </a:prstGeom>
          <a:noFill/>
          <a:ln>
            <a:noFill/>
          </a:ln>
        </p:spPr>
        <p:txBody>
          <a:bodyPr lIns="91425" tIns="91425" rIns="91425" bIns="91425" anchor="t" anchorCtr="0">
            <a:noAutofit/>
          </a:bodyPr>
          <a:lstStyle/>
          <a:p>
            <a:r>
              <a:rPr lang="en-US" sz="1800" b="1" dirty="0">
                <a:solidFill>
                  <a:schemeClr val="accent1"/>
                </a:solidFill>
                <a:latin typeface="Roboto Slab" panose="020B0604020202020204" charset="0"/>
                <a:ea typeface="Roboto Slab" panose="020B0604020202020204" charset="0"/>
              </a:rPr>
              <a:t>The Convention on </a:t>
            </a:r>
            <a:r>
              <a:rPr lang="en-US" sz="1800" b="1" dirty="0">
                <a:solidFill>
                  <a:schemeClr val="accent2"/>
                </a:solidFill>
                <a:latin typeface="Roboto Slab" panose="020B0604020202020204" charset="0"/>
                <a:ea typeface="Roboto Slab" panose="020B0604020202020204" charset="0"/>
              </a:rPr>
              <a:t>Access to Information</a:t>
            </a:r>
            <a:r>
              <a:rPr lang="en-US" sz="1800" b="1" dirty="0">
                <a:solidFill>
                  <a:schemeClr val="accent1"/>
                </a:solidFill>
                <a:latin typeface="Roboto Slab" panose="020B0604020202020204" charset="0"/>
                <a:ea typeface="Roboto Slab" panose="020B0604020202020204" charset="0"/>
              </a:rPr>
              <a:t>, </a:t>
            </a:r>
            <a:r>
              <a:rPr lang="en-US" sz="1800" b="1" dirty="0">
                <a:solidFill>
                  <a:schemeClr val="accent6"/>
                </a:solidFill>
                <a:latin typeface="Roboto Slab" panose="020B0604020202020204" charset="0"/>
                <a:ea typeface="Roboto Slab" panose="020B0604020202020204" charset="0"/>
              </a:rPr>
              <a:t>Public Participation in Decision-making</a:t>
            </a:r>
            <a:r>
              <a:rPr lang="en-US" sz="1800" b="1" dirty="0">
                <a:solidFill>
                  <a:schemeClr val="accent1"/>
                </a:solidFill>
                <a:latin typeface="Roboto Slab" panose="020B0604020202020204" charset="0"/>
                <a:ea typeface="Roboto Slab" panose="020B0604020202020204" charset="0"/>
              </a:rPr>
              <a:t> and </a:t>
            </a:r>
            <a:r>
              <a:rPr lang="en-US" sz="1800" b="1" dirty="0">
                <a:solidFill>
                  <a:schemeClr val="accent3"/>
                </a:solidFill>
                <a:latin typeface="Roboto Slab" panose="020B0604020202020204" charset="0"/>
                <a:ea typeface="Roboto Slab" panose="020B0604020202020204" charset="0"/>
              </a:rPr>
              <a:t>Access to Justice</a:t>
            </a:r>
            <a:r>
              <a:rPr lang="en-US" sz="1800" b="1" dirty="0">
                <a:solidFill>
                  <a:schemeClr val="accent1"/>
                </a:solidFill>
                <a:latin typeface="Roboto Slab" panose="020B0604020202020204" charset="0"/>
                <a:ea typeface="Roboto Slab" panose="020B0604020202020204" charset="0"/>
              </a:rPr>
              <a:t> in Environmental Matters</a:t>
            </a:r>
            <a:r>
              <a:rPr lang="cs-CZ" sz="1800" b="1" dirty="0">
                <a:solidFill>
                  <a:schemeClr val="accent1"/>
                </a:solidFill>
                <a:latin typeface="Roboto Slab" panose="020B0604020202020204" charset="0"/>
                <a:ea typeface="Roboto Slab" panose="020B0604020202020204" charset="0"/>
              </a:rPr>
              <a:t> </a:t>
            </a:r>
            <a:r>
              <a:rPr lang="cs-CZ" b="1" dirty="0">
                <a:solidFill>
                  <a:schemeClr val="accent1"/>
                </a:solidFill>
                <a:latin typeface="Roboto Slab" panose="020B0604020202020204" charset="0"/>
                <a:ea typeface="Roboto Slab" panose="020B0604020202020204" charset="0"/>
              </a:rPr>
              <a:t>(The Aarhus Convention)</a:t>
            </a:r>
            <a:r>
              <a:rPr lang="en-US" sz="24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9" name="Picture 6" descr="http://www.iisd.ca/crs/aarhus/mop4/images/generic/unece_convention.jpg">
            <a:extLst>
              <a:ext uri="{FF2B5EF4-FFF2-40B4-BE49-F238E27FC236}">
                <a16:creationId xmlns:a16="http://schemas.microsoft.com/office/drawing/2014/main" id="{189E8344-900A-48AC-AE84-14BF0CDB96E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4523" y="437895"/>
            <a:ext cx="1705706" cy="624625"/>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2">
            <a:extLst>
              <a:ext uri="{FF2B5EF4-FFF2-40B4-BE49-F238E27FC236}">
                <a16:creationId xmlns:a16="http://schemas.microsoft.com/office/drawing/2014/main" id="{58B3A722-5400-4D8E-81D4-1E19DB86F592}"/>
              </a:ext>
            </a:extLst>
          </p:cNvPr>
          <p:cNvSpPr/>
          <p:nvPr/>
        </p:nvSpPr>
        <p:spPr>
          <a:xfrm>
            <a:off x="854281" y="1485553"/>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8">
            <a:extLst>
              <a:ext uri="{FF2B5EF4-FFF2-40B4-BE49-F238E27FC236}">
                <a16:creationId xmlns:a16="http://schemas.microsoft.com/office/drawing/2014/main" id="{B59D7127-BBB4-40FB-8808-64CF3143038D}"/>
              </a:ext>
            </a:extLst>
          </p:cNvPr>
          <p:cNvSpPr/>
          <p:nvPr/>
        </p:nvSpPr>
        <p:spPr>
          <a:xfrm>
            <a:off x="6151036" y="1487485"/>
            <a:ext cx="2689150" cy="2496754"/>
          </a:xfrm>
          <a:prstGeom prst="rect">
            <a:avLst/>
          </a:prstGeom>
          <a:solidFill>
            <a:schemeClr val="bg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5">
            <a:extLst>
              <a:ext uri="{FF2B5EF4-FFF2-40B4-BE49-F238E27FC236}">
                <a16:creationId xmlns:a16="http://schemas.microsoft.com/office/drawing/2014/main" id="{25D904BE-0CD2-4008-977C-B73E893E18D4}"/>
              </a:ext>
            </a:extLst>
          </p:cNvPr>
          <p:cNvSpPr txBox="1"/>
          <p:nvPr/>
        </p:nvSpPr>
        <p:spPr>
          <a:xfrm>
            <a:off x="649804" y="1131724"/>
            <a:ext cx="8066615" cy="307777"/>
          </a:xfrm>
          <a:prstGeom prst="rect">
            <a:avLst/>
          </a:prstGeom>
          <a:noFill/>
        </p:spPr>
        <p:txBody>
          <a:bodyPr wrap="square" rtlCol="0">
            <a:spAutoFit/>
          </a:bodyPr>
          <a:lstStyle/>
          <a:p>
            <a:r>
              <a:rPr lang="cs-CZ" sz="1400" b="1" dirty="0">
                <a:latin typeface="Roboto Slab" panose="020B0604020202020204" charset="0"/>
                <a:ea typeface="Roboto Slab" panose="020B0604020202020204" charset="0"/>
              </a:rPr>
              <a:t>Access to </a:t>
            </a:r>
            <a:r>
              <a:rPr lang="cs-CZ" sz="1400" b="1" dirty="0" err="1">
                <a:latin typeface="Roboto Slab" panose="020B0604020202020204" charset="0"/>
                <a:ea typeface="Roboto Slab" panose="020B0604020202020204" charset="0"/>
              </a:rPr>
              <a:t>information</a:t>
            </a:r>
            <a:r>
              <a:rPr lang="cs-CZ" sz="1400" b="1" dirty="0">
                <a:latin typeface="Roboto Slab" panose="020B0604020202020204" charset="0"/>
                <a:ea typeface="Roboto Slab" panose="020B0604020202020204" charset="0"/>
              </a:rPr>
              <a:t>      </a:t>
            </a:r>
            <a:r>
              <a:rPr lang="en-US" sz="1400" b="1" dirty="0">
                <a:latin typeface="Roboto Slab" panose="020B0604020202020204" charset="0"/>
                <a:ea typeface="Roboto Slab" panose="020B0604020202020204" charset="0"/>
              </a:rPr>
              <a:t>Public participation </a:t>
            </a:r>
            <a:r>
              <a:rPr lang="cs-CZ" sz="1400" b="1" dirty="0">
                <a:latin typeface="Roboto Slab" panose="020B0604020202020204" charset="0"/>
                <a:ea typeface="Roboto Slab" panose="020B0604020202020204" charset="0"/>
              </a:rPr>
              <a:t>in </a:t>
            </a:r>
            <a:r>
              <a:rPr lang="en-US" sz="1400" b="1" dirty="0">
                <a:latin typeface="Roboto Slab" panose="020B0604020202020204" charset="0"/>
                <a:ea typeface="Roboto Slab" panose="020B0604020202020204" charset="0"/>
              </a:rPr>
              <a:t>decision-making</a:t>
            </a:r>
            <a:r>
              <a:rPr lang="cs-CZ" sz="1400" b="1" dirty="0">
                <a:latin typeface="Roboto Slab" panose="020B0604020202020204" charset="0"/>
                <a:ea typeface="Roboto Slab" panose="020B0604020202020204" charset="0"/>
              </a:rPr>
              <a:t>      Access to justice</a:t>
            </a:r>
            <a:r>
              <a:rPr lang="en-US" sz="1400" b="1" dirty="0">
                <a:latin typeface="Roboto Slab" panose="020B0604020202020204" charset="0"/>
                <a:ea typeface="Roboto Slab" panose="020B0604020202020204" charset="0"/>
              </a:rPr>
              <a:t> </a:t>
            </a:r>
            <a:endParaRPr lang="cs-CZ" sz="1400" b="1" dirty="0">
              <a:latin typeface="Roboto Slab" panose="020B0604020202020204" charset="0"/>
              <a:ea typeface="Roboto Slab" panose="020B0604020202020204" charset="0"/>
            </a:endParaRPr>
          </a:p>
        </p:txBody>
      </p:sp>
      <p:sp>
        <p:nvSpPr>
          <p:cNvPr id="13" name="Obdélník 9">
            <a:extLst>
              <a:ext uri="{FF2B5EF4-FFF2-40B4-BE49-F238E27FC236}">
                <a16:creationId xmlns:a16="http://schemas.microsoft.com/office/drawing/2014/main" id="{B087EE53-4F1F-4ED0-A190-A038EEEA134F}"/>
              </a:ext>
            </a:extLst>
          </p:cNvPr>
          <p:cNvSpPr/>
          <p:nvPr/>
        </p:nvSpPr>
        <p:spPr>
          <a:xfrm>
            <a:off x="3371841" y="1485553"/>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0">
            <a:extLst>
              <a:ext uri="{FF2B5EF4-FFF2-40B4-BE49-F238E27FC236}">
                <a16:creationId xmlns:a16="http://schemas.microsoft.com/office/drawing/2014/main" id="{17F3AF5F-7E1B-4CCD-A0C0-1EA5B80AB2E4}"/>
              </a:ext>
            </a:extLst>
          </p:cNvPr>
          <p:cNvSpPr txBox="1"/>
          <p:nvPr/>
        </p:nvSpPr>
        <p:spPr>
          <a:xfrm>
            <a:off x="979557" y="1669843"/>
            <a:ext cx="1308629" cy="1384995"/>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passive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active</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obligation</a:t>
            </a:r>
            <a:endParaRPr lang="cs-CZ" sz="1200" dirty="0">
              <a:latin typeface="Roboto Slab" panose="020B0604020202020204" charset="0"/>
              <a:ea typeface="Roboto Slab" panose="020B0604020202020204" charset="0"/>
            </a:endParaRPr>
          </a:p>
        </p:txBody>
      </p:sp>
      <p:sp>
        <p:nvSpPr>
          <p:cNvPr id="15" name="Obdélník 16">
            <a:extLst>
              <a:ext uri="{FF2B5EF4-FFF2-40B4-BE49-F238E27FC236}">
                <a16:creationId xmlns:a16="http://schemas.microsoft.com/office/drawing/2014/main" id="{B57D446F-D047-488F-8E4F-D08FB95998B6}"/>
              </a:ext>
            </a:extLst>
          </p:cNvPr>
          <p:cNvSpPr/>
          <p:nvPr/>
        </p:nvSpPr>
        <p:spPr>
          <a:xfrm>
            <a:off x="6186958" y="1885870"/>
            <a:ext cx="2643269"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7">
            <a:extLst>
              <a:ext uri="{FF2B5EF4-FFF2-40B4-BE49-F238E27FC236}">
                <a16:creationId xmlns:a16="http://schemas.microsoft.com/office/drawing/2014/main" id="{9A5B5467-8AF8-461D-8E84-FC326EC54614}"/>
              </a:ext>
            </a:extLst>
          </p:cNvPr>
          <p:cNvSpPr/>
          <p:nvPr/>
        </p:nvSpPr>
        <p:spPr>
          <a:xfrm>
            <a:off x="6186959" y="2491914"/>
            <a:ext cx="2643270"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TextovéPole 11">
            <a:extLst>
              <a:ext uri="{FF2B5EF4-FFF2-40B4-BE49-F238E27FC236}">
                <a16:creationId xmlns:a16="http://schemas.microsoft.com/office/drawing/2014/main" id="{49E202BE-B65C-4C97-98AE-233542EF73BB}"/>
              </a:ext>
            </a:extLst>
          </p:cNvPr>
          <p:cNvSpPr txBox="1"/>
          <p:nvPr/>
        </p:nvSpPr>
        <p:spPr>
          <a:xfrm>
            <a:off x="3426236" y="1623004"/>
            <a:ext cx="1903304" cy="2739211"/>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a:t>
            </a:r>
            <a:r>
              <a:rPr lang="cs-CZ" sz="1200" b="1" dirty="0" err="1">
                <a:latin typeface="Roboto Slab" panose="020B0604020202020204" charset="0"/>
                <a:ea typeface="Roboto Slab" panose="020B0604020202020204" charset="0"/>
              </a:rPr>
              <a:t>concerned</a:t>
            </a:r>
            <a:endParaRPr lang="cs-CZ" sz="1200" b="1"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en-US" sz="1200" dirty="0">
                <a:latin typeface="Roboto Slab" panose="020B0604020202020204" charset="0"/>
                <a:ea typeface="Roboto Slab" panose="020B0604020202020204" charset="0"/>
              </a:rPr>
              <a:t>Annex I and other activities</a:t>
            </a:r>
            <a:r>
              <a:rPr lang="cs-CZ" sz="1200" dirty="0">
                <a:latin typeface="Roboto Slab" panose="020B0604020202020204" charset="0"/>
                <a:ea typeface="Roboto Slab" panose="020B0604020202020204" charset="0"/>
              </a:rPr>
              <a:t> with significant effects</a:t>
            </a:r>
          </a:p>
          <a:p>
            <a:pPr algn="ctr"/>
            <a:r>
              <a:rPr lang="cs-CZ" sz="1200" b="1" i="1" dirty="0">
                <a:solidFill>
                  <a:schemeClr val="accent4">
                    <a:lumMod val="75000"/>
                  </a:schemeClr>
                </a:solidFill>
                <a:latin typeface="Roboto Slab" panose="020B0604020202020204" charset="0"/>
                <a:ea typeface="Roboto Slab" panose="020B0604020202020204" charset="0"/>
              </a:rPr>
              <a:t>(EIA, IED, Natura 2000, SEVESO III)</a:t>
            </a:r>
          </a:p>
          <a:p>
            <a:endParaRPr lang="cs-CZ" sz="8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plans</a:t>
            </a:r>
            <a:r>
              <a:rPr lang="cs-CZ" sz="1200" dirty="0">
                <a:latin typeface="Roboto Slab" panose="020B0604020202020204" charset="0"/>
                <a:ea typeface="Roboto Slab" panose="020B0604020202020204" charset="0"/>
              </a:rPr>
              <a:t> and </a:t>
            </a:r>
            <a:r>
              <a:rPr lang="cs-CZ" sz="1200" dirty="0" err="1">
                <a:latin typeface="Roboto Slab" panose="020B0604020202020204" charset="0"/>
                <a:ea typeface="Roboto Slab" panose="020B0604020202020204" charset="0"/>
              </a:rPr>
              <a:t>programmes</a:t>
            </a:r>
            <a:endParaRPr lang="cs-CZ" sz="1200" dirty="0">
              <a:latin typeface="Roboto Slab" panose="020B0604020202020204" charset="0"/>
              <a:ea typeface="Roboto Slab" panose="020B0604020202020204" charset="0"/>
            </a:endParaRPr>
          </a:p>
          <a:p>
            <a:endParaRPr lang="cs-CZ" sz="7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general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legal</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regulation</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8" name="TextovéPole 13">
            <a:extLst>
              <a:ext uri="{FF2B5EF4-FFF2-40B4-BE49-F238E27FC236}">
                <a16:creationId xmlns:a16="http://schemas.microsoft.com/office/drawing/2014/main" id="{A5CE872A-9B42-49DB-8D91-62CEB83CA89A}"/>
              </a:ext>
            </a:extLst>
          </p:cNvPr>
          <p:cNvSpPr txBox="1"/>
          <p:nvPr/>
        </p:nvSpPr>
        <p:spPr>
          <a:xfrm>
            <a:off x="6164017" y="1557127"/>
            <a:ext cx="2689150" cy="2677656"/>
          </a:xfrm>
          <a:prstGeom prst="rect">
            <a:avLst/>
          </a:prstGeom>
          <a:noFill/>
        </p:spPr>
        <p:txBody>
          <a:bodyPr wrap="square" rtlCol="0">
            <a:spAutoFit/>
          </a:bodyPr>
          <a:lstStyle/>
          <a:p>
            <a:pPr marL="285750" indent="-285750">
              <a:buFont typeface="Wingdings" panose="05000000000000000000" pitchFamily="2" charset="2"/>
              <a:buChar char="ü"/>
            </a:pPr>
            <a:r>
              <a:rPr lang="cs-CZ" sz="1200" b="1" dirty="0">
                <a:latin typeface="Roboto Slab" panose="020B0604020202020204" charset="0"/>
                <a:ea typeface="Roboto Slab" panose="020B0604020202020204" charset="0"/>
              </a:rPr>
              <a:t>public (concerned)</a:t>
            </a: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err="1">
                <a:latin typeface="Roboto Slab" panose="020B0604020202020204" charset="0"/>
                <a:ea typeface="Roboto Slab" panose="020B0604020202020204" charset="0"/>
              </a:rPr>
              <a:t>denied</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information</a:t>
            </a:r>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b="1" dirty="0" err="1">
                <a:latin typeface="Roboto Slab" panose="020B0604020202020204" charset="0"/>
                <a:ea typeface="Roboto Slab" panose="020B0604020202020204" charset="0"/>
              </a:rPr>
              <a:t>decisions</a:t>
            </a:r>
            <a:r>
              <a:rPr lang="cs-CZ" sz="1200" dirty="0">
                <a:latin typeface="Roboto Slab" panose="020B0604020202020204" charset="0"/>
                <a:ea typeface="Roboto Slab" panose="020B0604020202020204" charset="0"/>
              </a:rPr>
              <a:t> </a:t>
            </a:r>
            <a:r>
              <a:rPr lang="cs-CZ" sz="1200" dirty="0" err="1">
                <a:latin typeface="Roboto Slab" panose="020B0604020202020204" charset="0"/>
                <a:ea typeface="Roboto Slab" panose="020B0604020202020204" charset="0"/>
              </a:rPr>
              <a:t>from</a:t>
            </a:r>
            <a:endParaRPr lang="cs-CZ" sz="1200" dirty="0">
              <a:latin typeface="Roboto Slab" panose="020B0604020202020204" charset="0"/>
              <a:ea typeface="Roboto Slab" panose="020B0604020202020204" charset="0"/>
            </a:endParaRPr>
          </a:p>
          <a:p>
            <a:r>
              <a:rPr lang="cs-CZ" sz="1200" dirty="0">
                <a:latin typeface="Roboto Slab" panose="020B0604020202020204" charset="0"/>
                <a:ea typeface="Roboto Slab" panose="020B0604020202020204" charset="0"/>
              </a:rPr>
              <a:t>        pillar II </a:t>
            </a:r>
            <a:r>
              <a:rPr lang="cs-CZ" sz="1200" b="1" i="1" dirty="0">
                <a:solidFill>
                  <a:schemeClr val="accent4">
                    <a:lumMod val="75000"/>
                  </a:schemeClr>
                </a:solidFill>
                <a:latin typeface="Roboto Slab" panose="020B0604020202020204" charset="0"/>
                <a:ea typeface="Roboto Slab" panose="020B0604020202020204" charset="0"/>
              </a:rPr>
              <a:t>(EIA, IED, NATURA 	2000, SEVESO III)</a:t>
            </a:r>
          </a:p>
          <a:p>
            <a:endParaRPr lang="cs-CZ" sz="1200" dirty="0">
              <a:latin typeface="Roboto Slab" panose="020B0604020202020204" charset="0"/>
              <a:ea typeface="Roboto Slab" panose="020B0604020202020204" charset="0"/>
            </a:endParaRPr>
          </a:p>
          <a:p>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r>
              <a:rPr lang="cs-CZ" sz="1200" dirty="0">
                <a:latin typeface="Roboto Slab" panose="020B0604020202020204" charset="0"/>
                <a:ea typeface="Roboto Slab" panose="020B0604020202020204" charset="0"/>
              </a:rPr>
              <a:t>v</a:t>
            </a:r>
            <a:r>
              <a:rPr lang="en-US" sz="1200" dirty="0" err="1">
                <a:latin typeface="Roboto Slab" panose="020B0604020202020204" charset="0"/>
                <a:ea typeface="Roboto Slab" panose="020B0604020202020204" charset="0"/>
              </a:rPr>
              <a:t>iolation</a:t>
            </a:r>
            <a:r>
              <a:rPr lang="en-US" sz="1200" dirty="0">
                <a:latin typeface="Roboto Slab" panose="020B0604020202020204" charset="0"/>
                <a:ea typeface="Roboto Slab" panose="020B0604020202020204" charset="0"/>
              </a:rPr>
              <a:t> of </a:t>
            </a:r>
            <a:r>
              <a:rPr lang="cs-CZ" sz="1200" dirty="0">
                <a:latin typeface="Roboto Slab" panose="020B0604020202020204" charset="0"/>
                <a:ea typeface="Roboto Slab" panose="020B0604020202020204" charset="0"/>
              </a:rPr>
              <a:t>(</a:t>
            </a:r>
            <a:r>
              <a:rPr lang="cs-CZ" sz="1200" dirty="0" err="1">
                <a:latin typeface="Roboto Slab" panose="020B0604020202020204" charset="0"/>
                <a:ea typeface="Roboto Slab" panose="020B0604020202020204" charset="0"/>
              </a:rPr>
              <a:t>other</a:t>
            </a:r>
            <a:r>
              <a:rPr lang="cs-CZ" sz="1200" dirty="0">
                <a:latin typeface="Roboto Slab" panose="020B0604020202020204" charset="0"/>
                <a:ea typeface="Roboto Slab" panose="020B0604020202020204" charset="0"/>
              </a:rPr>
              <a:t>) </a:t>
            </a:r>
            <a:r>
              <a:rPr lang="en-US" sz="1200" dirty="0">
                <a:latin typeface="Roboto Slab" panose="020B0604020202020204" charset="0"/>
                <a:ea typeface="Roboto Slab" panose="020B0604020202020204" charset="0"/>
              </a:rPr>
              <a:t>provisions of the national law relating to the environment</a:t>
            </a:r>
            <a:endParaRPr lang="cs-CZ" sz="1200" dirty="0">
              <a:latin typeface="Roboto Slab" panose="020B0604020202020204" charset="0"/>
              <a:ea typeface="Roboto Slab" panose="020B0604020202020204" charset="0"/>
            </a:endParaRPr>
          </a:p>
          <a:p>
            <a:pPr marL="285750" indent="-285750">
              <a:buFont typeface="Wingdings" panose="05000000000000000000" pitchFamily="2" charset="2"/>
              <a:buChar char="ü"/>
            </a:pPr>
            <a:endParaRPr lang="cs-CZ" sz="1200" dirty="0">
              <a:latin typeface="Roboto Slab" panose="020B0604020202020204" charset="0"/>
              <a:ea typeface="Roboto Slab" panose="020B0604020202020204" charset="0"/>
            </a:endParaRPr>
          </a:p>
        </p:txBody>
      </p:sp>
      <p:sp>
        <p:nvSpPr>
          <p:cNvPr id="19" name="Zahnutá šipka nahoru 14">
            <a:extLst>
              <a:ext uri="{FF2B5EF4-FFF2-40B4-BE49-F238E27FC236}">
                <a16:creationId xmlns:a16="http://schemas.microsoft.com/office/drawing/2014/main" id="{69B1A23E-A132-4B8E-B78C-9FCD784DF2C8}"/>
              </a:ext>
            </a:extLst>
          </p:cNvPr>
          <p:cNvSpPr/>
          <p:nvPr/>
        </p:nvSpPr>
        <p:spPr>
          <a:xfrm>
            <a:off x="1781021" y="3985836"/>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20" name="Zahnutá šipka nahoru 15">
            <a:extLst>
              <a:ext uri="{FF2B5EF4-FFF2-40B4-BE49-F238E27FC236}">
                <a16:creationId xmlns:a16="http://schemas.microsoft.com/office/drawing/2014/main" id="{929E0506-73A7-4E34-9024-1FD7C656FA25}"/>
              </a:ext>
            </a:extLst>
          </p:cNvPr>
          <p:cNvSpPr/>
          <p:nvPr/>
        </p:nvSpPr>
        <p:spPr>
          <a:xfrm>
            <a:off x="3801466" y="3984239"/>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863163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386426" y="114301"/>
            <a:ext cx="8479316" cy="502382"/>
          </a:xfrm>
          <a:prstGeom prst="rect">
            <a:avLst/>
          </a:prstGeom>
          <a:noFill/>
          <a:ln>
            <a:noFill/>
          </a:ln>
        </p:spPr>
        <p:txBody>
          <a:bodyPr lIns="91425" tIns="91425" rIns="91425" bIns="91425" anchor="t" anchorCtr="0">
            <a:noAutofit/>
          </a:bodyPr>
          <a:lstStyle/>
          <a:p>
            <a:r>
              <a:rPr lang="en-US" sz="1600" b="1" dirty="0">
                <a:solidFill>
                  <a:schemeClr val="accent6"/>
                </a:solidFill>
                <a:latin typeface="Roboto Slab" panose="020B0604020202020204" charset="0"/>
                <a:ea typeface="Roboto Slab" panose="020B0604020202020204" charset="0"/>
              </a:rPr>
              <a:t>LINK BETWEEN THE </a:t>
            </a:r>
            <a:r>
              <a:rPr lang="cs-CZ" sz="1600" b="1" dirty="0">
                <a:solidFill>
                  <a:schemeClr val="accent6"/>
                </a:solidFill>
                <a:latin typeface="Roboto Slab" panose="020B0604020202020204" charset="0"/>
                <a:ea typeface="Roboto Slab" panose="020B0604020202020204" charset="0"/>
              </a:rPr>
              <a:t>ENVIRONMENTAL PROTECTION </a:t>
            </a:r>
            <a:r>
              <a:rPr lang="en-US" sz="1600" b="1" dirty="0">
                <a:solidFill>
                  <a:schemeClr val="accent6"/>
                </a:solidFill>
                <a:latin typeface="Roboto Slab" panose="020B0604020202020204" charset="0"/>
                <a:ea typeface="Roboto Slab" panose="020B0604020202020204" charset="0"/>
              </a:rPr>
              <a:t>AND RIGHTS OF INDIVIDUALS</a:t>
            </a:r>
            <a:endParaRPr lang="cs-CZ" sz="16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1" name="TextBox 10">
            <a:extLst>
              <a:ext uri="{FF2B5EF4-FFF2-40B4-BE49-F238E27FC236}">
                <a16:creationId xmlns:a16="http://schemas.microsoft.com/office/drawing/2014/main" id="{DDAC1C33-C14F-4726-958C-28D7F7D64ABE}"/>
              </a:ext>
            </a:extLst>
          </p:cNvPr>
          <p:cNvSpPr txBox="1"/>
          <p:nvPr/>
        </p:nvSpPr>
        <p:spPr>
          <a:xfrm>
            <a:off x="386426" y="643156"/>
            <a:ext cx="8612349" cy="360098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Roboto Slab" panose="020B0604020202020204" charset="0"/>
                <a:ea typeface="Roboto Slab" panose="020B0604020202020204" charset="0"/>
              </a:rPr>
              <a:t>The air quality legislation </a:t>
            </a:r>
            <a:r>
              <a:rPr lang="cs-CZ" dirty="0">
                <a:latin typeface="Roboto Slab" panose="020B0604020202020204" charset="0"/>
                <a:ea typeface="Roboto Slab" panose="020B0604020202020204" charset="0"/>
              </a:rPr>
              <a:t>(other than the IED) </a:t>
            </a:r>
            <a:r>
              <a:rPr lang="en-US" b="1" dirty="0">
                <a:solidFill>
                  <a:schemeClr val="accent2"/>
                </a:solidFill>
                <a:latin typeface="Roboto Slab" panose="020B0604020202020204" charset="0"/>
                <a:ea typeface="Roboto Slab" panose="020B0604020202020204" charset="0"/>
              </a:rPr>
              <a:t>does not contain comprehensive rules as regards access to justice</a:t>
            </a:r>
            <a:r>
              <a:rPr lang="en-US" dirty="0">
                <a:latin typeface="Roboto Slab" panose="020B0604020202020204" charset="0"/>
                <a:ea typeface="Roboto Slab" panose="020B0604020202020204" charset="0"/>
              </a:rPr>
              <a:t>.</a:t>
            </a:r>
            <a:endParaRPr lang="cs-CZ" dirty="0">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200" dirty="0">
                <a:latin typeface="Roboto Slab" panose="020B0604020202020204" charset="0"/>
                <a:ea typeface="Roboto Slab" panose="020B0604020202020204" charset="0"/>
              </a:rPr>
              <a:t>However, </a:t>
            </a:r>
            <a:r>
              <a:rPr lang="en-US" sz="1200" b="1" dirty="0">
                <a:latin typeface="Roboto Slab" panose="020B0604020202020204" charset="0"/>
                <a:ea typeface="Roboto Slab" panose="020B0604020202020204" charset="0"/>
              </a:rPr>
              <a:t>there is a link between the air protection and rights of individuals which satisfies the conditions for direct applicability of certain provisions of directives which do not contain requirements on access to justice </a:t>
            </a:r>
            <a:r>
              <a:rPr lang="en-US" sz="1200" dirty="0">
                <a:latin typeface="Roboto Slab" panose="020B0604020202020204" charset="0"/>
                <a:ea typeface="Roboto Slab" panose="020B0604020202020204" charset="0"/>
              </a:rPr>
              <a:t>– such as the AQD or the NEC Directive.</a:t>
            </a:r>
            <a:endParaRPr lang="cs-CZ" sz="1200" dirty="0">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200" dirty="0">
                <a:latin typeface="Roboto Slab" panose="020B0604020202020204" charset="0"/>
                <a:ea typeface="Roboto Slab" panose="020B0604020202020204" charset="0"/>
              </a:rPr>
              <a:t>This is because the quality (concentration) limit values aim at the protection of human health.  Thus, they have the objective to protect the individual right to health. They are sufficiently precise and unconditional to be of direct application.</a:t>
            </a:r>
            <a:endParaRPr lang="cs-CZ" sz="1200" dirty="0">
              <a:latin typeface="Roboto Slab" panose="020B0604020202020204" charset="0"/>
              <a:ea typeface="Roboto Slab" panose="020B0604020202020204" charset="0"/>
            </a:endParaRPr>
          </a:p>
          <a:p>
            <a:pPr marL="285750" indent="-285750" algn="just">
              <a:buFont typeface="Arial" panose="020B0604020202020204" pitchFamily="34" charset="0"/>
              <a:buChar char="•"/>
            </a:pPr>
            <a:r>
              <a:rPr lang="en-US" sz="1200" dirty="0">
                <a:latin typeface="Roboto Slab" panose="020B0604020202020204" charset="0"/>
                <a:ea typeface="Roboto Slab" panose="020B0604020202020204" charset="0"/>
              </a:rPr>
              <a:t>This means that </a:t>
            </a:r>
            <a:r>
              <a:rPr lang="en-US" sz="1200" b="1" dirty="0">
                <a:latin typeface="Roboto Slab" panose="020B0604020202020204" charset="0"/>
                <a:ea typeface="Roboto Slab" panose="020B0604020202020204" charset="0"/>
              </a:rPr>
              <a:t>the individual person has a right to trace back the limit values in his national legislation</a:t>
            </a:r>
            <a:r>
              <a:rPr lang="en-US" sz="1200" dirty="0">
                <a:latin typeface="Roboto Slab" panose="020B0604020202020204" charset="0"/>
                <a:ea typeface="Roboto Slab" panose="020B0604020202020204" charset="0"/>
              </a:rPr>
              <a:t>; it follows from this that Member States are obliged to transpose the limit values of the air pollution directive into their national law</a:t>
            </a:r>
            <a:r>
              <a:rPr lang="cs-CZ" sz="1200" dirty="0">
                <a:latin typeface="Roboto Slab" panose="020B0604020202020204" charset="0"/>
                <a:ea typeface="Roboto Slab" panose="020B0604020202020204" charset="0"/>
              </a:rPr>
              <a:t> (C-361/88, Commission v. Germany)</a:t>
            </a:r>
          </a:p>
          <a:p>
            <a:pPr marL="285750" indent="-285750" algn="just">
              <a:buFont typeface="Arial" panose="020B0604020202020204" pitchFamily="34" charset="0"/>
              <a:buChar char="•"/>
            </a:pPr>
            <a:endParaRPr lang="cs-CZ" sz="1200" dirty="0">
              <a:latin typeface="Roboto Slab" panose="020B0604020202020204" charset="0"/>
              <a:ea typeface="Roboto Slab" panose="020B0604020202020204" charset="0"/>
            </a:endParaRPr>
          </a:p>
          <a:p>
            <a:pPr algn="just"/>
            <a:r>
              <a:rPr lang="en-US" sz="1600" b="1" dirty="0">
                <a:latin typeface="Roboto Slab" panose="020B0604020202020204" charset="0"/>
                <a:ea typeface="Roboto Slab" panose="020B0604020202020204" charset="0"/>
              </a:rPr>
              <a:t>C-237/07 </a:t>
            </a:r>
            <a:r>
              <a:rPr lang="cs-CZ" sz="1600" b="1" dirty="0">
                <a:latin typeface="Roboto Slab" panose="020B0604020202020204" charset="0"/>
                <a:ea typeface="Roboto Slab" panose="020B0604020202020204" charset="0"/>
              </a:rPr>
              <a:t>(</a:t>
            </a:r>
            <a:r>
              <a:rPr lang="en-US" sz="1600" b="1" dirty="0" err="1">
                <a:latin typeface="Roboto Slab" panose="020B0604020202020204" charset="0"/>
                <a:ea typeface="Roboto Slab" panose="020B0604020202020204" charset="0"/>
              </a:rPr>
              <a:t>Janecek</a:t>
            </a:r>
            <a:r>
              <a:rPr lang="cs-CZ" sz="1600" b="1" dirty="0">
                <a:latin typeface="Roboto Slab" panose="020B0604020202020204" charset="0"/>
                <a:ea typeface="Roboto Slab" panose="020B0604020202020204" charset="0"/>
              </a:rPr>
              <a:t>):</a:t>
            </a:r>
            <a:r>
              <a:rPr lang="en-US" sz="1600" b="1" dirty="0">
                <a:latin typeface="Roboto Slab" panose="020B0604020202020204" charset="0"/>
                <a:ea typeface="Roboto Slab" panose="020B0604020202020204" charset="0"/>
              </a:rPr>
              <a:t>  </a:t>
            </a:r>
            <a:endParaRPr lang="cs-CZ" sz="1600" b="1" dirty="0">
              <a:latin typeface="Roboto Slab" panose="020B0604020202020204" charset="0"/>
              <a:ea typeface="Roboto Slab" panose="020B0604020202020204" charset="0"/>
            </a:endParaRPr>
          </a:p>
          <a:p>
            <a:pPr algn="just"/>
            <a:r>
              <a:rPr lang="en-US" sz="1600" b="1" i="1" dirty="0">
                <a:latin typeface="Roboto Slab" panose="020B0604020202020204" charset="0"/>
                <a:ea typeface="Roboto Slab" panose="020B0604020202020204" charset="0"/>
              </a:rPr>
              <a:t>"whenever the </a:t>
            </a:r>
            <a:r>
              <a:rPr lang="en-US" sz="1600" b="1" i="1" dirty="0">
                <a:solidFill>
                  <a:schemeClr val="accent4"/>
                </a:solidFill>
                <a:latin typeface="Roboto Slab" panose="020B0604020202020204" charset="0"/>
                <a:ea typeface="Roboto Slab" panose="020B0604020202020204" charset="0"/>
              </a:rPr>
              <a:t>failure to observe the measures</a:t>
            </a:r>
            <a:r>
              <a:rPr lang="en-US" sz="1600" b="1" i="1" dirty="0">
                <a:latin typeface="Roboto Slab" panose="020B0604020202020204" charset="0"/>
                <a:ea typeface="Roboto Slab" panose="020B0604020202020204" charset="0"/>
              </a:rPr>
              <a:t> regarded by the directives which relate to air quality and drinking water and which are designed to protect public health, </a:t>
            </a:r>
            <a:r>
              <a:rPr lang="en-US" sz="1600" b="1" i="1" dirty="0">
                <a:solidFill>
                  <a:schemeClr val="accent4"/>
                </a:solidFill>
                <a:latin typeface="Roboto Slab" panose="020B0604020202020204" charset="0"/>
                <a:ea typeface="Roboto Slab" panose="020B0604020202020204" charset="0"/>
              </a:rPr>
              <a:t>could endanger human health</a:t>
            </a:r>
            <a:r>
              <a:rPr lang="en-US" sz="1600" b="1" i="1" dirty="0">
                <a:latin typeface="Roboto Slab" panose="020B0604020202020204" charset="0"/>
                <a:ea typeface="Roboto Slab" panose="020B0604020202020204" charset="0"/>
              </a:rPr>
              <a:t>, </a:t>
            </a:r>
            <a:r>
              <a:rPr lang="en-US" sz="1600" b="1" i="1" dirty="0">
                <a:solidFill>
                  <a:schemeClr val="accent3"/>
                </a:solidFill>
                <a:latin typeface="Roboto Slab" panose="020B0604020202020204" charset="0"/>
                <a:ea typeface="Roboto Slab" panose="020B0604020202020204" charset="0"/>
              </a:rPr>
              <a:t>the persons concerned must be in a position to rely on the mandatory rules included in those directives</a:t>
            </a:r>
            <a:r>
              <a:rPr lang="en-US" sz="1600" b="1" i="1" dirty="0">
                <a:latin typeface="Roboto Slab" panose="020B0604020202020204" charset="0"/>
                <a:ea typeface="Roboto Slab" panose="020B0604020202020204" charset="0"/>
              </a:rPr>
              <a:t>"</a:t>
            </a:r>
            <a:r>
              <a:rPr lang="en-US" sz="1200" dirty="0">
                <a:latin typeface="Roboto Slab" panose="020B0604020202020204" charset="0"/>
                <a:ea typeface="Roboto Slab" panose="020B0604020202020204" charset="0"/>
              </a:rPr>
              <a:t>. </a:t>
            </a:r>
            <a:endParaRPr lang="cs-CZ" sz="12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091338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47</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800" b="1" dirty="0">
                <a:solidFill>
                  <a:schemeClr val="accent6"/>
                </a:solidFill>
                <a:latin typeface="Roboto Slab" panose="020B0604020202020204" charset="0"/>
                <a:ea typeface="Roboto Slab" panose="020B0604020202020204" charset="0"/>
              </a:rPr>
              <a:t>Direct </a:t>
            </a:r>
            <a:r>
              <a:rPr lang="cs-CZ" sz="1800" b="1" dirty="0" err="1">
                <a:solidFill>
                  <a:schemeClr val="accent6"/>
                </a:solidFill>
                <a:latin typeface="Roboto Slab" panose="020B0604020202020204" charset="0"/>
                <a:ea typeface="Roboto Slab" panose="020B0604020202020204" charset="0"/>
              </a:rPr>
              <a:t>effect</a:t>
            </a:r>
            <a:r>
              <a:rPr lang="cs-CZ" sz="1800" b="1" dirty="0">
                <a:solidFill>
                  <a:schemeClr val="accent6"/>
                </a:solidFill>
                <a:latin typeface="Roboto Slab" panose="020B0604020202020204" charset="0"/>
                <a:ea typeface="Roboto Slab" panose="020B0604020202020204" charset="0"/>
              </a:rPr>
              <a:t>: </a:t>
            </a:r>
            <a:r>
              <a:rPr lang="cs-CZ" sz="1800" b="1" dirty="0" err="1">
                <a:solidFill>
                  <a:schemeClr val="accent6"/>
                </a:solidFill>
                <a:latin typeface="Roboto Slab" panose="020B0604020202020204" charset="0"/>
                <a:ea typeface="Roboto Slab" panose="020B0604020202020204" charset="0"/>
              </a:rPr>
              <a:t>From</a:t>
            </a:r>
            <a:r>
              <a:rPr lang="cs-CZ" sz="1800" b="1" dirty="0">
                <a:solidFill>
                  <a:schemeClr val="accent6"/>
                </a:solidFill>
                <a:latin typeface="Roboto Slab" panose="020B0604020202020204" charset="0"/>
                <a:ea typeface="Roboto Slab" panose="020B0604020202020204" charset="0"/>
              </a:rPr>
              <a:t> EIA to AIR to WATER…</a:t>
            </a:r>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9" name="TextBox 8">
            <a:extLst>
              <a:ext uri="{FF2B5EF4-FFF2-40B4-BE49-F238E27FC236}">
                <a16:creationId xmlns:a16="http://schemas.microsoft.com/office/drawing/2014/main" id="{AA16D5FC-EE40-4014-B6BE-B18BE1AB1188}"/>
              </a:ext>
            </a:extLst>
          </p:cNvPr>
          <p:cNvSpPr txBox="1"/>
          <p:nvPr/>
        </p:nvSpPr>
        <p:spPr>
          <a:xfrm>
            <a:off x="570992" y="616683"/>
            <a:ext cx="8002015" cy="4231928"/>
          </a:xfrm>
          <a:prstGeom prst="rect">
            <a:avLst/>
          </a:prstGeom>
          <a:noFill/>
        </p:spPr>
        <p:txBody>
          <a:bodyPr wrap="square" rtlCol="0">
            <a:spAutoFit/>
          </a:bodyPr>
          <a:lstStyle/>
          <a:p>
            <a:pPr algn="just"/>
            <a:r>
              <a:rPr lang="cs-CZ" sz="1200" b="1" dirty="0">
                <a:latin typeface="Roboto Slab" panose="020B0604020202020204" charset="0"/>
                <a:ea typeface="Roboto Slab" panose="020B0604020202020204" charset="0"/>
              </a:rPr>
              <a:t>Janecek (C-237/07), ClientEarth (C-404/13, ambient air quality assessment and management): </a:t>
            </a:r>
            <a:r>
              <a:rPr lang="cs-CZ" sz="1200" dirty="0">
                <a:latin typeface="Roboto Slab" panose="020B0604020202020204" charset="0"/>
                <a:ea typeface="Roboto Slab" panose="020B0604020202020204" charset="0"/>
              </a:rPr>
              <a:t>The affected individuals must be able to require adoption of air-pollution action plans</a:t>
            </a:r>
          </a:p>
          <a:p>
            <a:endParaRPr lang="cs-CZ" sz="900" dirty="0">
              <a:latin typeface="Roboto Slab" panose="020B0604020202020204" charset="0"/>
              <a:ea typeface="Roboto Slab" panose="020B0604020202020204" charset="0"/>
            </a:endParaRPr>
          </a:p>
          <a:p>
            <a:pPr algn="just"/>
            <a:r>
              <a:rPr lang="cs-CZ" sz="1200" b="1" dirty="0">
                <a:latin typeface="Roboto Slab" panose="020B0604020202020204" charset="0"/>
                <a:ea typeface="Roboto Slab" panose="020B0604020202020204" charset="0"/>
              </a:rPr>
              <a:t>Folk (C-529/15, Environmental Liability Directive): </a:t>
            </a:r>
            <a:r>
              <a:rPr lang="en-US" sz="1200" dirty="0">
                <a:latin typeface="Roboto Slab" panose="020B0604020202020204" charset="0"/>
                <a:ea typeface="Roboto Slab" panose="020B0604020202020204" charset="0"/>
              </a:rPr>
              <a:t>Persons with a fishing </a:t>
            </a:r>
            <a:r>
              <a:rPr lang="en-US" sz="1200" dirty="0" err="1">
                <a:latin typeface="Roboto Slab" panose="020B0604020202020204" charset="0"/>
                <a:ea typeface="Roboto Slab" panose="020B0604020202020204" charset="0"/>
              </a:rPr>
              <a:t>licence</a:t>
            </a:r>
            <a:r>
              <a:rPr lang="en-US" sz="1200" dirty="0">
                <a:latin typeface="Roboto Slab" panose="020B0604020202020204" charset="0"/>
                <a:ea typeface="Roboto Slab" panose="020B0604020202020204" charset="0"/>
              </a:rPr>
              <a:t> must be able to initiate review proceedings before a court or other competent public authority in accordance with Articles 12 and 13 of t</a:t>
            </a:r>
            <a:r>
              <a:rPr lang="cs-CZ" sz="1200" dirty="0">
                <a:latin typeface="Roboto Slab" panose="020B0604020202020204" charset="0"/>
                <a:ea typeface="Roboto Slab" panose="020B0604020202020204" charset="0"/>
              </a:rPr>
              <a:t>he Directive</a:t>
            </a:r>
          </a:p>
          <a:p>
            <a:endParaRPr lang="cs-CZ" sz="900" b="1" dirty="0">
              <a:latin typeface="Roboto Slab" panose="020B0604020202020204" charset="0"/>
              <a:ea typeface="Roboto Slab" panose="020B0604020202020204" charset="0"/>
            </a:endParaRPr>
          </a:p>
          <a:p>
            <a:pPr algn="just"/>
            <a:r>
              <a:rPr lang="de-DE" sz="1200" b="1" dirty="0">
                <a:latin typeface="Roboto Slab" panose="020B0604020202020204" charset="0"/>
                <a:ea typeface="Roboto Slab" panose="020B0604020202020204" charset="0"/>
              </a:rPr>
              <a:t>Protect Natur-, Arten- und Landschaftschutz Umweltorganisation</a:t>
            </a:r>
            <a:r>
              <a:rPr lang="cs-CZ" sz="1200" b="1" dirty="0">
                <a:latin typeface="Roboto Slab" panose="020B0604020202020204" charset="0"/>
                <a:ea typeface="Roboto Slab" panose="020B0604020202020204" charset="0"/>
              </a:rPr>
              <a:t> (</a:t>
            </a:r>
            <a:r>
              <a:rPr lang="de-DE" sz="1200" b="1" dirty="0">
                <a:latin typeface="Roboto Slab" panose="020B0604020202020204" charset="0"/>
                <a:ea typeface="Roboto Slab" panose="020B0604020202020204" charset="0"/>
              </a:rPr>
              <a:t>C-664/15</a:t>
            </a:r>
            <a:r>
              <a:rPr lang="cs-CZ" sz="1200" b="1" dirty="0">
                <a:latin typeface="Roboto Slab" panose="020B0604020202020204" charset="0"/>
                <a:ea typeface="Roboto Slab" panose="020B0604020202020204" charset="0"/>
              </a:rPr>
              <a:t>, Water Framework Directive): </a:t>
            </a:r>
            <a:r>
              <a:rPr lang="cs-CZ" sz="1200" dirty="0" err="1">
                <a:latin typeface="Roboto Slab" panose="020B0604020202020204" charset="0"/>
                <a:ea typeface="Roboto Slab" panose="020B0604020202020204" charset="0"/>
              </a:rPr>
              <a:t>The</a:t>
            </a:r>
            <a:r>
              <a:rPr lang="cs-CZ" sz="1200" dirty="0">
                <a:latin typeface="Roboto Slab" panose="020B0604020202020204" charset="0"/>
                <a:ea typeface="Roboto Slab" panose="020B0604020202020204" charset="0"/>
              </a:rPr>
              <a:t> NGO </a:t>
            </a:r>
            <a:r>
              <a:rPr lang="cs-CZ" sz="1200" dirty="0" err="1">
                <a:latin typeface="Roboto Slab" panose="020B0604020202020204" charset="0"/>
                <a:ea typeface="Roboto Slab" panose="020B0604020202020204" charset="0"/>
              </a:rPr>
              <a:t>must</a:t>
            </a:r>
            <a:r>
              <a:rPr lang="cs-CZ" sz="1200" dirty="0">
                <a:latin typeface="Roboto Slab" panose="020B0604020202020204" charset="0"/>
                <a:ea typeface="Roboto Slab" panose="020B0604020202020204" charset="0"/>
              </a:rPr>
              <a:t> be able to challenge a permit for a p</a:t>
            </a:r>
            <a:r>
              <a:rPr lang="en-US" sz="1200" dirty="0" err="1">
                <a:latin typeface="Roboto Slab" panose="020B0604020202020204" charset="0"/>
                <a:ea typeface="Roboto Slab" panose="020B0604020202020204" charset="0"/>
              </a:rPr>
              <a:t>roject</a:t>
            </a:r>
            <a:r>
              <a:rPr lang="en-US" sz="1200" dirty="0">
                <a:latin typeface="Roboto Slab" panose="020B0604020202020204" charset="0"/>
                <a:ea typeface="Roboto Slab" panose="020B0604020202020204" charset="0"/>
              </a:rPr>
              <a:t> of abstracting water from the river to produce snow for a ski resort under the EU law</a:t>
            </a:r>
            <a:endParaRPr lang="cs-CZ" sz="1200" dirty="0">
              <a:latin typeface="Roboto Slab" panose="020B0604020202020204" charset="0"/>
              <a:ea typeface="Roboto Slab" panose="020B0604020202020204" charset="0"/>
            </a:endParaRPr>
          </a:p>
          <a:p>
            <a:endParaRPr lang="cs-CZ" sz="800" dirty="0">
              <a:latin typeface="Roboto Slab" panose="020B0604020202020204" charset="0"/>
              <a:ea typeface="Roboto Slab" panose="020B0604020202020204" charset="0"/>
            </a:endParaRPr>
          </a:p>
          <a:p>
            <a:pPr algn="just"/>
            <a:r>
              <a:rPr lang="cs-CZ" sz="1200" b="1" dirty="0">
                <a:latin typeface="Roboto Slab" panose="020B0604020202020204" charset="0"/>
                <a:ea typeface="Roboto Slab" panose="020B0604020202020204" charset="0"/>
              </a:rPr>
              <a:t>Land Nordrhein-Westfalen (C-535/18, EIA, Water Framework Directive): </a:t>
            </a:r>
            <a:r>
              <a:rPr lang="cs-CZ" sz="1100" dirty="0">
                <a:latin typeface="Roboto Slab" panose="020B0604020202020204" charset="0"/>
                <a:ea typeface="Roboto Slab" panose="020B0604020202020204" charset="0"/>
              </a:rPr>
              <a:t>M</a:t>
            </a:r>
            <a:r>
              <a:rPr lang="en-US" sz="1100" dirty="0">
                <a:latin typeface="Roboto Slab" panose="020B0604020202020204" charset="0"/>
                <a:ea typeface="Roboto Slab" panose="020B0604020202020204" charset="0"/>
              </a:rPr>
              <a:t>embers of the public concerned by a project must be able to assert, before the competent national courts, that there has been a breach of the requirements to prevent the deterioration of bodies of water</a:t>
            </a:r>
            <a:r>
              <a:rPr lang="cs-CZ" sz="1100" dirty="0">
                <a:latin typeface="Roboto Slab" panose="020B0604020202020204" charset="0"/>
                <a:ea typeface="Roboto Slab" panose="020B0604020202020204" charset="0"/>
              </a:rPr>
              <a:t>; EU law permits </a:t>
            </a:r>
            <a:r>
              <a:rPr lang="en-US" sz="1100" dirty="0">
                <a:latin typeface="Roboto Slab" panose="020B0604020202020204" charset="0"/>
                <a:ea typeface="Roboto Slab" panose="020B0604020202020204" charset="0"/>
              </a:rPr>
              <a:t>Member States to provide that, when a procedural defect vitiating the decision approving a project does not alter the meaning of that decision, an application for annulment of that decision is admissible only if the irregularity at issue has denied the claimant his or her right</a:t>
            </a:r>
            <a:r>
              <a:rPr lang="cs-CZ" sz="1100" dirty="0">
                <a:latin typeface="Roboto Slab" panose="020B0604020202020204" charset="0"/>
                <a:ea typeface="Roboto Slab" panose="020B0604020202020204" charset="0"/>
              </a:rPr>
              <a:t> </a:t>
            </a:r>
            <a:r>
              <a:rPr lang="en-US" sz="1100" dirty="0">
                <a:latin typeface="Roboto Slab" panose="020B0604020202020204" charset="0"/>
                <a:ea typeface="Roboto Slab" panose="020B0604020202020204" charset="0"/>
              </a:rPr>
              <a:t>to participate in the environmental decision-making process</a:t>
            </a:r>
            <a:endParaRPr lang="cs-CZ" sz="1100" dirty="0">
              <a:latin typeface="Roboto Slab" panose="020B0604020202020204" charset="0"/>
              <a:ea typeface="Roboto Slab" panose="020B0604020202020204" charset="0"/>
            </a:endParaRPr>
          </a:p>
          <a:p>
            <a:endParaRPr lang="cs-CZ" sz="1000" dirty="0">
              <a:latin typeface="Roboto Slab" panose="020B0604020202020204" charset="0"/>
              <a:ea typeface="Roboto Slab" panose="020B0604020202020204" charset="0"/>
            </a:endParaRPr>
          </a:p>
          <a:p>
            <a:pPr algn="just"/>
            <a:r>
              <a:rPr lang="de-DE" sz="1200" b="1" dirty="0">
                <a:latin typeface="Roboto Slab" panose="020B0604020202020204" charset="0"/>
                <a:ea typeface="Roboto Slab" panose="020B0604020202020204" charset="0"/>
              </a:rPr>
              <a:t>Wasserleitungsverband Nördliches Burgenland and Others</a:t>
            </a:r>
            <a:r>
              <a:rPr lang="cs-CZ" sz="1200" b="1" dirty="0">
                <a:latin typeface="Roboto Slab" panose="020B0604020202020204" charset="0"/>
                <a:ea typeface="Roboto Slab" panose="020B0604020202020204" charset="0"/>
              </a:rPr>
              <a:t> </a:t>
            </a:r>
            <a:r>
              <a:rPr lang="it-IT" sz="1200" b="1" dirty="0">
                <a:latin typeface="Roboto Slab" panose="020B0604020202020204" charset="0"/>
                <a:ea typeface="Roboto Slab" panose="020B0604020202020204" charset="0"/>
              </a:rPr>
              <a:t>(C-19</a:t>
            </a:r>
            <a:r>
              <a:rPr lang="cs-CZ" sz="1200" b="1" dirty="0">
                <a:latin typeface="Roboto Slab" panose="020B0604020202020204" charset="0"/>
                <a:ea typeface="Roboto Slab" panose="020B0604020202020204" charset="0"/>
              </a:rPr>
              <a:t>7</a:t>
            </a:r>
            <a:r>
              <a:rPr lang="it-IT" sz="1200" b="1" dirty="0">
                <a:latin typeface="Roboto Slab" panose="020B0604020202020204" charset="0"/>
                <a:ea typeface="Roboto Slab" panose="020B0604020202020204" charset="0"/>
              </a:rPr>
              <a:t>/1</a:t>
            </a:r>
            <a:r>
              <a:rPr lang="cs-CZ" sz="1200" b="1" dirty="0">
                <a:latin typeface="Roboto Slab" panose="020B0604020202020204" charset="0"/>
                <a:ea typeface="Roboto Slab" panose="020B0604020202020204" charset="0"/>
              </a:rPr>
              <a:t>8, Nitrates Directive): </a:t>
            </a:r>
            <a:r>
              <a:rPr lang="cs-CZ" sz="1200" dirty="0">
                <a:latin typeface="Roboto Slab" panose="020B0604020202020204" charset="0"/>
                <a:ea typeface="Roboto Slab" panose="020B0604020202020204" charset="0"/>
              </a:rPr>
              <a:t>Affected </a:t>
            </a:r>
            <a:r>
              <a:rPr lang="en-US" sz="1200" dirty="0">
                <a:latin typeface="Roboto Slab" panose="020B0604020202020204" charset="0"/>
                <a:ea typeface="Roboto Slab" panose="020B0604020202020204" charset="0"/>
              </a:rPr>
              <a:t>natural and legal persons, such as the applicants in the main proceedings</a:t>
            </a:r>
            <a:r>
              <a:rPr lang="cs-CZ" sz="1200" dirty="0">
                <a:latin typeface="Roboto Slab" panose="020B0604020202020204" charset="0"/>
                <a:ea typeface="Roboto Slab" panose="020B0604020202020204" charset="0"/>
              </a:rPr>
              <a:t> (</a:t>
            </a:r>
            <a:r>
              <a:rPr lang="cs-CZ" sz="1200" b="1" dirty="0" err="1">
                <a:solidFill>
                  <a:schemeClr val="accent3"/>
                </a:solidFill>
                <a:latin typeface="Roboto Slab" panose="020B0604020202020204" charset="0"/>
                <a:ea typeface="Roboto Slab" panose="020B0604020202020204" charset="0"/>
              </a:rPr>
              <a:t>incl</a:t>
            </a:r>
            <a:r>
              <a:rPr lang="cs-CZ" sz="1200" b="1" dirty="0">
                <a:solidFill>
                  <a:schemeClr val="accent3"/>
                </a:solidFill>
                <a:latin typeface="Roboto Slab" panose="020B0604020202020204" charset="0"/>
                <a:ea typeface="Roboto Slab" panose="020B0604020202020204" charset="0"/>
              </a:rPr>
              <a:t>. municipality and a </a:t>
            </a:r>
            <a:r>
              <a:rPr lang="cs-CZ" sz="1200" b="1" dirty="0" err="1">
                <a:solidFill>
                  <a:schemeClr val="accent3"/>
                </a:solidFill>
                <a:latin typeface="Roboto Slab" panose="020B0604020202020204" charset="0"/>
                <a:ea typeface="Roboto Slab" panose="020B0604020202020204" charset="0"/>
              </a:rPr>
              <a:t>water</a:t>
            </a:r>
            <a:r>
              <a:rPr lang="cs-CZ" sz="1200" b="1" dirty="0">
                <a:solidFill>
                  <a:schemeClr val="accent3"/>
                </a:solidFill>
                <a:latin typeface="Roboto Slab" panose="020B0604020202020204" charset="0"/>
                <a:ea typeface="Roboto Slab" panose="020B0604020202020204" charset="0"/>
              </a:rPr>
              <a:t> </a:t>
            </a:r>
            <a:r>
              <a:rPr lang="cs-CZ" sz="1200" b="1" dirty="0" err="1">
                <a:solidFill>
                  <a:schemeClr val="accent3"/>
                </a:solidFill>
                <a:latin typeface="Roboto Slab" panose="020B0604020202020204" charset="0"/>
                <a:ea typeface="Roboto Slab" panose="020B0604020202020204" charset="0"/>
              </a:rPr>
              <a:t>distribution</a:t>
            </a:r>
            <a:r>
              <a:rPr lang="cs-CZ" sz="1200" b="1" dirty="0">
                <a:solidFill>
                  <a:schemeClr val="accent3"/>
                </a:solidFill>
                <a:latin typeface="Roboto Slab" panose="020B0604020202020204" charset="0"/>
                <a:ea typeface="Roboto Slab" panose="020B0604020202020204" charset="0"/>
              </a:rPr>
              <a:t> </a:t>
            </a:r>
            <a:r>
              <a:rPr lang="cs-CZ" sz="1200" b="1" dirty="0" err="1">
                <a:solidFill>
                  <a:schemeClr val="accent3"/>
                </a:solidFill>
                <a:latin typeface="Roboto Slab" panose="020B0604020202020204" charset="0"/>
                <a:ea typeface="Roboto Slab" panose="020B0604020202020204" charset="0"/>
              </a:rPr>
              <a:t>association</a:t>
            </a:r>
            <a:r>
              <a:rPr lang="cs-CZ" sz="1200" dirty="0">
                <a:latin typeface="Roboto Slab" panose="020B0604020202020204" charset="0"/>
                <a:ea typeface="Roboto Slab" panose="020B0604020202020204" charset="0"/>
              </a:rPr>
              <a:t>)</a:t>
            </a:r>
            <a:r>
              <a:rPr lang="en-US" sz="1200" dirty="0">
                <a:latin typeface="Roboto Slab" panose="020B0604020202020204" charset="0"/>
                <a:ea typeface="Roboto Slab" panose="020B0604020202020204" charset="0"/>
              </a:rPr>
              <a:t>, should be in a position to require the competent national authorities to amend an existing action </a:t>
            </a:r>
            <a:r>
              <a:rPr lang="en-US" sz="1200" dirty="0" err="1">
                <a:latin typeface="Roboto Slab" panose="020B0604020202020204" charset="0"/>
                <a:ea typeface="Roboto Slab" panose="020B0604020202020204" charset="0"/>
              </a:rPr>
              <a:t>programme</a:t>
            </a:r>
            <a:r>
              <a:rPr lang="en-US" sz="1200" dirty="0">
                <a:latin typeface="Roboto Slab" panose="020B0604020202020204" charset="0"/>
                <a:ea typeface="Roboto Slab" panose="020B0604020202020204" charset="0"/>
              </a:rPr>
              <a:t> or adopt additional measures or reinforced actions</a:t>
            </a:r>
            <a:endParaRPr lang="cs-CZ" sz="1200" dirty="0">
              <a:latin typeface="Roboto Slab" panose="020B0604020202020204" charset="0"/>
              <a:ea typeface="Roboto Slab" panose="020B0604020202020204" charset="0"/>
            </a:endParaRPr>
          </a:p>
          <a:p>
            <a:endParaRPr lang="cs-CZ" sz="1000" dirty="0">
              <a:latin typeface="Roboto Slab" panose="020B0604020202020204" charset="0"/>
              <a:ea typeface="Roboto Slab" panose="020B0604020202020204" charset="0"/>
            </a:endParaRPr>
          </a:p>
          <a:p>
            <a:r>
              <a:rPr lang="cs-CZ" sz="1200" b="1" dirty="0">
                <a:solidFill>
                  <a:schemeClr val="accent6"/>
                </a:solidFill>
                <a:latin typeface="Roboto Slab" panose="020B0604020202020204" charset="0"/>
                <a:ea typeface="Roboto Slab" panose="020B0604020202020204" charset="0"/>
              </a:rPr>
              <a:t>                                if not... direct </a:t>
            </a:r>
            <a:r>
              <a:rPr lang="cs-CZ" sz="1200" b="1" dirty="0" err="1">
                <a:solidFill>
                  <a:schemeClr val="accent6"/>
                </a:solidFill>
                <a:latin typeface="Roboto Slab" panose="020B0604020202020204" charset="0"/>
                <a:ea typeface="Roboto Slab" panose="020B0604020202020204" charset="0"/>
              </a:rPr>
              <a:t>effect</a:t>
            </a:r>
            <a:endParaRPr lang="cs-CZ" sz="1200" b="1" dirty="0">
              <a:solidFill>
                <a:schemeClr val="accent6"/>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859331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48</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800" b="1" dirty="0">
                <a:solidFill>
                  <a:schemeClr val="accent2"/>
                </a:solidFill>
                <a:latin typeface="Roboto Slab" panose="020B0604020202020204" charset="0"/>
                <a:ea typeface="Roboto Slab" panose="020B0604020202020204" charset="0"/>
              </a:rPr>
              <a:t>TIMELINESS, EFFICIENCY AND COSTS</a:t>
            </a:r>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0" name="TextBox 9">
            <a:extLst>
              <a:ext uri="{FF2B5EF4-FFF2-40B4-BE49-F238E27FC236}">
                <a16:creationId xmlns:a16="http://schemas.microsoft.com/office/drawing/2014/main" id="{F29BEB1F-A475-4E15-8824-10E5B3EA0920}"/>
              </a:ext>
            </a:extLst>
          </p:cNvPr>
          <p:cNvSpPr txBox="1"/>
          <p:nvPr/>
        </p:nvSpPr>
        <p:spPr>
          <a:xfrm>
            <a:off x="619617" y="783758"/>
            <a:ext cx="8057528" cy="2893100"/>
          </a:xfrm>
          <a:prstGeom prst="rect">
            <a:avLst/>
          </a:prstGeom>
          <a:noFill/>
        </p:spPr>
        <p:txBody>
          <a:bodyPr wrap="square" rtlCol="0">
            <a:spAutoFit/>
          </a:bodyPr>
          <a:lstStyle/>
          <a:p>
            <a:pPr algn="just"/>
            <a:r>
              <a:rPr lang="cs-CZ" b="1" dirty="0">
                <a:latin typeface="Roboto Slab" panose="020B0604020202020204" charset="0"/>
                <a:ea typeface="Roboto Slab" panose="020B0604020202020204" charset="0"/>
              </a:rPr>
              <a:t>Klohn (C-167/17, EIA):</a:t>
            </a:r>
            <a:r>
              <a:rPr lang="cs-CZ" dirty="0">
                <a:latin typeface="Roboto Slab" panose="020B0604020202020204" charset="0"/>
                <a:ea typeface="Roboto Slab" panose="020B0604020202020204" charset="0"/>
              </a:rPr>
              <a:t> No direct effect of EU law implementing Art. 9(4) of the Aarhus Convention (r</a:t>
            </a:r>
            <a:r>
              <a:rPr lang="en-US" dirty="0" err="1">
                <a:latin typeface="Roboto Slab" panose="020B0604020202020204" charset="0"/>
                <a:ea typeface="Roboto Slab" panose="020B0604020202020204" charset="0"/>
              </a:rPr>
              <a:t>equirement</a:t>
            </a:r>
            <a:r>
              <a:rPr lang="en-US" dirty="0">
                <a:latin typeface="Roboto Slab" panose="020B0604020202020204" charset="0"/>
                <a:ea typeface="Roboto Slab" panose="020B0604020202020204" charset="0"/>
              </a:rPr>
              <a:t> for a procedure which is not prohibitively expensive</a:t>
            </a:r>
            <a:r>
              <a:rPr lang="cs-CZ" dirty="0">
                <a:latin typeface="Roboto Slab" panose="020B0604020202020204" charset="0"/>
                <a:ea typeface="Roboto Slab" panose="020B0604020202020204" charset="0"/>
              </a:rPr>
              <a:t>)</a:t>
            </a:r>
          </a:p>
          <a:p>
            <a:pPr algn="just"/>
            <a:endParaRPr lang="cs-CZ" dirty="0">
              <a:latin typeface="Roboto Slab" panose="020B0604020202020204" charset="0"/>
              <a:ea typeface="Roboto Slab" panose="020B0604020202020204" charset="0"/>
            </a:endParaRPr>
          </a:p>
          <a:p>
            <a:pPr algn="just"/>
            <a:r>
              <a:rPr lang="cs-CZ" b="1" dirty="0">
                <a:latin typeface="Roboto Slab" panose="020B0604020202020204" charset="0"/>
                <a:ea typeface="Roboto Slab" panose="020B0604020202020204" charset="0"/>
              </a:rPr>
              <a:t>C-470/16 (North East Pylon, EIA): </a:t>
            </a:r>
            <a:r>
              <a:rPr lang="cs-CZ" dirty="0">
                <a:latin typeface="Roboto Slab" panose="020B0604020202020204" charset="0"/>
                <a:ea typeface="Roboto Slab" panose="020B0604020202020204" charset="0"/>
              </a:rPr>
              <a:t>...</a:t>
            </a:r>
            <a:r>
              <a:rPr lang="en-US" dirty="0">
                <a:latin typeface="Roboto Slab" panose="020B0604020202020204" charset="0"/>
                <a:ea typeface="Roboto Slab" panose="020B0604020202020204" charset="0"/>
              </a:rPr>
              <a:t>but it is for the national court to give an interpretation of national procedural law which, to the fullest extent possible, is consistent with </a:t>
            </a:r>
            <a:r>
              <a:rPr lang="cs-CZ" dirty="0">
                <a:latin typeface="Roboto Slab" panose="020B0604020202020204" charset="0"/>
                <a:ea typeface="Roboto Slab" panose="020B0604020202020204" charset="0"/>
              </a:rPr>
              <a:t>the Aarhus Convention</a:t>
            </a:r>
          </a:p>
          <a:p>
            <a:pPr algn="just"/>
            <a:endParaRPr lang="cs-CZ" dirty="0">
              <a:latin typeface="Roboto Slab" panose="020B0604020202020204" charset="0"/>
              <a:ea typeface="Roboto Slab" panose="020B0604020202020204" charset="0"/>
            </a:endParaRPr>
          </a:p>
          <a:p>
            <a:pPr algn="just"/>
            <a:r>
              <a:rPr lang="en-US" b="1" dirty="0">
                <a:latin typeface="Roboto Slab" panose="020B0604020202020204" charset="0"/>
                <a:ea typeface="Roboto Slab" panose="020B0604020202020204" charset="0"/>
              </a:rPr>
              <a:t>East Sussex</a:t>
            </a:r>
            <a:r>
              <a:rPr lang="cs-CZ" b="1" dirty="0">
                <a:latin typeface="Roboto Slab" panose="020B0604020202020204" charset="0"/>
                <a:ea typeface="Roboto Slab" panose="020B0604020202020204" charset="0"/>
              </a:rPr>
              <a:t> (</a:t>
            </a:r>
            <a:r>
              <a:rPr lang="en-US" b="1" dirty="0">
                <a:latin typeface="Roboto Slab" panose="020B0604020202020204" charset="0"/>
                <a:ea typeface="Roboto Slab" panose="020B0604020202020204" charset="0"/>
              </a:rPr>
              <a:t>C-71/14</a:t>
            </a:r>
            <a:r>
              <a:rPr lang="cs-CZ" b="1" dirty="0">
                <a:latin typeface="Roboto Slab" panose="020B0604020202020204" charset="0"/>
                <a:ea typeface="Roboto Slab" panose="020B0604020202020204" charset="0"/>
              </a:rPr>
              <a:t>)</a:t>
            </a:r>
            <a:r>
              <a:rPr lang="en-US" b="1" dirty="0">
                <a:latin typeface="Roboto Slab" panose="020B0604020202020204" charset="0"/>
                <a:ea typeface="Roboto Slab" panose="020B0604020202020204" charset="0"/>
              </a:rPr>
              <a:t>, </a:t>
            </a:r>
            <a:r>
              <a:rPr lang="cs-CZ" b="1" dirty="0">
                <a:latin typeface="Roboto Slab" panose="020B0604020202020204" charset="0"/>
                <a:ea typeface="Roboto Slab" panose="020B0604020202020204" charset="0"/>
              </a:rPr>
              <a:t>Gruber (</a:t>
            </a:r>
            <a:r>
              <a:rPr lang="en-US" b="1" dirty="0">
                <a:latin typeface="Roboto Slab" panose="020B0604020202020204" charset="0"/>
                <a:ea typeface="Roboto Slab" panose="020B0604020202020204" charset="0"/>
              </a:rPr>
              <a:t>C-570/13</a:t>
            </a:r>
            <a:r>
              <a:rPr lang="cs-CZ" b="1" dirty="0">
                <a:latin typeface="Roboto Slab" panose="020B0604020202020204" charset="0"/>
                <a:ea typeface="Roboto Slab" panose="020B0604020202020204" charset="0"/>
              </a:rPr>
              <a:t>), </a:t>
            </a:r>
            <a:r>
              <a:rPr lang="en-US" b="1" dirty="0">
                <a:latin typeface="Roboto Slab" panose="020B0604020202020204" charset="0"/>
                <a:ea typeface="Roboto Slab" panose="020B0604020202020204" charset="0"/>
              </a:rPr>
              <a:t>Mellor </a:t>
            </a:r>
            <a:r>
              <a:rPr lang="cs-CZ" b="1" dirty="0">
                <a:latin typeface="Roboto Slab" panose="020B0604020202020204" charset="0"/>
                <a:ea typeface="Roboto Slab" panose="020B0604020202020204" charset="0"/>
              </a:rPr>
              <a:t>(</a:t>
            </a:r>
            <a:r>
              <a:rPr lang="en-US" b="1" dirty="0">
                <a:latin typeface="Roboto Slab" panose="020B0604020202020204" charset="0"/>
                <a:ea typeface="Roboto Slab" panose="020B0604020202020204" charset="0"/>
              </a:rPr>
              <a:t>C-75/08</a:t>
            </a:r>
            <a:r>
              <a:rPr lang="cs-CZ" b="1" dirty="0">
                <a:latin typeface="Roboto Slab" panose="020B0604020202020204" charset="0"/>
                <a:ea typeface="Roboto Slab" panose="020B0604020202020204" charset="0"/>
              </a:rPr>
              <a:t>): </a:t>
            </a:r>
            <a:r>
              <a:rPr lang="cs-CZ" dirty="0">
                <a:latin typeface="Roboto Slab" panose="020B0604020202020204" charset="0"/>
                <a:ea typeface="Roboto Slab" panose="020B0604020202020204" charset="0"/>
              </a:rPr>
              <a:t>The requirement of effectiveness </a:t>
            </a:r>
            <a:r>
              <a:rPr lang="en-US" dirty="0">
                <a:latin typeface="Roboto Slab" panose="020B0604020202020204" charset="0"/>
                <a:ea typeface="Roboto Slab" panose="020B0604020202020204" charset="0"/>
              </a:rPr>
              <a:t>covers the judge’s examination of the assessment of the</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merits of a decision, act or omission, such as in the case</a:t>
            </a:r>
            <a:r>
              <a:rPr lang="cs-CZ" dirty="0">
                <a:latin typeface="Roboto Slab" panose="020B0604020202020204" charset="0"/>
                <a:ea typeface="Roboto Slab" panose="020B0604020202020204" charset="0"/>
              </a:rPr>
              <a:t> </a:t>
            </a:r>
            <a:r>
              <a:rPr lang="en-US" dirty="0">
                <a:latin typeface="Roboto Slab" panose="020B0604020202020204" charset="0"/>
                <a:ea typeface="Roboto Slab" panose="020B0604020202020204" charset="0"/>
              </a:rPr>
              <a:t>as well the scrutiny of national legislation and regulatory acts</a:t>
            </a:r>
            <a:r>
              <a:rPr lang="cs-CZ" dirty="0">
                <a:latin typeface="Roboto Slab" panose="020B0604020202020204" charset="0"/>
                <a:ea typeface="Roboto Slab" panose="020B0604020202020204" charset="0"/>
              </a:rPr>
              <a:t> (</a:t>
            </a:r>
            <a:r>
              <a:rPr lang="cs-CZ" b="1" dirty="0">
                <a:latin typeface="Roboto Slab" panose="020B0604020202020204" charset="0"/>
                <a:ea typeface="Roboto Slab" panose="020B0604020202020204" charset="0"/>
              </a:rPr>
              <a:t>C-41/11, </a:t>
            </a:r>
            <a:r>
              <a:rPr lang="en-US" b="1" dirty="0">
                <a:latin typeface="Roboto Slab" panose="020B0604020202020204" charset="0"/>
                <a:ea typeface="Roboto Slab" panose="020B0604020202020204" charset="0"/>
              </a:rPr>
              <a:t>Inter</a:t>
            </a:r>
            <a:r>
              <a:rPr lang="cs-CZ" b="1" dirty="0">
                <a:latin typeface="Roboto Slab" panose="020B0604020202020204" charset="0"/>
                <a:ea typeface="Roboto Slab" panose="020B0604020202020204" charset="0"/>
              </a:rPr>
              <a:t>-</a:t>
            </a:r>
            <a:r>
              <a:rPr lang="en-US" b="1" dirty="0" err="1">
                <a:latin typeface="Roboto Slab" panose="020B0604020202020204" charset="0"/>
                <a:ea typeface="Roboto Slab" panose="020B0604020202020204" charset="0"/>
              </a:rPr>
              <a:t>Environnement</a:t>
            </a:r>
            <a:r>
              <a:rPr lang="en-US" b="1" dirty="0">
                <a:latin typeface="Roboto Slab" panose="020B0604020202020204" charset="0"/>
                <a:ea typeface="Roboto Slab" panose="020B0604020202020204" charset="0"/>
              </a:rPr>
              <a:t> </a:t>
            </a:r>
            <a:r>
              <a:rPr lang="en-US" b="1" dirty="0" err="1">
                <a:latin typeface="Roboto Slab" panose="020B0604020202020204" charset="0"/>
                <a:ea typeface="Roboto Slab" panose="020B0604020202020204" charset="0"/>
              </a:rPr>
              <a:t>Wallonie</a:t>
            </a:r>
            <a:r>
              <a:rPr lang="cs-CZ" dirty="0">
                <a:latin typeface="Roboto Slab" panose="020B0604020202020204" charset="0"/>
                <a:ea typeface="Roboto Slab" panose="020B0604020202020204" charset="0"/>
              </a:rPr>
              <a:t>)</a:t>
            </a:r>
          </a:p>
          <a:p>
            <a:pPr algn="just"/>
            <a:r>
              <a:rPr lang="en-US" dirty="0">
                <a:latin typeface="Roboto Slab" panose="020B0604020202020204" charset="0"/>
                <a:ea typeface="Roboto Slab" panose="020B0604020202020204" charset="0"/>
              </a:rPr>
              <a:t> </a:t>
            </a:r>
            <a:endParaRPr lang="cs-CZ" dirty="0">
              <a:latin typeface="Roboto Slab" panose="020B0604020202020204" charset="0"/>
              <a:ea typeface="Roboto Slab" panose="020B0604020202020204" charset="0"/>
            </a:endParaRPr>
          </a:p>
          <a:p>
            <a:pPr algn="just"/>
            <a:r>
              <a:rPr lang="cs-CZ" b="1" dirty="0">
                <a:latin typeface="Roboto Slab" panose="020B0604020202020204" charset="0"/>
                <a:ea typeface="Roboto Slab" panose="020B0604020202020204" charset="0"/>
              </a:rPr>
              <a:t>Leth (C-420/11): </a:t>
            </a:r>
            <a:r>
              <a:rPr lang="cs-CZ" dirty="0">
                <a:latin typeface="Roboto Slab" panose="020B0604020202020204" charset="0"/>
                <a:ea typeface="Roboto Slab" panose="020B0604020202020204" charset="0"/>
              </a:rPr>
              <a:t>A</a:t>
            </a:r>
            <a:r>
              <a:rPr lang="en-US" dirty="0">
                <a:latin typeface="Roboto Slab" panose="020B0604020202020204" charset="0"/>
                <a:ea typeface="Roboto Slab" panose="020B0604020202020204" charset="0"/>
              </a:rPr>
              <a:t> national court dealing with a dispute governed by EU environmental law must be in a position to order interim measures as well as to award compensation for pecuniary damages, provided the three conditions for state liability are met</a:t>
            </a:r>
            <a:endParaRPr lang="cs-CZ"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1473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49</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800" b="1" dirty="0">
                <a:solidFill>
                  <a:schemeClr val="accent2"/>
                </a:solidFill>
                <a:latin typeface="Roboto Slab" panose="020B0604020202020204" charset="0"/>
                <a:ea typeface="Roboto Slab" panose="020B0604020202020204" charset="0"/>
              </a:rPr>
              <a:t>TIMELINESS, EFFICIENCY AND COSTS</a:t>
            </a:r>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9" name="TextBox 8">
            <a:extLst>
              <a:ext uri="{FF2B5EF4-FFF2-40B4-BE49-F238E27FC236}">
                <a16:creationId xmlns:a16="http://schemas.microsoft.com/office/drawing/2014/main" id="{1EAF5D6D-39F7-436E-98D3-6ABB34226CD1}"/>
              </a:ext>
            </a:extLst>
          </p:cNvPr>
          <p:cNvSpPr txBox="1"/>
          <p:nvPr/>
        </p:nvSpPr>
        <p:spPr>
          <a:xfrm>
            <a:off x="649804" y="1074985"/>
            <a:ext cx="8057528" cy="2462213"/>
          </a:xfrm>
          <a:prstGeom prst="rect">
            <a:avLst/>
          </a:prstGeom>
          <a:noFill/>
        </p:spPr>
        <p:txBody>
          <a:bodyPr wrap="square" rtlCol="0">
            <a:spAutoFit/>
          </a:bodyPr>
          <a:lstStyle/>
          <a:p>
            <a:r>
              <a:rPr lang="cs-CZ" b="1" dirty="0">
                <a:latin typeface="Roboto Slab" panose="020B0604020202020204" charset="0"/>
                <a:ea typeface="Roboto Slab" panose="020B0604020202020204" charset="0"/>
              </a:rPr>
              <a:t>Vereniging Hoekschewaards Landschap (C-281/16): </a:t>
            </a:r>
            <a:r>
              <a:rPr lang="cs-CZ" dirty="0">
                <a:latin typeface="Roboto Slab" panose="020B0604020202020204" charset="0"/>
                <a:ea typeface="Roboto Slab" panose="020B0604020202020204" charset="0"/>
              </a:rPr>
              <a:t>A</a:t>
            </a:r>
            <a:r>
              <a:rPr lang="en-US" dirty="0">
                <a:latin typeface="Roboto Slab" panose="020B0604020202020204" charset="0"/>
                <a:ea typeface="Roboto Slab" panose="020B0604020202020204" charset="0"/>
              </a:rPr>
              <a:t> national court must be in a position to </a:t>
            </a:r>
            <a:r>
              <a:rPr lang="cs-CZ" dirty="0">
                <a:latin typeface="Roboto Slab" panose="020B0604020202020204" charset="0"/>
                <a:ea typeface="Roboto Slab" panose="020B0604020202020204" charset="0"/>
              </a:rPr>
              <a:t>ask the CJEU to </a:t>
            </a:r>
            <a:r>
              <a:rPr lang="en-US" dirty="0" err="1">
                <a:latin typeface="Roboto Slab" panose="020B0604020202020204" charset="0"/>
                <a:ea typeface="Roboto Slab" panose="020B0604020202020204" charset="0"/>
              </a:rPr>
              <a:t>examin</a:t>
            </a:r>
            <a:r>
              <a:rPr lang="cs-CZ" dirty="0">
                <a:latin typeface="Roboto Slab" panose="020B0604020202020204" charset="0"/>
                <a:ea typeface="Roboto Slab" panose="020B0604020202020204" charset="0"/>
              </a:rPr>
              <a:t>e</a:t>
            </a:r>
            <a:r>
              <a:rPr lang="en-US" dirty="0">
                <a:latin typeface="Roboto Slab" panose="020B0604020202020204" charset="0"/>
                <a:ea typeface="Roboto Slab" panose="020B0604020202020204" charset="0"/>
              </a:rPr>
              <a:t> the validity of acts adopted by EU institutions and bodies</a:t>
            </a:r>
            <a:endParaRPr lang="cs-CZ" dirty="0">
              <a:latin typeface="Roboto Slab" panose="020B0604020202020204" charset="0"/>
              <a:ea typeface="Roboto Slab" panose="020B0604020202020204" charset="0"/>
            </a:endParaRPr>
          </a:p>
          <a:p>
            <a:endParaRPr lang="cs-CZ" dirty="0">
              <a:latin typeface="Roboto Slab" panose="020B0604020202020204" charset="0"/>
              <a:ea typeface="Roboto Slab" panose="020B0604020202020204" charset="0"/>
            </a:endParaRPr>
          </a:p>
          <a:p>
            <a:pPr algn="just"/>
            <a:r>
              <a:rPr lang="en-US" dirty="0">
                <a:latin typeface="Roboto Slab" panose="020B0604020202020204" charset="0"/>
                <a:ea typeface="Roboto Slab" panose="020B0604020202020204" charset="0"/>
              </a:rPr>
              <a:t>Uniform interpretation of EU law by the CJEU is ensured by the possibility for national courts to submit questions concerning the validity and interpretation of EU law (Article 267 of the TFEU)</a:t>
            </a:r>
            <a:endParaRPr lang="cs-CZ" dirty="0">
              <a:latin typeface="Roboto Slab" panose="020B0604020202020204" charset="0"/>
              <a:ea typeface="Roboto Slab" panose="020B0604020202020204" charset="0"/>
            </a:endParaRPr>
          </a:p>
          <a:p>
            <a:endParaRPr lang="en-US" dirty="0">
              <a:latin typeface="Roboto Slab" panose="020B0604020202020204" charset="0"/>
              <a:ea typeface="Roboto Slab" panose="020B0604020202020204" charset="0"/>
            </a:endParaRPr>
          </a:p>
          <a:p>
            <a:pPr algn="just"/>
            <a:r>
              <a:rPr lang="en-US" i="1" dirty="0">
                <a:latin typeface="Roboto Slab" panose="020B0604020202020204" charset="0"/>
                <a:ea typeface="Roboto Slab" panose="020B0604020202020204" charset="0"/>
              </a:rPr>
              <a:t>'Commission Implementing Decision (EU) 2015/72 of 3 December 2014 adopting an eighth update of the list of sites of Community importance for the Atlantic biogeographical region is invalid, in so far as, by that decision, the </a:t>
            </a:r>
            <a:r>
              <a:rPr lang="en-US" i="1" dirty="0" err="1">
                <a:latin typeface="Roboto Slab" panose="020B0604020202020204" charset="0"/>
                <a:ea typeface="Roboto Slab" panose="020B0604020202020204" charset="0"/>
              </a:rPr>
              <a:t>Haringvliet</a:t>
            </a:r>
            <a:r>
              <a:rPr lang="en-US" i="1" dirty="0">
                <a:latin typeface="Roboto Slab" panose="020B0604020202020204" charset="0"/>
                <a:ea typeface="Roboto Slab" panose="020B0604020202020204" charset="0"/>
              </a:rPr>
              <a:t> site (NL 1000015) was placed on that list without the inclusion of the </a:t>
            </a:r>
            <a:r>
              <a:rPr lang="en-US" i="1" dirty="0" err="1">
                <a:latin typeface="Roboto Slab" panose="020B0604020202020204" charset="0"/>
                <a:ea typeface="Roboto Slab" panose="020B0604020202020204" charset="0"/>
              </a:rPr>
              <a:t>Leenheerenpolder</a:t>
            </a:r>
            <a:r>
              <a:rPr lang="en-US" i="1" dirty="0">
                <a:latin typeface="Roboto Slab" panose="020B0604020202020204" charset="0"/>
                <a:ea typeface="Roboto Slab" panose="020B0604020202020204" charset="0"/>
              </a:rPr>
              <a:t>'.</a:t>
            </a:r>
          </a:p>
        </p:txBody>
      </p:sp>
    </p:spTree>
    <p:extLst>
      <p:ext uri="{BB962C8B-B14F-4D97-AF65-F5344CB8AC3E}">
        <p14:creationId xmlns:p14="http://schemas.microsoft.com/office/powerpoint/2010/main" val="361346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3000284"/>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How</a:t>
            </a:r>
            <a:r>
              <a:rPr lang="cs-CZ" sz="2400" b="1" dirty="0">
                <a:solidFill>
                  <a:schemeClr val="accent6"/>
                </a:solidFill>
                <a:latin typeface="Roboto Slab" panose="020B0604020202020204" charset="0"/>
                <a:ea typeface="Roboto Slab" panose="020B0604020202020204" charset="0"/>
              </a:rPr>
              <a:t>?</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Petition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Demonstration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Referendum</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Access to </a:t>
            </a:r>
            <a:r>
              <a:rPr lang="cs-CZ" sz="1800" b="1" dirty="0" err="1">
                <a:solidFill>
                  <a:schemeClr val="tx1"/>
                </a:solidFill>
                <a:latin typeface="Roboto Slab" panose="020B0604020202020204" charset="0"/>
                <a:ea typeface="Roboto Slab" panose="020B0604020202020204" charset="0"/>
                <a:cs typeface="Nixie One"/>
                <a:sym typeface="Nixie One"/>
              </a:rPr>
              <a:t>information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Participation</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proceedings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Judicial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www.annarbor.com/assets_c/2013/05/052513_GMO_protest_CS_(3_of-thumb-646x431-143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6837" y="1277481"/>
            <a:ext cx="4546374" cy="303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5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600" b="1" dirty="0">
                <a:solidFill>
                  <a:schemeClr val="accent6"/>
                </a:solidFill>
                <a:latin typeface="Roboto Slab" panose="020B0604020202020204" charset="0"/>
                <a:ea typeface="Roboto Slab" panose="020B0604020202020204" charset="0"/>
              </a:rPr>
              <a:t>THE CONTENT OF THE RIGHT – AIR QUALITY PLANS </a:t>
            </a:r>
            <a:r>
              <a:rPr lang="en-US" sz="1600" b="1" dirty="0">
                <a:solidFill>
                  <a:schemeClr val="accent6"/>
                </a:solidFill>
                <a:latin typeface="Roboto Slab" panose="020B0604020202020204" charset="0"/>
                <a:ea typeface="Roboto Slab" panose="020B0604020202020204" charset="0"/>
              </a:rPr>
              <a:t> </a:t>
            </a: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1" name="TextBox 10">
            <a:extLst>
              <a:ext uri="{FF2B5EF4-FFF2-40B4-BE49-F238E27FC236}">
                <a16:creationId xmlns:a16="http://schemas.microsoft.com/office/drawing/2014/main" id="{DDAC1C33-C14F-4726-958C-28D7F7D64ABE}"/>
              </a:ext>
            </a:extLst>
          </p:cNvPr>
          <p:cNvSpPr txBox="1"/>
          <p:nvPr/>
        </p:nvSpPr>
        <p:spPr>
          <a:xfrm>
            <a:off x="265825" y="588686"/>
            <a:ext cx="8612349" cy="4832092"/>
          </a:xfrm>
          <a:prstGeom prst="rect">
            <a:avLst/>
          </a:prstGeom>
          <a:noFill/>
        </p:spPr>
        <p:txBody>
          <a:bodyPr wrap="square" rtlCol="0">
            <a:spAutoFit/>
          </a:bodyPr>
          <a:lstStyle/>
          <a:p>
            <a:pPr marL="285750" indent="-285750">
              <a:buFont typeface="Arial" panose="020B0604020202020204" pitchFamily="34" charset="0"/>
              <a:buChar char="•"/>
            </a:pP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A</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n individual person (and also an NGO) has </a:t>
            </a:r>
            <a:r>
              <a:rPr lang="en-GB" sz="1800" b="1" dirty="0">
                <a:effectLst/>
                <a:latin typeface="Cambria" panose="02040503050406030204" pitchFamily="18" charset="0"/>
                <a:ea typeface="Times New Roman" panose="02020603050405020304" pitchFamily="18" charset="0"/>
                <a:cs typeface="Times New Roman" panose="02020603050405020304" pitchFamily="18" charset="0"/>
              </a:rPr>
              <a:t>a right to see the action plan elaborated</a:t>
            </a:r>
            <a:r>
              <a:rPr lang="en-GB" sz="1800" dirty="0">
                <a:effectLst/>
                <a:latin typeface="Cambria" panose="02040503050406030204" pitchFamily="18" charset="0"/>
                <a:ea typeface="Times New Roman" panose="02020603050405020304" pitchFamily="18" charset="0"/>
                <a:cs typeface="Times New Roman" panose="02020603050405020304" pitchFamily="18" charset="0"/>
              </a:rPr>
              <a:t>, since the key element in the AQD is the setting of binding limit values together with the obligation to adopt air quality plans containing adequate measures to achieve compliance in the shortest time possible</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In Case C-404/13 </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i="1" dirty="0" err="1">
                <a:effectLst/>
                <a:latin typeface="Cambria" panose="02040503050406030204" pitchFamily="18" charset="0"/>
                <a:ea typeface="Times New Roman" panose="02020603050405020304" pitchFamily="18" charset="0"/>
                <a:cs typeface="Times New Roman" panose="02020603050405020304" pitchFamily="18" charset="0"/>
              </a:rPr>
              <a:t>ClientEarth</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the CJEU confirmed that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the national court should order any measure necessary to bring the air pollution plan into line with EU air quality legislation</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cs-C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The Court of Justice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limited the right of persons to request a specific content of a plan</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It held that the public authorities were to take measures to keep the time of (the risk of) exceedance as short as possible, but that they benefitted of a large amount of discretion, so that specific measures could not be asked for</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 (C-237/07).</a:t>
            </a:r>
          </a:p>
          <a:p>
            <a:pPr marL="285750" indent="-285750">
              <a:buFont typeface="Arial" panose="020B0604020202020204" pitchFamily="34" charset="0"/>
              <a:buChar char="•"/>
            </a:pPr>
            <a:endParaRPr lang="cs-CZ" sz="800" dirty="0">
              <a:latin typeface="Cambria" panose="020405030504060302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Similar approach applies to the obligations in the </a:t>
            </a:r>
            <a:r>
              <a:rPr lang="en-US" b="1" dirty="0">
                <a:latin typeface="Cambria" panose="02040503050406030204" pitchFamily="18" charset="0"/>
                <a:ea typeface="Cambria" panose="02040503050406030204" pitchFamily="18" charset="0"/>
              </a:rPr>
              <a:t>NEC Directive</a:t>
            </a:r>
            <a:r>
              <a:rPr lang="en-US" dirty="0">
                <a:latin typeface="Cambria" panose="02040503050406030204" pitchFamily="18" charset="0"/>
                <a:ea typeface="Cambria" panose="02040503050406030204" pitchFamily="18" charset="0"/>
              </a:rPr>
              <a:t>. The natural and legal persons directly concerned must be able to require the competent authorities, if necessary by bringing the matter before the national courts, to observe and implement such rules of EU law</a:t>
            </a:r>
            <a:r>
              <a:rPr lang="cs-CZ" dirty="0">
                <a:latin typeface="Cambria" panose="02040503050406030204" pitchFamily="18" charset="0"/>
                <a:ea typeface="Cambria" panose="02040503050406030204" pitchFamily="18" charset="0"/>
              </a:rPr>
              <a:t> – for example </a:t>
            </a:r>
            <a:r>
              <a:rPr lang="en-US" b="1" dirty="0">
                <a:latin typeface="Cambria" panose="02040503050406030204" pitchFamily="18" charset="0"/>
                <a:ea typeface="Cambria" panose="02040503050406030204" pitchFamily="18" charset="0"/>
              </a:rPr>
              <a:t>to draw up national </a:t>
            </a:r>
            <a:r>
              <a:rPr lang="en-US" b="1" dirty="0" err="1">
                <a:latin typeface="Cambria" panose="02040503050406030204" pitchFamily="18" charset="0"/>
                <a:ea typeface="Cambria" panose="02040503050406030204" pitchFamily="18" charset="0"/>
              </a:rPr>
              <a:t>programmes</a:t>
            </a:r>
            <a:r>
              <a:rPr lang="en-US" b="1" dirty="0">
                <a:latin typeface="Cambria" panose="02040503050406030204" pitchFamily="18" charset="0"/>
                <a:ea typeface="Cambria" panose="02040503050406030204" pitchFamily="18" charset="0"/>
              </a:rPr>
              <a:t> for the progressive reduction of national emissions of inter alia SO2 and NOx </a:t>
            </a:r>
            <a:r>
              <a:rPr lang="cs-CZ" b="1" dirty="0">
                <a:latin typeface="Cambria" panose="02040503050406030204" pitchFamily="18" charset="0"/>
                <a:ea typeface="Cambria" panose="02040503050406030204" pitchFamily="18" charset="0"/>
              </a:rPr>
              <a:t> </a:t>
            </a:r>
            <a:r>
              <a:rPr lang="cs-CZ" dirty="0">
                <a:latin typeface="Cambria" panose="02040503050406030204" pitchFamily="18" charset="0"/>
                <a:ea typeface="Cambria" panose="02040503050406030204" pitchFamily="18" charset="0"/>
              </a:rPr>
              <a:t>(</a:t>
            </a:r>
            <a:r>
              <a:rPr lang="nl-NL" dirty="0">
                <a:latin typeface="Cambria" panose="02040503050406030204" pitchFamily="18" charset="0"/>
                <a:ea typeface="Cambria" panose="02040503050406030204" pitchFamily="18" charset="0"/>
              </a:rPr>
              <a:t>Joined Cases C-165/09, C-166/09 and C-167/09</a:t>
            </a:r>
            <a:r>
              <a:rPr lang="cs-CZ"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endParaRPr lang="cs-CZ"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cs-CZ" dirty="0"/>
          </a:p>
        </p:txBody>
      </p:sp>
    </p:spTree>
    <p:extLst>
      <p:ext uri="{BB962C8B-B14F-4D97-AF65-F5344CB8AC3E}">
        <p14:creationId xmlns:p14="http://schemas.microsoft.com/office/powerpoint/2010/main" val="213584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600" b="1" dirty="0">
                <a:solidFill>
                  <a:schemeClr val="accent6"/>
                </a:solidFill>
                <a:latin typeface="Roboto Slab" panose="020B0604020202020204" charset="0"/>
                <a:ea typeface="Roboto Slab" panose="020B0604020202020204" charset="0"/>
              </a:rPr>
              <a:t>THE CONTENT OF THE RIGHT – AIR POLLUTION MONITORING SYSTEM</a:t>
            </a:r>
            <a:endParaRPr lang="en-US" sz="16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1" name="TextBox 10">
            <a:extLst>
              <a:ext uri="{FF2B5EF4-FFF2-40B4-BE49-F238E27FC236}">
                <a16:creationId xmlns:a16="http://schemas.microsoft.com/office/drawing/2014/main" id="{DDAC1C33-C14F-4726-958C-28D7F7D64ABE}"/>
              </a:ext>
            </a:extLst>
          </p:cNvPr>
          <p:cNvSpPr txBox="1"/>
          <p:nvPr/>
        </p:nvSpPr>
        <p:spPr>
          <a:xfrm>
            <a:off x="386426" y="643156"/>
            <a:ext cx="8612349" cy="3385542"/>
          </a:xfrm>
          <a:prstGeom prst="rect">
            <a:avLst/>
          </a:prstGeom>
          <a:noFill/>
        </p:spPr>
        <p:txBody>
          <a:bodyPr wrap="square" rtlCol="0">
            <a:spAutoFit/>
          </a:bodyPr>
          <a:lstStyle/>
          <a:p>
            <a:pPr marL="285750" indent="-285750" algn="just">
              <a:buFont typeface="Arial" panose="020B0604020202020204" pitchFamily="34" charset="0"/>
              <a:buChar char="•"/>
            </a:pP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he individuals must be able to </a:t>
            </a:r>
            <a:r>
              <a:rPr lang="en-US" sz="1800" b="1" dirty="0">
                <a:effectLst/>
                <a:latin typeface="Cambria" panose="02040503050406030204" pitchFamily="18" charset="0"/>
                <a:ea typeface="Times New Roman" panose="02020603050405020304" pitchFamily="18" charset="0"/>
                <a:cs typeface="Times New Roman" panose="02020603050405020304" pitchFamily="18" charset="0"/>
              </a:rPr>
              <a:t>challenge the air pollution monitoring system</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in their cities because the AQD lays down detailed rules concerning the use and location of sampling points to measure air quality in zones and agglomerations comprising the territory of each Member State</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Case C-723/17 </a:t>
            </a:r>
            <a:r>
              <a:rPr lang="en-US" sz="1800" i="1" dirty="0" err="1">
                <a:effectLst/>
                <a:latin typeface="Cambria" panose="02040503050406030204" pitchFamily="18" charset="0"/>
                <a:ea typeface="Times New Roman" panose="02020603050405020304" pitchFamily="18" charset="0"/>
                <a:cs typeface="Times New Roman" panose="02020603050405020304" pitchFamily="18" charset="0"/>
              </a:rPr>
              <a:t>Craeynest</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 and Others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cs-CZ" sz="18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s-CZ" sz="1800" dirty="0">
                <a:latin typeface="Cambria" panose="02040503050406030204" pitchFamily="18" charset="0"/>
                <a:ea typeface="Cambria" panose="02040503050406030204" pitchFamily="18" charset="0"/>
              </a:rPr>
              <a:t>T</a:t>
            </a:r>
            <a:r>
              <a:rPr lang="en-US" sz="1800" dirty="0">
                <a:latin typeface="Cambria" panose="02040503050406030204" pitchFamily="18" charset="0"/>
                <a:ea typeface="Cambria" panose="02040503050406030204" pitchFamily="18" charset="0"/>
              </a:rPr>
              <a:t>he </a:t>
            </a:r>
            <a:r>
              <a:rPr lang="en-US" sz="1800" b="1" dirty="0">
                <a:latin typeface="Cambria" panose="02040503050406030204" pitchFamily="18" charset="0"/>
                <a:ea typeface="Cambria" panose="02040503050406030204" pitchFamily="18" charset="0"/>
              </a:rPr>
              <a:t>obligation to establish sampling points </a:t>
            </a:r>
            <a:r>
              <a:rPr lang="en-US" sz="1800" dirty="0">
                <a:latin typeface="Cambria" panose="02040503050406030204" pitchFamily="18" charset="0"/>
                <a:ea typeface="Cambria" panose="02040503050406030204" pitchFamily="18" charset="0"/>
              </a:rPr>
              <a:t>in such a way that they provide information on the most polluted locations, and the obligation to establish at least a </a:t>
            </a:r>
            <a:r>
              <a:rPr lang="en-US" sz="1800" b="1" dirty="0">
                <a:latin typeface="Cambria" panose="02040503050406030204" pitchFamily="18" charset="0"/>
                <a:ea typeface="Cambria" panose="02040503050406030204" pitchFamily="18" charset="0"/>
              </a:rPr>
              <a:t>minimum number of sampling points</a:t>
            </a:r>
            <a:r>
              <a:rPr lang="cs-CZ" sz="1800" b="1" dirty="0">
                <a:latin typeface="Cambria" panose="02040503050406030204" pitchFamily="18" charset="0"/>
                <a:ea typeface="Cambria" panose="02040503050406030204" pitchFamily="18" charset="0"/>
              </a:rPr>
              <a:t> </a:t>
            </a:r>
            <a:r>
              <a:rPr lang="cs-CZ" sz="1800" dirty="0">
                <a:latin typeface="Cambria" panose="02040503050406030204" pitchFamily="18" charset="0"/>
                <a:ea typeface="Cambria" panose="02040503050406030204" pitchFamily="18" charset="0"/>
              </a:rPr>
              <a:t>are </a:t>
            </a:r>
            <a:r>
              <a:rPr lang="en-US" sz="1800" dirty="0">
                <a:latin typeface="Cambria" panose="02040503050406030204" pitchFamily="18" charset="0"/>
                <a:ea typeface="Cambria" panose="02040503050406030204" pitchFamily="18" charset="0"/>
              </a:rPr>
              <a:t>clear, precise and unconditional.</a:t>
            </a:r>
            <a:endParaRPr lang="cs-CZ" sz="18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en-US" sz="1800" dirty="0">
                <a:latin typeface="Cambria" panose="02040503050406030204" pitchFamily="18" charset="0"/>
                <a:ea typeface="Cambria" panose="02040503050406030204" pitchFamily="18" charset="0"/>
              </a:rPr>
              <a:t>It is for </a:t>
            </a:r>
            <a:r>
              <a:rPr lang="en-US" sz="1800" b="1" dirty="0">
                <a:latin typeface="Cambria" panose="02040503050406030204" pitchFamily="18" charset="0"/>
                <a:ea typeface="Cambria" panose="02040503050406030204" pitchFamily="18" charset="0"/>
              </a:rPr>
              <a:t>the national courts to verify whether those obligations have been complied with</a:t>
            </a:r>
            <a:r>
              <a:rPr lang="en-US" sz="1800" dirty="0">
                <a:latin typeface="Cambria" panose="02040503050406030204" pitchFamily="18" charset="0"/>
                <a:ea typeface="Cambria" panose="02040503050406030204" pitchFamily="18" charset="0"/>
              </a:rPr>
              <a:t>. In this respect, the average values across a whole zone or city are insufficient as they may underestimate the actual exposure to polluted air.</a:t>
            </a:r>
            <a:endParaRPr lang="cs-CZ" sz="1800" dirty="0">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27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600" b="1" dirty="0">
                <a:solidFill>
                  <a:schemeClr val="accent6"/>
                </a:solidFill>
                <a:latin typeface="Roboto Slab" panose="020B0604020202020204" charset="0"/>
                <a:ea typeface="Roboto Slab" panose="020B0604020202020204" charset="0"/>
              </a:rPr>
              <a:t>THE CONTENT OF THE RIGHT – APPROVAL OF VEHICLES</a:t>
            </a:r>
            <a:endParaRPr lang="en-US" sz="16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1" name="TextBox 10">
            <a:extLst>
              <a:ext uri="{FF2B5EF4-FFF2-40B4-BE49-F238E27FC236}">
                <a16:creationId xmlns:a16="http://schemas.microsoft.com/office/drawing/2014/main" id="{DDAC1C33-C14F-4726-958C-28D7F7D64ABE}"/>
              </a:ext>
            </a:extLst>
          </p:cNvPr>
          <p:cNvSpPr txBox="1"/>
          <p:nvPr/>
        </p:nvSpPr>
        <p:spPr>
          <a:xfrm>
            <a:off x="386426" y="643156"/>
            <a:ext cx="8612349" cy="3416320"/>
          </a:xfrm>
          <a:prstGeom prst="rect">
            <a:avLst/>
          </a:prstGeom>
          <a:noFill/>
        </p:spPr>
        <p:txBody>
          <a:bodyPr wrap="square" rtlCol="0">
            <a:spAutoFit/>
          </a:bodyPr>
          <a:lstStyle/>
          <a:p>
            <a:pPr marL="285750" indent="-285750" algn="just">
              <a:buFont typeface="Arial" panose="020B0604020202020204" pitchFamily="34" charset="0"/>
              <a:buChar char="•"/>
            </a:pPr>
            <a:r>
              <a:rPr lang="cs-CZ" sz="1800" b="1" dirty="0">
                <a:effectLst/>
                <a:latin typeface="Cambria" panose="02040503050406030204" pitchFamily="18" charset="0"/>
                <a:ea typeface="Times New Roman" panose="02020603050405020304" pitchFamily="18" charset="0"/>
                <a:cs typeface="Times New Roman" panose="02020603050405020304" pitchFamily="18" charset="0"/>
              </a:rPr>
              <a:t>C-873/19</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cs-CZ" sz="1800" b="1" i="1" dirty="0">
                <a:effectLst/>
                <a:latin typeface="Cambria" panose="02040503050406030204" pitchFamily="18" charset="0"/>
                <a:ea typeface="Times New Roman" panose="02020603050405020304" pitchFamily="18" charset="0"/>
                <a:cs typeface="Times New Roman" panose="02020603050405020304" pitchFamily="18" charset="0"/>
              </a:rPr>
              <a:t>Deutsche Umwelthilfe </a:t>
            </a:r>
            <a:r>
              <a:rPr lang="cs-CZ" sz="1800" dirty="0">
                <a:effectLst/>
                <a:latin typeface="Cambria" panose="02040503050406030204" pitchFamily="18" charset="0"/>
                <a:ea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cs-CZ" sz="1800" dirty="0">
                <a:latin typeface="Cambria" panose="02040503050406030204" pitchFamily="18" charset="0"/>
                <a:ea typeface="Cambria" panose="02040503050406030204" pitchFamily="18" charset="0"/>
                <a:cs typeface="Times New Roman" panose="02020603050405020304" pitchFamily="18" charset="0"/>
              </a:rPr>
              <a:t>Will be decided soon.</a:t>
            </a:r>
          </a:p>
          <a:p>
            <a:pPr algn="just"/>
            <a:endParaRPr lang="cs-CZ" sz="1800" dirty="0">
              <a:latin typeface="Cambria" panose="02040503050406030204" pitchFamily="18" charset="0"/>
              <a:ea typeface="Cambria" panose="02040503050406030204" pitchFamily="18" charset="0"/>
              <a:cs typeface="Times New Roman" panose="02020603050405020304" pitchFamily="18" charset="0"/>
            </a:endParaRPr>
          </a:p>
          <a:p>
            <a:pPr marL="285750" indent="-285750" algn="just">
              <a:buFont typeface="Arial" panose="020B0604020202020204" pitchFamily="34" charset="0"/>
              <a:buChar char="•"/>
            </a:pPr>
            <a:r>
              <a:rPr lang="cs-CZ" sz="1800" dirty="0">
                <a:latin typeface="Cambria" panose="02040503050406030204" pitchFamily="18" charset="0"/>
                <a:ea typeface="Cambria" panose="02040503050406030204" pitchFamily="18" charset="0"/>
                <a:cs typeface="Times New Roman" panose="02020603050405020304" pitchFamily="18" charset="0"/>
              </a:rPr>
              <a:t>Opinion: </a:t>
            </a:r>
            <a:r>
              <a:rPr lang="en-US" sz="1600" dirty="0">
                <a:solidFill>
                  <a:schemeClr val="accent2"/>
                </a:solidFill>
                <a:latin typeface="Cambria" panose="02040503050406030204" pitchFamily="18" charset="0"/>
                <a:ea typeface="Cambria" panose="02040503050406030204" pitchFamily="18" charset="0"/>
              </a:rPr>
              <a:t>Article 9(3) of the </a:t>
            </a:r>
            <a:r>
              <a:rPr lang="cs-CZ" sz="1600" dirty="0">
                <a:solidFill>
                  <a:schemeClr val="accent2"/>
                </a:solidFill>
                <a:latin typeface="Cambria" panose="02040503050406030204" pitchFamily="18" charset="0"/>
                <a:ea typeface="Cambria" panose="02040503050406030204" pitchFamily="18" charset="0"/>
              </a:rPr>
              <a:t>Aarhus </a:t>
            </a:r>
            <a:r>
              <a:rPr lang="en-US" sz="1600" dirty="0">
                <a:solidFill>
                  <a:schemeClr val="accent2"/>
                </a:solidFill>
                <a:latin typeface="Cambria" panose="02040503050406030204" pitchFamily="18" charset="0"/>
                <a:ea typeface="Cambria" panose="02040503050406030204" pitchFamily="18" charset="0"/>
              </a:rPr>
              <a:t>Convention read in conjunction with Article 47 of the Charter of Fundamental Rights of the European Union</a:t>
            </a:r>
            <a:r>
              <a:rPr lang="en-US" sz="1600" dirty="0">
                <a:latin typeface="Cambria" panose="02040503050406030204" pitchFamily="18" charset="0"/>
                <a:ea typeface="Cambria" panose="02040503050406030204" pitchFamily="18" charset="0"/>
              </a:rPr>
              <a:t>, must be interpreted as meaning that </a:t>
            </a:r>
            <a:r>
              <a:rPr lang="en-US" sz="1600" b="1" dirty="0">
                <a:solidFill>
                  <a:schemeClr val="accent5"/>
                </a:solidFill>
                <a:latin typeface="Cambria" panose="02040503050406030204" pitchFamily="18" charset="0"/>
                <a:ea typeface="Cambria" panose="02040503050406030204" pitchFamily="18" charset="0"/>
              </a:rPr>
              <a:t>an approved environmental association, which is entitled to bring legal proceedings under national law, must be able to challenge before a national court an administrative decision granting EC type-approval of vehicles</a:t>
            </a:r>
            <a:r>
              <a:rPr lang="en-US" sz="1600" dirty="0">
                <a:latin typeface="Cambria" panose="02040503050406030204" pitchFamily="18" charset="0"/>
                <a:ea typeface="Cambria" panose="02040503050406030204" pitchFamily="18" charset="0"/>
              </a:rPr>
              <a:t> which may be contrary to Article 5(2) of Regulation (EC) No 715/2007 of the European Parliament and of the Council of 20 June 2007 on type approval of motor vehicles with respect to emissions from light passenger and commercial vehicles (Euro 5 and Euro 6) and on access to vehicle repair and maintenance information, a provision which prohibits, subject to certain exceptions, the use of defeat devices which reduce the effectiveness of emission control systems.</a:t>
            </a:r>
            <a:endParaRPr lang="cs-CZ"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9413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cs-CZ" sz="1600" b="1" dirty="0">
                <a:solidFill>
                  <a:schemeClr val="accent6"/>
                </a:solidFill>
                <a:latin typeface="Roboto Slab" panose="020B0604020202020204" charset="0"/>
                <a:ea typeface="Roboto Slab" panose="020B0604020202020204" charset="0"/>
              </a:rPr>
              <a:t>THE CONTENT OF THE RIGHT – DAMAGES</a:t>
            </a:r>
            <a:endParaRPr lang="en-US" sz="16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11" name="TextBox 10">
            <a:extLst>
              <a:ext uri="{FF2B5EF4-FFF2-40B4-BE49-F238E27FC236}">
                <a16:creationId xmlns:a16="http://schemas.microsoft.com/office/drawing/2014/main" id="{DDAC1C33-C14F-4726-958C-28D7F7D64ABE}"/>
              </a:ext>
            </a:extLst>
          </p:cNvPr>
          <p:cNvSpPr txBox="1"/>
          <p:nvPr/>
        </p:nvSpPr>
        <p:spPr>
          <a:xfrm>
            <a:off x="386426" y="643156"/>
            <a:ext cx="8612349" cy="4147289"/>
          </a:xfrm>
          <a:prstGeom prst="rect">
            <a:avLst/>
          </a:prstGeom>
          <a:noFill/>
        </p:spPr>
        <p:txBody>
          <a:bodyPr wrap="square" rtlCol="0">
            <a:spAutoFit/>
          </a:bodyPr>
          <a:lstStyle/>
          <a:p>
            <a:pPr algn="just"/>
            <a:r>
              <a:rPr lang="fr-FR" sz="1800" b="1" dirty="0">
                <a:effectLst/>
                <a:latin typeface="Cambria" panose="02040503050406030204" pitchFamily="18" charset="0"/>
                <a:ea typeface="Times New Roman" panose="02020603050405020304" pitchFamily="18" charset="0"/>
                <a:cs typeface="Times New Roman" panose="02020603050405020304" pitchFamily="18" charset="0"/>
              </a:rPr>
              <a:t>C-61/21 (</a:t>
            </a:r>
            <a:r>
              <a:rPr lang="fr-FR" sz="1800" b="1" i="1" dirty="0">
                <a:effectLst/>
                <a:latin typeface="Cambria" panose="02040503050406030204" pitchFamily="18" charset="0"/>
                <a:ea typeface="Times New Roman" panose="02020603050405020304" pitchFamily="18" charset="0"/>
                <a:cs typeface="Times New Roman" panose="02020603050405020304" pitchFamily="18" charset="0"/>
              </a:rPr>
              <a:t>Ministre de la Transition écologique a Premier ministre</a:t>
            </a:r>
            <a:r>
              <a:rPr lang="fr-FR" sz="1800" b="1" dirty="0">
                <a:effectLst/>
                <a:latin typeface="Cambria" panose="02040503050406030204" pitchFamily="18" charset="0"/>
                <a:ea typeface="Times New Roman" panose="02020603050405020304" pitchFamily="18" charset="0"/>
                <a:cs typeface="Times New Roman" panose="02020603050405020304" pitchFamily="18" charset="0"/>
              </a:rPr>
              <a:t>)</a:t>
            </a:r>
            <a:endParaRPr lang="cs-CZ" sz="1800" b="1" dirty="0">
              <a:effectLst/>
              <a:latin typeface="Cambria" panose="02040503050406030204" pitchFamily="18" charset="0"/>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cs-CZ" sz="1800" dirty="0" err="1">
                <a:latin typeface="Cambria" panose="02040503050406030204" pitchFamily="18" charset="0"/>
                <a:ea typeface="Cambria" panose="02040503050406030204" pitchFamily="18" charset="0"/>
                <a:cs typeface="Times New Roman" panose="02020603050405020304" pitchFamily="18" charset="0"/>
              </a:rPr>
              <a:t>Will</a:t>
            </a:r>
            <a:r>
              <a:rPr lang="cs-CZ" sz="1800" dirty="0">
                <a:latin typeface="Cambria" panose="02040503050406030204" pitchFamily="18" charset="0"/>
                <a:ea typeface="Cambria" panose="02040503050406030204" pitchFamily="18" charset="0"/>
                <a:cs typeface="Times New Roman" panose="02020603050405020304" pitchFamily="18" charset="0"/>
              </a:rPr>
              <a:t> be decided soon.</a:t>
            </a:r>
          </a:p>
          <a:p>
            <a:pPr algn="just"/>
            <a:endParaRPr lang="cs-CZ" sz="1200" dirty="0">
              <a:latin typeface="Cambria" panose="02040503050406030204" pitchFamily="18" charset="0"/>
              <a:ea typeface="Cambria" panose="02040503050406030204" pitchFamily="18" charset="0"/>
              <a:cs typeface="Times New Roman" panose="02020603050405020304" pitchFamily="18" charset="0"/>
            </a:endParaRPr>
          </a:p>
          <a:p>
            <a:r>
              <a:rPr lang="en-US" sz="1600" dirty="0">
                <a:solidFill>
                  <a:schemeClr val="accent6"/>
                </a:solidFill>
                <a:latin typeface="Cambria" panose="02040503050406030204" pitchFamily="18" charset="0"/>
                <a:ea typeface="Cambria" panose="02040503050406030204" pitchFamily="18" charset="0"/>
              </a:rPr>
              <a:t>Due to the non-adoption of air quality improvement plans (for almost ten years), individuals living in the affected area are seeking compensation for the damage caused. They invoke, inter alia, the Aarhus Convention.  </a:t>
            </a:r>
            <a:endParaRPr lang="cs-CZ" sz="1600" dirty="0">
              <a:solidFill>
                <a:schemeClr val="accent6"/>
              </a:solidFill>
              <a:latin typeface="Cambria" panose="02040503050406030204" pitchFamily="18" charset="0"/>
              <a:ea typeface="Cambria" panose="02040503050406030204" pitchFamily="18" charset="0"/>
            </a:endParaRPr>
          </a:p>
          <a:p>
            <a:endParaRPr lang="cs-CZ" sz="1100" dirty="0">
              <a:solidFill>
                <a:schemeClr val="accent6"/>
              </a:solidFill>
              <a:latin typeface="Cambria" panose="02040503050406030204" pitchFamily="18" charset="0"/>
              <a:ea typeface="Cambria" panose="02040503050406030204" pitchFamily="18" charset="0"/>
            </a:endParaRPr>
          </a:p>
          <a:p>
            <a:r>
              <a:rPr lang="cs-CZ" sz="1600" dirty="0">
                <a:solidFill>
                  <a:schemeClr val="accent3"/>
                </a:solidFill>
                <a:latin typeface="Cambria" panose="02040503050406030204" pitchFamily="18" charset="0"/>
                <a:ea typeface="Cambria" panose="02040503050406030204" pitchFamily="18" charset="0"/>
              </a:rPr>
              <a:t>OPINION: </a:t>
            </a:r>
            <a:r>
              <a:rPr lang="en-US" sz="1600" dirty="0">
                <a:solidFill>
                  <a:schemeClr val="accent3"/>
                </a:solidFill>
                <a:latin typeface="Cambria" panose="02040503050406030204" pitchFamily="18" charset="0"/>
                <a:ea typeface="Cambria" panose="02040503050406030204" pitchFamily="18" charset="0"/>
              </a:rPr>
              <a:t>The limit values </a:t>
            </a:r>
            <a:r>
              <a:rPr lang="en-US" sz="1600" dirty="0">
                <a:solidFill>
                  <a:schemeClr val="tx1"/>
                </a:solidFill>
                <a:latin typeface="Cambria" panose="02040503050406030204" pitchFamily="18" charset="0"/>
                <a:ea typeface="Cambria" panose="02040503050406030204" pitchFamily="18" charset="0"/>
              </a:rPr>
              <a:t>laid down for pollutants in ambient air and the obligations to improve ambient air quality laid down in Articles 7 and 8 of Directive 96/62, read in conjunction with Directive 1999/30, and Articles 13 and 23 of Directive 2008/50 </a:t>
            </a:r>
            <a:r>
              <a:rPr lang="en-US" sz="1600" dirty="0">
                <a:solidFill>
                  <a:schemeClr val="accent3"/>
                </a:solidFill>
                <a:latin typeface="Cambria" panose="02040503050406030204" pitchFamily="18" charset="0"/>
                <a:ea typeface="Cambria" panose="02040503050406030204" pitchFamily="18" charset="0"/>
              </a:rPr>
              <a:t>are intended to confer rights on individuals</a:t>
            </a:r>
            <a:r>
              <a:rPr lang="en-US" sz="1600" dirty="0">
                <a:solidFill>
                  <a:schemeClr val="tx1"/>
                </a:solidFill>
                <a:latin typeface="Cambria" panose="02040503050406030204" pitchFamily="18" charset="0"/>
                <a:ea typeface="Cambria" panose="02040503050406030204" pitchFamily="18" charset="0"/>
              </a:rPr>
              <a:t>.</a:t>
            </a:r>
            <a:endParaRPr lang="cs-CZ" sz="1600" dirty="0">
              <a:solidFill>
                <a:schemeClr val="tx1"/>
              </a:solidFill>
              <a:latin typeface="Cambria" panose="02040503050406030204" pitchFamily="18" charset="0"/>
              <a:ea typeface="Cambria" panose="02040503050406030204" pitchFamily="18" charset="0"/>
            </a:endParaRPr>
          </a:p>
          <a:p>
            <a:endParaRPr lang="cs-CZ" sz="1050" dirty="0">
              <a:solidFill>
                <a:schemeClr val="tx1"/>
              </a:solidFill>
              <a:latin typeface="Cambria" panose="02040503050406030204" pitchFamily="18" charset="0"/>
              <a:ea typeface="Cambria" panose="02040503050406030204" pitchFamily="18" charset="0"/>
            </a:endParaRPr>
          </a:p>
          <a:p>
            <a:r>
              <a:rPr lang="en-US" sz="1600" dirty="0">
                <a:solidFill>
                  <a:schemeClr val="accent3"/>
                </a:solidFill>
                <a:latin typeface="Cambria" panose="02040503050406030204" pitchFamily="18" charset="0"/>
                <a:ea typeface="Cambria" panose="02040503050406030204" pitchFamily="18" charset="0"/>
              </a:rPr>
              <a:t>A claim for compensation for damage </a:t>
            </a:r>
            <a:r>
              <a:rPr lang="en-US" sz="1600" dirty="0">
                <a:solidFill>
                  <a:schemeClr val="tx1"/>
                </a:solidFill>
                <a:latin typeface="Cambria" panose="02040503050406030204" pitchFamily="18" charset="0"/>
                <a:ea typeface="Cambria" panose="02040503050406030204" pitchFamily="18" charset="0"/>
              </a:rPr>
              <a:t>resulting from health problems caused by the exceedance of limit values set for PM10 and nitrogen dioxide in ambient air </a:t>
            </a:r>
            <a:r>
              <a:rPr lang="cs-CZ" sz="1600" dirty="0">
                <a:solidFill>
                  <a:schemeClr val="accent2"/>
                </a:solidFill>
                <a:latin typeface="Cambria" panose="02040503050406030204" pitchFamily="18" charset="0"/>
                <a:ea typeface="Cambria" panose="02040503050406030204" pitchFamily="18" charset="0"/>
              </a:rPr>
              <a:t>(…)  </a:t>
            </a:r>
            <a:r>
              <a:rPr lang="en-US" sz="1600" dirty="0">
                <a:solidFill>
                  <a:schemeClr val="accent2"/>
                </a:solidFill>
                <a:latin typeface="Cambria" panose="02040503050406030204" pitchFamily="18" charset="0"/>
                <a:ea typeface="Cambria" panose="02040503050406030204" pitchFamily="18" charset="0"/>
              </a:rPr>
              <a:t>is that the injured party proves the existence of a direct link between that injury and his or her residence in a place where the relevant limit values were exceeded without an air quality improvement plan having been drawn up</a:t>
            </a:r>
            <a:r>
              <a:rPr lang="cs-CZ" sz="1600" dirty="0">
                <a:solidFill>
                  <a:schemeClr val="accent2"/>
                </a:solidFill>
                <a:latin typeface="Cambria" panose="02040503050406030204" pitchFamily="18" charset="0"/>
                <a:ea typeface="Cambria" panose="02040503050406030204" pitchFamily="18" charset="0"/>
              </a:rPr>
              <a:t>…</a:t>
            </a:r>
            <a:endParaRPr lang="cs-CZ" sz="16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5686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54</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619617" y="114301"/>
            <a:ext cx="8479316" cy="502382"/>
          </a:xfrm>
          <a:prstGeom prst="rect">
            <a:avLst/>
          </a:prstGeom>
          <a:noFill/>
          <a:ln>
            <a:noFill/>
          </a:ln>
        </p:spPr>
        <p:txBody>
          <a:bodyPr lIns="91425" tIns="91425" rIns="91425" bIns="91425" anchor="t" anchorCtr="0">
            <a:noAutofit/>
          </a:bodyPr>
          <a:lstStyle/>
          <a:p>
            <a:r>
              <a:rPr lang="en-US" sz="2000" b="1" dirty="0">
                <a:solidFill>
                  <a:schemeClr val="tx1"/>
                </a:solidFill>
                <a:latin typeface="Roboto Slab" charset="0"/>
                <a:ea typeface="Roboto Slab" charset="0"/>
                <a:cs typeface="Nixie One"/>
                <a:sym typeface="Nixie One"/>
              </a:rPr>
              <a:t>Commission Notice on Access to Justice in Environmental Matters</a:t>
            </a:r>
            <a:endParaRPr lang="cs-CZ" sz="1800" b="1" dirty="0">
              <a:latin typeface="Roboto Slab" panose="020B0604020202020204" charset="0"/>
              <a:ea typeface="Roboto Slab" panose="020B0604020202020204" charset="0"/>
            </a:endParaRPr>
          </a:p>
          <a:p>
            <a:endParaRPr lang="cs-CZ" sz="1800" b="1"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6" name="Picture 5">
            <a:extLst>
              <a:ext uri="{FF2B5EF4-FFF2-40B4-BE49-F238E27FC236}">
                <a16:creationId xmlns:a16="http://schemas.microsoft.com/office/drawing/2014/main" id="{EB613782-24BE-4BE7-A14A-CC79DEFDACEE}"/>
              </a:ext>
            </a:extLst>
          </p:cNvPr>
          <p:cNvPicPr>
            <a:picLocks noChangeAspect="1"/>
          </p:cNvPicPr>
          <p:nvPr/>
        </p:nvPicPr>
        <p:blipFill>
          <a:blip r:embed="rId3"/>
          <a:stretch>
            <a:fillRect/>
          </a:stretch>
        </p:blipFill>
        <p:spPr>
          <a:xfrm>
            <a:off x="1938917" y="704096"/>
            <a:ext cx="5762625" cy="4191000"/>
          </a:xfrm>
          <a:prstGeom prst="rect">
            <a:avLst/>
          </a:prstGeom>
        </p:spPr>
      </p:pic>
    </p:spTree>
    <p:extLst>
      <p:ext uri="{BB962C8B-B14F-4D97-AF65-F5344CB8AC3E}">
        <p14:creationId xmlns:p14="http://schemas.microsoft.com/office/powerpoint/2010/main" val="749915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14-1 Unternehmenskommunikation\Corporate Design\Logos\ERA  Logo\ERA Logo alt\ERA Logo NEU\ERAlogo_D\ERA LOGO_D_rgb.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771" y="4646692"/>
            <a:ext cx="672067" cy="496808"/>
          </a:xfrm>
          <a:prstGeom prst="rect">
            <a:avLst/>
          </a:prstGeom>
          <a:noFill/>
          <a:ln>
            <a:noFill/>
          </a:ln>
        </p:spPr>
      </p:pic>
      <p:pic>
        <p:nvPicPr>
          <p:cNvPr id="4" name="Grafik 1"/>
          <p:cNvPicPr/>
          <p:nvPr/>
        </p:nvPicPr>
        <p:blipFill>
          <a:blip r:embed="rId4">
            <a:extLst>
              <a:ext uri="{28A0092B-C50C-407E-A947-70E740481C1C}">
                <a14:useLocalDpi xmlns:a14="http://schemas.microsoft.com/office/drawing/2010/main" val="0"/>
              </a:ext>
            </a:extLst>
          </a:blip>
          <a:srcRect/>
          <a:stretch>
            <a:fillRect/>
          </a:stretch>
        </p:blipFill>
        <p:spPr bwMode="auto">
          <a:xfrm>
            <a:off x="1093750" y="4702645"/>
            <a:ext cx="506449" cy="326554"/>
          </a:xfrm>
          <a:prstGeom prst="rect">
            <a:avLst/>
          </a:prstGeom>
          <a:noFill/>
          <a:ln>
            <a:noFill/>
          </a:ln>
        </p:spPr>
      </p:pic>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55</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pic>
        <p:nvPicPr>
          <p:cNvPr id="9" name="Picture 8">
            <a:extLst>
              <a:ext uri="{FF2B5EF4-FFF2-40B4-BE49-F238E27FC236}">
                <a16:creationId xmlns:a16="http://schemas.microsoft.com/office/drawing/2014/main" id="{7CD88CA3-D4CB-40DB-894F-DFAFE957E322}"/>
              </a:ext>
            </a:extLst>
          </p:cNvPr>
          <p:cNvPicPr>
            <a:picLocks noChangeAspect="1"/>
          </p:cNvPicPr>
          <p:nvPr/>
        </p:nvPicPr>
        <p:blipFill>
          <a:blip r:embed="rId5"/>
          <a:stretch>
            <a:fillRect/>
          </a:stretch>
        </p:blipFill>
        <p:spPr>
          <a:xfrm>
            <a:off x="357759" y="0"/>
            <a:ext cx="3516178" cy="5143500"/>
          </a:xfrm>
          <a:prstGeom prst="rect">
            <a:avLst/>
          </a:prstGeom>
        </p:spPr>
      </p:pic>
      <p:pic>
        <p:nvPicPr>
          <p:cNvPr id="11" name="Picture 10">
            <a:extLst>
              <a:ext uri="{FF2B5EF4-FFF2-40B4-BE49-F238E27FC236}">
                <a16:creationId xmlns:a16="http://schemas.microsoft.com/office/drawing/2014/main" id="{0B7FD0D2-577A-41F6-8DFA-8A27CE2471C0}"/>
              </a:ext>
            </a:extLst>
          </p:cNvPr>
          <p:cNvPicPr>
            <a:picLocks noChangeAspect="1"/>
          </p:cNvPicPr>
          <p:nvPr/>
        </p:nvPicPr>
        <p:blipFill>
          <a:blip r:embed="rId6"/>
          <a:stretch>
            <a:fillRect/>
          </a:stretch>
        </p:blipFill>
        <p:spPr>
          <a:xfrm>
            <a:off x="4482855" y="412612"/>
            <a:ext cx="4127153" cy="4196372"/>
          </a:xfrm>
          <a:prstGeom prst="rect">
            <a:avLst/>
          </a:prstGeom>
        </p:spPr>
      </p:pic>
    </p:spTree>
    <p:extLst>
      <p:ext uri="{BB962C8B-B14F-4D97-AF65-F5344CB8AC3E}">
        <p14:creationId xmlns:p14="http://schemas.microsoft.com/office/powerpoint/2010/main" val="3100185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060991AB-A5C4-45D0-BD14-DBB5BE57675F}"/>
              </a:ext>
            </a:extLst>
          </p:cNvPr>
          <p:cNvSpPr txBox="1">
            <a:spLocks/>
          </p:cNvSpPr>
          <p:nvPr/>
        </p:nvSpPr>
        <p:spPr>
          <a:xfrm>
            <a:off x="7074408" y="6249205"/>
            <a:ext cx="2057400"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fld id="{07DC2E9F-3B6E-3649-A5DB-7AD2AC7A2B42}" type="slidenum">
              <a:rPr lang="fr-FR" smtClean="0"/>
              <a:pPr/>
              <a:t>56</a:t>
            </a:fld>
            <a:endParaRPr lang="fr-FR" dirty="0"/>
          </a:p>
        </p:txBody>
      </p:sp>
      <p:sp>
        <p:nvSpPr>
          <p:cNvPr id="7" name="Zástupný symbol pro obsah 2">
            <a:extLst>
              <a:ext uri="{FF2B5EF4-FFF2-40B4-BE49-F238E27FC236}">
                <a16:creationId xmlns:a16="http://schemas.microsoft.com/office/drawing/2014/main" id="{FD98F613-94D1-4A42-B647-7833C0913EE8}"/>
              </a:ext>
            </a:extLst>
          </p:cNvPr>
          <p:cNvSpPr txBox="1">
            <a:spLocks/>
          </p:cNvSpPr>
          <p:nvPr/>
        </p:nvSpPr>
        <p:spPr>
          <a:xfrm>
            <a:off x="652489" y="1074985"/>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8" name="Shape 119">
            <a:extLst>
              <a:ext uri="{FF2B5EF4-FFF2-40B4-BE49-F238E27FC236}">
                <a16:creationId xmlns:a16="http://schemas.microsoft.com/office/drawing/2014/main" id="{600905FC-48A6-41C6-B7B6-60DE284E524B}"/>
              </a:ext>
            </a:extLst>
          </p:cNvPr>
          <p:cNvSpPr txBox="1"/>
          <p:nvPr/>
        </p:nvSpPr>
        <p:spPr>
          <a:xfrm>
            <a:off x="332342" y="1074985"/>
            <a:ext cx="8479316" cy="502382"/>
          </a:xfrm>
          <a:prstGeom prst="rect">
            <a:avLst/>
          </a:prstGeom>
          <a:noFill/>
          <a:ln>
            <a:noFill/>
          </a:ln>
        </p:spPr>
        <p:txBody>
          <a:bodyPr lIns="91425" tIns="91425" rIns="91425" bIns="91425" anchor="t" anchorCtr="0">
            <a:noAutofit/>
          </a:bodyPr>
          <a:lstStyle/>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http://www.justiceandenvironment.org/fileadmin/user_upload/Publications/2018/JE_Comments_EC_Notice_A2J_FINAL.pd</a:t>
            </a:r>
            <a:r>
              <a:rPr lang="cs-CZ" b="1" dirty="0">
                <a:solidFill>
                  <a:schemeClr val="tx1"/>
                </a:solidFill>
                <a:latin typeface="Roboto Slab" panose="020B0604020202020204" charset="0"/>
                <a:ea typeface="Roboto Slab" panose="020B0604020202020204" charset="0"/>
                <a:cs typeface="Nixie One"/>
                <a:sym typeface="Nixie One"/>
              </a:rPr>
              <a:t>f</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6" name="Picture 5">
            <a:extLst>
              <a:ext uri="{FF2B5EF4-FFF2-40B4-BE49-F238E27FC236}">
                <a16:creationId xmlns:a16="http://schemas.microsoft.com/office/drawing/2014/main" id="{3F6A7A7D-530F-4622-B152-95DC0AD7BA10}"/>
              </a:ext>
            </a:extLst>
          </p:cNvPr>
          <p:cNvPicPr>
            <a:picLocks noChangeAspect="1"/>
          </p:cNvPicPr>
          <p:nvPr/>
        </p:nvPicPr>
        <p:blipFill>
          <a:blip r:embed="rId3"/>
          <a:stretch>
            <a:fillRect/>
          </a:stretch>
        </p:blipFill>
        <p:spPr>
          <a:xfrm>
            <a:off x="1885770" y="114840"/>
            <a:ext cx="5049867" cy="3755751"/>
          </a:xfrm>
          <a:prstGeom prst="rect">
            <a:avLst/>
          </a:prstGeom>
        </p:spPr>
      </p:pic>
    </p:spTree>
    <p:extLst>
      <p:ext uri="{BB962C8B-B14F-4D97-AF65-F5344CB8AC3E}">
        <p14:creationId xmlns:p14="http://schemas.microsoft.com/office/powerpoint/2010/main" val="32327876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1319737" y="2251868"/>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Thank</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for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your</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attention</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44267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7059" y="130490"/>
            <a:ext cx="8238002" cy="759465"/>
          </a:xfrm>
          <a:prstGeom prst="rect">
            <a:avLst/>
          </a:prstGeom>
          <a:noFill/>
          <a:ln>
            <a:noFill/>
          </a:ln>
        </p:spPr>
        <p:txBody>
          <a:bodyPr lIns="91425" tIns="91425" rIns="91425" bIns="91425" anchor="t" anchorCtr="0">
            <a:noAutofit/>
          </a:bodyPr>
          <a:lstStyle/>
          <a:p>
            <a:r>
              <a:rPr lang="cs-CZ" sz="2400" b="1" dirty="0" err="1">
                <a:solidFill>
                  <a:schemeClr val="accent4"/>
                </a:solidFill>
                <a:latin typeface="Roboto Slab" panose="020B0604020202020204" charset="0"/>
                <a:ea typeface="Roboto Slab" panose="020B0604020202020204" charset="0"/>
              </a:rPr>
              <a:t>Effective</a:t>
            </a:r>
            <a:r>
              <a:rPr lang="cs-CZ" sz="2400" b="1" dirty="0">
                <a:solidFill>
                  <a:schemeClr val="accent4"/>
                </a:solidFill>
                <a:latin typeface="Roboto Slab" panose="020B0604020202020204" charset="0"/>
                <a:ea typeface="Roboto Slab" panose="020B0604020202020204" charset="0"/>
              </a:rPr>
              <a:t> 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4" name="Picture 2" descr="Výsledek obrázku pro greenpeace chvale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82" y="711012"/>
            <a:ext cx="3727784" cy="205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ýsledok vyhľadávania obrázkov pre dopyt chvalet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060" y="1393157"/>
            <a:ext cx="4140737" cy="25633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greenpeace chvale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382" y="2900071"/>
            <a:ext cx="3758620" cy="21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0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de-DE" sz="1800" b="1" dirty="0">
                <a:solidFill>
                  <a:schemeClr val="accent6"/>
                </a:solidFill>
                <a:latin typeface="Roboto Slab" panose="020B0604020202020204" charset="0"/>
                <a:ea typeface="Roboto Slab" panose="020B0604020202020204" charset="0"/>
              </a:rPr>
              <a:t>C-115/09 Bund für Umwelt und Naturschutz Deutschland, Landesverband Nordrhein-Westfalen </a:t>
            </a:r>
            <a:r>
              <a:rPr lang="de-DE" sz="1800" b="1" dirty="0" err="1">
                <a:solidFill>
                  <a:schemeClr val="accent6"/>
                </a:solidFill>
                <a:latin typeface="Roboto Slab" panose="020B0604020202020204" charset="0"/>
                <a:ea typeface="Roboto Slab" panose="020B0604020202020204" charset="0"/>
              </a:rPr>
              <a:t>eVvBezirksregierung</a:t>
            </a:r>
            <a:r>
              <a:rPr lang="de-DE" sz="1800" b="1" dirty="0">
                <a:solidFill>
                  <a:schemeClr val="accent6"/>
                </a:solidFill>
                <a:latin typeface="Roboto Slab" panose="020B0604020202020204" charset="0"/>
                <a:ea typeface="Roboto Slab" panose="020B0604020202020204" charset="0"/>
              </a:rPr>
              <a:t> Arnsberg </a:t>
            </a:r>
            <a:r>
              <a:rPr lang="de-DE" sz="1800" b="1" dirty="0" err="1">
                <a:solidFill>
                  <a:schemeClr val="accent6"/>
                </a:solidFill>
                <a:latin typeface="Roboto Slab" panose="020B0604020202020204" charset="0"/>
                <a:ea typeface="Roboto Slab" panose="020B0604020202020204" charset="0"/>
              </a:rPr>
              <a:t>Trianel</a:t>
            </a:r>
            <a:r>
              <a:rPr lang="de-DE" sz="1800" b="1" dirty="0">
                <a:solidFill>
                  <a:schemeClr val="accent6"/>
                </a:solidFill>
                <a:latin typeface="Roboto Slab" panose="020B0604020202020204" charset="0"/>
                <a:ea typeface="Roboto Slab" panose="020B0604020202020204" charset="0"/>
              </a:rPr>
              <a:t> Kohlekraftwerk Lünen</a:t>
            </a:r>
            <a:endParaRPr lang="cs-CZ" sz="2400" b="1" dirty="0">
              <a:solidFill>
                <a:schemeClr val="accent6"/>
              </a:solidFill>
              <a:latin typeface="Roboto Slab" panose="020B0604020202020204" charset="0"/>
              <a:ea typeface="Roboto Slab" panose="020B0604020202020204" charset="0"/>
            </a:endParaRPr>
          </a:p>
          <a:p>
            <a:endParaRPr lang="cs-CZ" sz="1800" b="1" dirty="0">
              <a:solidFill>
                <a:srgbClr val="00B050"/>
              </a:solidFill>
              <a:latin typeface="Roboto Slab" panose="020B0604020202020204" charset="0"/>
              <a:ea typeface="Roboto Slab" panose="020B0604020202020204" charset="0"/>
            </a:endParaRPr>
          </a:p>
          <a:p>
            <a:r>
              <a:rPr lang="en-US" sz="1800" b="1" dirty="0">
                <a:solidFill>
                  <a:srgbClr val="00B050"/>
                </a:solidFill>
                <a:latin typeface="Roboto Slab" panose="020B0604020202020204" charset="0"/>
                <a:ea typeface="Roboto Slab" panose="020B0604020202020204" charset="0"/>
              </a:rPr>
              <a:t>The German system of judicial review</a:t>
            </a:r>
            <a:endParaRPr lang="cs-CZ" sz="1800" b="1" dirty="0">
              <a:solidFill>
                <a:srgbClr val="00B050"/>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800" b="1" dirty="0">
                <a:solidFill>
                  <a:srgbClr val="444444"/>
                </a:solidFill>
                <a:latin typeface="Roboto Slab" panose="020B0604020202020204" charset="0"/>
                <a:ea typeface="Roboto Slab" panose="020B0604020202020204" charset="0"/>
              </a:rPr>
              <a:t>involves a “careful and detailed” </a:t>
            </a:r>
            <a:r>
              <a:rPr lang="en-US" sz="1800" b="1" dirty="0">
                <a:solidFill>
                  <a:schemeClr val="accent3"/>
                </a:solidFill>
                <a:latin typeface="Roboto Slab" panose="020B0604020202020204" charset="0"/>
                <a:ea typeface="Roboto Slab" panose="020B0604020202020204" charset="0"/>
              </a:rPr>
              <a:t>scrutiny of administrative decisions</a:t>
            </a:r>
            <a:r>
              <a:rPr lang="cs-CZ" sz="1800" b="1" dirty="0">
                <a:solidFill>
                  <a:srgbClr val="444444"/>
                </a:solidFill>
                <a:latin typeface="Roboto Slab" panose="020B0604020202020204" charset="0"/>
                <a:ea typeface="Roboto Slab" panose="020B0604020202020204" charset="0"/>
              </a:rPr>
              <a:t>,</a:t>
            </a:r>
          </a:p>
          <a:p>
            <a:pPr marL="285750" indent="-285750">
              <a:buFont typeface="Arial" panose="020B0604020202020204" pitchFamily="34" charset="0"/>
              <a:buChar char="•"/>
            </a:pPr>
            <a:r>
              <a:rPr lang="en-US" sz="1800" b="1" dirty="0">
                <a:solidFill>
                  <a:srgbClr val="444444"/>
                </a:solidFill>
                <a:latin typeface="Roboto Slab" panose="020B0604020202020204" charset="0"/>
                <a:ea typeface="Roboto Slab" panose="020B0604020202020204" charset="0"/>
              </a:rPr>
              <a:t>admissibility criteria are such that </a:t>
            </a:r>
            <a:r>
              <a:rPr lang="en-US" sz="1800" b="1" dirty="0">
                <a:solidFill>
                  <a:schemeClr val="accent3"/>
                </a:solidFill>
                <a:latin typeface="Roboto Slab" panose="020B0604020202020204" charset="0"/>
                <a:ea typeface="Roboto Slab" panose="020B0604020202020204" charset="0"/>
              </a:rPr>
              <a:t>few are able to access this system</a:t>
            </a:r>
            <a:r>
              <a:rPr lang="en-US" sz="1800" b="1" dirty="0">
                <a:solidFill>
                  <a:srgbClr val="444444"/>
                </a:solidFill>
                <a:latin typeface="Roboto Slab" panose="020B0604020202020204" charset="0"/>
                <a:ea typeface="Roboto Slab" panose="020B0604020202020204" charset="0"/>
              </a:rPr>
              <a:t>, particularly groups bringing actions alleging environmental harm.</a:t>
            </a:r>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5" name="Picture 2" descr="http://weknowyourdreamz.com/images/ferrari/ferrari-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60" y="3461771"/>
            <a:ext cx="3693706" cy="168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5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2"/>
            <a:ext cx="8238002" cy="845895"/>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The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Aarhus</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Convention</a:t>
            </a:r>
            <a:r>
              <a:rPr lang="cs-CZ" sz="1800" b="1" dirty="0">
                <a:solidFill>
                  <a:schemeClr val="accent1"/>
                </a:solidFill>
                <a:latin typeface="Roboto Slab" panose="020B0604020202020204" charset="0"/>
                <a:ea typeface="Roboto Slab" panose="020B0604020202020204" charset="0"/>
                <a:cs typeface="Nixie One"/>
                <a:sym typeface="Nixie One"/>
              </a:rPr>
              <a:t> – NATIONAL </a:t>
            </a:r>
            <a:r>
              <a:rPr lang="cs-CZ" sz="1800" b="1" dirty="0" err="1">
                <a:solidFill>
                  <a:schemeClr val="accent1"/>
                </a:solidFill>
                <a:latin typeface="Roboto Slab" panose="020B0604020202020204" charset="0"/>
                <a:ea typeface="Roboto Slab" panose="020B0604020202020204" charset="0"/>
                <a:cs typeface="Nixie One"/>
                <a:sym typeface="Nixie One"/>
              </a:rPr>
              <a:t>level</a:t>
            </a:r>
            <a:endParaRPr lang="cs-CZ"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6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4" name="TextovéPole 3"/>
          <p:cNvSpPr txBox="1"/>
          <p:nvPr/>
        </p:nvSpPr>
        <p:spPr>
          <a:xfrm>
            <a:off x="629272" y="780767"/>
            <a:ext cx="7301748" cy="2354491"/>
          </a:xfrm>
          <a:prstGeom prst="rect">
            <a:avLst/>
          </a:prstGeom>
          <a:noFill/>
        </p:spPr>
        <p:txBody>
          <a:bodyPr wrap="square" rtlCol="0">
            <a:spAutoFit/>
          </a:bodyPr>
          <a:lstStyle/>
          <a:p>
            <a:r>
              <a:rPr lang="cs-CZ" sz="1600" dirty="0" err="1">
                <a:latin typeface="Roboto Slab" panose="020B0604020202020204" charset="0"/>
                <a:ea typeface="Roboto Slab" panose="020B0604020202020204" charset="0"/>
              </a:rPr>
              <a:t>Various</a:t>
            </a:r>
            <a:r>
              <a:rPr lang="cs-CZ" sz="1600" dirty="0">
                <a:latin typeface="Roboto Slab" panose="020B0604020202020204" charset="0"/>
                <a:ea typeface="Roboto Slab" panose="020B0604020202020204" charset="0"/>
              </a:rPr>
              <a:t> </a:t>
            </a:r>
            <a:r>
              <a:rPr lang="cs-CZ" sz="1600" dirty="0" err="1">
                <a:latin typeface="Roboto Slab" panose="020B0604020202020204" charset="0"/>
                <a:ea typeface="Roboto Slab" panose="020B0604020202020204" charset="0"/>
              </a:rPr>
              <a:t>restrictions</a:t>
            </a:r>
            <a:r>
              <a:rPr lang="cs-CZ" sz="1600" dirty="0">
                <a:latin typeface="Roboto Slab" panose="020B0604020202020204" charset="0"/>
                <a:ea typeface="Roboto Slab" panose="020B0604020202020204" charset="0"/>
              </a:rPr>
              <a:t>:</a:t>
            </a:r>
          </a:p>
          <a:p>
            <a:endParaRPr lang="cs-CZ" sz="1600" dirty="0">
              <a:latin typeface="Roboto Slab" panose="020B0604020202020204" charset="0"/>
              <a:ea typeface="Roboto Slab" panose="020B0604020202020204" charset="0"/>
            </a:endParaRPr>
          </a:p>
          <a:p>
            <a:r>
              <a:rPr lang="cs-CZ" sz="1600" b="1" dirty="0">
                <a:latin typeface="Roboto Slab" panose="020B0604020202020204" charset="0"/>
                <a:ea typeface="Roboto Slab" panose="020B0604020202020204" charset="0"/>
              </a:rPr>
              <a:t>C-263/08 </a:t>
            </a:r>
            <a:r>
              <a:rPr lang="cs-CZ" sz="1600" dirty="0">
                <a:latin typeface="Roboto Slab" panose="020B0604020202020204" charset="0"/>
                <a:ea typeface="Roboto Slab" panose="020B0604020202020204" charset="0"/>
              </a:rPr>
              <a:t>(</a:t>
            </a:r>
            <a:r>
              <a:rPr lang="cs-CZ" sz="1600" i="1" dirty="0" err="1">
                <a:latin typeface="Roboto Slab" panose="020B0604020202020204" charset="0"/>
                <a:ea typeface="Roboto Slab" panose="020B0604020202020204" charset="0"/>
              </a:rPr>
              <a:t>Djurgården</a:t>
            </a:r>
            <a:r>
              <a:rPr lang="cs-CZ" sz="1600" i="1" dirty="0">
                <a:latin typeface="Roboto Slab" panose="020B0604020202020204" charset="0"/>
                <a:ea typeface="Roboto Slab" panose="020B0604020202020204" charset="0"/>
              </a:rPr>
              <a:t>-</a:t>
            </a:r>
            <a:r>
              <a:rPr lang="cs-CZ" sz="1600" i="1" dirty="0" err="1">
                <a:latin typeface="Roboto Slab" panose="020B0604020202020204" charset="0"/>
                <a:ea typeface="Roboto Slab" panose="020B0604020202020204" charset="0"/>
              </a:rPr>
              <a:t>Lilla</a:t>
            </a:r>
            <a:r>
              <a:rPr lang="cs-CZ" sz="1600" i="1" dirty="0">
                <a:latin typeface="Roboto Slab" panose="020B0604020202020204" charset="0"/>
                <a:ea typeface="Roboto Slab" panose="020B0604020202020204" charset="0"/>
              </a:rPr>
              <a:t> </a:t>
            </a:r>
            <a:r>
              <a:rPr lang="cs-CZ" sz="1600" i="1" dirty="0" err="1">
                <a:latin typeface="Roboto Slab" panose="020B0604020202020204" charset="0"/>
                <a:ea typeface="Roboto Slab" panose="020B0604020202020204" charset="0"/>
              </a:rPr>
              <a:t>Värtans</a:t>
            </a:r>
            <a:r>
              <a:rPr lang="cs-CZ" sz="1600" dirty="0">
                <a:latin typeface="Roboto Slab" panose="020B0604020202020204" charset="0"/>
                <a:ea typeface="Roboto Slab" panose="020B0604020202020204" charset="0"/>
              </a:rPr>
              <a:t>)</a:t>
            </a:r>
            <a:endParaRPr lang="cs-CZ" sz="1600" b="1" dirty="0">
              <a:latin typeface="Roboto Slab" panose="020B0604020202020204" charset="0"/>
              <a:ea typeface="Roboto Slab" panose="020B0604020202020204" charset="0"/>
            </a:endParaRPr>
          </a:p>
          <a:p>
            <a:r>
              <a:rPr lang="cs-CZ" sz="1600" b="1" dirty="0">
                <a:latin typeface="Roboto Slab" panose="020B0604020202020204" charset="0"/>
                <a:ea typeface="Roboto Slab" panose="020B0604020202020204" charset="0"/>
              </a:rPr>
              <a:t>	– </a:t>
            </a:r>
            <a:r>
              <a:rPr lang="cs-CZ" sz="1600" b="1" dirty="0" err="1">
                <a:latin typeface="Roboto Slab" panose="020B0604020202020204" charset="0"/>
                <a:ea typeface="Roboto Slab" panose="020B0604020202020204" charset="0"/>
              </a:rPr>
              <a:t>only</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NGOs</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with</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environmental</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objectives</a:t>
            </a:r>
            <a:endParaRPr lang="cs-CZ" sz="1600" b="1" dirty="0">
              <a:latin typeface="Roboto Slab" panose="020B0604020202020204" charset="0"/>
              <a:ea typeface="Roboto Slab" panose="020B0604020202020204" charset="0"/>
            </a:endParaRPr>
          </a:p>
          <a:p>
            <a:r>
              <a:rPr lang="cs-CZ" sz="1600" b="1" dirty="0">
                <a:latin typeface="Roboto Slab" panose="020B0604020202020204" charset="0"/>
                <a:ea typeface="Roboto Slab" panose="020B0604020202020204" charset="0"/>
              </a:rPr>
              <a:t>	- </a:t>
            </a:r>
            <a:r>
              <a:rPr lang="cs-CZ" sz="1600" b="1" dirty="0" err="1">
                <a:latin typeface="Roboto Slab" panose="020B0604020202020204" charset="0"/>
                <a:ea typeface="Roboto Slab" panose="020B0604020202020204" charset="0"/>
              </a:rPr>
              <a:t>active</a:t>
            </a:r>
            <a:r>
              <a:rPr lang="cs-CZ" sz="1600" b="1" dirty="0">
                <a:latin typeface="Roboto Slab" panose="020B0604020202020204" charset="0"/>
                <a:ea typeface="Roboto Slab" panose="020B0604020202020204" charset="0"/>
              </a:rPr>
              <a:t> </a:t>
            </a:r>
            <a:r>
              <a:rPr lang="cs-CZ" sz="1600" b="1" dirty="0" err="1">
                <a:latin typeface="Roboto Slab" panose="020B0604020202020204" charset="0"/>
                <a:ea typeface="Roboto Slab" panose="020B0604020202020204" charset="0"/>
              </a:rPr>
              <a:t>for</a:t>
            </a:r>
            <a:r>
              <a:rPr lang="cs-CZ" sz="1600" b="1" dirty="0">
                <a:latin typeface="Roboto Slab" panose="020B0604020202020204" charset="0"/>
                <a:ea typeface="Roboto Slab" panose="020B0604020202020204" charset="0"/>
              </a:rPr>
              <a:t> 3 </a:t>
            </a:r>
            <a:r>
              <a:rPr lang="cs-CZ" sz="1600" b="1" dirty="0" err="1">
                <a:latin typeface="Roboto Slab" panose="020B0604020202020204" charset="0"/>
                <a:ea typeface="Roboto Slab" panose="020B0604020202020204" charset="0"/>
              </a:rPr>
              <a:t>years</a:t>
            </a:r>
            <a:r>
              <a:rPr lang="cs-CZ" sz="1600" b="1" dirty="0">
                <a:latin typeface="Roboto Slab" panose="020B0604020202020204" charset="0"/>
                <a:ea typeface="Roboto Slab" panose="020B0604020202020204" charset="0"/>
              </a:rPr>
              <a:t> </a:t>
            </a:r>
          </a:p>
          <a:p>
            <a:pPr lvl="2"/>
            <a:r>
              <a:rPr lang="cs-CZ" sz="1600" b="1" dirty="0">
                <a:latin typeface="Roboto Slab" panose="020B0604020202020204" charset="0"/>
                <a:ea typeface="Roboto Slab" panose="020B0604020202020204" charset="0"/>
              </a:rPr>
              <a:t>- 2.000 </a:t>
            </a:r>
            <a:r>
              <a:rPr lang="cs-CZ" sz="1600" b="1" dirty="0" err="1">
                <a:latin typeface="Roboto Slab" panose="020B0604020202020204" charset="0"/>
                <a:ea typeface="Roboto Slab" panose="020B0604020202020204" charset="0"/>
              </a:rPr>
              <a:t>members</a:t>
            </a:r>
            <a:endParaRPr lang="cs-CZ" sz="1600" b="1" dirty="0">
              <a:latin typeface="Roboto Slab" panose="020B0604020202020204" charset="0"/>
              <a:ea typeface="Roboto Slab" panose="020B0604020202020204" charset="0"/>
            </a:endParaRPr>
          </a:p>
          <a:p>
            <a:endParaRPr lang="cs-CZ" sz="1500" dirty="0"/>
          </a:p>
          <a:p>
            <a:endParaRPr lang="cs-CZ" sz="1500" dirty="0"/>
          </a:p>
          <a:p>
            <a:endParaRPr lang="cs-CZ" sz="1050" dirty="0"/>
          </a:p>
          <a:p>
            <a:endParaRPr lang="cs-CZ" sz="1050" dirty="0"/>
          </a:p>
        </p:txBody>
      </p:sp>
      <p:pic>
        <p:nvPicPr>
          <p:cNvPr id="6" name="Picture 2" descr="http://www.kungahuset.se/images/18.1a6f639212652d9b15a80002863/1390581460489/KD-karta-s%C3%B6dra-KH-390x262.jpg">
            <a:hlinkClick r:id="rId2"/>
          </p:cNvPr>
          <p:cNvPicPr>
            <a:picLocks noChangeAspect="1" noChangeArrowheads="1"/>
          </p:cNvPicPr>
          <p:nvPr/>
        </p:nvPicPr>
        <p:blipFill>
          <a:blip r:embed="rId3" cstate="print"/>
          <a:srcRect/>
          <a:stretch>
            <a:fillRect/>
          </a:stretch>
        </p:blipFill>
        <p:spPr bwMode="auto">
          <a:xfrm>
            <a:off x="2627784" y="2463738"/>
            <a:ext cx="3672408" cy="2467106"/>
          </a:xfrm>
          <a:prstGeom prst="rect">
            <a:avLst/>
          </a:prstGeom>
          <a:noFill/>
        </p:spPr>
      </p:pic>
    </p:spTree>
    <p:extLst>
      <p:ext uri="{BB962C8B-B14F-4D97-AF65-F5344CB8AC3E}">
        <p14:creationId xmlns:p14="http://schemas.microsoft.com/office/powerpoint/2010/main" val="22680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472176"/>
            <a:ext cx="8238002" cy="4435726"/>
          </a:xfrm>
          <a:prstGeom prst="rect">
            <a:avLst/>
          </a:prstGeom>
          <a:noFill/>
          <a:ln>
            <a:noFill/>
          </a:ln>
        </p:spPr>
        <p:txBody>
          <a:bodyPr lIns="91425" tIns="91425" rIns="91425" bIns="91425" anchor="t" anchorCtr="0">
            <a:noAutofit/>
          </a:bodyPr>
          <a:lstStyle/>
          <a:p>
            <a:r>
              <a:rPr lang="cs-CZ" sz="2400" b="1" dirty="0">
                <a:solidFill>
                  <a:schemeClr val="accent4"/>
                </a:solidFill>
                <a:latin typeface="Roboto Slab" panose="020B0604020202020204" charset="0"/>
                <a:ea typeface="Roboto Slab" panose="020B0604020202020204" charset="0"/>
              </a:rPr>
              <a:t>Public </a:t>
            </a:r>
            <a:r>
              <a:rPr lang="cs-CZ" sz="2400" b="1" dirty="0" err="1">
                <a:solidFill>
                  <a:schemeClr val="accent4"/>
                </a:solidFill>
                <a:latin typeface="Roboto Slab" panose="020B0604020202020204" charset="0"/>
                <a:ea typeface="Roboto Slab" panose="020B0604020202020204" charset="0"/>
              </a:rPr>
              <a:t>participation</a:t>
            </a:r>
            <a:r>
              <a:rPr lang="cs-CZ" sz="2400" b="1" dirty="0">
                <a:solidFill>
                  <a:schemeClr val="accent4"/>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Balancing</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the</a:t>
            </a:r>
            <a:r>
              <a:rPr lang="cs-CZ" sz="2400" b="1" dirty="0">
                <a:solidFill>
                  <a:schemeClr val="accent6"/>
                </a:solidFill>
                <a:latin typeface="Roboto Slab" panose="020B0604020202020204" charset="0"/>
                <a:ea typeface="Roboto Slab" panose="020B0604020202020204" charset="0"/>
              </a:rPr>
              <a:t> </a:t>
            </a:r>
            <a:r>
              <a:rPr lang="cs-CZ" sz="2400" b="1" dirty="0" err="1">
                <a:solidFill>
                  <a:schemeClr val="accent6"/>
                </a:solidFill>
                <a:latin typeface="Roboto Slab" panose="020B0604020202020204" charset="0"/>
                <a:ea typeface="Roboto Slab" panose="020B0604020202020204" charset="0"/>
              </a:rPr>
              <a:t>system</a:t>
            </a:r>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r>
              <a:rPr lang="de-DE" sz="1800" b="1" dirty="0">
                <a:solidFill>
                  <a:schemeClr val="accent6"/>
                </a:solidFill>
                <a:latin typeface="Roboto Slab" panose="020B0604020202020204" charset="0"/>
                <a:ea typeface="Roboto Slab" panose="020B0604020202020204" charset="0"/>
              </a:rPr>
              <a:t>Marina </a:t>
            </a:r>
            <a:r>
              <a:rPr lang="de-DE" sz="1800" b="1" dirty="0" err="1">
                <a:solidFill>
                  <a:schemeClr val="accent6"/>
                </a:solidFill>
                <a:latin typeface="Roboto Slab" panose="020B0604020202020204" charset="0"/>
                <a:ea typeface="Roboto Slab" panose="020B0604020202020204" charset="0"/>
              </a:rPr>
              <a:t>Isla</a:t>
            </a:r>
            <a:r>
              <a:rPr lang="de-DE" sz="1800" b="1" dirty="0">
                <a:solidFill>
                  <a:schemeClr val="accent6"/>
                </a:solidFill>
                <a:latin typeface="Roboto Slab" panose="020B0604020202020204" charset="0"/>
                <a:ea typeface="Roboto Slab" panose="020B0604020202020204" charset="0"/>
              </a:rPr>
              <a:t> de </a:t>
            </a:r>
            <a:r>
              <a:rPr lang="de-DE" sz="1800" b="1" dirty="0" err="1">
                <a:solidFill>
                  <a:schemeClr val="accent6"/>
                </a:solidFill>
                <a:latin typeface="Roboto Slab" panose="020B0604020202020204" charset="0"/>
                <a:ea typeface="Roboto Slab" panose="020B0604020202020204" charset="0"/>
              </a:rPr>
              <a:t>Valdecañas</a:t>
            </a:r>
            <a:endParaRPr lang="de-DE" sz="1800" b="1" dirty="0">
              <a:solidFill>
                <a:schemeClr val="accent6"/>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4" name="Picture 2" descr="http://zetaestaticos.com/extremadura/img/noticias/0/642/642567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714" y="1921580"/>
            <a:ext cx="4992991" cy="2627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47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8730</Words>
  <Application>Microsoft Office PowerPoint</Application>
  <PresentationFormat>Předvádění na obrazovce (16:9)</PresentationFormat>
  <Paragraphs>1045</Paragraphs>
  <Slides>57</Slides>
  <Notes>37</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57</vt:i4>
      </vt:variant>
    </vt:vector>
  </HeadingPairs>
  <TitlesOfParts>
    <vt:vector size="64" baseType="lpstr">
      <vt:lpstr>Nixie One</vt:lpstr>
      <vt:lpstr>Wingdings</vt:lpstr>
      <vt:lpstr>Roboto Slab</vt:lpstr>
      <vt:lpstr>Cambria</vt:lpstr>
      <vt:lpstr>Arial</vt:lpstr>
      <vt:lpstr>Warwick template</vt:lpstr>
      <vt:lpstr>CorelDRAW.Graphic.11</vt:lpstr>
      <vt:lpstr>BASICS OF THE EU ENVIRONMENTAL LAW</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125</cp:revision>
  <dcterms:modified xsi:type="dcterms:W3CDTF">2023-11-08T10:11:04Z</dcterms:modified>
</cp:coreProperties>
</file>