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432" r:id="rId3"/>
    <p:sldId id="293" r:id="rId4"/>
    <p:sldId id="438" r:id="rId5"/>
    <p:sldId id="433" r:id="rId6"/>
    <p:sldId id="266" r:id="rId7"/>
    <p:sldId id="260" r:id="rId8"/>
    <p:sldId id="261" r:id="rId9"/>
    <p:sldId id="262" r:id="rId10"/>
    <p:sldId id="263" r:id="rId11"/>
    <p:sldId id="295" r:id="rId12"/>
    <p:sldId id="434" r:id="rId13"/>
    <p:sldId id="264" r:id="rId14"/>
    <p:sldId id="268" r:id="rId15"/>
    <p:sldId id="265" r:id="rId16"/>
    <p:sldId id="267" r:id="rId17"/>
    <p:sldId id="278" r:id="rId18"/>
    <p:sldId id="280" r:id="rId19"/>
    <p:sldId id="299" r:id="rId20"/>
    <p:sldId id="439" r:id="rId21"/>
    <p:sldId id="269" r:id="rId22"/>
    <p:sldId id="270" r:id="rId23"/>
    <p:sldId id="276" r:id="rId24"/>
    <p:sldId id="277" r:id="rId25"/>
    <p:sldId id="440" r:id="rId26"/>
    <p:sldId id="441" r:id="rId27"/>
    <p:sldId id="284" r:id="rId28"/>
    <p:sldId id="291" r:id="rId29"/>
    <p:sldId id="435" r:id="rId30"/>
    <p:sldId id="436" r:id="rId31"/>
    <p:sldId id="442" r:id="rId32"/>
    <p:sldId id="443" r:id="rId33"/>
    <p:sldId id="437" r:id="rId34"/>
    <p:sldId id="286" r:id="rId35"/>
    <p:sldId id="290" r:id="rId36"/>
    <p:sldId id="444" r:id="rId37"/>
    <p:sldId id="445" r:id="rId38"/>
    <p:sldId id="294" r:id="rId39"/>
    <p:sldId id="447" r:id="rId40"/>
    <p:sldId id="448" r:id="rId41"/>
    <p:sldId id="446" r:id="rId42"/>
    <p:sldId id="449" r:id="rId43"/>
    <p:sldId id="422" r:id="rId44"/>
    <p:sldId id="288" r:id="rId45"/>
    <p:sldId id="450" r:id="rId46"/>
    <p:sldId id="331" r:id="rId47"/>
    <p:sldId id="451" r:id="rId48"/>
    <p:sldId id="289" r:id="rId49"/>
    <p:sldId id="452" r:id="rId50"/>
    <p:sldId id="282" r:id="rId51"/>
    <p:sldId id="285" r:id="rId52"/>
    <p:sldId id="453" r:id="rId53"/>
    <p:sldId id="455" r:id="rId54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68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C3175-AC73-47A0-BE1E-15B4D6EEA8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6848C6-781E-4A2F-A456-B62EE726DF42}">
      <dgm:prSet phldrT="[Text]"/>
      <dgm:spPr/>
      <dgm:t>
        <a:bodyPr/>
        <a:lstStyle/>
        <a:p>
          <a:pPr algn="ctr"/>
          <a:r>
            <a:rPr lang="cs-CZ" dirty="0"/>
            <a:t>vnitrostátní předpisy</a:t>
          </a:r>
        </a:p>
      </dgm:t>
    </dgm:pt>
    <dgm:pt modelId="{67D57F44-F209-4699-8A70-B55FF2A03908}" type="parTrans" cxnId="{13607F90-78B4-4A17-8BB6-4B30D5FC4B7D}">
      <dgm:prSet/>
      <dgm:spPr/>
      <dgm:t>
        <a:bodyPr/>
        <a:lstStyle/>
        <a:p>
          <a:endParaRPr lang="cs-CZ"/>
        </a:p>
      </dgm:t>
    </dgm:pt>
    <dgm:pt modelId="{407FC9B8-2541-43F5-9E9D-BE6A848796F1}" type="sibTrans" cxnId="{13607F90-78B4-4A17-8BB6-4B30D5FC4B7D}">
      <dgm:prSet/>
      <dgm:spPr/>
      <dgm:t>
        <a:bodyPr/>
        <a:lstStyle/>
        <a:p>
          <a:endParaRPr lang="cs-CZ"/>
        </a:p>
      </dgm:t>
    </dgm:pt>
    <dgm:pt modelId="{E2888D80-0564-4AC0-8DBB-F71A596A24B6}">
      <dgm:prSet phldrT="[Text]"/>
      <dgm:spPr/>
      <dgm:t>
        <a:bodyPr/>
        <a:lstStyle/>
        <a:p>
          <a:pPr algn="ctr"/>
          <a:r>
            <a:rPr lang="cs-CZ" dirty="0"/>
            <a:t>unijní předpisy</a:t>
          </a:r>
        </a:p>
      </dgm:t>
    </dgm:pt>
    <dgm:pt modelId="{2501BEDD-F82E-4405-BDBC-0752F8C2507C}" type="parTrans" cxnId="{8CC6E96B-81B6-4CCA-B1C8-9D5840100EDF}">
      <dgm:prSet/>
      <dgm:spPr/>
      <dgm:t>
        <a:bodyPr/>
        <a:lstStyle/>
        <a:p>
          <a:endParaRPr lang="cs-CZ"/>
        </a:p>
      </dgm:t>
    </dgm:pt>
    <dgm:pt modelId="{5EDAA294-F3A8-48F8-963D-3295D591D0A0}" type="sibTrans" cxnId="{8CC6E96B-81B6-4CCA-B1C8-9D5840100EDF}">
      <dgm:prSet/>
      <dgm:spPr/>
      <dgm:t>
        <a:bodyPr/>
        <a:lstStyle/>
        <a:p>
          <a:endParaRPr lang="cs-CZ"/>
        </a:p>
      </dgm:t>
    </dgm:pt>
    <dgm:pt modelId="{7091021E-45D3-4DDF-B1BA-397F758F7919}">
      <dgm:prSet phldrT="[Text]"/>
      <dgm:spPr/>
      <dgm:t>
        <a:bodyPr/>
        <a:lstStyle/>
        <a:p>
          <a:pPr algn="ctr"/>
          <a:r>
            <a:rPr lang="cs-CZ" dirty="0"/>
            <a:t>mezinárodní smlouvy</a:t>
          </a:r>
        </a:p>
      </dgm:t>
    </dgm:pt>
    <dgm:pt modelId="{11E27D3A-D6C0-4F9D-AE76-5A3AE2A155BD}" type="parTrans" cxnId="{65A8E72A-0918-4368-8667-F32D4492D477}">
      <dgm:prSet/>
      <dgm:spPr/>
      <dgm:t>
        <a:bodyPr/>
        <a:lstStyle/>
        <a:p>
          <a:endParaRPr lang="cs-CZ"/>
        </a:p>
      </dgm:t>
    </dgm:pt>
    <dgm:pt modelId="{2E16E0E2-149D-44D3-B96E-D81345BF1987}" type="sibTrans" cxnId="{65A8E72A-0918-4368-8667-F32D4492D477}">
      <dgm:prSet/>
      <dgm:spPr/>
      <dgm:t>
        <a:bodyPr/>
        <a:lstStyle/>
        <a:p>
          <a:endParaRPr lang="cs-CZ"/>
        </a:p>
      </dgm:t>
    </dgm:pt>
    <dgm:pt modelId="{7E4C7AE6-BB4B-4009-AEAE-45FF9E879948}" type="pres">
      <dgm:prSet presAssocID="{22FC3175-AC73-47A0-BE1E-15B4D6EEA87F}" presName="linear" presStyleCnt="0">
        <dgm:presLayoutVars>
          <dgm:dir/>
          <dgm:animLvl val="lvl"/>
          <dgm:resizeHandles val="exact"/>
        </dgm:presLayoutVars>
      </dgm:prSet>
      <dgm:spPr/>
    </dgm:pt>
    <dgm:pt modelId="{9513DA3A-61FD-4912-8371-C449BD85B68B}" type="pres">
      <dgm:prSet presAssocID="{B46848C6-781E-4A2F-A456-B62EE726DF42}" presName="parentLin" presStyleCnt="0"/>
      <dgm:spPr/>
    </dgm:pt>
    <dgm:pt modelId="{63CD1AD5-ED7B-4D8F-836A-C39A717B214E}" type="pres">
      <dgm:prSet presAssocID="{B46848C6-781E-4A2F-A456-B62EE726DF42}" presName="parentLeftMargin" presStyleLbl="node1" presStyleIdx="0" presStyleCnt="3"/>
      <dgm:spPr/>
    </dgm:pt>
    <dgm:pt modelId="{74D56A1F-C43A-48AE-8163-D89CF167ABB4}" type="pres">
      <dgm:prSet presAssocID="{B46848C6-781E-4A2F-A456-B62EE726DF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B3562E-EC5A-4B7B-83ED-123AD875A469}" type="pres">
      <dgm:prSet presAssocID="{B46848C6-781E-4A2F-A456-B62EE726DF42}" presName="negativeSpace" presStyleCnt="0"/>
      <dgm:spPr/>
    </dgm:pt>
    <dgm:pt modelId="{EFEA0816-A1B5-4AEE-898C-CA70679A35DF}" type="pres">
      <dgm:prSet presAssocID="{B46848C6-781E-4A2F-A456-B62EE726DF42}" presName="childText" presStyleLbl="conFgAcc1" presStyleIdx="0" presStyleCnt="3">
        <dgm:presLayoutVars>
          <dgm:bulletEnabled val="1"/>
        </dgm:presLayoutVars>
      </dgm:prSet>
      <dgm:spPr/>
    </dgm:pt>
    <dgm:pt modelId="{A86B3108-3938-41A6-84C3-821F230E5E6C}" type="pres">
      <dgm:prSet presAssocID="{407FC9B8-2541-43F5-9E9D-BE6A848796F1}" presName="spaceBetweenRectangles" presStyleCnt="0"/>
      <dgm:spPr/>
    </dgm:pt>
    <dgm:pt modelId="{5CF37323-2919-49C5-AA6F-FA4990C02CD7}" type="pres">
      <dgm:prSet presAssocID="{E2888D80-0564-4AC0-8DBB-F71A596A24B6}" presName="parentLin" presStyleCnt="0"/>
      <dgm:spPr/>
    </dgm:pt>
    <dgm:pt modelId="{C41FCCB9-ADF0-4A3F-A194-E2DA54187B20}" type="pres">
      <dgm:prSet presAssocID="{E2888D80-0564-4AC0-8DBB-F71A596A24B6}" presName="parentLeftMargin" presStyleLbl="node1" presStyleIdx="0" presStyleCnt="3"/>
      <dgm:spPr/>
    </dgm:pt>
    <dgm:pt modelId="{4E8ED394-2CBC-44B0-8389-C169860B1574}" type="pres">
      <dgm:prSet presAssocID="{E2888D80-0564-4AC0-8DBB-F71A596A24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9824CE-CE60-49A7-AEAD-F3713690C86A}" type="pres">
      <dgm:prSet presAssocID="{E2888D80-0564-4AC0-8DBB-F71A596A24B6}" presName="negativeSpace" presStyleCnt="0"/>
      <dgm:spPr/>
    </dgm:pt>
    <dgm:pt modelId="{17FC00E9-86AA-4C52-8FDF-D21133F0B537}" type="pres">
      <dgm:prSet presAssocID="{E2888D80-0564-4AC0-8DBB-F71A596A24B6}" presName="childText" presStyleLbl="conFgAcc1" presStyleIdx="1" presStyleCnt="3">
        <dgm:presLayoutVars>
          <dgm:bulletEnabled val="1"/>
        </dgm:presLayoutVars>
      </dgm:prSet>
      <dgm:spPr/>
    </dgm:pt>
    <dgm:pt modelId="{A1B15781-A7AF-4AE9-BBC8-E473F0C1BD16}" type="pres">
      <dgm:prSet presAssocID="{5EDAA294-F3A8-48F8-963D-3295D591D0A0}" presName="spaceBetweenRectangles" presStyleCnt="0"/>
      <dgm:spPr/>
    </dgm:pt>
    <dgm:pt modelId="{11CAC8F4-D269-4EE3-ACDC-3EE5FDA1B769}" type="pres">
      <dgm:prSet presAssocID="{7091021E-45D3-4DDF-B1BA-397F758F7919}" presName="parentLin" presStyleCnt="0"/>
      <dgm:spPr/>
    </dgm:pt>
    <dgm:pt modelId="{C28CA3B7-54CC-4C1D-8B56-34F3783A3591}" type="pres">
      <dgm:prSet presAssocID="{7091021E-45D3-4DDF-B1BA-397F758F7919}" presName="parentLeftMargin" presStyleLbl="node1" presStyleIdx="1" presStyleCnt="3"/>
      <dgm:spPr/>
    </dgm:pt>
    <dgm:pt modelId="{8AC29F55-BE95-46EB-8A70-B98CCCFEEE1F}" type="pres">
      <dgm:prSet presAssocID="{7091021E-45D3-4DDF-B1BA-397F758F79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3A7C79-FB88-4A27-B8B7-376AC62159F1}" type="pres">
      <dgm:prSet presAssocID="{7091021E-45D3-4DDF-B1BA-397F758F7919}" presName="negativeSpace" presStyleCnt="0"/>
      <dgm:spPr/>
    </dgm:pt>
    <dgm:pt modelId="{B4A39955-F493-4FD5-8534-66088F027638}" type="pres">
      <dgm:prSet presAssocID="{7091021E-45D3-4DDF-B1BA-397F758F79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A8E72A-0918-4368-8667-F32D4492D477}" srcId="{22FC3175-AC73-47A0-BE1E-15B4D6EEA87F}" destId="{7091021E-45D3-4DDF-B1BA-397F758F7919}" srcOrd="2" destOrd="0" parTransId="{11E27D3A-D6C0-4F9D-AE76-5A3AE2A155BD}" sibTransId="{2E16E0E2-149D-44D3-B96E-D81345BF1987}"/>
    <dgm:cxn modelId="{8CC6E96B-81B6-4CCA-B1C8-9D5840100EDF}" srcId="{22FC3175-AC73-47A0-BE1E-15B4D6EEA87F}" destId="{E2888D80-0564-4AC0-8DBB-F71A596A24B6}" srcOrd="1" destOrd="0" parTransId="{2501BEDD-F82E-4405-BDBC-0752F8C2507C}" sibTransId="{5EDAA294-F3A8-48F8-963D-3295D591D0A0}"/>
    <dgm:cxn modelId="{BE4A246D-3AA4-4802-BD87-7E7C76016D7A}" type="presOf" srcId="{E2888D80-0564-4AC0-8DBB-F71A596A24B6}" destId="{C41FCCB9-ADF0-4A3F-A194-E2DA54187B20}" srcOrd="0" destOrd="0" presId="urn:microsoft.com/office/officeart/2005/8/layout/list1"/>
    <dgm:cxn modelId="{13706A8A-7412-40E4-BFFC-6464744D8438}" type="presOf" srcId="{B46848C6-781E-4A2F-A456-B62EE726DF42}" destId="{74D56A1F-C43A-48AE-8163-D89CF167ABB4}" srcOrd="1" destOrd="0" presId="urn:microsoft.com/office/officeart/2005/8/layout/list1"/>
    <dgm:cxn modelId="{13607F90-78B4-4A17-8BB6-4B30D5FC4B7D}" srcId="{22FC3175-AC73-47A0-BE1E-15B4D6EEA87F}" destId="{B46848C6-781E-4A2F-A456-B62EE726DF42}" srcOrd="0" destOrd="0" parTransId="{67D57F44-F209-4699-8A70-B55FF2A03908}" sibTransId="{407FC9B8-2541-43F5-9E9D-BE6A848796F1}"/>
    <dgm:cxn modelId="{0DD19499-EE7D-465E-A912-C57A54052B0C}" type="presOf" srcId="{B46848C6-781E-4A2F-A456-B62EE726DF42}" destId="{63CD1AD5-ED7B-4D8F-836A-C39A717B214E}" srcOrd="0" destOrd="0" presId="urn:microsoft.com/office/officeart/2005/8/layout/list1"/>
    <dgm:cxn modelId="{F4DA3DAD-0708-4458-9081-69D6E76398E1}" type="presOf" srcId="{7091021E-45D3-4DDF-B1BA-397F758F7919}" destId="{C28CA3B7-54CC-4C1D-8B56-34F3783A3591}" srcOrd="0" destOrd="0" presId="urn:microsoft.com/office/officeart/2005/8/layout/list1"/>
    <dgm:cxn modelId="{97108ADC-0300-4D48-9ED7-7999EF32C8D6}" type="presOf" srcId="{7091021E-45D3-4DDF-B1BA-397F758F7919}" destId="{8AC29F55-BE95-46EB-8A70-B98CCCFEEE1F}" srcOrd="1" destOrd="0" presId="urn:microsoft.com/office/officeart/2005/8/layout/list1"/>
    <dgm:cxn modelId="{5DD627F4-D583-4A4E-8F12-93B00E7673F3}" type="presOf" srcId="{22FC3175-AC73-47A0-BE1E-15B4D6EEA87F}" destId="{7E4C7AE6-BB4B-4009-AEAE-45FF9E879948}" srcOrd="0" destOrd="0" presId="urn:microsoft.com/office/officeart/2005/8/layout/list1"/>
    <dgm:cxn modelId="{C60C41FA-7F21-4BD0-909F-D1B7198C55F7}" type="presOf" srcId="{E2888D80-0564-4AC0-8DBB-F71A596A24B6}" destId="{4E8ED394-2CBC-44B0-8389-C169860B1574}" srcOrd="1" destOrd="0" presId="urn:microsoft.com/office/officeart/2005/8/layout/list1"/>
    <dgm:cxn modelId="{4782B040-8B7F-42DD-ACAF-2B56BCAD2CEB}" type="presParOf" srcId="{7E4C7AE6-BB4B-4009-AEAE-45FF9E879948}" destId="{9513DA3A-61FD-4912-8371-C449BD85B68B}" srcOrd="0" destOrd="0" presId="urn:microsoft.com/office/officeart/2005/8/layout/list1"/>
    <dgm:cxn modelId="{EFC40002-0F8C-4DB4-A8B7-F5E95600B441}" type="presParOf" srcId="{9513DA3A-61FD-4912-8371-C449BD85B68B}" destId="{63CD1AD5-ED7B-4D8F-836A-C39A717B214E}" srcOrd="0" destOrd="0" presId="urn:microsoft.com/office/officeart/2005/8/layout/list1"/>
    <dgm:cxn modelId="{1BB5C5B1-40C3-4948-A72C-86E00245BC91}" type="presParOf" srcId="{9513DA3A-61FD-4912-8371-C449BD85B68B}" destId="{74D56A1F-C43A-48AE-8163-D89CF167ABB4}" srcOrd="1" destOrd="0" presId="urn:microsoft.com/office/officeart/2005/8/layout/list1"/>
    <dgm:cxn modelId="{F4AD318E-9B6B-441B-8CFD-D0900EA8EAFF}" type="presParOf" srcId="{7E4C7AE6-BB4B-4009-AEAE-45FF9E879948}" destId="{8AB3562E-EC5A-4B7B-83ED-123AD875A469}" srcOrd="1" destOrd="0" presId="urn:microsoft.com/office/officeart/2005/8/layout/list1"/>
    <dgm:cxn modelId="{F3A1811F-C20E-40FF-9C99-4F2B869AB7BD}" type="presParOf" srcId="{7E4C7AE6-BB4B-4009-AEAE-45FF9E879948}" destId="{EFEA0816-A1B5-4AEE-898C-CA70679A35DF}" srcOrd="2" destOrd="0" presId="urn:microsoft.com/office/officeart/2005/8/layout/list1"/>
    <dgm:cxn modelId="{C1773321-2BAA-4224-807E-9CE569D17A31}" type="presParOf" srcId="{7E4C7AE6-BB4B-4009-AEAE-45FF9E879948}" destId="{A86B3108-3938-41A6-84C3-821F230E5E6C}" srcOrd="3" destOrd="0" presId="urn:microsoft.com/office/officeart/2005/8/layout/list1"/>
    <dgm:cxn modelId="{EFB322D1-13C5-4A7A-813A-10582A487B3A}" type="presParOf" srcId="{7E4C7AE6-BB4B-4009-AEAE-45FF9E879948}" destId="{5CF37323-2919-49C5-AA6F-FA4990C02CD7}" srcOrd="4" destOrd="0" presId="urn:microsoft.com/office/officeart/2005/8/layout/list1"/>
    <dgm:cxn modelId="{C5B3ADCC-2F85-4992-825B-18EE17AC98D2}" type="presParOf" srcId="{5CF37323-2919-49C5-AA6F-FA4990C02CD7}" destId="{C41FCCB9-ADF0-4A3F-A194-E2DA54187B20}" srcOrd="0" destOrd="0" presId="urn:microsoft.com/office/officeart/2005/8/layout/list1"/>
    <dgm:cxn modelId="{CC9962FB-6679-4A17-B934-E3E408A087E8}" type="presParOf" srcId="{5CF37323-2919-49C5-AA6F-FA4990C02CD7}" destId="{4E8ED394-2CBC-44B0-8389-C169860B1574}" srcOrd="1" destOrd="0" presId="urn:microsoft.com/office/officeart/2005/8/layout/list1"/>
    <dgm:cxn modelId="{98452BE7-2706-4C60-9033-C26ACD15E031}" type="presParOf" srcId="{7E4C7AE6-BB4B-4009-AEAE-45FF9E879948}" destId="{0F9824CE-CE60-49A7-AEAD-F3713690C86A}" srcOrd="5" destOrd="0" presId="urn:microsoft.com/office/officeart/2005/8/layout/list1"/>
    <dgm:cxn modelId="{329870E9-5BFA-4AF3-804F-70CF6CCAE4C1}" type="presParOf" srcId="{7E4C7AE6-BB4B-4009-AEAE-45FF9E879948}" destId="{17FC00E9-86AA-4C52-8FDF-D21133F0B537}" srcOrd="6" destOrd="0" presId="urn:microsoft.com/office/officeart/2005/8/layout/list1"/>
    <dgm:cxn modelId="{C77EE181-2D87-4B0B-B833-F8610F939ACB}" type="presParOf" srcId="{7E4C7AE6-BB4B-4009-AEAE-45FF9E879948}" destId="{A1B15781-A7AF-4AE9-BBC8-E473F0C1BD16}" srcOrd="7" destOrd="0" presId="urn:microsoft.com/office/officeart/2005/8/layout/list1"/>
    <dgm:cxn modelId="{4589C05C-118E-4862-8667-0C6794F9A6DE}" type="presParOf" srcId="{7E4C7AE6-BB4B-4009-AEAE-45FF9E879948}" destId="{11CAC8F4-D269-4EE3-ACDC-3EE5FDA1B769}" srcOrd="8" destOrd="0" presId="urn:microsoft.com/office/officeart/2005/8/layout/list1"/>
    <dgm:cxn modelId="{763EF5F8-47F6-4D3E-83C3-1C3E5C5D91F6}" type="presParOf" srcId="{11CAC8F4-D269-4EE3-ACDC-3EE5FDA1B769}" destId="{C28CA3B7-54CC-4C1D-8B56-34F3783A3591}" srcOrd="0" destOrd="0" presId="urn:microsoft.com/office/officeart/2005/8/layout/list1"/>
    <dgm:cxn modelId="{F9877612-5D14-473E-B6DA-5E630AEF8FD8}" type="presParOf" srcId="{11CAC8F4-D269-4EE3-ACDC-3EE5FDA1B769}" destId="{8AC29F55-BE95-46EB-8A70-B98CCCFEEE1F}" srcOrd="1" destOrd="0" presId="urn:microsoft.com/office/officeart/2005/8/layout/list1"/>
    <dgm:cxn modelId="{A2A37DE3-C354-45CA-B876-C2A5634ED963}" type="presParOf" srcId="{7E4C7AE6-BB4B-4009-AEAE-45FF9E879948}" destId="{AA3A7C79-FB88-4A27-B8B7-376AC62159F1}" srcOrd="9" destOrd="0" presId="urn:microsoft.com/office/officeart/2005/8/layout/list1"/>
    <dgm:cxn modelId="{4EEB6B81-79F2-40A7-8D04-AD7E674633E2}" type="presParOf" srcId="{7E4C7AE6-BB4B-4009-AEAE-45FF9E879948}" destId="{B4A39955-F493-4FD5-8534-66088F0276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3D339-982E-44B8-8BE1-CC86E3D9ED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0B4359-77B2-44BE-9506-0F3CA478F66D}">
      <dgm:prSet phldrT="[Text]"/>
      <dgm:spPr/>
      <dgm:t>
        <a:bodyPr/>
        <a:lstStyle/>
        <a:p>
          <a:r>
            <a:rPr lang="cs-CZ" dirty="0"/>
            <a:t>mnohostranné</a:t>
          </a:r>
        </a:p>
      </dgm:t>
    </dgm:pt>
    <dgm:pt modelId="{FF971E8D-E008-4ED5-9D2A-18428DBD1451}" type="parTrans" cxnId="{AEA5F3BB-FD1D-4B4B-8999-CAAA0FC1BCC3}">
      <dgm:prSet/>
      <dgm:spPr/>
      <dgm:t>
        <a:bodyPr/>
        <a:lstStyle/>
        <a:p>
          <a:endParaRPr lang="cs-CZ"/>
        </a:p>
      </dgm:t>
    </dgm:pt>
    <dgm:pt modelId="{8DECA2E5-5C65-437D-A9CD-34C9DF3989FF}" type="sibTrans" cxnId="{AEA5F3BB-FD1D-4B4B-8999-CAAA0FC1BCC3}">
      <dgm:prSet/>
      <dgm:spPr/>
      <dgm:t>
        <a:bodyPr/>
        <a:lstStyle/>
        <a:p>
          <a:endParaRPr lang="cs-CZ"/>
        </a:p>
      </dgm:t>
    </dgm:pt>
    <dgm:pt modelId="{AB3B6816-4F2B-48E9-B71A-B329AE748B32}">
      <dgm:prSet phldrT="[Text]" phldr="1"/>
      <dgm:spPr/>
      <dgm:t>
        <a:bodyPr/>
        <a:lstStyle/>
        <a:p>
          <a:endParaRPr lang="cs-CZ" dirty="0"/>
        </a:p>
      </dgm:t>
    </dgm:pt>
    <dgm:pt modelId="{71AC3153-FF95-458C-BC79-C498B86AAF9D}" type="parTrans" cxnId="{5BFF0FD3-BB66-4EB9-92BE-C8193AEABC1C}">
      <dgm:prSet/>
      <dgm:spPr/>
      <dgm:t>
        <a:bodyPr/>
        <a:lstStyle/>
        <a:p>
          <a:endParaRPr lang="cs-CZ"/>
        </a:p>
      </dgm:t>
    </dgm:pt>
    <dgm:pt modelId="{5FC3E55E-538A-4981-B86B-AA702D3BA022}" type="sibTrans" cxnId="{5BFF0FD3-BB66-4EB9-92BE-C8193AEABC1C}">
      <dgm:prSet/>
      <dgm:spPr/>
      <dgm:t>
        <a:bodyPr/>
        <a:lstStyle/>
        <a:p>
          <a:endParaRPr lang="cs-CZ"/>
        </a:p>
      </dgm:t>
    </dgm:pt>
    <dgm:pt modelId="{C3A22B2A-3338-4AC0-9E55-223DA093252D}">
      <dgm:prSet phldrT="[Text]"/>
      <dgm:spPr/>
      <dgm:t>
        <a:bodyPr/>
        <a:lstStyle/>
        <a:p>
          <a:r>
            <a:rPr lang="cs-CZ" dirty="0"/>
            <a:t>dvoustranné (smlouvy o právní pomoci)</a:t>
          </a:r>
        </a:p>
      </dgm:t>
    </dgm:pt>
    <dgm:pt modelId="{B927BB81-A2C2-4202-B6B9-74EAA975383A}" type="parTrans" cxnId="{21FEF91C-122E-4139-AD46-C45B41D96272}">
      <dgm:prSet/>
      <dgm:spPr/>
      <dgm:t>
        <a:bodyPr/>
        <a:lstStyle/>
        <a:p>
          <a:endParaRPr lang="cs-CZ"/>
        </a:p>
      </dgm:t>
    </dgm:pt>
    <dgm:pt modelId="{5A4372FF-62AC-4966-A5F1-77F39400C69D}" type="sibTrans" cxnId="{21FEF91C-122E-4139-AD46-C45B41D96272}">
      <dgm:prSet/>
      <dgm:spPr/>
      <dgm:t>
        <a:bodyPr/>
        <a:lstStyle/>
        <a:p>
          <a:endParaRPr lang="cs-CZ"/>
        </a:p>
      </dgm:t>
    </dgm:pt>
    <dgm:pt modelId="{53CD2DEE-7B3B-4F42-B83D-A51D899FB5D9}" type="pres">
      <dgm:prSet presAssocID="{5653D339-982E-44B8-8BE1-CC86E3D9ED27}" presName="linear" presStyleCnt="0">
        <dgm:presLayoutVars>
          <dgm:animLvl val="lvl"/>
          <dgm:resizeHandles val="exact"/>
        </dgm:presLayoutVars>
      </dgm:prSet>
      <dgm:spPr/>
    </dgm:pt>
    <dgm:pt modelId="{02C79FDE-3D23-409D-B2EC-FDA5B46F1138}" type="pres">
      <dgm:prSet presAssocID="{440B4359-77B2-44BE-9506-0F3CA478F6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DFD9B2-A210-44C4-9E35-C23A2877B630}" type="pres">
      <dgm:prSet presAssocID="{440B4359-77B2-44BE-9506-0F3CA478F66D}" presName="childText" presStyleLbl="revTx" presStyleIdx="0" presStyleCnt="1">
        <dgm:presLayoutVars>
          <dgm:bulletEnabled val="1"/>
        </dgm:presLayoutVars>
      </dgm:prSet>
      <dgm:spPr/>
    </dgm:pt>
    <dgm:pt modelId="{60D41E22-945E-4B4A-8E9F-6317EB0683C3}" type="pres">
      <dgm:prSet presAssocID="{C3A22B2A-3338-4AC0-9E55-223DA093252D}" presName="parentText" presStyleLbl="node1" presStyleIdx="1" presStyleCnt="2" custLinFactNeighborY="-86883">
        <dgm:presLayoutVars>
          <dgm:chMax val="0"/>
          <dgm:bulletEnabled val="1"/>
        </dgm:presLayoutVars>
      </dgm:prSet>
      <dgm:spPr/>
    </dgm:pt>
  </dgm:ptLst>
  <dgm:cxnLst>
    <dgm:cxn modelId="{BDFCB509-D229-40CE-82F9-91E9A16EC848}" type="presOf" srcId="{AB3B6816-4F2B-48E9-B71A-B329AE748B32}" destId="{17DFD9B2-A210-44C4-9E35-C23A2877B630}" srcOrd="0" destOrd="0" presId="urn:microsoft.com/office/officeart/2005/8/layout/vList2"/>
    <dgm:cxn modelId="{21FEF91C-122E-4139-AD46-C45B41D96272}" srcId="{5653D339-982E-44B8-8BE1-CC86E3D9ED27}" destId="{C3A22B2A-3338-4AC0-9E55-223DA093252D}" srcOrd="1" destOrd="0" parTransId="{B927BB81-A2C2-4202-B6B9-74EAA975383A}" sibTransId="{5A4372FF-62AC-4966-A5F1-77F39400C69D}"/>
    <dgm:cxn modelId="{F1C98341-289C-4CD7-B91F-1707311595D6}" type="presOf" srcId="{C3A22B2A-3338-4AC0-9E55-223DA093252D}" destId="{60D41E22-945E-4B4A-8E9F-6317EB0683C3}" srcOrd="0" destOrd="0" presId="urn:microsoft.com/office/officeart/2005/8/layout/vList2"/>
    <dgm:cxn modelId="{D663B389-A99A-47EE-9B75-84BFD714F497}" type="presOf" srcId="{440B4359-77B2-44BE-9506-0F3CA478F66D}" destId="{02C79FDE-3D23-409D-B2EC-FDA5B46F1138}" srcOrd="0" destOrd="0" presId="urn:microsoft.com/office/officeart/2005/8/layout/vList2"/>
    <dgm:cxn modelId="{AEA5F3BB-FD1D-4B4B-8999-CAAA0FC1BCC3}" srcId="{5653D339-982E-44B8-8BE1-CC86E3D9ED27}" destId="{440B4359-77B2-44BE-9506-0F3CA478F66D}" srcOrd="0" destOrd="0" parTransId="{FF971E8D-E008-4ED5-9D2A-18428DBD1451}" sibTransId="{8DECA2E5-5C65-437D-A9CD-34C9DF3989FF}"/>
    <dgm:cxn modelId="{5BFF0FD3-BB66-4EB9-92BE-C8193AEABC1C}" srcId="{440B4359-77B2-44BE-9506-0F3CA478F66D}" destId="{AB3B6816-4F2B-48E9-B71A-B329AE748B32}" srcOrd="0" destOrd="0" parTransId="{71AC3153-FF95-458C-BC79-C498B86AAF9D}" sibTransId="{5FC3E55E-538A-4981-B86B-AA702D3BA022}"/>
    <dgm:cxn modelId="{7B0EA8E5-A9A6-47BD-AE10-272376C4441A}" type="presOf" srcId="{5653D339-982E-44B8-8BE1-CC86E3D9ED27}" destId="{53CD2DEE-7B3B-4F42-B83D-A51D899FB5D9}" srcOrd="0" destOrd="0" presId="urn:microsoft.com/office/officeart/2005/8/layout/vList2"/>
    <dgm:cxn modelId="{C6F0EDC0-7C9F-40C4-946F-752ABFEB0A7A}" type="presParOf" srcId="{53CD2DEE-7B3B-4F42-B83D-A51D899FB5D9}" destId="{02C79FDE-3D23-409D-B2EC-FDA5B46F1138}" srcOrd="0" destOrd="0" presId="urn:microsoft.com/office/officeart/2005/8/layout/vList2"/>
    <dgm:cxn modelId="{AA7ABB14-AD3F-4E88-A016-BAADC614AE76}" type="presParOf" srcId="{53CD2DEE-7B3B-4F42-B83D-A51D899FB5D9}" destId="{17DFD9B2-A210-44C4-9E35-C23A2877B630}" srcOrd="1" destOrd="0" presId="urn:microsoft.com/office/officeart/2005/8/layout/vList2"/>
    <dgm:cxn modelId="{A54CC51A-8CC7-4963-ACEB-09E4F623972F}" type="presParOf" srcId="{53CD2DEE-7B3B-4F42-B83D-A51D899FB5D9}" destId="{60D41E22-945E-4B4A-8E9F-6317EB0683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7799E4-DB3C-41A7-BB8E-F9CD61C8B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A06022-6D0E-4018-80A5-91AFBF0F4911}">
      <dgm:prSet phldrT="[Text]"/>
      <dgm:spPr/>
      <dgm:t>
        <a:bodyPr/>
        <a:lstStyle/>
        <a:p>
          <a:r>
            <a:rPr lang="cs-CZ" dirty="0"/>
            <a:t>Kolizní metoda</a:t>
          </a:r>
        </a:p>
      </dgm:t>
    </dgm:pt>
    <dgm:pt modelId="{444CEF76-49C9-49F7-9E3E-3936738A29DA}" type="parTrans" cxnId="{FE53BD01-496A-4786-A172-546AEBFE0FB8}">
      <dgm:prSet/>
      <dgm:spPr/>
      <dgm:t>
        <a:bodyPr/>
        <a:lstStyle/>
        <a:p>
          <a:endParaRPr lang="cs-CZ"/>
        </a:p>
      </dgm:t>
    </dgm:pt>
    <dgm:pt modelId="{218FBBE1-4E4D-4797-AA42-2A931D7F91F9}" type="sibTrans" cxnId="{FE53BD01-496A-4786-A172-546AEBFE0FB8}">
      <dgm:prSet/>
      <dgm:spPr/>
      <dgm:t>
        <a:bodyPr/>
        <a:lstStyle/>
        <a:p>
          <a:endParaRPr lang="cs-CZ"/>
        </a:p>
      </dgm:t>
    </dgm:pt>
    <dgm:pt modelId="{3E5E72C7-1F7E-443D-A027-7252BB65EFEA}">
      <dgm:prSet phldrT="[Text]"/>
      <dgm:spPr/>
      <dgm:t>
        <a:bodyPr/>
        <a:lstStyle/>
        <a:p>
          <a:r>
            <a:rPr lang="cs-CZ" dirty="0"/>
            <a:t>Kolizní normy</a:t>
          </a:r>
        </a:p>
      </dgm:t>
    </dgm:pt>
    <dgm:pt modelId="{6FF81E89-40D3-4C1A-8EFA-DB9AC07A10CF}" type="parTrans" cxnId="{24B3A8F1-F236-4FA8-91B7-04CA8896281D}">
      <dgm:prSet/>
      <dgm:spPr/>
      <dgm:t>
        <a:bodyPr/>
        <a:lstStyle/>
        <a:p>
          <a:endParaRPr lang="cs-CZ"/>
        </a:p>
      </dgm:t>
    </dgm:pt>
    <dgm:pt modelId="{24BA5134-6DB0-4CCE-A758-C9944E310BE7}" type="sibTrans" cxnId="{24B3A8F1-F236-4FA8-91B7-04CA8896281D}">
      <dgm:prSet/>
      <dgm:spPr/>
      <dgm:t>
        <a:bodyPr/>
        <a:lstStyle/>
        <a:p>
          <a:endParaRPr lang="cs-CZ"/>
        </a:p>
      </dgm:t>
    </dgm:pt>
    <dgm:pt modelId="{C799111C-B0BA-49CD-8B9B-D5A4A2BC57ED}">
      <dgm:prSet phldrT="[Text]"/>
      <dgm:spPr/>
      <dgm:t>
        <a:bodyPr/>
        <a:lstStyle/>
        <a:p>
          <a:r>
            <a:rPr lang="cs-CZ" dirty="0"/>
            <a:t>Přímá metoda</a:t>
          </a:r>
        </a:p>
      </dgm:t>
    </dgm:pt>
    <dgm:pt modelId="{1EC39419-E4C1-42CF-9D46-2342B866239A}" type="parTrans" cxnId="{377FB668-2EE3-4401-AD5D-527320F94B3E}">
      <dgm:prSet/>
      <dgm:spPr/>
      <dgm:t>
        <a:bodyPr/>
        <a:lstStyle/>
        <a:p>
          <a:endParaRPr lang="cs-CZ"/>
        </a:p>
      </dgm:t>
    </dgm:pt>
    <dgm:pt modelId="{99F3F497-A209-4F24-B9AB-3B961839F1D1}" type="sibTrans" cxnId="{377FB668-2EE3-4401-AD5D-527320F94B3E}">
      <dgm:prSet/>
      <dgm:spPr/>
      <dgm:t>
        <a:bodyPr/>
        <a:lstStyle/>
        <a:p>
          <a:endParaRPr lang="cs-CZ"/>
        </a:p>
      </dgm:t>
    </dgm:pt>
    <dgm:pt modelId="{6E595334-EAD8-4AB0-8483-9F030E881E6C}">
      <dgm:prSet phldrT="[Text]"/>
      <dgm:spPr/>
      <dgm:t>
        <a:bodyPr/>
        <a:lstStyle/>
        <a:p>
          <a:r>
            <a:rPr lang="cs-CZ" dirty="0"/>
            <a:t>Přímé normy</a:t>
          </a:r>
        </a:p>
      </dgm:t>
    </dgm:pt>
    <dgm:pt modelId="{296F296D-DBE5-48BC-9B8C-F16A517430B8}" type="parTrans" cxnId="{CBF4CEB5-4237-4215-BFE6-D34221D7B5AF}">
      <dgm:prSet/>
      <dgm:spPr/>
      <dgm:t>
        <a:bodyPr/>
        <a:lstStyle/>
        <a:p>
          <a:endParaRPr lang="cs-CZ"/>
        </a:p>
      </dgm:t>
    </dgm:pt>
    <dgm:pt modelId="{DC4F2BA5-1E83-418A-BC2C-4A1A336A3E10}" type="sibTrans" cxnId="{CBF4CEB5-4237-4215-BFE6-D34221D7B5AF}">
      <dgm:prSet/>
      <dgm:spPr/>
      <dgm:t>
        <a:bodyPr/>
        <a:lstStyle/>
        <a:p>
          <a:endParaRPr lang="cs-CZ"/>
        </a:p>
      </dgm:t>
    </dgm:pt>
    <dgm:pt modelId="{96A3E052-CF21-4B30-8AF7-65585DBF7FC6}" type="pres">
      <dgm:prSet presAssocID="{4B7799E4-DB3C-41A7-BB8E-F9CD61C8BC3D}" presName="linear" presStyleCnt="0">
        <dgm:presLayoutVars>
          <dgm:animLvl val="lvl"/>
          <dgm:resizeHandles val="exact"/>
        </dgm:presLayoutVars>
      </dgm:prSet>
      <dgm:spPr/>
    </dgm:pt>
    <dgm:pt modelId="{D4816626-6BAC-48CB-81AD-8230DA9F9BBE}" type="pres">
      <dgm:prSet presAssocID="{C8A06022-6D0E-4018-80A5-91AFBF0F49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856147-EE9F-4EB3-AC0F-9A3559A905A3}" type="pres">
      <dgm:prSet presAssocID="{C8A06022-6D0E-4018-80A5-91AFBF0F4911}" presName="childText" presStyleLbl="revTx" presStyleIdx="0" presStyleCnt="2">
        <dgm:presLayoutVars>
          <dgm:bulletEnabled val="1"/>
        </dgm:presLayoutVars>
      </dgm:prSet>
      <dgm:spPr/>
    </dgm:pt>
    <dgm:pt modelId="{157CED9A-C52E-41AC-A4CF-AF79EBE3CE7C}" type="pres">
      <dgm:prSet presAssocID="{C799111C-B0BA-49CD-8B9B-D5A4A2BC57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86C2E8-8AAE-4AAF-890E-8C98DA5EA9B9}" type="pres">
      <dgm:prSet presAssocID="{C799111C-B0BA-49CD-8B9B-D5A4A2BC57E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E53BD01-496A-4786-A172-546AEBFE0FB8}" srcId="{4B7799E4-DB3C-41A7-BB8E-F9CD61C8BC3D}" destId="{C8A06022-6D0E-4018-80A5-91AFBF0F4911}" srcOrd="0" destOrd="0" parTransId="{444CEF76-49C9-49F7-9E3E-3936738A29DA}" sibTransId="{218FBBE1-4E4D-4797-AA42-2A931D7F91F9}"/>
    <dgm:cxn modelId="{377FB668-2EE3-4401-AD5D-527320F94B3E}" srcId="{4B7799E4-DB3C-41A7-BB8E-F9CD61C8BC3D}" destId="{C799111C-B0BA-49CD-8B9B-D5A4A2BC57ED}" srcOrd="1" destOrd="0" parTransId="{1EC39419-E4C1-42CF-9D46-2342B866239A}" sibTransId="{99F3F497-A209-4F24-B9AB-3B961839F1D1}"/>
    <dgm:cxn modelId="{1049796B-B0FF-4E35-A581-5741B16DB755}" type="presOf" srcId="{4B7799E4-DB3C-41A7-BB8E-F9CD61C8BC3D}" destId="{96A3E052-CF21-4B30-8AF7-65585DBF7FC6}" srcOrd="0" destOrd="0" presId="urn:microsoft.com/office/officeart/2005/8/layout/vList2"/>
    <dgm:cxn modelId="{9DE90C77-E9CF-41AC-B063-0670E5D12ACE}" type="presOf" srcId="{3E5E72C7-1F7E-443D-A027-7252BB65EFEA}" destId="{09856147-EE9F-4EB3-AC0F-9A3559A905A3}" srcOrd="0" destOrd="0" presId="urn:microsoft.com/office/officeart/2005/8/layout/vList2"/>
    <dgm:cxn modelId="{6D7CA486-C973-4BEA-AC42-ADA7FBB3661A}" type="presOf" srcId="{C8A06022-6D0E-4018-80A5-91AFBF0F4911}" destId="{D4816626-6BAC-48CB-81AD-8230DA9F9BBE}" srcOrd="0" destOrd="0" presId="urn:microsoft.com/office/officeart/2005/8/layout/vList2"/>
    <dgm:cxn modelId="{D0AFB092-4C5D-432F-8B1D-80A550CCC905}" type="presOf" srcId="{6E595334-EAD8-4AB0-8483-9F030E881E6C}" destId="{FD86C2E8-8AAE-4AAF-890E-8C98DA5EA9B9}" srcOrd="0" destOrd="0" presId="urn:microsoft.com/office/officeart/2005/8/layout/vList2"/>
    <dgm:cxn modelId="{37C0BBAA-C50E-4A9E-B7E8-ECB62C347666}" type="presOf" srcId="{C799111C-B0BA-49CD-8B9B-D5A4A2BC57ED}" destId="{157CED9A-C52E-41AC-A4CF-AF79EBE3CE7C}" srcOrd="0" destOrd="0" presId="urn:microsoft.com/office/officeart/2005/8/layout/vList2"/>
    <dgm:cxn modelId="{CBF4CEB5-4237-4215-BFE6-D34221D7B5AF}" srcId="{C799111C-B0BA-49CD-8B9B-D5A4A2BC57ED}" destId="{6E595334-EAD8-4AB0-8483-9F030E881E6C}" srcOrd="0" destOrd="0" parTransId="{296F296D-DBE5-48BC-9B8C-F16A517430B8}" sibTransId="{DC4F2BA5-1E83-418A-BC2C-4A1A336A3E10}"/>
    <dgm:cxn modelId="{24B3A8F1-F236-4FA8-91B7-04CA8896281D}" srcId="{C8A06022-6D0E-4018-80A5-91AFBF0F4911}" destId="{3E5E72C7-1F7E-443D-A027-7252BB65EFEA}" srcOrd="0" destOrd="0" parTransId="{6FF81E89-40D3-4C1A-8EFA-DB9AC07A10CF}" sibTransId="{24BA5134-6DB0-4CCE-A758-C9944E310BE7}"/>
    <dgm:cxn modelId="{1B06C52C-F22D-437D-9F22-F1390F64AE6A}" type="presParOf" srcId="{96A3E052-CF21-4B30-8AF7-65585DBF7FC6}" destId="{D4816626-6BAC-48CB-81AD-8230DA9F9BBE}" srcOrd="0" destOrd="0" presId="urn:microsoft.com/office/officeart/2005/8/layout/vList2"/>
    <dgm:cxn modelId="{D3C340FA-9A99-481D-A12A-B066B133A25A}" type="presParOf" srcId="{96A3E052-CF21-4B30-8AF7-65585DBF7FC6}" destId="{09856147-EE9F-4EB3-AC0F-9A3559A905A3}" srcOrd="1" destOrd="0" presId="urn:microsoft.com/office/officeart/2005/8/layout/vList2"/>
    <dgm:cxn modelId="{E3AEC477-464F-4552-B3D1-D9BB55968C87}" type="presParOf" srcId="{96A3E052-CF21-4B30-8AF7-65585DBF7FC6}" destId="{157CED9A-C52E-41AC-A4CF-AF79EBE3CE7C}" srcOrd="2" destOrd="0" presId="urn:microsoft.com/office/officeart/2005/8/layout/vList2"/>
    <dgm:cxn modelId="{CE20ECE2-B44C-4C11-9790-2829B6B38D51}" type="presParOf" srcId="{96A3E052-CF21-4B30-8AF7-65585DBF7FC6}" destId="{FD86C2E8-8AAE-4AAF-890E-8C98DA5EA9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A0816-A1B5-4AEE-898C-CA70679A35DF}">
      <dsp:nvSpPr>
        <dsp:cNvPr id="0" name=""/>
        <dsp:cNvSpPr/>
      </dsp:nvSpPr>
      <dsp:spPr>
        <a:xfrm>
          <a:off x="0" y="477920"/>
          <a:ext cx="107521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56A1F-C43A-48AE-8163-D89CF167ABB4}">
      <dsp:nvSpPr>
        <dsp:cNvPr id="0" name=""/>
        <dsp:cNvSpPr/>
      </dsp:nvSpPr>
      <dsp:spPr>
        <a:xfrm>
          <a:off x="537606" y="5600"/>
          <a:ext cx="752649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vnitrostátní předpisy</a:t>
          </a:r>
        </a:p>
      </dsp:txBody>
      <dsp:txXfrm>
        <a:off x="583720" y="51714"/>
        <a:ext cx="7434268" cy="852412"/>
      </dsp:txXfrm>
    </dsp:sp>
    <dsp:sp modelId="{17FC00E9-86AA-4C52-8FDF-D21133F0B537}">
      <dsp:nvSpPr>
        <dsp:cNvPr id="0" name=""/>
        <dsp:cNvSpPr/>
      </dsp:nvSpPr>
      <dsp:spPr>
        <a:xfrm>
          <a:off x="0" y="1929440"/>
          <a:ext cx="107521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ED394-2CBC-44B0-8389-C169860B1574}">
      <dsp:nvSpPr>
        <dsp:cNvPr id="0" name=""/>
        <dsp:cNvSpPr/>
      </dsp:nvSpPr>
      <dsp:spPr>
        <a:xfrm>
          <a:off x="537606" y="1457120"/>
          <a:ext cx="752649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unijní předpisy</a:t>
          </a:r>
        </a:p>
      </dsp:txBody>
      <dsp:txXfrm>
        <a:off x="583720" y="1503234"/>
        <a:ext cx="7434268" cy="852412"/>
      </dsp:txXfrm>
    </dsp:sp>
    <dsp:sp modelId="{B4A39955-F493-4FD5-8534-66088F027638}">
      <dsp:nvSpPr>
        <dsp:cNvPr id="0" name=""/>
        <dsp:cNvSpPr/>
      </dsp:nvSpPr>
      <dsp:spPr>
        <a:xfrm>
          <a:off x="0" y="3380960"/>
          <a:ext cx="1075213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29F55-BE95-46EB-8A70-B98CCCFEEE1F}">
      <dsp:nvSpPr>
        <dsp:cNvPr id="0" name=""/>
        <dsp:cNvSpPr/>
      </dsp:nvSpPr>
      <dsp:spPr>
        <a:xfrm>
          <a:off x="537606" y="2908640"/>
          <a:ext cx="752649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mezinárodní smlouvy</a:t>
          </a:r>
        </a:p>
      </dsp:txBody>
      <dsp:txXfrm>
        <a:off x="583720" y="2954754"/>
        <a:ext cx="7434268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79FDE-3D23-409D-B2EC-FDA5B46F1138}">
      <dsp:nvSpPr>
        <dsp:cNvPr id="0" name=""/>
        <dsp:cNvSpPr/>
      </dsp:nvSpPr>
      <dsp:spPr>
        <a:xfrm>
          <a:off x="0" y="10519"/>
          <a:ext cx="73339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mnohostranné</a:t>
          </a:r>
        </a:p>
      </dsp:txBody>
      <dsp:txXfrm>
        <a:off x="31984" y="42503"/>
        <a:ext cx="7270007" cy="591232"/>
      </dsp:txXfrm>
    </dsp:sp>
    <dsp:sp modelId="{17DFD9B2-A210-44C4-9E35-C23A2877B630}">
      <dsp:nvSpPr>
        <dsp:cNvPr id="0" name=""/>
        <dsp:cNvSpPr/>
      </dsp:nvSpPr>
      <dsp:spPr>
        <a:xfrm>
          <a:off x="0" y="665720"/>
          <a:ext cx="733397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2200" kern="1200" dirty="0"/>
        </a:p>
      </dsp:txBody>
      <dsp:txXfrm>
        <a:off x="0" y="665720"/>
        <a:ext cx="7333975" cy="463680"/>
      </dsp:txXfrm>
    </dsp:sp>
    <dsp:sp modelId="{60D41E22-945E-4B4A-8E9F-6317EB0683C3}">
      <dsp:nvSpPr>
        <dsp:cNvPr id="0" name=""/>
        <dsp:cNvSpPr/>
      </dsp:nvSpPr>
      <dsp:spPr>
        <a:xfrm>
          <a:off x="0" y="726540"/>
          <a:ext cx="73339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dvoustranné (smlouvy o právní pomoci)</a:t>
          </a:r>
        </a:p>
      </dsp:txBody>
      <dsp:txXfrm>
        <a:off x="31984" y="758524"/>
        <a:ext cx="7270007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16626-6BAC-48CB-81AD-8230DA9F9BBE}">
      <dsp:nvSpPr>
        <dsp:cNvPr id="0" name=""/>
        <dsp:cNvSpPr/>
      </dsp:nvSpPr>
      <dsp:spPr>
        <a:xfrm>
          <a:off x="0" y="21651"/>
          <a:ext cx="1075213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Kolizní metoda</a:t>
          </a:r>
        </a:p>
      </dsp:txBody>
      <dsp:txXfrm>
        <a:off x="45692" y="67343"/>
        <a:ext cx="10660754" cy="844616"/>
      </dsp:txXfrm>
    </dsp:sp>
    <dsp:sp modelId="{09856147-EE9F-4EB3-AC0F-9A3559A905A3}">
      <dsp:nvSpPr>
        <dsp:cNvPr id="0" name=""/>
        <dsp:cNvSpPr/>
      </dsp:nvSpPr>
      <dsp:spPr>
        <a:xfrm>
          <a:off x="0" y="957652"/>
          <a:ext cx="10752138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 dirty="0"/>
            <a:t>Kolizní normy</a:t>
          </a:r>
        </a:p>
      </dsp:txBody>
      <dsp:txXfrm>
        <a:off x="0" y="957652"/>
        <a:ext cx="10752138" cy="662400"/>
      </dsp:txXfrm>
    </dsp:sp>
    <dsp:sp modelId="{157CED9A-C52E-41AC-A4CF-AF79EBE3CE7C}">
      <dsp:nvSpPr>
        <dsp:cNvPr id="0" name=""/>
        <dsp:cNvSpPr/>
      </dsp:nvSpPr>
      <dsp:spPr>
        <a:xfrm>
          <a:off x="0" y="1620052"/>
          <a:ext cx="1075213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Přímá metoda</a:t>
          </a:r>
        </a:p>
      </dsp:txBody>
      <dsp:txXfrm>
        <a:off x="45692" y="1665744"/>
        <a:ext cx="10660754" cy="844616"/>
      </dsp:txXfrm>
    </dsp:sp>
    <dsp:sp modelId="{FD86C2E8-8AAE-4AAF-890E-8C98DA5EA9B9}">
      <dsp:nvSpPr>
        <dsp:cNvPr id="0" name=""/>
        <dsp:cNvSpPr/>
      </dsp:nvSpPr>
      <dsp:spPr>
        <a:xfrm>
          <a:off x="0" y="2556052"/>
          <a:ext cx="10752138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 dirty="0"/>
            <a:t>Přímé normy</a:t>
          </a:r>
        </a:p>
      </dsp:txBody>
      <dsp:txXfrm>
        <a:off x="0" y="2556052"/>
        <a:ext cx="10752138" cy="66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740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  <p:extLst>
      <p:ext uri="{BB962C8B-B14F-4D97-AF65-F5344CB8AC3E}">
        <p14:creationId xmlns:p14="http://schemas.microsoft.com/office/powerpoint/2010/main" val="29761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  <p:extLst>
      <p:ext uri="{BB962C8B-B14F-4D97-AF65-F5344CB8AC3E}">
        <p14:creationId xmlns:p14="http://schemas.microsoft.com/office/powerpoint/2010/main" val="176806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" TargetMode="External"/><Relationship Id="rId2" Type="http://schemas.openxmlformats.org/officeDocument/2006/relationships/hyperlink" Target="https://eur-lex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roit.org/" TargetMode="External"/><Relationship Id="rId2" Type="http://schemas.openxmlformats.org/officeDocument/2006/relationships/hyperlink" Target="https://www.hcch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citral.un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KMEP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052320"/>
            <a:ext cx="11361600" cy="201962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00DC"/>
                </a:solidFill>
              </a:rPr>
              <a:t>MEZINÁRODNÍ PRÁVO </a:t>
            </a:r>
            <a:br>
              <a:rPr lang="cs-CZ" dirty="0">
                <a:solidFill>
                  <a:srgbClr val="0000DC"/>
                </a:solidFill>
              </a:rPr>
            </a:br>
            <a:r>
              <a:rPr lang="cs-CZ" dirty="0">
                <a:solidFill>
                  <a:srgbClr val="0000DC"/>
                </a:solidFill>
              </a:rPr>
              <a:t>SOUKROMÉ A PROCESNÍ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ÚVOD, POJEM, PŘEDMĚT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PRAMENY A METODY REGULACE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69163"/>
            <a:ext cx="11361600" cy="1460150"/>
          </a:xfrm>
        </p:spPr>
        <p:txBody>
          <a:bodyPr/>
          <a:lstStyle/>
          <a:p>
            <a:pPr algn="ctr"/>
            <a:r>
              <a:rPr lang="cs-CZ" dirty="0"/>
              <a:t>BDM101K Základy práva – specializační část I</a:t>
            </a:r>
          </a:p>
          <a:p>
            <a:pPr algn="ctr"/>
            <a:r>
              <a:rPr lang="cs-CZ" dirty="0"/>
              <a:t>JUDr. Radovan Malachta, Ph.D.</a:t>
            </a:r>
          </a:p>
          <a:p>
            <a:pPr algn="ctr"/>
            <a:r>
              <a:rPr lang="cs-CZ" dirty="0"/>
              <a:t>25.10.2024</a:t>
            </a:r>
          </a:p>
        </p:txBody>
      </p:sp>
    </p:spTree>
    <p:extLst>
      <p:ext uri="{BB962C8B-B14F-4D97-AF65-F5344CB8AC3E}">
        <p14:creationId xmlns:p14="http://schemas.microsoft.com/office/powerpoint/2010/main" val="119232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Cítíme ten rozdíl IV?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16676"/>
            <a:ext cx="10753200" cy="481132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Katka (státní příslušník ČR, bydliště v ČR) a Roman (státní příslušník ČR, bydliště ČR) chtějí mít sňatek na zámku v Buchlovicích (ČR).</a:t>
            </a:r>
          </a:p>
          <a:p>
            <a:pPr marL="72000" indent="0">
              <a:buNone/>
            </a:pPr>
            <a:r>
              <a:rPr lang="cs-CZ" dirty="0"/>
              <a:t>	vs.</a:t>
            </a:r>
          </a:p>
          <a:p>
            <a:pPr marL="72000" indent="0">
              <a:buNone/>
            </a:pPr>
            <a:r>
              <a:rPr lang="cs-CZ" dirty="0"/>
              <a:t>Katka (státní příslušník ČR, bydliště v ČR) a José (státní příslušník Guatemaly, bydliště v Ciudad de Guatemala) chtějí mít sňatek na Haiti.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474" y="5252374"/>
            <a:ext cx="1610089" cy="10642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39" y="5253921"/>
            <a:ext cx="1610089" cy="10626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909" y="5252374"/>
            <a:ext cx="1610091" cy="10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Cítíme ten rozdíl V?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29555"/>
            <a:ext cx="10753200" cy="4798445"/>
          </a:xfrm>
        </p:spPr>
        <p:txBody>
          <a:bodyPr/>
          <a:lstStyle/>
          <a:p>
            <a:pPr marL="72000" indent="0">
              <a:buNone/>
            </a:pPr>
            <a:r>
              <a:rPr lang="cs-CZ" sz="2600" dirty="0"/>
              <a:t>Pan Novák (český státní občan, bydliště Brno) v červenci 2020 nešťastnou náhodou zemřel. Zanechal po sobě mimo jiné nemovitost – chatu v Krkonoších. </a:t>
            </a:r>
          </a:p>
          <a:p>
            <a:pPr marL="72000" indent="0">
              <a:buNone/>
            </a:pPr>
            <a:r>
              <a:rPr lang="cs-CZ" sz="2600" dirty="0"/>
              <a:t>	vs.</a:t>
            </a:r>
          </a:p>
          <a:p>
            <a:pPr marL="72000" indent="0">
              <a:buNone/>
            </a:pPr>
            <a:r>
              <a:rPr lang="cs-CZ" sz="2600" dirty="0"/>
              <a:t>Pan Novák (český státní občan, bydliště Brno) v červenci 2020 nešťastnou náhodou zemřel. Zanechal po sobě mimo jiné nemovitost – apartmán v Marseille (Francie).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912" y="5311125"/>
            <a:ext cx="1565487" cy="10780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00" y="5305505"/>
            <a:ext cx="1610089" cy="10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D9330-E7CC-4C40-8BA4-0404CC2D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56" y="591388"/>
            <a:ext cx="10546486" cy="615553"/>
          </a:xfrm>
        </p:spPr>
        <p:txBody>
          <a:bodyPr/>
          <a:lstStyle/>
          <a:p>
            <a:r>
              <a:rPr lang="cs-CZ" dirty="0"/>
              <a:t>K zamyšlení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36A60-D35E-4D87-A565-8AD65B1E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80" y="1705451"/>
            <a:ext cx="10708005" cy="3447098"/>
          </a:xfrm>
        </p:spPr>
        <p:txBody>
          <a:bodyPr/>
          <a:lstStyle/>
          <a:p>
            <a:pPr algn="ctr"/>
            <a:r>
              <a:rPr lang="cs-CZ" kern="1200" spc="-5" dirty="0"/>
              <a:t>Představte si, že si z čínského e-shopu objednáte boty z Číny, které budou mít vadu (například jinou velikost či barvu či typ než jste si objednali). E-shop Vám odmítá reklamaci a Vy se budete chtít soudit. Máte na výběr soud státu, ve kterém byste se "mohli soudit", a to mezi soudem v České republice a soudem v Číně. Zamyslete se, proč je či není vhodné pro Vás (jako české občany s bydlištěm v ČR) se soudit v Číně.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03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mezinárodní právo soukromé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77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MPS vs. MPV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MPS – součást vnitrostátního práva – každý stát má své MPS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ALE normy MPS obsaženy ve vnitrostátních předpisech, unijních předpisech a mezinárodních smlouvách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soukromoprávní poměry s mezinárodním prvkem</a:t>
            </a:r>
            <a:r>
              <a:rPr lang="cs-CZ" dirty="0"/>
              <a:t> = předmět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6728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MPS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666000" y="1623849"/>
            <a:ext cx="11000483" cy="3038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/>
              <a:t>soubor právních norem, které výlučně upravují </a:t>
            </a:r>
            <a:r>
              <a:rPr lang="cs-CZ" sz="2800" b="1" dirty="0"/>
              <a:t>soukromoprávní </a:t>
            </a:r>
          </a:p>
          <a:p>
            <a:pPr algn="ctr"/>
            <a:r>
              <a:rPr lang="cs-CZ" sz="2800" b="1" dirty="0"/>
              <a:t>poměry</a:t>
            </a:r>
            <a:r>
              <a:rPr lang="cs-CZ" sz="2800" dirty="0"/>
              <a:t> s </a:t>
            </a:r>
            <a:r>
              <a:rPr lang="cs-CZ" sz="2800" b="1" dirty="0"/>
              <a:t>mezinárodním prvkem</a:t>
            </a:r>
            <a:r>
              <a:rPr lang="cs-CZ" sz="2800" dirty="0"/>
              <a:t>, včetně právních norem </a:t>
            </a:r>
          </a:p>
          <a:p>
            <a:pPr algn="ctr"/>
            <a:r>
              <a:rPr lang="cs-CZ" sz="2800" dirty="0"/>
              <a:t>upravujících postup soudů a jiných orgánů a účastníků, </a:t>
            </a:r>
          </a:p>
          <a:p>
            <a:pPr algn="ctr"/>
            <a:r>
              <a:rPr lang="cs-CZ" sz="2800" dirty="0"/>
              <a:t>případně i jiných osob, a vztahy mezi nimi vznikající v řízení </a:t>
            </a:r>
          </a:p>
          <a:p>
            <a:pPr algn="ctr"/>
            <a:r>
              <a:rPr lang="cs-CZ" sz="2800" dirty="0"/>
              <a:t>o soukromoprávních věcech, v němž je obsažen </a:t>
            </a:r>
          </a:p>
          <a:p>
            <a:pPr algn="ctr"/>
            <a:r>
              <a:rPr lang="cs-CZ" sz="2800" dirty="0"/>
              <a:t>mezinárodní prvek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5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5214"/>
            <a:ext cx="10753200" cy="630620"/>
          </a:xfrm>
        </p:spPr>
        <p:txBody>
          <a:bodyPr/>
          <a:lstStyle/>
          <a:p>
            <a:r>
              <a:rPr lang="cs-CZ" dirty="0"/>
              <a:t>Na co MPS nachází odpovědi?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5834"/>
            <a:ext cx="10753200" cy="48721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Mezinárodní pravomoc/příslušnost soudů: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KDE SE BUDE SPOR ŘEŠIT?</a:t>
            </a:r>
          </a:p>
          <a:p>
            <a:pPr marL="72000" indent="0">
              <a:lnSpc>
                <a:spcPct val="100000"/>
              </a:lnSpc>
              <a:buNone/>
            </a:pPr>
            <a:endParaRPr lang="cs-CZ" b="1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Rozhodné právo: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PODLE JAKÉHO PRÁVA SE BUDE ŘEŠIT PRÁVNÍ VZTAH?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Uznání a výkon rozhodnutí: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CO S VYDANÝM CIZÍM ROZHODNUTÍM?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b="1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Právní pomoc (justiční spolupráce mezi státy):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Například: Jak soud jedné země provede důkaz v jiné zemi?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67" y="388924"/>
            <a:ext cx="3558911" cy="2361996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 bwMode="auto">
          <a:xfrm>
            <a:off x="8896350" y="3857625"/>
            <a:ext cx="24384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</a:rPr>
              <a:t>1 + 3 + 4</a:t>
            </a:r>
            <a:r>
              <a:rPr kumimoji="0" lang="cs-CZ" sz="2400" i="0" u="none" strike="noStrike" normalizeH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</a:rPr>
              <a:t>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kumimoji="0" lang="cs-CZ" sz="2400" i="0" u="none" strike="noStrike" normalizeH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itchFamily="34" charset="0"/>
              </a:rPr>
              <a:t>ezinárodní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cs-CZ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rávo</a:t>
            </a: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procesní</a:t>
            </a:r>
            <a:endParaRPr kumimoji="0" lang="cs-CZ" sz="24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4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505772"/>
            <a:ext cx="10753200" cy="2041906"/>
          </a:xfrm>
          <a:ln>
            <a:solidFill>
              <a:srgbClr val="0000DC"/>
            </a:solidFill>
          </a:ln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Ano, může se stát, že český soud bude muset rozhodnout o nároku vzneseným rakouským občanem proti českému občanovi podle italského práva.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337D3DE-F9D7-4869-9521-63575F4E2C7E}"/>
              </a:ext>
            </a:extLst>
          </p:cNvPr>
          <p:cNvSpPr/>
          <p:nvPr/>
        </p:nvSpPr>
        <p:spPr>
          <a:xfrm>
            <a:off x="720000" y="2850910"/>
            <a:ext cx="10753200" cy="323614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72000" indent="0" algn="ctr">
              <a:lnSpc>
                <a:spcPct val="150000"/>
              </a:lnSpc>
              <a:buNone/>
            </a:pPr>
            <a:r>
              <a:rPr lang="cs-CZ" sz="2800" dirty="0"/>
              <a:t>Zamyslete se nad tím, jaké výhody a nevýhody plynou z toho, když se sudiště nachází v zahraničí.</a:t>
            </a:r>
          </a:p>
          <a:p>
            <a:pPr marL="72000" indent="0" algn="ctr">
              <a:lnSpc>
                <a:spcPct val="150000"/>
              </a:lnSpc>
              <a:buNone/>
            </a:pPr>
            <a:endParaRPr lang="cs-CZ" sz="2800" dirty="0"/>
          </a:p>
          <a:p>
            <a:pPr marL="72000" indent="0" algn="ctr">
              <a:lnSpc>
                <a:spcPct val="150000"/>
              </a:lnSpc>
              <a:buNone/>
            </a:pPr>
            <a:r>
              <a:rPr lang="cs-CZ" sz="2800" dirty="0"/>
              <a:t>Proč je vhodné řešit spor před českými soudy podle českého práva?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E887394-3568-4260-133B-CF0022FBC24C}"/>
              </a:ext>
            </a:extLst>
          </p:cNvPr>
          <p:cNvSpPr/>
          <p:nvPr/>
        </p:nvSpPr>
        <p:spPr bwMode="auto">
          <a:xfrm>
            <a:off x="7637111" y="4011781"/>
            <a:ext cx="363728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FORUM = SUDIŠTĚ</a:t>
            </a:r>
          </a:p>
        </p:txBody>
      </p:sp>
    </p:spTree>
    <p:extLst>
      <p:ext uri="{BB962C8B-B14F-4D97-AF65-F5344CB8AC3E}">
        <p14:creationId xmlns:p14="http://schemas.microsoft.com/office/powerpoint/2010/main" val="15937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existuje MPS?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mezinárodní spolupráce při regulaci vztahů společenského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právní úprava soukromoprávních poměrů s mezinárodním prvkem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kdyby normy MPS jen ve vnitrostátních předpisech – pak by byla různá řešení v závislosti na sudišti (</a:t>
            </a:r>
            <a:r>
              <a:rPr lang="cs-CZ" dirty="0" err="1"/>
              <a:t>forum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vnější rozhodovací harmonie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překonání rozdílů, sjednocení úpravy – mezinárodní smlouvy, unijní předpisy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86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DE848AD-17A4-4868-9D8E-B7AD9D59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36208"/>
            <a:ext cx="10753200" cy="451576"/>
          </a:xfrm>
        </p:spPr>
        <p:txBody>
          <a:bodyPr/>
          <a:lstStyle/>
          <a:p>
            <a:r>
              <a:rPr lang="cs-CZ" dirty="0"/>
              <a:t>Doplnění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746504"/>
            <a:ext cx="10753200" cy="428853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hmotné právo, procesní právo, kolizní právo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hmotněprávní normy, procesní normy, kolizní normy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DC"/>
                </a:solidFill>
              </a:rPr>
              <a:t>Unifikace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mezinárodní smlouvy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/>
              <a:t>v rámci EU – nařízení (regionální unifikace)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Haagská konference MPS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b="1" dirty="0"/>
              <a:t>UNIDROIT, UNCITRAL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DC"/>
                </a:solidFill>
              </a:rPr>
              <a:t>Harmonizace</a:t>
            </a:r>
          </a:p>
        </p:txBody>
      </p:sp>
    </p:spTree>
    <p:extLst>
      <p:ext uri="{BB962C8B-B14F-4D97-AF65-F5344CB8AC3E}">
        <p14:creationId xmlns:p14="http://schemas.microsoft.com/office/powerpoint/2010/main" val="168354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802ED8-8A27-40D2-BCEE-DF2775912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382400-3211-445C-86C4-5D625865A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4AF8FD-411C-4EFA-8A20-962578F6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vzniku MPS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FFEB69B-AAF6-4EC8-BB96-9FF19672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45758"/>
          </a:xfrm>
          <a:ln>
            <a:solidFill>
              <a:schemeClr val="tx2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existence států a jejich právních řádů vykazujících určitý rozdíl v obsahu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vzájemné uznávání existence právních řádů jednotlivých států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styky (ekonomické či společenské) mezi subjekty z jednotlivých států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určitý stupeň právního povědomí, který umožňuje vnímat kolize a najít způsob jejich 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52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79B36D-92A2-4B4D-B6C5-214C81CCC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 Radovan - KMEP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723654-FF14-4B76-BDE0-EA886768F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C98E87-B16B-4CBE-AAF3-28CC5DFF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94755"/>
            <a:ext cx="10753200" cy="5139850"/>
          </a:xfrm>
        </p:spPr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3600" dirty="0"/>
              <a:t>Co to je </a:t>
            </a:r>
            <a:r>
              <a:rPr lang="cs-CZ" sz="3600" b="1" dirty="0">
                <a:solidFill>
                  <a:srgbClr val="C00000"/>
                </a:solidFill>
              </a:rPr>
              <a:t>MEZINÁRODNÍ</a:t>
            </a:r>
            <a:r>
              <a:rPr lang="cs-CZ" sz="3600" dirty="0"/>
              <a:t>?</a:t>
            </a:r>
          </a:p>
          <a:p>
            <a:pPr marL="72000" indent="0" algn="ctr">
              <a:buNone/>
            </a:pPr>
            <a:r>
              <a:rPr lang="cs-CZ" sz="3600" dirty="0"/>
              <a:t>Co to je </a:t>
            </a:r>
            <a:r>
              <a:rPr lang="cs-CZ" sz="3600" b="1" dirty="0">
                <a:solidFill>
                  <a:schemeClr val="tx2"/>
                </a:solidFill>
              </a:rPr>
              <a:t>PRÁVO</a:t>
            </a:r>
            <a:r>
              <a:rPr lang="cs-CZ" sz="3600" dirty="0"/>
              <a:t>?</a:t>
            </a:r>
          </a:p>
          <a:p>
            <a:pPr marL="72000" indent="0" algn="ctr">
              <a:buNone/>
            </a:pPr>
            <a:r>
              <a:rPr lang="cs-CZ" sz="3600" dirty="0"/>
              <a:t>Co to je </a:t>
            </a:r>
            <a:r>
              <a:rPr lang="cs-CZ" sz="3600" b="1" dirty="0">
                <a:solidFill>
                  <a:schemeClr val="accent3">
                    <a:lumMod val="75000"/>
                  </a:schemeClr>
                </a:solidFill>
              </a:rPr>
              <a:t>SOUKROMÉ</a:t>
            </a:r>
            <a:r>
              <a:rPr lang="cs-CZ" sz="3600" dirty="0"/>
              <a:t>?</a:t>
            </a:r>
          </a:p>
          <a:p>
            <a:pPr marL="72000" indent="0" algn="ctr">
              <a:buNone/>
            </a:pPr>
            <a:r>
              <a:rPr lang="cs-CZ" sz="3600" dirty="0"/>
              <a:t>Co to je </a:t>
            </a:r>
            <a:r>
              <a:rPr lang="cs-CZ" sz="3600" b="1" dirty="0">
                <a:solidFill>
                  <a:schemeClr val="tx2"/>
                </a:solidFill>
              </a:rPr>
              <a:t>MEZINÁRODNÍ PRÁVO SOUKROMÉ</a:t>
            </a:r>
            <a:r>
              <a:rPr lang="cs-CZ" sz="3600" dirty="0"/>
              <a:t>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305BF9-C1B6-4261-B812-D70871C2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10" y="4419508"/>
            <a:ext cx="1543380" cy="206049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AB0645-16E1-4A59-AFCF-DFBD36EA0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172" y="186546"/>
            <a:ext cx="2265624" cy="29781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B8E4F4-81F3-4E39-9D27-AA266EE7F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9" y="754855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Mezinárodní prvek</a:t>
            </a:r>
          </a:p>
        </p:txBody>
      </p:sp>
    </p:spTree>
    <p:extLst>
      <p:ext uri="{BB962C8B-B14F-4D97-AF65-F5344CB8AC3E}">
        <p14:creationId xmlns:p14="http://schemas.microsoft.com/office/powerpoint/2010/main" val="135846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71D7B9-0577-4D5F-BBF4-5B86179B2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C0B51-6931-4025-9240-000299292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5C97A-D6EC-47C9-A444-800A6A10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prvek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6622B0-30C1-431F-A9DA-0B220BE1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28747"/>
            <a:ext cx="10753200" cy="33095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dává soukromoprávnímu poměru mezinárodní povahu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u="sng" dirty="0"/>
              <a:t>ne každý</a:t>
            </a:r>
            <a:r>
              <a:rPr lang="cs-CZ" dirty="0"/>
              <a:t> prvek učiní soukromoprávní vztah mezinárodním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nezanedbatelný, dostatečně významný, dosahovat určité intenzity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dostáváme se do použití norem mezinárodního práva soukromého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předstírání mezinárodního prvku – obcházení zákona</a:t>
            </a:r>
          </a:p>
        </p:txBody>
      </p:sp>
    </p:spTree>
    <p:extLst>
      <p:ext uri="{BB962C8B-B14F-4D97-AF65-F5344CB8AC3E}">
        <p14:creationId xmlns:p14="http://schemas.microsoft.com/office/powerpoint/2010/main" val="132496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prvek – v čem spočívá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92317"/>
            <a:ext cx="10899186" cy="443357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subjektu právního vztahu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předmětu právního vztahu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právně významné skutečnosti pro vznik a existenci právního vztahu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právní vztah, který právně souvisí či je právně závislý na jiném právním vztahu, který se řídí cizím právem </a:t>
            </a:r>
          </a:p>
          <a:p>
            <a:pPr marL="72000" indent="0">
              <a:buNone/>
            </a:pPr>
            <a:r>
              <a:rPr lang="cs-CZ" sz="2000" dirty="0"/>
              <a:t>Dělení dle prof. Kučery</a:t>
            </a:r>
          </a:p>
        </p:txBody>
      </p:sp>
    </p:spTree>
    <p:extLst>
      <p:ext uri="{BB962C8B-B14F-4D97-AF65-F5344CB8AC3E}">
        <p14:creationId xmlns:p14="http://schemas.microsoft.com/office/powerpoint/2010/main" val="296323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191" y="312165"/>
            <a:ext cx="10135870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91765" marR="5080" indent="-267970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Příklad: </a:t>
            </a:r>
            <a:r>
              <a:rPr sz="3600" spc="-5" dirty="0"/>
              <a:t>Rozhodněte, </a:t>
            </a:r>
            <a:r>
              <a:rPr sz="3600" dirty="0"/>
              <a:t>zda je </a:t>
            </a:r>
            <a:r>
              <a:rPr sz="3600" spc="-5" dirty="0"/>
              <a:t>mezinárodní </a:t>
            </a:r>
            <a:r>
              <a:rPr sz="3600" dirty="0"/>
              <a:t>prvek  </a:t>
            </a:r>
            <a:r>
              <a:rPr sz="3600" i="1" dirty="0"/>
              <a:t>dostatečně</a:t>
            </a:r>
            <a:r>
              <a:rPr sz="3600" i="1" spc="-20" dirty="0"/>
              <a:t> </a:t>
            </a:r>
            <a:r>
              <a:rPr sz="3600" i="1" spc="-5" dirty="0"/>
              <a:t>významný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32154" y="1428369"/>
            <a:ext cx="1045591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715" indent="-457200" algn="just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AutoNum type="arabicPeriod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</a:t>
            </a:r>
            <a:r>
              <a:rPr sz="2100" dirty="0">
                <a:latin typeface="Arial"/>
                <a:cs typeface="Arial"/>
              </a:rPr>
              <a:t>kupní </a:t>
            </a:r>
            <a:r>
              <a:rPr sz="2100" spc="-5" dirty="0">
                <a:latin typeface="Arial"/>
                <a:cs typeface="Arial"/>
              </a:rPr>
              <a:t>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10" dirty="0">
                <a:latin typeface="Arial"/>
                <a:cs typeface="Arial"/>
              </a:rPr>
              <a:t>společností  </a:t>
            </a:r>
            <a:r>
              <a:rPr sz="2100" dirty="0">
                <a:latin typeface="Arial"/>
                <a:cs typeface="Arial"/>
              </a:rPr>
              <a:t>B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5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ČR).</a:t>
            </a:r>
            <a:endParaRPr sz="2100">
              <a:latin typeface="Arial"/>
              <a:cs typeface="Arial"/>
            </a:endParaRPr>
          </a:p>
          <a:p>
            <a:pPr marL="469265" indent="-457200" algn="just">
              <a:lnSpc>
                <a:spcPct val="100000"/>
              </a:lnSpc>
              <a:buClr>
                <a:srgbClr val="0000DC"/>
              </a:buClr>
              <a:buAutoNum type="arabicPeriod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(sídlo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místo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podnikání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v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ČR)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uzavřela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kupní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smlouvu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společností</a:t>
            </a:r>
            <a:endParaRPr sz="21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B 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ČR). Jednatel </a:t>
            </a:r>
            <a:r>
              <a:rPr sz="2100" dirty="0">
                <a:latin typeface="Arial"/>
                <a:cs typeface="Arial"/>
              </a:rPr>
              <a:t>společnosti A </a:t>
            </a:r>
            <a:r>
              <a:rPr sz="2100" spc="-10" dirty="0">
                <a:latin typeface="Arial"/>
                <a:cs typeface="Arial"/>
              </a:rPr>
              <a:t>hovoří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slovensky.</a:t>
            </a:r>
            <a:endParaRPr sz="2100">
              <a:latin typeface="Arial"/>
              <a:cs typeface="Arial"/>
            </a:endParaRPr>
          </a:p>
          <a:p>
            <a:pPr marL="469265" marR="5715" indent="-457200" algn="just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</a:t>
            </a:r>
            <a:r>
              <a:rPr sz="2100" dirty="0">
                <a:latin typeface="Arial"/>
                <a:cs typeface="Arial"/>
              </a:rPr>
              <a:t>kupní </a:t>
            </a:r>
            <a:r>
              <a:rPr sz="2100" spc="-5" dirty="0">
                <a:latin typeface="Arial"/>
                <a:cs typeface="Arial"/>
              </a:rPr>
              <a:t>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10" dirty="0">
                <a:latin typeface="Arial"/>
                <a:cs typeface="Arial"/>
              </a:rPr>
              <a:t>společností  </a:t>
            </a:r>
            <a:r>
              <a:rPr sz="2100" dirty="0">
                <a:latin typeface="Arial"/>
                <a:cs typeface="Arial"/>
              </a:rPr>
              <a:t>B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ČR). Předmětem smlouvy byla </a:t>
            </a:r>
            <a:r>
              <a:rPr sz="2100" dirty="0">
                <a:latin typeface="Arial"/>
                <a:cs typeface="Arial"/>
              </a:rPr>
              <a:t>trika, </a:t>
            </a:r>
            <a:r>
              <a:rPr sz="2100" spc="-5" dirty="0">
                <a:latin typeface="Arial"/>
                <a:cs typeface="Arial"/>
              </a:rPr>
              <a:t>která byla  vyrobena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Itálii (Made in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Italy).</a:t>
            </a:r>
            <a:endParaRPr sz="2100">
              <a:latin typeface="Arial"/>
              <a:cs typeface="Arial"/>
            </a:endParaRPr>
          </a:p>
          <a:p>
            <a:pPr marL="469265" marR="5080" indent="-457200" algn="just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kupní 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10" dirty="0">
                <a:latin typeface="Arial"/>
                <a:cs typeface="Arial"/>
              </a:rPr>
              <a:t>společností  </a:t>
            </a:r>
            <a:r>
              <a:rPr sz="2100" dirty="0">
                <a:latin typeface="Arial"/>
                <a:cs typeface="Arial"/>
              </a:rPr>
              <a:t>B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spc="-5" dirty="0">
                <a:latin typeface="Arial"/>
                <a:cs typeface="Arial"/>
              </a:rPr>
              <a:t>na Slovensku). Místem dodání zboží </a:t>
            </a:r>
            <a:r>
              <a:rPr sz="2100" spc="-10" dirty="0">
                <a:latin typeface="Arial"/>
                <a:cs typeface="Arial"/>
              </a:rPr>
              <a:t>je </a:t>
            </a:r>
            <a:r>
              <a:rPr sz="2100" spc="-5" dirty="0">
                <a:latin typeface="Arial"/>
                <a:cs typeface="Arial"/>
              </a:rPr>
              <a:t>Brno. </a:t>
            </a:r>
            <a:r>
              <a:rPr sz="2100" spc="-10" dirty="0">
                <a:latin typeface="Arial"/>
                <a:cs typeface="Arial"/>
              </a:rPr>
              <a:t>Kupní </a:t>
            </a:r>
            <a:r>
              <a:rPr sz="2100" spc="-5" dirty="0">
                <a:latin typeface="Arial"/>
                <a:cs typeface="Arial"/>
              </a:rPr>
              <a:t>cena  </a:t>
            </a:r>
            <a:r>
              <a:rPr sz="2100" dirty="0">
                <a:latin typeface="Arial"/>
                <a:cs typeface="Arial"/>
              </a:rPr>
              <a:t>za zboží </a:t>
            </a:r>
            <a:r>
              <a:rPr sz="2100" spc="-10" dirty="0">
                <a:latin typeface="Arial"/>
                <a:cs typeface="Arial"/>
              </a:rPr>
              <a:t>je </a:t>
            </a:r>
            <a:r>
              <a:rPr sz="2100" dirty="0">
                <a:latin typeface="Arial"/>
                <a:cs typeface="Arial"/>
              </a:rPr>
              <a:t>placena </a:t>
            </a:r>
            <a:r>
              <a:rPr sz="2100" spc="-5" dirty="0">
                <a:latin typeface="Arial"/>
                <a:cs typeface="Arial"/>
              </a:rPr>
              <a:t>na účet </a:t>
            </a:r>
            <a:r>
              <a:rPr sz="2100" dirty="0">
                <a:latin typeface="Arial"/>
                <a:cs typeface="Arial"/>
              </a:rPr>
              <a:t>společnost A, </a:t>
            </a:r>
            <a:r>
              <a:rPr sz="2100" spc="-5" dirty="0">
                <a:latin typeface="Arial"/>
                <a:cs typeface="Arial"/>
              </a:rPr>
              <a:t>který </a:t>
            </a:r>
            <a:r>
              <a:rPr sz="2100" spc="-10" dirty="0">
                <a:latin typeface="Arial"/>
                <a:cs typeface="Arial"/>
              </a:rPr>
              <a:t>je </a:t>
            </a:r>
            <a:r>
              <a:rPr sz="2100" spc="-5" dirty="0">
                <a:latin typeface="Arial"/>
                <a:cs typeface="Arial"/>
              </a:rPr>
              <a:t>veden u </a:t>
            </a:r>
            <a:r>
              <a:rPr sz="2100" dirty="0">
                <a:latin typeface="Arial"/>
                <a:cs typeface="Arial"/>
              </a:rPr>
              <a:t>české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banky.</a:t>
            </a:r>
            <a:endParaRPr sz="2100">
              <a:latin typeface="Arial"/>
              <a:cs typeface="Arial"/>
            </a:endParaRPr>
          </a:p>
          <a:p>
            <a:pPr marL="469265" marR="5715" indent="-45720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</a:t>
            </a:r>
            <a:r>
              <a:rPr sz="2100" spc="-10" dirty="0">
                <a:latin typeface="Arial"/>
                <a:cs typeface="Arial"/>
              </a:rPr>
              <a:t>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5" dirty="0">
                <a:latin typeface="Arial"/>
                <a:cs typeface="Arial"/>
              </a:rPr>
              <a:t>společností </a:t>
            </a:r>
            <a:r>
              <a:rPr sz="2100" dirty="0">
                <a:latin typeface="Arial"/>
                <a:cs typeface="Arial"/>
              </a:rPr>
              <a:t>B  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ČR). </a:t>
            </a:r>
            <a:r>
              <a:rPr sz="2100" dirty="0">
                <a:latin typeface="Arial"/>
                <a:cs typeface="Arial"/>
              </a:rPr>
              <a:t>Předmětem </a:t>
            </a:r>
            <a:r>
              <a:rPr sz="2100" spc="-5" dirty="0">
                <a:latin typeface="Arial"/>
                <a:cs typeface="Arial"/>
              </a:rPr>
              <a:t>smlouvy byla koupě nemovitosti, která 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5" dirty="0">
                <a:latin typeface="Arial"/>
                <a:cs typeface="Arial"/>
              </a:rPr>
              <a:t>nacházela na území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Rakouska.</a:t>
            </a:r>
            <a:endParaRPr sz="2100">
              <a:latin typeface="Arial"/>
              <a:cs typeface="Arial"/>
            </a:endParaRPr>
          </a:p>
          <a:p>
            <a:pPr marL="469265" marR="5715" indent="-457200" algn="just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Přepravní 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</a:t>
            </a:r>
            <a:r>
              <a:rPr sz="2100" dirty="0">
                <a:latin typeface="Arial"/>
                <a:cs typeface="Arial"/>
              </a:rPr>
              <a:t>letecky </a:t>
            </a:r>
            <a:r>
              <a:rPr sz="2100" spc="-5" dirty="0">
                <a:latin typeface="Arial"/>
                <a:cs typeface="Arial"/>
              </a:rPr>
              <a:t>přepravuje zboží. 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5" dirty="0">
                <a:latin typeface="Arial"/>
                <a:cs typeface="Arial"/>
              </a:rPr>
              <a:t>odletu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5" dirty="0">
                <a:latin typeface="Arial"/>
                <a:cs typeface="Arial"/>
              </a:rPr>
              <a:t>nachází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ČR,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5" dirty="0">
                <a:latin typeface="Arial"/>
                <a:cs typeface="Arial"/>
              </a:rPr>
              <a:t>příletu </a:t>
            </a:r>
            <a:r>
              <a:rPr sz="2100" spc="-10" dirty="0">
                <a:latin typeface="Arial"/>
                <a:cs typeface="Arial"/>
              </a:rPr>
              <a:t>ve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Španělsku.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191" y="516128"/>
            <a:ext cx="10135870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91765" marR="5080" indent="-267970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Příklad: </a:t>
            </a:r>
            <a:r>
              <a:rPr sz="3600" spc="-5" dirty="0"/>
              <a:t>Rozhodněte, </a:t>
            </a:r>
            <a:r>
              <a:rPr sz="3600" dirty="0"/>
              <a:t>zda je </a:t>
            </a:r>
            <a:r>
              <a:rPr sz="3600" spc="-5" dirty="0"/>
              <a:t>mezinárodní </a:t>
            </a:r>
            <a:r>
              <a:rPr sz="3600" dirty="0"/>
              <a:t>prvek  </a:t>
            </a:r>
            <a:r>
              <a:rPr sz="3600" i="1" dirty="0"/>
              <a:t>dostatečně</a:t>
            </a:r>
            <a:r>
              <a:rPr sz="3600" i="1" spc="-20" dirty="0"/>
              <a:t> </a:t>
            </a:r>
            <a:r>
              <a:rPr sz="3600" i="1" spc="-5" dirty="0"/>
              <a:t>významný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79170" y="1929460"/>
            <a:ext cx="1070800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350" indent="-515620" algn="just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AutoNum type="arabicPeriod" startAt="7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Společnost Hořčice, a.s., sídlo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místo 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Praze, uzavřela kupní  smlouvu se společností Moutarde, s.a.r.l.,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místem 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Dijonu  (Francie), na dodávku 500 kg dijonské hořčice za cenu 1283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eur.</a:t>
            </a:r>
            <a:endParaRPr sz="2400" dirty="0">
              <a:latin typeface="Arial"/>
              <a:cs typeface="Arial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AutoNum type="arabicPeriod" startAt="7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Společnost Víno, </a:t>
            </a:r>
            <a:r>
              <a:rPr sz="2400" spc="-10" dirty="0">
                <a:latin typeface="Arial"/>
                <a:cs typeface="Arial"/>
              </a:rPr>
              <a:t>a.s., </a:t>
            </a:r>
            <a:r>
              <a:rPr sz="2400" spc="-5" dirty="0">
                <a:latin typeface="Arial"/>
                <a:cs typeface="Arial"/>
              </a:rPr>
              <a:t>sídlo </a:t>
            </a:r>
            <a:r>
              <a:rPr sz="2400" dirty="0">
                <a:latin typeface="Arial"/>
                <a:cs typeface="Arial"/>
              </a:rPr>
              <a:t>a místo </a:t>
            </a:r>
            <a:r>
              <a:rPr sz="2400" spc="-5" dirty="0">
                <a:latin typeface="Arial"/>
                <a:cs typeface="Arial"/>
              </a:rPr>
              <a:t>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Praze, uzavřela </a:t>
            </a:r>
            <a:r>
              <a:rPr sz="2400" dirty="0">
                <a:latin typeface="Arial"/>
                <a:cs typeface="Arial"/>
              </a:rPr>
              <a:t>kupní  </a:t>
            </a:r>
            <a:r>
              <a:rPr sz="2400" spc="-5" dirty="0">
                <a:latin typeface="Arial"/>
                <a:cs typeface="Arial"/>
              </a:rPr>
              <a:t>smlouvu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společností Nejvína, </a:t>
            </a:r>
            <a:r>
              <a:rPr sz="2400" spc="-10" dirty="0">
                <a:latin typeface="Arial"/>
                <a:cs typeface="Arial"/>
              </a:rPr>
              <a:t>s.r.o.,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místem 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Mikulově.  </a:t>
            </a:r>
            <a:r>
              <a:rPr sz="2400" dirty="0">
                <a:latin typeface="Arial"/>
                <a:cs typeface="Arial"/>
              </a:rPr>
              <a:t>Předmětem </a:t>
            </a:r>
            <a:r>
              <a:rPr sz="2400" spc="-5" dirty="0">
                <a:latin typeface="Arial"/>
                <a:cs typeface="Arial"/>
              </a:rPr>
              <a:t>smlouvy bylo dodání francouzských </a:t>
            </a:r>
            <a:r>
              <a:rPr sz="2400" dirty="0">
                <a:latin typeface="Arial"/>
                <a:cs typeface="Arial"/>
              </a:rPr>
              <a:t>vín (Monbazillac, </a:t>
            </a:r>
            <a:r>
              <a:rPr sz="2400" spc="-5" dirty="0">
                <a:latin typeface="Arial"/>
                <a:cs typeface="Arial"/>
              </a:rPr>
              <a:t>Pinot  noir).</a:t>
            </a:r>
            <a:endParaRPr sz="2400" dirty="0">
              <a:latin typeface="Arial"/>
              <a:cs typeface="Arial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AutoNum type="arabicPeriod" startAt="7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Místo naložení nákladu pro přepravu hořčice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příkladu ad) </a:t>
            </a:r>
            <a:r>
              <a:rPr lang="cs-CZ" sz="2400" spc="-5" dirty="0">
                <a:latin typeface="Arial"/>
                <a:cs typeface="Arial"/>
              </a:rPr>
              <a:t>7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(pomocí  </a:t>
            </a:r>
            <a:r>
              <a:rPr sz="2400" spc="-5" dirty="0">
                <a:latin typeface="Arial"/>
                <a:cs typeface="Arial"/>
              </a:rPr>
              <a:t>nákladního silničního auta) se </a:t>
            </a:r>
            <a:r>
              <a:rPr sz="2400" spc="-10" dirty="0">
                <a:latin typeface="Arial"/>
                <a:cs typeface="Arial"/>
              </a:rPr>
              <a:t>nacházelo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Dijonu, </a:t>
            </a:r>
            <a:r>
              <a:rPr sz="2400" dirty="0">
                <a:latin typeface="Arial"/>
                <a:cs typeface="Arial"/>
              </a:rPr>
              <a:t>místo </a:t>
            </a:r>
            <a:r>
              <a:rPr sz="2400" spc="-5" dirty="0">
                <a:latin typeface="Arial"/>
                <a:cs typeface="Arial"/>
              </a:rPr>
              <a:t>určení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Praze.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EC99A-57A6-B397-0AAE-E52867AB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Příklad: </a:t>
            </a:r>
            <a:r>
              <a:rPr lang="cs-CZ" sz="4000" spc="-5" dirty="0"/>
              <a:t>Rozhodněte, </a:t>
            </a:r>
            <a:r>
              <a:rPr lang="cs-CZ" sz="4000" dirty="0"/>
              <a:t>zda je </a:t>
            </a:r>
            <a:r>
              <a:rPr lang="cs-CZ" sz="4000" spc="-5" dirty="0"/>
              <a:t>mezinárodní </a:t>
            </a:r>
            <a:r>
              <a:rPr lang="cs-CZ" sz="4000" dirty="0"/>
              <a:t>prvek  </a:t>
            </a:r>
            <a:r>
              <a:rPr lang="cs-CZ" sz="4000" i="1" dirty="0"/>
              <a:t>dostatečně</a:t>
            </a:r>
            <a:r>
              <a:rPr lang="cs-CZ" sz="4000" i="1" spc="-20" dirty="0"/>
              <a:t> </a:t>
            </a:r>
            <a:r>
              <a:rPr lang="cs-CZ" sz="4000" i="1" spc="-5" dirty="0"/>
              <a:t>významný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A78424-F28C-D0BE-F549-6B38A30F4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 startAt="10"/>
              <a:tabLst>
                <a:tab pos="469900" algn="l"/>
              </a:tabLst>
            </a:pPr>
            <a:r>
              <a:rPr lang="cs-CZ" sz="2000" kern="1200" spc="-5" dirty="0"/>
              <a:t>Pan Dvořák, český st. příslušník s bydlištěm v Brně, si pronajal během dovolené na Islandu auto, registrované pod islandskou značkou, od společnosti Blue Car </a:t>
            </a:r>
            <a:r>
              <a:rPr lang="cs-CZ" sz="2000" kern="1200" spc="-5" dirty="0" err="1"/>
              <a:t>Rental</a:t>
            </a:r>
            <a:r>
              <a:rPr lang="cs-CZ" sz="2000" kern="1200" spc="-5" dirty="0"/>
              <a:t> </a:t>
            </a:r>
            <a:r>
              <a:rPr lang="cs-CZ" sz="2000" kern="1200" spc="-5" dirty="0" err="1"/>
              <a:t>ehf</a:t>
            </a:r>
            <a:r>
              <a:rPr lang="cs-CZ" sz="2000" kern="1200" spc="-5" dirty="0"/>
              <a:t>., se sídlem a místem podnikání v </a:t>
            </a:r>
            <a:r>
              <a:rPr lang="cs-CZ" sz="2000" kern="1200" spc="-5" dirty="0" err="1"/>
              <a:t>Keflaviku</a:t>
            </a:r>
            <a:r>
              <a:rPr lang="cs-CZ" sz="2000" kern="1200" spc="-5" dirty="0"/>
              <a:t> (Island)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 startAt="10"/>
              <a:tabLst>
                <a:tab pos="469900" algn="l"/>
              </a:tabLst>
            </a:pPr>
            <a:r>
              <a:rPr lang="cs-CZ" sz="2000" kern="1200" spc="-5" dirty="0"/>
              <a:t>Pan Novák, český státní příslušník, bydliště Zlín, dědí po svém otci chatu (rovněž Čech), která se nachází ve slovenských Nízkých Tatrách.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 startAt="10"/>
              <a:tabLst>
                <a:tab pos="469900" algn="l"/>
              </a:tabLst>
            </a:pPr>
            <a:r>
              <a:rPr lang="cs-CZ" sz="2000" kern="1200" spc="-5" dirty="0"/>
              <a:t>Pavel (Čech, bydliště Brno) nedá na křižovatce ve Vídni přednost zprava a srazí se s Petrem (Čech, bydliště Plzeň). Obě auta mají českou registrační značku. Petr požaduje náhradu škody. 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 startAt="10"/>
              <a:tabLst>
                <a:tab pos="469900" algn="l"/>
              </a:tabLst>
            </a:pPr>
            <a:r>
              <a:rPr lang="cs-CZ" sz="2000" kern="1200" spc="-5" dirty="0"/>
              <a:t>Deník CELEBRITY (ČR) uveřejnil na svých www stránkách (ze svého sídla v Praze) nepravdivou informaci o zpěvačce H. Vondráčkové, a to nejen v češtině, ale i v angličtině. Informaci si přečetli čtenáři z ČR, Slovenska, Německa, Polska a Rakouska. Zpěvačka požaduje náhradu škody.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4964BA-A5E0-A683-64EB-A90C93FE477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203244-C706-76DC-C3C3-99FAA802C1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lang="cs-CZ" spc="-5" smtClean="0"/>
              <a:t>25</a:t>
            </a:fld>
            <a:r>
              <a:rPr lang="cs-CZ" spc="-5"/>
              <a:t>	</a:t>
            </a:r>
            <a:r>
              <a:rPr lang="cs-CZ" spc="-15"/>
              <a:t>JUDr. </a:t>
            </a:r>
            <a:r>
              <a:rPr lang="cs-CZ" spc="-5"/>
              <a:t>Malachta Radovan </a:t>
            </a:r>
            <a:r>
              <a:rPr lang="cs-CZ"/>
              <a:t>-</a:t>
            </a:r>
            <a:r>
              <a:rPr lang="cs-CZ" spc="-40"/>
              <a:t> </a:t>
            </a:r>
            <a:r>
              <a:rPr lang="cs-CZ" spc="-5"/>
              <a:t>KMEP</a:t>
            </a:r>
            <a:endParaRPr lang="cs-CZ" spc="-5" dirty="0"/>
          </a:p>
        </p:txBody>
      </p:sp>
    </p:spTree>
    <p:extLst>
      <p:ext uri="{BB962C8B-B14F-4D97-AF65-F5344CB8AC3E}">
        <p14:creationId xmlns:p14="http://schemas.microsoft.com/office/powerpoint/2010/main" val="2608420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Prameny MPS</a:t>
            </a:r>
          </a:p>
        </p:txBody>
      </p:sp>
    </p:spTree>
    <p:extLst>
      <p:ext uri="{BB962C8B-B14F-4D97-AF65-F5344CB8AC3E}">
        <p14:creationId xmlns:p14="http://schemas.microsoft.com/office/powerpoint/2010/main" val="3829977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22050B-241A-44BB-93EE-2130A34C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Prameny MPS – dle původu norem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66000" y="1422296"/>
          <a:ext cx="10752138" cy="419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444025" y="5062880"/>
          <a:ext cx="7333975" cy="179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262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466623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DC"/>
                </a:solidFill>
              </a:rPr>
              <a:t>vnitrostátní původ </a:t>
            </a:r>
            <a:r>
              <a:rPr lang="cs-CZ" dirty="0"/>
              <a:t>– typicky zákony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zákon o mezinárodním právu soukromém – ZMPS (zákon č. 91/2012 Sb.)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DC"/>
                </a:solidFill>
              </a:rPr>
              <a:t>unijní původ </a:t>
            </a:r>
            <a:r>
              <a:rPr lang="cs-CZ" dirty="0"/>
              <a:t>– typicky nařízení, směrnice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například nařízení Řím I, nařízení Řím II, nařízení Brusel I bis,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některá nařízení jsou přijata v rámci posílené spolupráce EU (nařízení o majetkových poměrech manželů, nařízení o majetkových důsledcích registrovaných partnerů, nařízení Řím III – ČR se neúčastní)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DC"/>
                </a:solidFill>
              </a:rPr>
              <a:t>normy mezinárodního původu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dvoustranné i mnohostranné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například Úmluva OSN o smlouvách o mezinárodní koupi zboží, mezinárodní smlouvy regulující mezinárodní přepravu aj.</a:t>
            </a:r>
          </a:p>
          <a:p>
            <a:pPr marL="72000" indent="0">
              <a:buNone/>
            </a:pPr>
            <a:endParaRPr lang="cs-CZ" dirty="0">
              <a:solidFill>
                <a:srgbClr val="0000D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blíže další a další semestry</a:t>
            </a:r>
          </a:p>
        </p:txBody>
      </p:sp>
    </p:spTree>
    <p:extLst>
      <p:ext uri="{BB962C8B-B14F-4D97-AF65-F5344CB8AC3E}">
        <p14:creationId xmlns:p14="http://schemas.microsoft.com/office/powerpoint/2010/main" val="2258614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9D4FE5-3E64-E742-F21C-AB57F5EC40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7703FD-AD14-AAA3-5018-4CCAD38FE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E8535C-40FD-42D1-99CC-B5FC410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Zákon č. 91/2012 Sb., o mezinárodním právu soukromém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09EAD6-F79E-B1EB-8DAE-5DAE9D70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50" y="1317677"/>
            <a:ext cx="8049748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 veřejné právo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449758" cy="1398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Která odvětví práva řadíme do soukromého práva?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Která odvětví práva řadíme do veřejného práva?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3090930"/>
            <a:ext cx="8448541" cy="31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6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1B5253-CD72-E1B9-E001-1089BB59E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EB600-E87B-821E-423C-154683BCC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512615-2933-446E-CAF7-856F74D9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unijního původu – příklady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307D49-D851-B9C6-763E-D3C05A972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2" y="1386099"/>
            <a:ext cx="5001323" cy="943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151BA1-E407-7AAC-3EF7-BCF1D55A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2" y="2457314"/>
            <a:ext cx="5001323" cy="9716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032E3CE-8FDB-0F00-1289-CB0D4BDF8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594" y="1254561"/>
            <a:ext cx="5298084" cy="120618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938D7D-A24A-285E-D746-E8E0ABEF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594" y="2543727"/>
            <a:ext cx="5298084" cy="132693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CD2B7DAF-58CF-A531-7228-5C76173E7AE6}"/>
              </a:ext>
            </a:extLst>
          </p:cNvPr>
          <p:cNvSpPr/>
          <p:nvPr/>
        </p:nvSpPr>
        <p:spPr bwMode="auto">
          <a:xfrm>
            <a:off x="9170634" y="2176485"/>
            <a:ext cx="923277" cy="2808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Brusel I bis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B526F6-A878-7D2C-279C-1025A7A2A05C}"/>
              </a:ext>
            </a:extLst>
          </p:cNvPr>
          <p:cNvSpPr/>
          <p:nvPr/>
        </p:nvSpPr>
        <p:spPr bwMode="auto">
          <a:xfrm>
            <a:off x="9170634" y="3481068"/>
            <a:ext cx="923277" cy="2808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Brusel II </a:t>
            </a:r>
            <a:r>
              <a:rPr kumimoji="0" 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ter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D2ADABB-DB2B-3B95-7BAE-1D87E3603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04" y="4365016"/>
            <a:ext cx="5436290" cy="123842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DB8CFDA-36D1-A8E9-E989-7831EA218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629" y="4365016"/>
            <a:ext cx="6200206" cy="123842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816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předpisy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kdy ČR vstoupila do EU?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unifikace (unifikace regionální) - </a:t>
            </a:r>
            <a:r>
              <a:rPr lang="cs-CZ" dirty="0"/>
              <a:t>unijní nařízení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justiční spolupráce ve věcech občanských (čl. 81 SFEU)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sekundární právní akty (čl. 288 SFEU)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posílená spolupráce (čl. 20 SEU)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jednotná závazná interpretace SDEU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hlinkClick r:id="rId2"/>
              </a:rPr>
              <a:t>https://eur-lex.europa.eu/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hlinkClick r:id="rId3"/>
              </a:rPr>
              <a:t>https://curia.europa.eu/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416" y="720000"/>
            <a:ext cx="1905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3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 mimo prameny MPS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4861934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seznam členských států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Brexit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pozice Dánska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pozice UK, Irska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576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9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BD6530-82E6-4CBC-282F-A9EBD7A54D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8CC481-1470-5D4E-5977-CACB53344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AF1561-B944-A06D-106F-ACA18FEF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smlouvy – příklady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ACB300-B55E-F77B-0E2E-F35FB6A6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7" y="1480161"/>
            <a:ext cx="5756413" cy="49942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CF652AA-2E3C-92B6-275A-0ACF3B02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48" y="1265273"/>
            <a:ext cx="4919841" cy="31321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41F688-D180-4F34-D338-FF834BA1F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19" y="4705390"/>
            <a:ext cx="4756470" cy="12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7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smlouvy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629788"/>
            <a:ext cx="10753200" cy="45982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unifikace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vnitrostátní podmínky závaznosti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Haagská konference mezinárodního práva soukromého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hlinkClick r:id="rId2"/>
              </a:rPr>
              <a:t>https://www.hcch.net/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UNIDROIT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hlinkClick r:id="rId3"/>
              </a:rPr>
              <a:t>https://www.unidroit.org/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UNCITRAL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hlinkClick r:id="rId4"/>
              </a:rPr>
              <a:t>https://uncitral.un.org/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497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za zlatého </a:t>
            </a:r>
            <a:r>
              <a:rPr lang="cs-CZ" dirty="0" err="1"/>
              <a:t>bludišťáka</a:t>
            </a:r>
            <a:r>
              <a:rPr lang="cs-CZ" dirty="0"/>
              <a:t> 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EU má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dirty="0"/>
              <a:t>členské státy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dirty="0"/>
              <a:t>smluvní státy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Mezinárodní smlouva má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dirty="0"/>
              <a:t>členské státy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dirty="0"/>
              <a:t>smluvní státy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28"/>
          </p:nvPr>
        </p:nvPicPr>
        <p:blipFill>
          <a:blip r:embed="rId2"/>
          <a:stretch>
            <a:fillRect/>
          </a:stretch>
        </p:blipFill>
        <p:spPr>
          <a:xfrm>
            <a:off x="5939998" y="1567575"/>
            <a:ext cx="457035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3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Kolize pramenů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794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vnitrostátní předpis vs. unijní předpis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vnitrostátní předpis vs. mezinárodní smlouva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unijní předpis vs. mezinárodní smlouva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mezinárodní smlouva vs. mezinárodní smlouva</a:t>
            </a:r>
          </a:p>
        </p:txBody>
      </p:sp>
    </p:spTree>
    <p:extLst>
      <p:ext uri="{BB962C8B-B14F-4D97-AF65-F5344CB8AC3E}">
        <p14:creationId xmlns:p14="http://schemas.microsoft.com/office/powerpoint/2010/main" val="2195640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Určete, který předpis použijete a proč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33015"/>
            <a:ext cx="10753200" cy="469483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Společnost </a:t>
            </a:r>
            <a:r>
              <a:rPr lang="cs-CZ" dirty="0" err="1"/>
              <a:t>Frac</a:t>
            </a:r>
            <a:r>
              <a:rPr lang="cs-CZ" dirty="0"/>
              <a:t>, a.s., založená dle českého práva, místo podnikání Uherský Brod, je významnou stavební firmou. V roce 2024 uzavřela smlouvu o výstavbě nemovitosti se společností OPR, založená dle slovenského práva s místem podnikání v Trenčíně. Společnost </a:t>
            </a:r>
            <a:r>
              <a:rPr lang="cs-CZ" dirty="0" err="1"/>
              <a:t>Frac</a:t>
            </a:r>
            <a:r>
              <a:rPr lang="cs-CZ" dirty="0"/>
              <a:t> postavila nemovitost se skrytými vadami, odmítá odpovědnost. Slovenská společnost podala žalobu u českého soudu. Český soud nejprve musí posoudit, zda má mezinárodní pravomoc řešit tento spor.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i="1" dirty="0"/>
              <a:t>V úvahu připadá aplikace ZMPS (§ 6) a nařízení Brusel I bis.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837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Určete, který předpis použijete a proč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1301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Pan Šimík, český státní příslušník, bydliště Hodonín, v roce 2024 zdědil nemovitost po svém otci (rovněž Čech), která se nachází v Tiraně (Albánie). Chcete zjistit, který soud je příslušný k projednání dědění nemovitého majetku.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i="1" dirty="0"/>
              <a:t>V úvahu připadá (z pohledu českého soudu) ZMPS (§ 6) nebo dvoustranná smlouva mezi Československou republikou a Albánskou lidovou republikou o právní pomoci ve věcech občanských, rodinných a trestních (čl. 32).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424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Určete, který předpis použijete a proč III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Společnost </a:t>
            </a:r>
            <a:r>
              <a:rPr lang="cs-CZ" dirty="0" err="1"/>
              <a:t>Kapúčo</a:t>
            </a:r>
            <a:r>
              <a:rPr lang="cs-CZ" dirty="0"/>
              <a:t>, sídlo a místo podnikání ČR, uzavřela v prosinci 2023 smlouvu o dodávkách kávy se společností </a:t>
            </a:r>
            <a:r>
              <a:rPr lang="cs-CZ" dirty="0" err="1"/>
              <a:t>CoffeeCof</a:t>
            </a:r>
            <a:r>
              <a:rPr lang="cs-CZ" dirty="0"/>
              <a:t>, sídlo a místo podnikání Rumunsko. Určete právní režim kupní smlouvy za předpokladu, že nebude použita přímá úprava.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i="1" dirty="0"/>
              <a:t>V úvahu (z pohledu českého soudu) připadá aplikace ZMPS, nařízení Řím I a dvoustranná smlouva o právní pomoci uzavřené mezi ČR a Rumunskem.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i="1" dirty="0"/>
          </a:p>
          <a:p>
            <a:pPr marL="72000" indent="0">
              <a:lnSpc>
                <a:spcPct val="100000"/>
              </a:lnSpc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0867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68CD04-14FE-42C6-8CA0-2F2DB6815D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F6EA9E-389D-49F8-95FE-0DD6299B9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0D76DCE-E419-49FF-BDBB-9C8E9FA7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93572"/>
            <a:ext cx="11361600" cy="209480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Pojem, předmět a účel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mezinárodního práva soukromého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38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Určete, který předpis použijete a proč IV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Společnost </a:t>
            </a:r>
            <a:r>
              <a:rPr lang="cs-CZ" dirty="0" err="1"/>
              <a:t>Kapúčo</a:t>
            </a:r>
            <a:r>
              <a:rPr lang="cs-CZ" dirty="0"/>
              <a:t>, sídlo a místo podnikání ČR, uzavřela v prosinci 2023 smlouvu o dodávkách kávy se společností </a:t>
            </a:r>
            <a:r>
              <a:rPr lang="cs-CZ" dirty="0" err="1"/>
              <a:t>CoffeeCof</a:t>
            </a:r>
            <a:r>
              <a:rPr lang="cs-CZ" dirty="0"/>
              <a:t>, sídlo a místo podnikání Ukrajina. Určete právní režim kupní smlouvy za předpokladu, že nebude použita přímá úprava.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i="1" dirty="0"/>
              <a:t>V úvahu (z pohledu českého soudu) připadá aplikace ZMPS, nařízení Řím I a dvoustranná smlouva o právní pomoci uzavřené mezi ČR a Ukrajinou.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058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Určete, který předpis použijete a proč 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Pan Hanz (Rakušan, bydliště Vídeň) nedá na křižovatce v Rakousku přednost zprava a srazí se s panem Stříbrným (Čech, bydliště Brno). Obě auta mají českou registrační značku. Pan Stříbrný požaduje náhradu škody, řízení bude zahájeno u českých soudů. Určete, jakým právem se řídí nárok na náhradu škody.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i="1" dirty="0"/>
              <a:t>V úvahu (z pohledu českého soudu) připadá ZMPS, nařízení Řím II a Haagská úmluva o právu použitelném pro dopravní nehody.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9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Základní metody MPS</a:t>
            </a:r>
          </a:p>
        </p:txBody>
      </p:sp>
    </p:spTree>
    <p:extLst>
      <p:ext uri="{BB962C8B-B14F-4D97-AF65-F5344CB8AC3E}">
        <p14:creationId xmlns:p14="http://schemas.microsoft.com/office/powerpoint/2010/main" val="539816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4CE496-B036-4FA5-A8C0-B4C4FF431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Radovan -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33C038-D999-43B6-86ED-C763ED946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BBD840-A559-4494-B9E3-D2AA5B24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metody řešení soukromoprávních vztahů s mezinárodním prvkem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FDB88D86-2007-461D-BED4-6F10811707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1062" y="2140795"/>
          <a:ext cx="10752138" cy="324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010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02285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METODA KOLIZNÍ </a:t>
            </a:r>
            <a:r>
              <a:rPr lang="cs-CZ" dirty="0">
                <a:solidFill>
                  <a:srgbClr val="0000DC"/>
                </a:solidFill>
              </a:rPr>
              <a:t>– kolizní normy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provádí výběr právního řádu, kterým se řídí právní vztah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tam, kde připadá v úvahu aplikace dvou a více právních řádů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neobsahuje práva a povinnosti účastníků právního vztahu - – práva a povinnosti subjektů jsou stanovena v určeném rozhodném (použitelném) právu (hmotněprávní úprava)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METODA PŘÍMÁ</a:t>
            </a:r>
            <a:r>
              <a:rPr lang="cs-CZ" dirty="0">
                <a:solidFill>
                  <a:srgbClr val="0000DC"/>
                </a:solidFill>
              </a:rPr>
              <a:t> – přímé normy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obsahuje práva a povinnosti účastníků právního vztahu – přímo je stanovuje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bezprostřední aplikace norem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hmotněprávní normy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unifikace práva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mezinárodní smlouvy (typicky, ne výlučně)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speciální k metodě kolizní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méně častá (než kolizní metoda)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237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8B7263-BD5B-431B-B4A8-C6498D696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00896A-6887-4DDC-B682-E66940CE0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8F85A4-3529-4164-8EB7-21237612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PŘÍMÁ METODA: příklady mezinárodních úmluv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2BCEC9C-1A00-496F-A273-DA5C179BE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30960"/>
            <a:ext cx="10753200" cy="489704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Úmluva OSN o smlouvách o mezinárodní koupi zboží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	</a:t>
            </a:r>
            <a:r>
              <a:rPr lang="cs-CZ" sz="2000" dirty="0"/>
              <a:t>nejvýznamnější mezinárodní smlouva v oblasti práva mezinárodního obchodu pro 	vztahy mezi podnikateli!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1"/>
                </a:solidFill>
              </a:rPr>
              <a:t>Úmluva o promlčení při mezinárodní koupi zboží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1"/>
                </a:solidFill>
              </a:rPr>
              <a:t>Mezinárodní úmluvy z oblasti přepravy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Úmluva o mezinárodní železniční přepravě (COTIF)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Úmluva o přepravní smlouvě v mezinárodní silniční nákladní dopravě (CMR)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Úmluva o sjednocení některých pravidel o mezinárodní letecké přepravě (Varšavská, Montrealská úmluva)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Úmluva OSN o námořní přepravě zboží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------------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</a:rPr>
              <a:t>unijní předpisy </a:t>
            </a:r>
            <a:r>
              <a:rPr lang="cs-CZ" sz="2400" dirty="0"/>
              <a:t>– Nařízení o statutu evropské společnosti (SE)</a:t>
            </a:r>
            <a:r>
              <a:rPr lang="cs-CZ" dirty="0"/>
              <a:t>	</a:t>
            </a:r>
          </a:p>
          <a:p>
            <a:pPr marL="72000" indent="0">
              <a:buNone/>
            </a:pPr>
            <a:r>
              <a:rPr lang="cs-CZ" sz="2400" dirty="0"/>
              <a:t>	 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2FE86AD-E111-4503-8DFD-8BCA1A6E1D13}"/>
              </a:ext>
            </a:extLst>
          </p:cNvPr>
          <p:cNvCxnSpPr>
            <a:cxnSpLocks/>
          </p:cNvCxnSpPr>
          <p:nvPr/>
        </p:nvCxnSpPr>
        <p:spPr bwMode="auto">
          <a:xfrm>
            <a:off x="1028008" y="1938250"/>
            <a:ext cx="415636" cy="386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9143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CA9F64-8519-44D8-9628-0DF3ADF98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725F4A-055C-499B-B0C4-67C8B042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9C595D-0BCE-44FB-B470-30991F21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8320"/>
            <a:ext cx="10753200" cy="499840"/>
          </a:xfrm>
        </p:spPr>
        <p:txBody>
          <a:bodyPr/>
          <a:lstStyle/>
          <a:p>
            <a:r>
              <a:rPr lang="cs-CZ" dirty="0"/>
              <a:t>KOLIZNÍ METODA: příklady pramenů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D190F5-5958-45AB-AD17-552103E0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0320"/>
            <a:ext cx="11035120" cy="5610646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Vnitrostátní předpisy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Zákon o mezinárodním právu soukromém (ZMPS)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Unijní prameny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Nařízení Řím I (smluvní závazkové vztahy)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Nařízení Řím II (mimosmluvní závazkové vztahy)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Nařízení o dědictví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Nařízení ve věcech majetkových poměrů v manželství (posílená spolupráce)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Nařízení ve věcech majetkových důsledků registrovaného partnerství (posílená spolupráce)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Nařízení Řím III (rozvod, rozluka) – posílená spolupráce, ČR se neúčastní!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Mezinárodní smlouvy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Úmluva o právu použitelném pro dopravní nehody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Úmluva o dohodách o volbě soudu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různé dvoustranné smlouvy o právní pomoci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…..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05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F2424D-6A00-4633-9BBE-D964752E5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29C2CD-67AE-4847-A158-6466A4D27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36551AE4-0413-49E0-9AA7-AF666BC7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VZTAH KOLIZNÍ A PŘÍMÉ METODY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516ED136-170C-4BD4-B79A-EE9FC7409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50720"/>
            <a:ext cx="10753200" cy="1930400"/>
          </a:xfrm>
        </p:spPr>
        <p:txBody>
          <a:bodyPr/>
          <a:lstStyle/>
          <a:p>
            <a:pPr marL="72000" indent="0">
              <a:buNone/>
            </a:pPr>
            <a:endParaRPr lang="cs-CZ" altLang="cs-CZ" b="1" dirty="0"/>
          </a:p>
          <a:p>
            <a:pPr marL="72000" indent="0">
              <a:buNone/>
            </a:pPr>
            <a:endParaRPr lang="cs-CZ" altLang="cs-CZ" b="1" dirty="0"/>
          </a:p>
          <a:p>
            <a:pPr marL="72000" indent="0" algn="ctr"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PŘÍMÁ METODA MÁ PŘEDNOST PŘED KOLIZNÍ METODOU</a:t>
            </a:r>
          </a:p>
          <a:p>
            <a:pPr marL="72000" indent="0" algn="ctr">
              <a:buNone/>
            </a:pPr>
            <a:endParaRPr lang="cs-CZ" alt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581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720000" y="419100"/>
            <a:ext cx="10753200" cy="752476"/>
          </a:xfrm>
        </p:spPr>
        <p:txBody>
          <a:bodyPr/>
          <a:lstStyle/>
          <a:p>
            <a:pPr algn="ctr"/>
            <a:r>
              <a:rPr lang="cs-CZ" i="1" dirty="0"/>
              <a:t>Příklad: </a:t>
            </a:r>
            <a:br>
              <a:rPr lang="cs-CZ" i="1" dirty="0"/>
            </a:br>
            <a:r>
              <a:rPr lang="cs-CZ" i="1" dirty="0"/>
              <a:t>Jedná se o kolizní, nebo přímou normu?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719400" y="1701021"/>
            <a:ext cx="10753200" cy="4260375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„Smlouva o koupi zboží se řídí právem země, v níž má prodávající obvyklé bydliště.“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„Prodávající je povinen dodat zboží, předat jakékoli doklady, které se k němu vztahují, a vlastnické právo ke zboží. Kupující je povinen zaplatit za zboží kupní cenu a převzít dodávku.“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„Forma uzavření manželství se řídí právním řádem platným v místě, v němž se manželství uzavírá.“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„Dopravce je povinen vhodným způsobem potvrdit převzetí zásilky na druhopisu nákladního listu a předat tento druhopis odesílateli.“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„Kupující musí prohlédnout zboží nebo zařídit jeho prohlídku v době podle okolností co nejkratší.“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„Smlouva se řídí právem, které si strany zvolí.“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„Právo kupujícího z vad zboží zaniká, jestliže kupující neoznámí prodávajícímu povahu těchto vad v přiměřené době poté, kdy je zjistil nebo je měl zjistit.“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„Rozhodným právem pro mimosmluvní závazkové vztahy, které vznikají z porušení práva duševního vlastnictví, je právo země, pro kterou je uplatňována ochrana těchto práv.“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„Nestanoví-li toto nařízení jinak, je rozhodným právem pro dědění jako celek právo státu, ve kterém měl zůstavitel svůj obvyklý pobyt v době smrti.“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569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Mezinárodní právo procesní</a:t>
            </a:r>
          </a:p>
        </p:txBody>
      </p:sp>
    </p:spTree>
    <p:extLst>
      <p:ext uri="{BB962C8B-B14F-4D97-AF65-F5344CB8AC3E}">
        <p14:creationId xmlns:p14="http://schemas.microsoft.com/office/powerpoint/2010/main" val="18217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987" y="786383"/>
            <a:ext cx="10753725" cy="4205126"/>
          </a:xfrm>
          <a:prstGeom prst="rect">
            <a:avLst/>
          </a:prstGeom>
          <a:solidFill>
            <a:srgbClr val="DBF4FF"/>
          </a:solidFill>
          <a:ln w="9144">
            <a:solidFill>
              <a:srgbClr val="0000D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1460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dirty="0">
                <a:latin typeface="Arial"/>
                <a:cs typeface="Arial"/>
              </a:rPr>
              <a:t>vnitrostátní </a:t>
            </a:r>
            <a:r>
              <a:rPr sz="2800" spc="-5" dirty="0">
                <a:latin typeface="Arial"/>
                <a:cs typeface="Arial"/>
              </a:rPr>
              <a:t>právní </a:t>
            </a:r>
            <a:r>
              <a:rPr sz="2800" dirty="0">
                <a:latin typeface="Arial"/>
                <a:cs typeface="Arial"/>
              </a:rPr>
              <a:t>poměry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řeší vnitrostátní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právo</a:t>
            </a:r>
          </a:p>
          <a:p>
            <a:pPr marL="250825" marR="109855" indent="-180340">
              <a:lnSpc>
                <a:spcPct val="1500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spc="-5" dirty="0">
                <a:latin typeface="Arial"/>
                <a:cs typeface="Arial"/>
              </a:rPr>
              <a:t>v </a:t>
            </a:r>
            <a:r>
              <a:rPr sz="2800" dirty="0">
                <a:latin typeface="Arial"/>
                <a:cs typeface="Arial"/>
              </a:rPr>
              <a:t>některých vztazích </a:t>
            </a:r>
            <a:r>
              <a:rPr sz="2800" spc="-5" dirty="0">
                <a:latin typeface="Arial"/>
                <a:cs typeface="Arial"/>
              </a:rPr>
              <a:t>– souvislost se zahraničím (</a:t>
            </a:r>
            <a:r>
              <a:rPr sz="2800" spc="-5" dirty="0" err="1">
                <a:latin typeface="Arial"/>
                <a:cs typeface="Arial"/>
              </a:rPr>
              <a:t>vztah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alespo</a:t>
            </a:r>
            <a:r>
              <a:rPr lang="cs-CZ" sz="2800" spc="-5" dirty="0">
                <a:latin typeface="Arial"/>
                <a:cs typeface="Arial"/>
              </a:rPr>
              <a:t>ň ke 2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státům)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"/>
              <a:buChar char="̶"/>
            </a:pPr>
            <a:endParaRPr sz="4350" dirty="0">
              <a:latin typeface="Arial"/>
              <a:cs typeface="Arial"/>
            </a:endParaRPr>
          </a:p>
          <a:p>
            <a:pPr marL="250825" marR="861694" indent="-180340">
              <a:lnSpc>
                <a:spcPct val="150100"/>
              </a:lnSpc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spc="-5" dirty="0">
                <a:latin typeface="Arial"/>
                <a:cs typeface="Arial"/>
              </a:rPr>
              <a:t>K </a:t>
            </a:r>
            <a:r>
              <a:rPr sz="2800" dirty="0">
                <a:latin typeface="Arial"/>
                <a:cs typeface="Arial"/>
              </a:rPr>
              <a:t>zamyšlení: </a:t>
            </a:r>
            <a:endParaRPr lang="cs-CZ" sz="2800" dirty="0">
              <a:latin typeface="Arial"/>
              <a:cs typeface="Arial"/>
            </a:endParaRPr>
          </a:p>
          <a:p>
            <a:pPr marL="708025" marR="861694" lvl="1" indent="-180340">
              <a:lnSpc>
                <a:spcPct val="150100"/>
              </a:lnSpc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lang="cs-CZ" sz="2400" spc="-5" dirty="0">
                <a:solidFill>
                  <a:srgbClr val="0000DC"/>
                </a:solidFill>
                <a:latin typeface="Arial"/>
                <a:cs typeface="Arial"/>
              </a:rPr>
              <a:t>Uzavřeli jste dnes nějakou smlouvu?</a:t>
            </a:r>
          </a:p>
          <a:p>
            <a:pPr marL="708025" marR="861694" lvl="1" indent="-180340">
              <a:lnSpc>
                <a:spcPct val="150100"/>
              </a:lnSpc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lang="cs-CZ" sz="2400" spc="-5" dirty="0">
                <a:solidFill>
                  <a:srgbClr val="0000DC"/>
                </a:solidFill>
                <a:latin typeface="Arial"/>
                <a:cs typeface="Arial"/>
              </a:rPr>
              <a:t>Uzavřeli jste někdy smlouvu, </a:t>
            </a: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která </a:t>
            </a:r>
            <a:r>
              <a:rPr lang="cs-CZ" sz="2400" spc="-5" dirty="0">
                <a:solidFill>
                  <a:srgbClr val="0000DC"/>
                </a:solidFill>
                <a:latin typeface="Arial"/>
                <a:cs typeface="Arial"/>
              </a:rPr>
              <a:t>měla </a:t>
            </a: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vztah k zahraničí?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818" y="6261413"/>
            <a:ext cx="19138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Malachta,</a:t>
            </a:r>
            <a:r>
              <a:rPr sz="12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26" name="Picture 2" descr="Otazník – Seznam.cz">
            <a:extLst>
              <a:ext uri="{FF2B5EF4-FFF2-40B4-BE49-F238E27FC236}">
                <a16:creationId xmlns:a16="http://schemas.microsoft.com/office/drawing/2014/main" id="{1525E412-58D7-4903-83E4-AFBE91EA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441934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MEZINÁRODNÍ PRÁVO SOUKROMÉ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tradičně: rozhodné právo (právní režim, tedy podle jakého práva se právní situace řídí)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MEZINÁRODNÍ PRÁVO PROCESNÍ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mezinárodní pravomoc/příslušnost soudů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uznání a výkon rozhodnutí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právní pomoc (aktivní, pasivní)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postavení cizinců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ověřování cizích veřejných listin (</a:t>
            </a:r>
            <a:r>
              <a:rPr lang="cs-CZ" sz="2400" dirty="0" err="1"/>
              <a:t>apostila</a:t>
            </a:r>
            <a:r>
              <a:rPr lang="cs-CZ" sz="2400" dirty="0"/>
              <a:t>, superlegalizace)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dirty="0"/>
              <a:t>zjišťování cizího práva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989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z MPP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forum</a:t>
            </a:r>
            <a:r>
              <a:rPr lang="cs-CZ" dirty="0"/>
              <a:t> (sudiště) – ovlivní nám aplikace některých typů norem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procesní normy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kolizní normy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imperativní normy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zásada lex </a:t>
            </a:r>
            <a:r>
              <a:rPr lang="cs-CZ" dirty="0" err="1"/>
              <a:t>fori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teritorialita, vzájemnost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mezinárodní pravomoc/příslušnost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uznání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výkon</a:t>
            </a:r>
          </a:p>
        </p:txBody>
      </p:sp>
    </p:spTree>
    <p:extLst>
      <p:ext uri="{BB962C8B-B14F-4D97-AF65-F5344CB8AC3E}">
        <p14:creationId xmlns:p14="http://schemas.microsoft.com/office/powerpoint/2010/main" val="75433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CB06DA-A7ED-0980-C9AF-32E6FA3D1A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823215-E95D-E365-C1A2-43408DB4A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10C607-7EF5-4DE2-64EC-2BCB617B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procesních norem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56B516-F168-5824-9A73-3666030F4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i="1" dirty="0"/>
              <a:t>„Spotřebitel může podat žalobu proti smluvnímu partnerovi buď u soudů členského státu, v němž má tento smluvní partner bydliště, nebo, bez ohledu na bydliště druhé strany, u soudu místa, kde má bydliště spotřebitel.“ </a:t>
            </a:r>
            <a:r>
              <a:rPr lang="cs-CZ" sz="2400" dirty="0"/>
              <a:t>(nařízení Brusel I bis)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i="1" dirty="0"/>
              <a:t>„K rozhodování ve věcech vyživovacích povinností je v členských státech příslušný: a) soud místa, v němž má odpůrce místo obvyklého pobytu, nebo b) soud místa, v němž má oprávněný místo obvyklého pobytu, nebo (…).“ </a:t>
            </a:r>
            <a:r>
              <a:rPr lang="cs-CZ" sz="2400" dirty="0"/>
              <a:t>(nařízení o výživném)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400" i="1" dirty="0"/>
              <a:t>„Rozhodnutí vydaná v některém členském státě jsou v jiných členských státech uznávána, aniž by bylo vyžadováno zvláštní řízení.“</a:t>
            </a:r>
            <a:r>
              <a:rPr lang="cs-CZ" sz="2400" dirty="0"/>
              <a:t> (nařízení Brusel II </a:t>
            </a:r>
            <a:r>
              <a:rPr lang="cs-CZ" sz="2400" dirty="0" err="1"/>
              <a:t>ter</a:t>
            </a:r>
            <a:r>
              <a:rPr lang="cs-CZ" sz="2400" dirty="0"/>
              <a:t>)</a:t>
            </a:r>
            <a:endParaRPr lang="cs-CZ" sz="2400" i="1" dirty="0"/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endParaRPr lang="cs-CZ" sz="2400" dirty="0"/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endParaRPr lang="cs-CZ" sz="2400" dirty="0"/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3019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295417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93" y="853420"/>
            <a:ext cx="3131679" cy="19466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36" y="4244165"/>
            <a:ext cx="2830351" cy="19466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85" y="3157109"/>
            <a:ext cx="3227982" cy="776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93" y="853420"/>
            <a:ext cx="2808813" cy="2182969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8" y="4115924"/>
            <a:ext cx="2203107" cy="22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Cítíme ten rozdíl?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9348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Adam, český státní příslušník s bydlištěm v Brně, si koupil </a:t>
            </a:r>
          </a:p>
          <a:p>
            <a:pPr marL="72000" indent="0">
              <a:buNone/>
            </a:pPr>
            <a:r>
              <a:rPr lang="cs-CZ" dirty="0"/>
              <a:t>v obuvnictví v centru Brna boty. </a:t>
            </a:r>
          </a:p>
          <a:p>
            <a:pPr marL="72000" indent="0">
              <a:buNone/>
            </a:pPr>
            <a:r>
              <a:rPr lang="cs-CZ" dirty="0"/>
              <a:t>	vs.</a:t>
            </a:r>
          </a:p>
          <a:p>
            <a:pPr marL="72000" indent="0">
              <a:buNone/>
            </a:pPr>
            <a:r>
              <a:rPr lang="cs-CZ" dirty="0"/>
              <a:t>Adam, český státní příslušník s bydlištěm v Brně, si při své návštěvě Barcelony koupil boty od místního podnikatele.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284" y="4996807"/>
            <a:ext cx="1635958" cy="9021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00" y="4996808"/>
            <a:ext cx="1635958" cy="9021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A785EA-4D28-4073-B572-88ED65CF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12" y="2351336"/>
            <a:ext cx="1635958" cy="9021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92752C-43A0-4B53-B3E0-D60797E6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00" y="2351336"/>
            <a:ext cx="1635958" cy="9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6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Cítíme ten rozdíl II?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1033"/>
            <a:ext cx="10753200" cy="4765987"/>
          </a:xfrm>
        </p:spPr>
        <p:txBody>
          <a:bodyPr/>
          <a:lstStyle/>
          <a:p>
            <a:pPr marL="72000" indent="0">
              <a:buNone/>
            </a:pPr>
            <a:r>
              <a:rPr lang="cs-CZ" sz="2600" dirty="0"/>
              <a:t>Karel, český státní občan, bydliště v Liberci, srazil při neopatrné jízdě na lyžích na české straně Krkonoš Martina, rovněž Čecha s bydlištěm v Trutnově.</a:t>
            </a:r>
          </a:p>
          <a:p>
            <a:pPr marL="72000" indent="0">
              <a:buNone/>
            </a:pPr>
            <a:r>
              <a:rPr lang="cs-CZ" sz="2600" dirty="0"/>
              <a:t>	vs. </a:t>
            </a:r>
          </a:p>
          <a:p>
            <a:pPr marL="72000" indent="0">
              <a:buNone/>
            </a:pPr>
            <a:r>
              <a:rPr lang="cs-CZ" sz="2600" dirty="0"/>
              <a:t>Karel, český státní občan, bydliště v Liberci, srazil při neopatrné jízdě na lyžích v italských Alpách rakouského turistu s bydlištěm v Salzburgu.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68" y="5008224"/>
            <a:ext cx="1610089" cy="10626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789" y="5023961"/>
            <a:ext cx="1610090" cy="10469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07" y="5046491"/>
            <a:ext cx="1610089" cy="10401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98DB39A-1FA5-CE15-9235-A97B8B2C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2" y="2648299"/>
            <a:ext cx="1610089" cy="10626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3450AB-C909-CE19-17B0-70AD26D1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04" y="2671367"/>
            <a:ext cx="1610089" cy="106265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60C55BD-DE39-9019-B027-1E0E8B4F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940" y="2648298"/>
            <a:ext cx="1610089" cy="10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Cítíme ten rozdíl III?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69576"/>
            <a:ext cx="10753200" cy="4462424"/>
          </a:xfrm>
        </p:spPr>
        <p:txBody>
          <a:bodyPr/>
          <a:lstStyle/>
          <a:p>
            <a:pPr marL="72000" indent="0">
              <a:buNone/>
            </a:pPr>
            <a:r>
              <a:rPr lang="cs-CZ" sz="2600" dirty="0"/>
              <a:t>Marie, česká státní občanka, bydliště v Mikulově, je zaměstnaná v místní společnosti založené podle českého práva a mající sídlo v Mikulově.</a:t>
            </a:r>
          </a:p>
          <a:p>
            <a:pPr marL="72000" indent="0">
              <a:buNone/>
            </a:pPr>
            <a:r>
              <a:rPr lang="cs-CZ" sz="2600" dirty="0"/>
              <a:t>	vs.</a:t>
            </a:r>
          </a:p>
          <a:p>
            <a:pPr marL="72000" indent="0">
              <a:buNone/>
            </a:pPr>
            <a:r>
              <a:rPr lang="cs-CZ" sz="2600" dirty="0"/>
              <a:t>Marie, česká státní občanka, bydliště v Mikulově, zjistila, že za hranicemi v Rakousku si vydělá mnohem více. Nechala se zaměstnat ve společnosti založené dle rakouského práva a mající sídlo podnikání ve </a:t>
            </a:r>
            <a:r>
              <a:rPr lang="cs-CZ" sz="2600" dirty="0" err="1"/>
              <a:t>Wilfersdorfu</a:t>
            </a:r>
            <a:r>
              <a:rPr lang="cs-CZ" sz="2600" dirty="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955" y="4967341"/>
            <a:ext cx="1610089" cy="10626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76" y="4967341"/>
            <a:ext cx="1610090" cy="10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74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223</TotalTime>
  <Words>3273</Words>
  <Application>Microsoft Office PowerPoint</Application>
  <PresentationFormat>Širokoúhlá obrazovka</PresentationFormat>
  <Paragraphs>392</Paragraphs>
  <Slides>53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Tahoma</vt:lpstr>
      <vt:lpstr>Wingdings</vt:lpstr>
      <vt:lpstr>Prezentace_MU_CZ</vt:lpstr>
      <vt:lpstr>MEZINÁRODNÍ PRÁVO  SOUKROMÉ A PROCESNÍ ÚVOD, POJEM, PŘEDMĚT PRAMENY A METODY REGULACE</vt:lpstr>
      <vt:lpstr>Prezentace aplikace PowerPoint</vt:lpstr>
      <vt:lpstr>Soukromé a veřejné právo</vt:lpstr>
      <vt:lpstr>Pojem, předmět a účel  mezinárodního práva soukromého </vt:lpstr>
      <vt:lpstr>Prezentace aplikace PowerPoint</vt:lpstr>
      <vt:lpstr>Prezentace aplikace PowerPoint</vt:lpstr>
      <vt:lpstr>Cítíme ten rozdíl?</vt:lpstr>
      <vt:lpstr>Cítíme ten rozdíl II?</vt:lpstr>
      <vt:lpstr>Cítíme ten rozdíl III?</vt:lpstr>
      <vt:lpstr>Cítíme ten rozdíl IV?</vt:lpstr>
      <vt:lpstr>Cítíme ten rozdíl V?</vt:lpstr>
      <vt:lpstr>K zamyšlení</vt:lpstr>
      <vt:lpstr>Pojem mezinárodní právo soukromé</vt:lpstr>
      <vt:lpstr>Prezentace aplikace PowerPoint</vt:lpstr>
      <vt:lpstr>Na co MPS nachází odpovědi?</vt:lpstr>
      <vt:lpstr>Prezentace aplikace PowerPoint</vt:lpstr>
      <vt:lpstr>Proč existuje MPS?</vt:lpstr>
      <vt:lpstr>Doplnění</vt:lpstr>
      <vt:lpstr>Podmínky vzniku MPS</vt:lpstr>
      <vt:lpstr>Mezinárodní prvek</vt:lpstr>
      <vt:lpstr>Mezinárodní prvek</vt:lpstr>
      <vt:lpstr>Mezinárodní prvek – v čem spočívá</vt:lpstr>
      <vt:lpstr>Příklad: Rozhodněte, zda je mezinárodní prvek  dostatečně významný</vt:lpstr>
      <vt:lpstr>Příklad: Rozhodněte, zda je mezinárodní prvek  dostatečně významný</vt:lpstr>
      <vt:lpstr>Příklad: Rozhodněte, zda je mezinárodní prvek  dostatečně významný</vt:lpstr>
      <vt:lpstr>Prameny MPS</vt:lpstr>
      <vt:lpstr>Prameny MPS – dle původu norem</vt:lpstr>
      <vt:lpstr>Prezentace aplikace PowerPoint</vt:lpstr>
      <vt:lpstr>Zákon č. 91/2012 Sb., o mezinárodním právu soukromém</vt:lpstr>
      <vt:lpstr>Prameny unijního původu – příklady </vt:lpstr>
      <vt:lpstr>Unijní předpisy</vt:lpstr>
      <vt:lpstr>Poznámka mimo prameny MPS</vt:lpstr>
      <vt:lpstr>Mezinárodní smlouvy – příklady </vt:lpstr>
      <vt:lpstr>Mezinárodní smlouvy</vt:lpstr>
      <vt:lpstr>Otázky za zlatého bludišťáka …</vt:lpstr>
      <vt:lpstr>Kolize pramenů</vt:lpstr>
      <vt:lpstr>Určete, který předpis použijete a proč I</vt:lpstr>
      <vt:lpstr>Určete, který předpis použijete a proč II</vt:lpstr>
      <vt:lpstr>Určete, který předpis použijete a proč III</vt:lpstr>
      <vt:lpstr>Určete, který předpis použijete a proč IV</vt:lpstr>
      <vt:lpstr>Určete, který předpis použijete a proč V</vt:lpstr>
      <vt:lpstr>Základní metody MPS</vt:lpstr>
      <vt:lpstr>Základní metody řešení soukromoprávních vztahů s mezinárodním prvkem</vt:lpstr>
      <vt:lpstr>Prezentace aplikace PowerPoint</vt:lpstr>
      <vt:lpstr>PŘÍMÁ METODA: příklady mezinárodních úmluv</vt:lpstr>
      <vt:lpstr>KOLIZNÍ METODA: příklady pramenů</vt:lpstr>
      <vt:lpstr>VZTAH KOLIZNÍ A PŘÍMÉ METODY</vt:lpstr>
      <vt:lpstr>Příklad:  Jedná se o kolizní, nebo přímou normu?</vt:lpstr>
      <vt:lpstr>Mezinárodní právo procesní</vt:lpstr>
      <vt:lpstr>Prezentace aplikace PowerPoint</vt:lpstr>
      <vt:lpstr>Základní pojmy z MPP</vt:lpstr>
      <vt:lpstr>Příklad procesních norem</vt:lpstr>
      <vt:lpstr>Děkuji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Malachta</dc:creator>
  <cp:lastModifiedBy>Radovan Malachta</cp:lastModifiedBy>
  <cp:revision>42</cp:revision>
  <cp:lastPrinted>2020-10-06T12:22:16Z</cp:lastPrinted>
  <dcterms:created xsi:type="dcterms:W3CDTF">2019-09-18T09:43:51Z</dcterms:created>
  <dcterms:modified xsi:type="dcterms:W3CDTF">2024-10-25T13:13:29Z</dcterms:modified>
</cp:coreProperties>
</file>