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5"/>
  </p:notesMasterIdLst>
  <p:handoutMasterIdLst>
    <p:handoutMasterId r:id="rId16"/>
  </p:handoutMasterIdLst>
  <p:sldIdLst>
    <p:sldId id="434" r:id="rId2"/>
    <p:sldId id="355" r:id="rId3"/>
    <p:sldId id="356" r:id="rId4"/>
    <p:sldId id="357" r:id="rId5"/>
    <p:sldId id="316" r:id="rId6"/>
    <p:sldId id="421" r:id="rId7"/>
    <p:sldId id="437" r:id="rId8"/>
    <p:sldId id="422" r:id="rId9"/>
    <p:sldId id="430" r:id="rId10"/>
    <p:sldId id="432" r:id="rId11"/>
    <p:sldId id="433" r:id="rId12"/>
    <p:sldId id="435" r:id="rId13"/>
    <p:sldId id="436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94611" autoAdjust="0"/>
  </p:normalViewPr>
  <p:slideViewPr>
    <p:cSldViewPr snapToGrid="0">
      <p:cViewPr varScale="1">
        <p:scale>
          <a:sx n="68" d="100"/>
          <a:sy n="68" d="100"/>
        </p:scale>
        <p:origin x="1500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E21CA3-FE65-5A47-9AC0-3DED92DB8D6A}" type="doc">
      <dgm:prSet loTypeId="urn:microsoft.com/office/officeart/2005/8/layout/matrix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3B16626F-AA7B-464D-A002-AC0B72D9B022}">
      <dgm:prSet/>
      <dgm:spPr/>
      <dgm:t>
        <a:bodyPr/>
        <a:lstStyle/>
        <a:p>
          <a:r>
            <a:rPr lang="cs-CZ" b="0" dirty="0"/>
            <a:t>Volba práva</a:t>
          </a:r>
          <a:endParaRPr lang="cs-CZ" dirty="0"/>
        </a:p>
      </dgm:t>
    </dgm:pt>
    <dgm:pt modelId="{245EEA58-E801-7F4D-B772-92A430EE830C}" type="parTrans" cxnId="{FF617F6B-B562-A74E-A48A-C76F25B79EB3}">
      <dgm:prSet/>
      <dgm:spPr/>
      <dgm:t>
        <a:bodyPr/>
        <a:lstStyle/>
        <a:p>
          <a:endParaRPr lang="cs-CZ"/>
        </a:p>
      </dgm:t>
    </dgm:pt>
    <dgm:pt modelId="{5C1B328F-4D0B-7C4C-AE2A-E6AFF5A953EA}" type="sibTrans" cxnId="{FF617F6B-B562-A74E-A48A-C76F25B79EB3}">
      <dgm:prSet/>
      <dgm:spPr/>
      <dgm:t>
        <a:bodyPr/>
        <a:lstStyle/>
        <a:p>
          <a:endParaRPr lang="cs-CZ"/>
        </a:p>
      </dgm:t>
    </dgm:pt>
    <dgm:pt modelId="{529A8D6B-652A-AA4F-956F-BF3E24EAF3ED}">
      <dgm:prSet/>
      <dgm:spPr/>
      <dgm:t>
        <a:bodyPr/>
        <a:lstStyle/>
        <a:p>
          <a:r>
            <a:rPr lang="cs-CZ" b="0" dirty="0"/>
            <a:t>Obecné pravidlo</a:t>
          </a:r>
          <a:endParaRPr lang="cs-CZ" dirty="0"/>
        </a:p>
      </dgm:t>
    </dgm:pt>
    <dgm:pt modelId="{E6CBCC0D-58B9-0449-8490-F076CFC3830A}" type="parTrans" cxnId="{88117A7C-A309-9A48-841A-94AD4DC5B4F7}">
      <dgm:prSet/>
      <dgm:spPr/>
      <dgm:t>
        <a:bodyPr/>
        <a:lstStyle/>
        <a:p>
          <a:endParaRPr lang="cs-CZ"/>
        </a:p>
      </dgm:t>
    </dgm:pt>
    <dgm:pt modelId="{F389F4FC-EED0-EF4B-81A9-194E9DBE5D1F}" type="sibTrans" cxnId="{88117A7C-A309-9A48-841A-94AD4DC5B4F7}">
      <dgm:prSet/>
      <dgm:spPr/>
      <dgm:t>
        <a:bodyPr/>
        <a:lstStyle/>
        <a:p>
          <a:endParaRPr lang="cs-CZ"/>
        </a:p>
      </dgm:t>
    </dgm:pt>
    <dgm:pt modelId="{EAAD1408-8412-C043-9FC0-7083C5F5E104}">
      <dgm:prSet/>
      <dgm:spPr/>
      <dgm:t>
        <a:bodyPr/>
        <a:lstStyle/>
        <a:p>
          <a:r>
            <a:rPr lang="cs-CZ" b="0"/>
            <a:t>Speciální pravidla</a:t>
          </a:r>
          <a:endParaRPr lang="cs-CZ"/>
        </a:p>
      </dgm:t>
    </dgm:pt>
    <dgm:pt modelId="{109D935B-132B-2E43-AEC8-BC58682BB605}" type="parTrans" cxnId="{E5E57C8D-47BC-8040-BCFC-2B4BBFF7DAA2}">
      <dgm:prSet/>
      <dgm:spPr/>
      <dgm:t>
        <a:bodyPr/>
        <a:lstStyle/>
        <a:p>
          <a:endParaRPr lang="cs-CZ"/>
        </a:p>
      </dgm:t>
    </dgm:pt>
    <dgm:pt modelId="{BA97DD91-87A7-D24E-8C24-750268A26CA0}" type="sibTrans" cxnId="{E5E57C8D-47BC-8040-BCFC-2B4BBFF7DAA2}">
      <dgm:prSet/>
      <dgm:spPr/>
      <dgm:t>
        <a:bodyPr/>
        <a:lstStyle/>
        <a:p>
          <a:endParaRPr lang="cs-CZ"/>
        </a:p>
      </dgm:t>
    </dgm:pt>
    <dgm:pt modelId="{5810B653-81FB-974F-A6AB-AEEB92BCF64C}">
      <dgm:prSet/>
      <dgm:spPr/>
      <dgm:t>
        <a:bodyPr/>
        <a:lstStyle/>
        <a:p>
          <a:r>
            <a:rPr lang="cs-CZ" b="0" dirty="0"/>
            <a:t>Pravidla pro </a:t>
          </a:r>
          <a:r>
            <a:rPr lang="cs-CZ" b="0" dirty="0" err="1"/>
            <a:t>kvazidelikty</a:t>
          </a:r>
          <a:endParaRPr lang="cs-CZ" dirty="0"/>
        </a:p>
      </dgm:t>
    </dgm:pt>
    <dgm:pt modelId="{797E329A-70B7-2942-91D6-163E6F51C168}" type="parTrans" cxnId="{4757B389-5FC5-124D-8C53-3C7219D55DE5}">
      <dgm:prSet/>
      <dgm:spPr/>
      <dgm:t>
        <a:bodyPr/>
        <a:lstStyle/>
        <a:p>
          <a:endParaRPr lang="cs-CZ"/>
        </a:p>
      </dgm:t>
    </dgm:pt>
    <dgm:pt modelId="{24AF4C80-0DBA-834E-BDCB-61BA73C4F72F}" type="sibTrans" cxnId="{4757B389-5FC5-124D-8C53-3C7219D55DE5}">
      <dgm:prSet/>
      <dgm:spPr/>
      <dgm:t>
        <a:bodyPr/>
        <a:lstStyle/>
        <a:p>
          <a:endParaRPr lang="cs-CZ"/>
        </a:p>
      </dgm:t>
    </dgm:pt>
    <dgm:pt modelId="{48F1C2AC-DF02-9541-8A72-0509A2C4574E}" type="pres">
      <dgm:prSet presAssocID="{F8E21CA3-FE65-5A47-9AC0-3DED92DB8D6A}" presName="matrix" presStyleCnt="0">
        <dgm:presLayoutVars>
          <dgm:chMax val="1"/>
          <dgm:dir/>
          <dgm:resizeHandles val="exact"/>
        </dgm:presLayoutVars>
      </dgm:prSet>
      <dgm:spPr/>
    </dgm:pt>
    <dgm:pt modelId="{1068C96D-A049-1145-A264-051A44FF8DBD}" type="pres">
      <dgm:prSet presAssocID="{F8E21CA3-FE65-5A47-9AC0-3DED92DB8D6A}" presName="diamond" presStyleLbl="bgShp" presStyleIdx="0" presStyleCnt="1"/>
      <dgm:spPr/>
    </dgm:pt>
    <dgm:pt modelId="{6B6C61D4-FA62-6E43-AE1D-B274A2A90653}" type="pres">
      <dgm:prSet presAssocID="{F8E21CA3-FE65-5A47-9AC0-3DED92DB8D6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64523A1-B1FB-384F-93AC-3EAE89F0C0D0}" type="pres">
      <dgm:prSet presAssocID="{F8E21CA3-FE65-5A47-9AC0-3DED92DB8D6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0F19BC8-0C38-3048-972D-35079F34EDE8}" type="pres">
      <dgm:prSet presAssocID="{F8E21CA3-FE65-5A47-9AC0-3DED92DB8D6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E5278D4-22FD-244D-8DBB-333DEF55829F}" type="pres">
      <dgm:prSet presAssocID="{F8E21CA3-FE65-5A47-9AC0-3DED92DB8D6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F617929-7E4B-4E4A-B420-D437FF464DCB}" type="presOf" srcId="{EAAD1408-8412-C043-9FC0-7083C5F5E104}" destId="{40F19BC8-0C38-3048-972D-35079F34EDE8}" srcOrd="0" destOrd="0" presId="urn:microsoft.com/office/officeart/2005/8/layout/matrix3"/>
    <dgm:cxn modelId="{FF617F6B-B562-A74E-A48A-C76F25B79EB3}" srcId="{F8E21CA3-FE65-5A47-9AC0-3DED92DB8D6A}" destId="{3B16626F-AA7B-464D-A002-AC0B72D9B022}" srcOrd="0" destOrd="0" parTransId="{245EEA58-E801-7F4D-B772-92A430EE830C}" sibTransId="{5C1B328F-4D0B-7C4C-AE2A-E6AFF5A953EA}"/>
    <dgm:cxn modelId="{C220A855-A302-EA47-B50B-7ECB07A04BBE}" type="presOf" srcId="{5810B653-81FB-974F-A6AB-AEEB92BCF64C}" destId="{7E5278D4-22FD-244D-8DBB-333DEF55829F}" srcOrd="0" destOrd="0" presId="urn:microsoft.com/office/officeart/2005/8/layout/matrix3"/>
    <dgm:cxn modelId="{88117A7C-A309-9A48-841A-94AD4DC5B4F7}" srcId="{F8E21CA3-FE65-5A47-9AC0-3DED92DB8D6A}" destId="{529A8D6B-652A-AA4F-956F-BF3E24EAF3ED}" srcOrd="1" destOrd="0" parTransId="{E6CBCC0D-58B9-0449-8490-F076CFC3830A}" sibTransId="{F389F4FC-EED0-EF4B-81A9-194E9DBE5D1F}"/>
    <dgm:cxn modelId="{EA340B85-639D-B94E-A507-F06528DAEE08}" type="presOf" srcId="{3B16626F-AA7B-464D-A002-AC0B72D9B022}" destId="{6B6C61D4-FA62-6E43-AE1D-B274A2A90653}" srcOrd="0" destOrd="0" presId="urn:microsoft.com/office/officeart/2005/8/layout/matrix3"/>
    <dgm:cxn modelId="{4757B389-5FC5-124D-8C53-3C7219D55DE5}" srcId="{F8E21CA3-FE65-5A47-9AC0-3DED92DB8D6A}" destId="{5810B653-81FB-974F-A6AB-AEEB92BCF64C}" srcOrd="3" destOrd="0" parTransId="{797E329A-70B7-2942-91D6-163E6F51C168}" sibTransId="{24AF4C80-0DBA-834E-BDCB-61BA73C4F72F}"/>
    <dgm:cxn modelId="{E5E57C8D-47BC-8040-BCFC-2B4BBFF7DAA2}" srcId="{F8E21CA3-FE65-5A47-9AC0-3DED92DB8D6A}" destId="{EAAD1408-8412-C043-9FC0-7083C5F5E104}" srcOrd="2" destOrd="0" parTransId="{109D935B-132B-2E43-AEC8-BC58682BB605}" sibTransId="{BA97DD91-87A7-D24E-8C24-750268A26CA0}"/>
    <dgm:cxn modelId="{0DD494C5-F66B-0042-9EF6-955B6FD00CD1}" type="presOf" srcId="{F8E21CA3-FE65-5A47-9AC0-3DED92DB8D6A}" destId="{48F1C2AC-DF02-9541-8A72-0509A2C4574E}" srcOrd="0" destOrd="0" presId="urn:microsoft.com/office/officeart/2005/8/layout/matrix3"/>
    <dgm:cxn modelId="{21F5FFE1-F333-E94C-BF43-897C94264F4E}" type="presOf" srcId="{529A8D6B-652A-AA4F-956F-BF3E24EAF3ED}" destId="{564523A1-B1FB-384F-93AC-3EAE89F0C0D0}" srcOrd="0" destOrd="0" presId="urn:microsoft.com/office/officeart/2005/8/layout/matrix3"/>
    <dgm:cxn modelId="{DFE978A7-2F80-764B-8921-45B905DA399F}" type="presParOf" srcId="{48F1C2AC-DF02-9541-8A72-0509A2C4574E}" destId="{1068C96D-A049-1145-A264-051A44FF8DBD}" srcOrd="0" destOrd="0" presId="urn:microsoft.com/office/officeart/2005/8/layout/matrix3"/>
    <dgm:cxn modelId="{568E5A94-38B2-024A-ADCB-44F6AA91783A}" type="presParOf" srcId="{48F1C2AC-DF02-9541-8A72-0509A2C4574E}" destId="{6B6C61D4-FA62-6E43-AE1D-B274A2A90653}" srcOrd="1" destOrd="0" presId="urn:microsoft.com/office/officeart/2005/8/layout/matrix3"/>
    <dgm:cxn modelId="{6F1243FC-A8B2-C440-A3B3-58205D31A0E6}" type="presParOf" srcId="{48F1C2AC-DF02-9541-8A72-0509A2C4574E}" destId="{564523A1-B1FB-384F-93AC-3EAE89F0C0D0}" srcOrd="2" destOrd="0" presId="urn:microsoft.com/office/officeart/2005/8/layout/matrix3"/>
    <dgm:cxn modelId="{3E73FC1E-E395-5448-A4C3-76EED0F48F6F}" type="presParOf" srcId="{48F1C2AC-DF02-9541-8A72-0509A2C4574E}" destId="{40F19BC8-0C38-3048-972D-35079F34EDE8}" srcOrd="3" destOrd="0" presId="urn:microsoft.com/office/officeart/2005/8/layout/matrix3"/>
    <dgm:cxn modelId="{1BB658AC-14E8-8E4F-A1E9-DBC2A9243F7F}" type="presParOf" srcId="{48F1C2AC-DF02-9541-8A72-0509A2C4574E}" destId="{7E5278D4-22FD-244D-8DBB-333DEF55829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8C96D-A049-1145-A264-051A44FF8DBD}">
      <dsp:nvSpPr>
        <dsp:cNvPr id="0" name=""/>
        <dsp:cNvSpPr/>
      </dsp:nvSpPr>
      <dsp:spPr>
        <a:xfrm>
          <a:off x="2586003" y="0"/>
          <a:ext cx="4763935" cy="476393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C61D4-FA62-6E43-AE1D-B274A2A90653}">
      <dsp:nvSpPr>
        <dsp:cNvPr id="0" name=""/>
        <dsp:cNvSpPr/>
      </dsp:nvSpPr>
      <dsp:spPr>
        <a:xfrm>
          <a:off x="3038577" y="452573"/>
          <a:ext cx="1857934" cy="1857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 dirty="0"/>
            <a:t>Volba práva</a:t>
          </a:r>
          <a:endParaRPr lang="cs-CZ" sz="2300" kern="1200" dirty="0"/>
        </a:p>
      </dsp:txBody>
      <dsp:txXfrm>
        <a:off x="3129274" y="543270"/>
        <a:ext cx="1676540" cy="1676540"/>
      </dsp:txXfrm>
    </dsp:sp>
    <dsp:sp modelId="{564523A1-B1FB-384F-93AC-3EAE89F0C0D0}">
      <dsp:nvSpPr>
        <dsp:cNvPr id="0" name=""/>
        <dsp:cNvSpPr/>
      </dsp:nvSpPr>
      <dsp:spPr>
        <a:xfrm>
          <a:off x="5039430" y="452573"/>
          <a:ext cx="1857934" cy="1857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 dirty="0"/>
            <a:t>Obecné pravidlo</a:t>
          </a:r>
          <a:endParaRPr lang="cs-CZ" sz="2300" kern="1200" dirty="0"/>
        </a:p>
      </dsp:txBody>
      <dsp:txXfrm>
        <a:off x="5130127" y="543270"/>
        <a:ext cx="1676540" cy="1676540"/>
      </dsp:txXfrm>
    </dsp:sp>
    <dsp:sp modelId="{40F19BC8-0C38-3048-972D-35079F34EDE8}">
      <dsp:nvSpPr>
        <dsp:cNvPr id="0" name=""/>
        <dsp:cNvSpPr/>
      </dsp:nvSpPr>
      <dsp:spPr>
        <a:xfrm>
          <a:off x="3038577" y="2453426"/>
          <a:ext cx="1857934" cy="1857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Speciální pravidla</a:t>
          </a:r>
          <a:endParaRPr lang="cs-CZ" sz="2300" kern="1200"/>
        </a:p>
      </dsp:txBody>
      <dsp:txXfrm>
        <a:off x="3129274" y="2544123"/>
        <a:ext cx="1676540" cy="1676540"/>
      </dsp:txXfrm>
    </dsp:sp>
    <dsp:sp modelId="{7E5278D4-22FD-244D-8DBB-333DEF55829F}">
      <dsp:nvSpPr>
        <dsp:cNvPr id="0" name=""/>
        <dsp:cNvSpPr/>
      </dsp:nvSpPr>
      <dsp:spPr>
        <a:xfrm>
          <a:off x="5039430" y="2453426"/>
          <a:ext cx="1857934" cy="1857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 dirty="0"/>
            <a:t>Pravidla pro </a:t>
          </a:r>
          <a:r>
            <a:rPr lang="cs-CZ" sz="2300" b="0" kern="1200" dirty="0" err="1"/>
            <a:t>kvazidelikty</a:t>
          </a:r>
          <a:endParaRPr lang="cs-CZ" sz="2300" kern="1200" dirty="0"/>
        </a:p>
      </dsp:txBody>
      <dsp:txXfrm>
        <a:off x="5130127" y="2544123"/>
        <a:ext cx="1676540" cy="1676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0958" y="6048418"/>
            <a:ext cx="650507" cy="597722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7460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 spd="slow">
    <p:wip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9E461-B18C-4C1B-B8C0-92751B4C8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NAŘÍZENÍ ŘÍM II – PŘEHLED HRANIČNÍCH URČOVATELŮ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89588F-6CC5-47C9-8F8F-49FABF5EB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altLang="cs-CZ" dirty="0"/>
              <a:t>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562AA0-1CDA-4E5C-86A1-4DC8DC9FA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6E58A01-B480-4C13-8DE7-5CEE31B57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3339"/>
      </p:ext>
    </p:extLst>
  </p:cSld>
  <p:clrMapOvr>
    <a:masterClrMapping/>
  </p:clrMapOvr>
  <p:transition spd="slow" advTm="589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cap="small" dirty="0"/>
              <a:t>Český lyžař srazí vzhledem ke své neopatrné jízdě na lyžích holandského lyžaře na sjezdovce ve Špindlerově Mlýnu a způsobí mu zranění. </a:t>
            </a:r>
            <a:endParaRPr lang="cs-CZ" cap="small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77F0D32-9BAA-4667-92FA-3500D9F7D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59531"/>
      </p:ext>
    </p:extLst>
  </p:cSld>
  <p:clrMapOvr>
    <a:masterClrMapping/>
  </p:clrMapOvr>
  <p:transition spd="slow" advTm="558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i="1" dirty="0"/>
          </a:p>
          <a:p>
            <a:endParaRPr lang="cs-CZ" i="1" dirty="0"/>
          </a:p>
          <a:p>
            <a:r>
              <a:rPr lang="cs-CZ" i="1" cap="small" dirty="0"/>
              <a:t>V rámci hromadného zájezdu českých turistů do Itálie jeden z nich při neopatrné manipulaci s batohem vyrazí druhému z ruky fotoaparát, který se při pádu na zem rozbije. </a:t>
            </a:r>
            <a:endParaRPr lang="cs-CZ" cap="small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1CF186D-B72B-4C49-B75F-F03B12EC5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41991"/>
      </p:ext>
    </p:extLst>
  </p:cSld>
  <p:clrMapOvr>
    <a:masterClrMapping/>
  </p:clrMapOvr>
  <p:transition spd="slow" advTm="1571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28ABB-3FE4-421A-BA78-FA2B936F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8CFB71-3A31-4678-8548-A9BBC6A09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řece </a:t>
            </a:r>
            <a:r>
              <a:rPr lang="cs-CZ" dirty="0" err="1"/>
              <a:t>Olsze</a:t>
            </a:r>
            <a:r>
              <a:rPr lang="cs-CZ" dirty="0"/>
              <a:t> v Ostravě se dostala do řeky neznámá látka, v jejímž důsledku došlo k úhynu ryb a kontaminaci zeminy a vody i na polském území. Pro případné žaloby na náhradu škody rybářských spolků vůči původci urči právní režim.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5748010-46AB-42E1-B737-495FF5FC1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CD13EC-87F7-4EEB-B864-17947C01E0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443724E-6009-46E8-9C9D-79841B1FC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9501"/>
      </p:ext>
    </p:extLst>
  </p:cSld>
  <p:clrMapOvr>
    <a:masterClrMapping/>
  </p:clrMapOvr>
  <p:transition spd="slow" advTm="827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60D7DD8-A701-4CE8-BEC5-AE271E732D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363E13-4DCE-4F2C-A810-C0B61B1C7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BA317F-7DB3-4E39-91C5-B215326DC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587790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87A4B7-390C-D741-9F08-85715130B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4155E2-0329-5144-B724-FFB1F77E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9" y="815926"/>
            <a:ext cx="8086635" cy="957313"/>
          </a:xfrm>
        </p:spPr>
        <p:txBody>
          <a:bodyPr/>
          <a:lstStyle/>
          <a:p>
            <a:r>
              <a:rPr lang="cs-CZ" dirty="0"/>
              <a:t>O čem se budeme bavit? Připomeňme si to včetně různých aspektů………</a:t>
            </a:r>
          </a:p>
        </p:txBody>
      </p:sp>
      <p:pic>
        <p:nvPicPr>
          <p:cNvPr id="11" name="Zástupný obsah 10" descr="Obsah obrázku text, muž, exteriér, osoba&#10;&#10;Popis byl vytvořen automaticky">
            <a:extLst>
              <a:ext uri="{FF2B5EF4-FFF2-40B4-BE49-F238E27FC236}">
                <a16:creationId xmlns:a16="http://schemas.microsoft.com/office/drawing/2014/main" id="{27258B29-233D-B14D-BAC7-814BDF4F3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9" y="1800778"/>
            <a:ext cx="7638756" cy="412172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B8B0BC-C542-46A6-99B1-3DD081DF1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23797"/>
      </p:ext>
    </p:extLst>
  </p:cSld>
  <p:clrMapOvr>
    <a:masterClrMapping/>
  </p:clrMapOvr>
  <p:transition spd="slow" advTm="1040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042145-9EE1-784B-9B2E-8B41AA9F1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1A0C18-3CEB-8846-9463-2A26306D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čem se budeme bavit?..........a jednotlivé aspekty?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74DD4742-2A15-F342-A56B-EF089D191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25" y="2500806"/>
            <a:ext cx="8787980" cy="2209549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34BCDF-9040-450C-9528-3F770DC74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47883"/>
      </p:ext>
    </p:extLst>
  </p:cSld>
  <p:clrMapOvr>
    <a:masterClrMapping/>
  </p:clrMapOvr>
  <p:transition spd="slow" advTm="47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2DB5E6-9167-294A-B477-94F1C070D7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7BCBB8-2A11-3B44-8886-E370F928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9" y="840429"/>
            <a:ext cx="8086635" cy="932810"/>
          </a:xfrm>
        </p:spPr>
        <p:txBody>
          <a:bodyPr/>
          <a:lstStyle/>
          <a:p>
            <a:r>
              <a:rPr lang="cs-CZ" dirty="0"/>
              <a:t>O čem se budeme bavit?.......a trošku jinak, tzv. distančně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B694831F-E45C-9346-80ED-A580BDFE6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2508598"/>
            <a:ext cx="8635438" cy="207163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76543B-42D7-4D6D-B41A-E4DE48E3D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526"/>
      </p:ext>
    </p:extLst>
  </p:cSld>
  <p:clrMapOvr>
    <a:masterClrMapping/>
  </p:clrMapOvr>
  <p:transition spd="slow" advTm="662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B4AC36-4831-7F4D-8D51-9F820DA2B3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5528250"/>
            <a:ext cx="189000" cy="189000"/>
          </a:xfrm>
        </p:spPr>
        <p:txBody>
          <a:bodyPr wrap="none" anchor="ctr">
            <a:normAutofit fontScale="70000" lnSpcReduction="20000"/>
          </a:bodyPr>
          <a:lstStyle/>
          <a:p>
            <a:pPr>
              <a:spcAft>
                <a:spcPts val="450"/>
              </a:spcAft>
            </a:pPr>
            <a:fld id="{0970407D-EE58-4A0B-824B-1D3AE42DD9CF}" type="slidenum">
              <a:rPr lang="cs-CZ" altLang="cs-CZ" smtClean="0"/>
              <a:pPr>
                <a:spcAft>
                  <a:spcPts val="450"/>
                </a:spcAft>
              </a:pPr>
              <a:t>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8CB1A-7520-2149-A045-C2BD0455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2332658"/>
            <a:ext cx="3236354" cy="673833"/>
          </a:xfrm>
        </p:spPr>
        <p:txBody>
          <a:bodyPr anchor="t">
            <a:noAutofit/>
          </a:bodyPr>
          <a:lstStyle/>
          <a:p>
            <a:r>
              <a:rPr lang="cs-CZ" cap="small" dirty="0"/>
              <a:t>Struktura kolizních pravidel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E7FC2A25-22ED-0946-A8E5-CD65E3844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253547"/>
              </p:ext>
            </p:extLst>
          </p:nvPr>
        </p:nvGraphicFramePr>
        <p:xfrm>
          <a:off x="499500" y="1158562"/>
          <a:ext cx="9935942" cy="476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B39519-54F1-40AC-B810-D90475579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29388"/>
      </p:ext>
    </p:extLst>
  </p:cSld>
  <p:clrMapOvr>
    <a:masterClrMapping/>
  </p:clrMapOvr>
  <p:transition spd="slow" advTm="1166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9F5F47E-072C-40B1-B6F8-7BFD4C83AD66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6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cap="small" dirty="0"/>
              <a:t>Nařízení Řím II   - HRANIČNÍ URČOVATELE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cap="small" dirty="0"/>
          </a:p>
          <a:p>
            <a:pPr eaLnBrk="1" hangingPunct="1"/>
            <a:endParaRPr lang="cs-CZ" altLang="cs-CZ" cap="small" dirty="0"/>
          </a:p>
          <a:p>
            <a:pPr eaLnBrk="1" hangingPunct="1"/>
            <a:r>
              <a:rPr lang="cs-CZ" altLang="cs-CZ" cap="small" dirty="0"/>
              <a:t>Volba práva (článek 14)</a:t>
            </a:r>
          </a:p>
          <a:p>
            <a:pPr marL="900000" eaLnBrk="1" hangingPunct="1"/>
            <a:r>
              <a:rPr lang="cs-CZ" altLang="cs-CZ" cap="small" dirty="0"/>
              <a:t>Po vzniku závazkového vztahu</a:t>
            </a:r>
          </a:p>
          <a:p>
            <a:pPr marL="900000" eaLnBrk="1" hangingPunct="1"/>
            <a:r>
              <a:rPr lang="cs-CZ" altLang="cs-CZ" cap="small" dirty="0"/>
              <a:t>Předem jen v případě podnikatelů</a:t>
            </a:r>
          </a:p>
          <a:p>
            <a:pPr marL="900000" eaLnBrk="1" hangingPunct="1"/>
            <a:endParaRPr lang="cs-CZ" altLang="cs-CZ" cap="small" dirty="0"/>
          </a:p>
          <a:p>
            <a:pPr eaLnBrk="1" hangingPunct="1"/>
            <a:endParaRPr lang="cs-CZ" altLang="cs-CZ" cap="small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A6540A4-CECE-4A5D-91BC-E949881BA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4172"/>
      </p:ext>
    </p:extLst>
  </p:cSld>
  <p:clrMapOvr>
    <a:masterClrMapping/>
  </p:clrMapOvr>
  <p:transition advTm="245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686B2-C0AC-477D-986A-D12FF5BC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OBECNÝ HRANIČNÍ URČOVATEL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55F148-7677-415F-9F09-4A433F703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ČL. 4</a:t>
            </a:r>
          </a:p>
          <a:p>
            <a:r>
              <a:rPr lang="cs-CZ" dirty="0"/>
              <a:t>- LEX LOCI DELICTI ………..LEX LOCI DAMNI INFECTI</a:t>
            </a:r>
          </a:p>
          <a:p>
            <a:r>
              <a:rPr lang="cs-CZ" dirty="0"/>
              <a:t>- DOPLŇKY: LEX DOMICILI COMMUNIS A ÚNIKOVÁ DOLOŽKA</a:t>
            </a:r>
          </a:p>
          <a:p>
            <a:r>
              <a:rPr lang="cs-CZ" dirty="0"/>
              <a:t>- SCHÉMA: A) LEX LOCI DAMNI INFECTI</a:t>
            </a:r>
          </a:p>
          <a:p>
            <a:r>
              <a:rPr lang="cs-CZ" dirty="0"/>
              <a:t>                    B) LEX DOMICILI COMMUNIS</a:t>
            </a:r>
          </a:p>
          <a:p>
            <a:r>
              <a:rPr lang="cs-CZ" dirty="0"/>
              <a:t>                     C) NEJUŽŠÍ SPOJENÍ</a:t>
            </a:r>
          </a:p>
          <a:p>
            <a:endParaRPr lang="cs-CZ" dirty="0"/>
          </a:p>
          <a:p>
            <a:r>
              <a:rPr lang="cs-CZ" dirty="0"/>
              <a:t>PŘÍMÉ ÚČINKY VS. NEPŘÍMÉ ÚČINKY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9C473A-FA05-4724-AA75-5C410170C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CFAD96-9454-4955-9EDB-2ED4BFDE1A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24D66B0B-F5AF-4BAB-B3A8-F45CE66D8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1099"/>
      </p:ext>
    </p:extLst>
  </p:cSld>
  <p:clrMapOvr>
    <a:masterClrMapping/>
  </p:clrMapOvr>
  <p:transition spd="slow" advTm="3938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EAC05B-B6FE-4BDE-AB74-D4637DE848DD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8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29920" y="1125539"/>
            <a:ext cx="7966304" cy="647700"/>
          </a:xfrm>
        </p:spPr>
        <p:txBody>
          <a:bodyPr/>
          <a:lstStyle/>
          <a:p>
            <a:pPr eaLnBrk="1" hangingPunct="1"/>
            <a:r>
              <a:rPr lang="cs-CZ" altLang="cs-CZ" cap="small" dirty="0"/>
              <a:t>Nařízení Řím II – HRANIČNÍ URČOVATELE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cap="small" dirty="0"/>
              <a:t>Speciální úprava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Odpovědnost za škodu způsobená vadou výrobku (článek 5)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Nekalá soutěž a jednání omezující hospodářskou soutěž (článek 6)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Škoda na životním prostředí (článek 7)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Porušení práv duševního vlastnictví (článek 8)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Protestní akce v kolektivním vyjednávání (článek 9)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Bezdůvodné obohacení (článek 10)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Jednatelství bez příkazu (článek 11)</a:t>
            </a:r>
          </a:p>
          <a:p>
            <a:pPr marL="900000" eaLnBrk="1" hangingPunct="1">
              <a:lnSpc>
                <a:spcPct val="80000"/>
              </a:lnSpc>
            </a:pPr>
            <a:r>
              <a:rPr lang="cs-CZ" altLang="cs-CZ" cap="small" dirty="0"/>
              <a:t>Předsmluvní odpovědnost (článek 12)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8409843-81F6-4612-9920-54975A70C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95660"/>
      </p:ext>
    </p:extLst>
  </p:cSld>
  <p:clrMapOvr>
    <a:masterClrMapping/>
  </p:clrMapOvr>
  <p:transition advTm="2193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i="1" cap="small" dirty="0"/>
          </a:p>
          <a:p>
            <a:endParaRPr lang="cs-CZ" altLang="cs-CZ" i="1" cap="small" dirty="0"/>
          </a:p>
          <a:p>
            <a:r>
              <a:rPr lang="cs-CZ" altLang="cs-CZ" i="1" cap="small" dirty="0"/>
              <a:t>Pan A (bydliště v Brně, státní příslušnost ČR) byl v březnu roku 2014 na dovolené v rakouských Alpách. V místní restauraci uklouzne na zbytku rozlitého vína, který personál neodstranil, a komplikovaně si zlomí ruku.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DE568D9-B86C-4A7B-A916-11BD79E7E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88940"/>
      </p:ext>
    </p:extLst>
  </p:cSld>
  <p:clrMapOvr>
    <a:masterClrMapping/>
  </p:clrMapOvr>
  <p:transition spd="slow" advTm="1382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law_sablona_cz-1</Template>
  <TotalTime>507</TotalTime>
  <Words>364</Words>
  <Application>Microsoft Office PowerPoint</Application>
  <PresentationFormat>Předvádění na obrazovce (4:3)</PresentationFormat>
  <Paragraphs>62</Paragraphs>
  <Slides>13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Tahoma</vt:lpstr>
      <vt:lpstr>Trebuchet MS</vt:lpstr>
      <vt:lpstr>Wingdings</vt:lpstr>
      <vt:lpstr>Prezentace_MU_CZ</vt:lpstr>
      <vt:lpstr>NAŘÍZENÍ ŘÍM II – PŘEHLED HRANIČNÍCH URČOVATELŮ</vt:lpstr>
      <vt:lpstr>O čem se budeme bavit? Připomeňme si to včetně různých aspektů………</vt:lpstr>
      <vt:lpstr>O čem se budeme bavit?..........a jednotlivé aspekty?</vt:lpstr>
      <vt:lpstr>O čem se budeme bavit?.......a trošku jinak, tzv. distančně</vt:lpstr>
      <vt:lpstr>Struktura kolizních pravidel</vt:lpstr>
      <vt:lpstr>Nařízení Řím II   - HRANIČNÍ URČOVATELE</vt:lpstr>
      <vt:lpstr>OBECNÝ HRANIČNÍ URČOVATEL</vt:lpstr>
      <vt:lpstr>Nařízení Řím II – HRANIČNÍ URČOVATELE </vt:lpstr>
      <vt:lpstr>Příklad </vt:lpstr>
      <vt:lpstr>Příklad </vt:lpstr>
      <vt:lpstr>Příklad </vt:lpstr>
      <vt:lpstr>Příklad</vt:lpstr>
      <vt:lpstr>DĚKUJI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61143</dc:creator>
  <cp:lastModifiedBy>Naděžda Rozehnalová</cp:lastModifiedBy>
  <cp:revision>44</cp:revision>
  <cp:lastPrinted>1601-01-01T00:00:00Z</cp:lastPrinted>
  <dcterms:created xsi:type="dcterms:W3CDTF">2016-09-28T08:50:11Z</dcterms:created>
  <dcterms:modified xsi:type="dcterms:W3CDTF">2023-09-17T10:04:05Z</dcterms:modified>
</cp:coreProperties>
</file>