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75"/>
  </p:notesMasterIdLst>
  <p:handoutMasterIdLst>
    <p:handoutMasterId r:id="rId76"/>
  </p:handoutMasterIdLst>
  <p:sldIdLst>
    <p:sldId id="309" r:id="rId6"/>
    <p:sldId id="310" r:id="rId7"/>
    <p:sldId id="347" r:id="rId8"/>
    <p:sldId id="311" r:id="rId9"/>
    <p:sldId id="312" r:id="rId10"/>
    <p:sldId id="313" r:id="rId11"/>
    <p:sldId id="314" r:id="rId12"/>
    <p:sldId id="315" r:id="rId13"/>
    <p:sldId id="316" r:id="rId14"/>
    <p:sldId id="319" r:id="rId15"/>
    <p:sldId id="317" r:id="rId16"/>
    <p:sldId id="318" r:id="rId17"/>
    <p:sldId id="320" r:id="rId18"/>
    <p:sldId id="321" r:id="rId19"/>
    <p:sldId id="322" r:id="rId20"/>
    <p:sldId id="344" r:id="rId21"/>
    <p:sldId id="323" r:id="rId22"/>
    <p:sldId id="303" r:id="rId23"/>
    <p:sldId id="299" r:id="rId24"/>
    <p:sldId id="386" r:id="rId25"/>
    <p:sldId id="300" r:id="rId26"/>
    <p:sldId id="302" r:id="rId27"/>
    <p:sldId id="304" r:id="rId28"/>
    <p:sldId id="387" r:id="rId29"/>
    <p:sldId id="326" r:id="rId30"/>
    <p:sldId id="327" r:id="rId31"/>
    <p:sldId id="328" r:id="rId32"/>
    <p:sldId id="329" r:id="rId33"/>
    <p:sldId id="330" r:id="rId34"/>
    <p:sldId id="331" r:id="rId35"/>
    <p:sldId id="333" r:id="rId36"/>
    <p:sldId id="334" r:id="rId37"/>
    <p:sldId id="337" r:id="rId38"/>
    <p:sldId id="338" r:id="rId39"/>
    <p:sldId id="339" r:id="rId40"/>
    <p:sldId id="332" r:id="rId41"/>
    <p:sldId id="341" r:id="rId42"/>
    <p:sldId id="340" r:id="rId43"/>
    <p:sldId id="336" r:id="rId44"/>
    <p:sldId id="342" r:id="rId45"/>
    <p:sldId id="343" r:id="rId46"/>
    <p:sldId id="388" r:id="rId47"/>
    <p:sldId id="396" r:id="rId48"/>
    <p:sldId id="394" r:id="rId49"/>
    <p:sldId id="399" r:id="rId50"/>
    <p:sldId id="395" r:id="rId51"/>
    <p:sldId id="389" r:id="rId52"/>
    <p:sldId id="398" r:id="rId53"/>
    <p:sldId id="390" r:id="rId54"/>
    <p:sldId id="397" r:id="rId55"/>
    <p:sldId id="400" r:id="rId56"/>
    <p:sldId id="401" r:id="rId57"/>
    <p:sldId id="402" r:id="rId58"/>
    <p:sldId id="406" r:id="rId59"/>
    <p:sldId id="305" r:id="rId60"/>
    <p:sldId id="404" r:id="rId61"/>
    <p:sldId id="407" r:id="rId62"/>
    <p:sldId id="405" r:id="rId63"/>
    <p:sldId id="408" r:id="rId64"/>
    <p:sldId id="403" r:id="rId65"/>
    <p:sldId id="306" r:id="rId66"/>
    <p:sldId id="409" r:id="rId67"/>
    <p:sldId id="307" r:id="rId68"/>
    <p:sldId id="308" r:id="rId69"/>
    <p:sldId id="391" r:id="rId70"/>
    <p:sldId id="392" r:id="rId71"/>
    <p:sldId id="393" r:id="rId72"/>
    <p:sldId id="410" r:id="rId73"/>
    <p:sldId id="411" r:id="rId7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22" d="100"/>
          <a:sy n="122" d="100"/>
        </p:scale>
        <p:origin x="121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slide" Target="slides/slide69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Vnitřní trh EU (VTEU) </a:t>
            </a:r>
            <a:br>
              <a:rPr lang="cs-CZ" sz="2400" b="1" dirty="0"/>
            </a:br>
            <a:r>
              <a:rPr lang="cs-CZ" sz="2400" b="1" dirty="0"/>
              <a:t> BO306Zk </a:t>
            </a:r>
            <a:br>
              <a:rPr lang="cs-CZ" sz="2400" b="1" dirty="0"/>
            </a:br>
            <a:br>
              <a:rPr lang="cs-CZ" sz="2400" b="1"/>
            </a:br>
            <a:r>
              <a:rPr lang="cs-CZ" sz="2400" b="1"/>
              <a:t>2023 </a:t>
            </a:r>
            <a:r>
              <a:rPr lang="cs-CZ" sz="2400" b="1" dirty="0"/>
              <a:t>– prezentace pro distanční lekce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CE2D5-0EEC-40D3-812A-4A60654B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cla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5E8AE-C727-4D01-AF09-B610EA49A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Typická dávka, odlišná od daní. </a:t>
            </a:r>
          </a:p>
          <a:p>
            <a:r>
              <a:rPr lang="cs-CZ" dirty="0"/>
              <a:t>Též slovní odlišení </a:t>
            </a:r>
          </a:p>
          <a:p>
            <a:r>
              <a:rPr lang="cs-CZ" dirty="0"/>
              <a:t>Vybíraná v souvislosti s převozem zboží. </a:t>
            </a:r>
          </a:p>
          <a:p>
            <a:r>
              <a:rPr lang="cs-CZ" dirty="0"/>
              <a:t>Typické způsoby sledování tohoto zboží na hranici či cestě, včetně vodní. </a:t>
            </a:r>
          </a:p>
          <a:p>
            <a:r>
              <a:rPr lang="cs-CZ" dirty="0"/>
              <a:t>Fiskální účel cel. </a:t>
            </a:r>
          </a:p>
          <a:p>
            <a:r>
              <a:rPr lang="cs-CZ" dirty="0"/>
              <a:t>Protektivní či prohibitivní účel cel. </a:t>
            </a:r>
          </a:p>
          <a:p>
            <a:r>
              <a:rPr lang="cs-CZ" dirty="0"/>
              <a:t>Dovozní cla jako typická. </a:t>
            </a:r>
          </a:p>
          <a:p>
            <a:r>
              <a:rPr lang="cs-CZ" dirty="0"/>
              <a:t>Výjimečná vývozní cla. </a:t>
            </a:r>
          </a:p>
          <a:p>
            <a:r>
              <a:rPr lang="cs-CZ" dirty="0"/>
              <a:t>V minulosti průvozní cla </a:t>
            </a:r>
          </a:p>
          <a:p>
            <a:r>
              <a:rPr lang="cs-CZ" dirty="0"/>
              <a:t>(souvislost a překryv s mýtem)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37E489-59B1-4780-801B-B3B10669E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ECABA9-616B-4FE7-B06D-81C2352D5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239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5E392-C519-4495-824A-2FA8C872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– rozsudek van </a:t>
            </a:r>
            <a:r>
              <a:rPr lang="cs-CZ" dirty="0" err="1"/>
              <a:t>Gend</a:t>
            </a:r>
            <a:r>
              <a:rPr lang="cs-CZ" dirty="0"/>
              <a:t> en </a:t>
            </a:r>
            <a:r>
              <a:rPr lang="cs-CZ" dirty="0" err="1"/>
              <a:t>Loos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D4BAC-B97B-4F7C-B343-9FA017C40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Soudní dvůr EHS 26/62. </a:t>
            </a:r>
          </a:p>
          <a:p>
            <a:r>
              <a:rPr lang="cs-CZ" dirty="0"/>
              <a:t>Základ chápání práva ES, resp. EU. </a:t>
            </a:r>
          </a:p>
          <a:p>
            <a:r>
              <a:rPr lang="cs-CZ" dirty="0"/>
              <a:t>Dovození přímého účinku. </a:t>
            </a:r>
          </a:p>
          <a:p>
            <a:r>
              <a:rPr lang="cs-CZ" dirty="0"/>
              <a:t>(zde přednost nevyslovená, ve skutečnosti též: vyslovená rozsudkem </a:t>
            </a:r>
            <a:r>
              <a:rPr lang="cs-CZ" dirty="0" err="1"/>
              <a:t>Costa</a:t>
            </a:r>
            <a:r>
              <a:rPr lang="cs-CZ" dirty="0"/>
              <a:t> v. ENEL 6/64) </a:t>
            </a:r>
          </a:p>
          <a:p>
            <a:r>
              <a:rPr lang="cs-CZ" dirty="0"/>
              <a:t>Zákaz zvyšování cel v přechodném období 1958-1968. </a:t>
            </a:r>
          </a:p>
          <a:p>
            <a:r>
              <a:rPr lang="cs-CZ" dirty="0"/>
              <a:t>Nizozemsko clo zvýšilo </a:t>
            </a:r>
          </a:p>
          <a:p>
            <a:r>
              <a:rPr lang="cs-CZ" dirty="0"/>
              <a:t>Dovozce – korporace – se domáhal uplatnění zákazu zvyšování cel pře soudem.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43EA74-3371-47D5-90C7-D73082EFE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BDA342-7FB6-4B28-B6EB-130A0CE21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98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8630B-2877-43B7-954F-5A69BF2C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/ Dávka s obdobným účinkem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C6DA01-FD53-4064-9A13-69853E602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Společně se zákazem cel se zakazují poplatky (dávky) s obdobným účinkem. </a:t>
            </a:r>
          </a:p>
          <a:p>
            <a:r>
              <a:rPr lang="cs-CZ" dirty="0"/>
              <a:t>Tím se rozumí jakékoli dávky, poplatky, odvody (na označení nezáleží), které jsou konstruovány stejně, tj. zatěžují dovážené, vyvážené či provážené zboží, avšak nikoli stejně zboží domácího původu či určení. </a:t>
            </a:r>
          </a:p>
          <a:p>
            <a:r>
              <a:rPr lang="cs-CZ" dirty="0"/>
              <a:t>Jsou zpravidla vybírané při nějaké jiné souvislosti, než je dovoz/vývoz/průvoz zboží.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048C20-AF81-41A7-80F9-2344AF41C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4F757E-1BEB-40B2-9356-38103F4C6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582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B074B-F141-4393-99A7-DB57D82C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carrarský mramor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CA8BF8-2CFE-4F7F-A848-A769C6522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C-72/03 </a:t>
            </a:r>
            <a:r>
              <a:rPr lang="cs-CZ" dirty="0" err="1"/>
              <a:t>Carbonati</a:t>
            </a:r>
            <a:r>
              <a:rPr lang="cs-CZ" dirty="0"/>
              <a:t> </a:t>
            </a:r>
            <a:r>
              <a:rPr lang="cs-CZ" dirty="0" err="1"/>
              <a:t>Apuani</a:t>
            </a:r>
            <a:r>
              <a:rPr lang="cs-CZ" dirty="0"/>
              <a:t> v. </a:t>
            </a:r>
            <a:r>
              <a:rPr lang="cs-CZ" dirty="0" err="1"/>
              <a:t>Commune</a:t>
            </a:r>
            <a:r>
              <a:rPr lang="cs-CZ" dirty="0"/>
              <a:t> di Carrara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Komunální vývozní dávka: zatěžovala vývoz do jiných částí Itálie a kamkoli jinam.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Soudní dvůr odsoudil jako překážku pohybu zboží mezi členskými státy.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Jaká byla motivace? Snaha zajistit financování potřebné infrastruktury a nadto přilákat ateliéry a dílny do katastru obce.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 by šlo takovou dávku učinit souladnou s právem EU? Čeho by se nedosáhlo? Existují takové dávky? </a:t>
            </a:r>
            <a:endParaRPr lang="en-US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5B3CBA-5E59-4512-9DB9-196B9F95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5D362D-1465-4B80-A338-BE88797B0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576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2B7AE-2578-4478-8392-6346D3BD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daňové diskriminace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5E9A62-96F3-4892-AAE5-EB311C46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Jiným ustanovením SFEU se zapovídá daňová diskriminace </a:t>
            </a:r>
          </a:p>
          <a:p>
            <a:r>
              <a:rPr lang="cs-CZ" dirty="0"/>
              <a:t>Zejména: </a:t>
            </a:r>
            <a:endParaRPr lang="cs-CZ" sz="1400" dirty="0"/>
          </a:p>
          <a:p>
            <a:r>
              <a:rPr lang="cs-CZ" sz="1400" dirty="0"/>
              <a:t>Článek 110 (bývalý článek 90 Smlouvy o ES) Členské státy nepodrobí přímo ani nepřímo výrobky jiných členských států jakémukoli vyššímu vnitrostátnímu zdanění než je to, jemuž jsou přímo nebo nepřímo podrobeny podobné výrobky domácí. </a:t>
            </a:r>
          </a:p>
          <a:p>
            <a:r>
              <a:rPr lang="cs-CZ" sz="1400" dirty="0"/>
              <a:t>Členské státy nepodrobí dále výrobky jiných členských států vnitrostátnímu zdanění, které by poskytovalo nepřímou ochranu jiným výrobkům. 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2000" dirty="0"/>
              <a:t>Různé zpoplatnění při registraci výrobků k provozu. </a:t>
            </a:r>
          </a:p>
          <a:p>
            <a:r>
              <a:rPr lang="cs-CZ" sz="2000" dirty="0"/>
              <a:t>Například osobní automobily. </a:t>
            </a:r>
          </a:p>
          <a:p>
            <a:r>
              <a:rPr lang="cs-CZ" sz="2000" dirty="0"/>
              <a:t>Odlišné zdanění alkoholických nápojů</a:t>
            </a:r>
          </a:p>
          <a:p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69FEB8-57B7-4DC7-BAF8-180E082851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1701B3-8972-42A0-A6D5-19A030CE4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398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15113-3FEE-4268-B372-EC2627ED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zdanění destilátů: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C1252-B8CE-4E05-AABA-54923E7F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168/78 Komise proti Francii  (Whisky proti Koňaku – odlišné sazby na destiláty z vína a destiláty z obilí, shledána diskriminace pro zaměnitelnost).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170/78 Komise proti Velké Británii (výrazně vyšší zdanění převážně dováženého vína proti převážně tuzemskému pivu je nepřípustné – je zde totiž poměrně vysoká, byť nikoli nesporná zaměnitelnost, zdanění obsaženého alkoholu je  vhodným hlediskem).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Nicméně evropské právní zvýhodnění vína – harmonizace spotřebních daní umožňuje  nulovou sazbu, kriticky hodnoceno ze strany ČR při projednávání sazeb piva.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Srovnatelné spory též na půdě WTO. </a:t>
            </a:r>
            <a:endParaRPr lang="en-US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E527C8-29BD-4E01-A4B8-DB50BED60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97E694-0997-468B-81D4-1AE0D6B06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6616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49647-A10F-4CC9-A681-57098029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Propletení všeho: rozsudek </a:t>
            </a:r>
            <a:r>
              <a:rPr lang="cs-CZ" dirty="0" err="1"/>
              <a:t>Brzezinski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6FF78F-D604-4718-AC1D-37709304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Dovoz ojetých automobilů ze západu do Polska </a:t>
            </a:r>
          </a:p>
          <a:p>
            <a:r>
              <a:rPr lang="cs-CZ" dirty="0"/>
              <a:t>C-313/05 </a:t>
            </a:r>
          </a:p>
          <a:p>
            <a:r>
              <a:rPr lang="cs-CZ" altLang="cs-CZ" dirty="0"/>
              <a:t>Individuální dovozce ojetých automobilů do Polska. </a:t>
            </a:r>
          </a:p>
          <a:p>
            <a:r>
              <a:rPr lang="cs-CZ" altLang="cs-CZ" dirty="0"/>
              <a:t>Komplexní regulace registrace – nezbytné dle národního a EU práva pro provoz - dovozených ojetých automobilů podle stáří a stavu, zahrnující rovněž diferencované zpoplatnění. </a:t>
            </a:r>
          </a:p>
          <a:p>
            <a:r>
              <a:rPr lang="cs-CZ" altLang="cs-CZ" dirty="0"/>
              <a:t>Porovnání s regulací dopadající na vnitrostátně </a:t>
            </a:r>
            <a:r>
              <a:rPr lang="cs-CZ" altLang="cs-CZ" dirty="0" err="1"/>
              <a:t>přeprodávané</a:t>
            </a:r>
            <a:r>
              <a:rPr lang="cs-CZ" altLang="cs-CZ" dirty="0"/>
              <a:t> ojetiny. </a:t>
            </a:r>
          </a:p>
          <a:p>
            <a:r>
              <a:rPr lang="cs-CZ" altLang="cs-CZ" dirty="0"/>
              <a:t>Soudní dvůr odkázal na řadu rozsudků (</a:t>
            </a:r>
            <a:r>
              <a:rPr lang="cs-CZ" altLang="cs-CZ" dirty="0" err="1"/>
              <a:t>acte</a:t>
            </a:r>
            <a:r>
              <a:rPr lang="cs-CZ" altLang="cs-CZ" dirty="0"/>
              <a:t> </a:t>
            </a:r>
            <a:r>
              <a:rPr lang="cs-CZ" altLang="cs-CZ" dirty="0" err="1"/>
              <a:t>éclairé</a:t>
            </a:r>
            <a:r>
              <a:rPr lang="cs-CZ" altLang="cs-CZ" dirty="0"/>
              <a:t>?), aby naznačil meze, ve které se Polsko smí pohybovat: nejde o poplatek s RO (výše), může se však jednat o daňovou diskriminaci.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3C96B8-6DA3-45F4-9F6D-200A54F12E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1EE881-2FC3-462F-9C70-9F2DA70C7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73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DF233-C3C1-4068-A6EE-25002429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daní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762E1E-961F-4009-933B-BFED55B7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Kompetence EU k harmonizaci daní </a:t>
            </a:r>
          </a:p>
          <a:p>
            <a:endParaRPr lang="cs-CZ" sz="2000" dirty="0"/>
          </a:p>
          <a:p>
            <a:r>
              <a:rPr lang="cs-CZ" sz="1600" dirty="0"/>
              <a:t>Článek 113 (bývalý článek 93 Smlouvy o ES) Rada zvláštním legislativním postupem a po konzultaci s Evropským parlamentem a Hospodářským a sociálním výborem jednomyslně přijme ustanovení k harmonizaci právních předpisů týkajících se daní z obratu, spotřebních daní a jiných nepřímých daní v rozsahu, v jakém je tato harmonizace nezbytná pro vytvoření a fungování vnitřního trhu a zabránění narušení hospodářské soutěže</a:t>
            </a:r>
          </a:p>
          <a:p>
            <a:endParaRPr lang="cs-CZ" sz="1600" dirty="0"/>
          </a:p>
          <a:p>
            <a:r>
              <a:rPr lang="cs-CZ" sz="2000" dirty="0"/>
              <a:t>Je to daň z přidané hodnoty a spotřební daně. </a:t>
            </a:r>
          </a:p>
          <a:p>
            <a:r>
              <a:rPr lang="cs-CZ" sz="2000" dirty="0"/>
              <a:t>DPH: dříve postupně zaváděné směrnice, nyní rekodifikace (</a:t>
            </a:r>
            <a:r>
              <a:rPr lang="cs-CZ" sz="2000" dirty="0" err="1"/>
              <a:t>recast</a:t>
            </a:r>
            <a:r>
              <a:rPr lang="cs-CZ" sz="2000" dirty="0"/>
              <a:t>) Směrnice 2006/112/ES  o systému daně z přidané hodnoty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AAA78-C0F7-4AC1-A00A-6ED936B7BF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61C01E-6C9E-447C-A7C5-40B70D88E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7268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C6EB772-6C58-4BD0-9176-691C64360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Jednotná konstrukce DPH</a:t>
            </a:r>
            <a:endParaRPr lang="en-US" altLang="cs-CZ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CC31062-1CC9-473B-A0FA-9AA6123170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Stanovovala zejména  směrnice 77/388/EHS, nyní vymezuje </a:t>
            </a:r>
            <a:r>
              <a:rPr lang="cs-CZ" altLang="cs-CZ" sz="2400" dirty="0" err="1"/>
              <a:t>rekodifikační</a:t>
            </a:r>
            <a:r>
              <a:rPr lang="cs-CZ" altLang="cs-CZ" sz="2400" dirty="0"/>
              <a:t> směrnice  2006/112/ES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Mimo jiné se určuje: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Určení osob povinných k placení daně (plátců, nikoli poplatníků, ti platí DPH ve zvýšených cenách zboží).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Postupně se v právu EU a právu členských států rozšířil okruh povinných plátců – jaké jsou požadavky EU a možnosti členských států zdaňovat / nezdaňovat 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Přibližuje se tak DPH vlastně zdanění příjmů?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Vymezení zdanitelného plnění: dodání zboží, poskytnutí služeb.  Vymezení daňového základu.  Vymezení předpokladů pro daňový odpočet – včetně formálních.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BA60693-187F-463C-BBD6-028B3751F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Příslušnost k výběru </a:t>
            </a:r>
            <a:endParaRPr lang="en-US" altLang="cs-CZ" sz="36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858C0C3-2AAB-44D8-A716-27860CB45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Obecně: stát prodeje zboží pravděpodobnému  spotřebiteli, což je obvykle stát spotřeby: </a:t>
            </a:r>
          </a:p>
          <a:p>
            <a:pPr eaLnBrk="1" hangingPunct="1"/>
            <a:r>
              <a:rPr lang="cs-CZ" altLang="cs-CZ" sz="2800"/>
              <a:t>Výjimkou příležitostná či záměrná nákupní turistika. </a:t>
            </a:r>
          </a:p>
          <a:p>
            <a:pPr eaLnBrk="1" hangingPunct="1"/>
            <a:r>
              <a:rPr lang="cs-CZ" altLang="cs-CZ" sz="2800"/>
              <a:t>Výjimky z příslušnosti ve státě prodeje:   </a:t>
            </a:r>
          </a:p>
          <a:p>
            <a:pPr eaLnBrk="1" hangingPunct="1"/>
            <a:r>
              <a:rPr lang="cs-CZ" altLang="cs-CZ" sz="2800"/>
              <a:t>(1) větší dopravní prostředky – stát místa registrace, přičemž dopravní právo EU tlačí (by mělo tlačit) na registraci v místě skutečného používání příslušného dopravního prostředku.   </a:t>
            </a:r>
          </a:p>
          <a:p>
            <a:pPr eaLnBrk="1" hangingPunct="1"/>
            <a:r>
              <a:rPr lang="cs-CZ" altLang="cs-CZ" sz="2800"/>
              <a:t>(2) zásilkový obchod (adresa objednatele)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B02EA-BDC2-4D61-9FD0-5C09241A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931393-534C-4C78-9121-385F9564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Poznání právního rámce vytvářejícího vnitřní trh Evropské unie. </a:t>
            </a:r>
          </a:p>
          <a:p>
            <a:r>
              <a:rPr lang="cs-CZ" dirty="0"/>
              <a:t>Hlavní účel existence EU: hospodářská integrace 27 členských států.</a:t>
            </a:r>
          </a:p>
          <a:p>
            <a:r>
              <a:rPr lang="cs-CZ" dirty="0"/>
              <a:t>Plus různé formy přidružení, kdy pravidla platí obdobně či částečně na základě mezinárodních smluv s EU. </a:t>
            </a:r>
          </a:p>
          <a:p>
            <a:r>
              <a:rPr lang="cs-CZ" dirty="0"/>
              <a:t>Souběžný předmět: společné hospodářské politiky EU.</a:t>
            </a:r>
          </a:p>
          <a:p>
            <a:r>
              <a:rPr lang="cs-CZ" dirty="0"/>
              <a:t>Dřívější pojetí v rámci předmětu Právo Evropské unie pro všechny bakalářské studenty bylo nedostačující z hlediska potřeb programu. </a:t>
            </a:r>
          </a:p>
          <a:p>
            <a:r>
              <a:rPr lang="cs-CZ" dirty="0"/>
              <a:t>Dva nové předměty!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0ECE86-7798-4D06-93B4-8C68FD0E6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78F728-2964-4F4F-8146-F9C7B3855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743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6BC8BF7B-0E8D-4CF5-B9AC-AA9DC3E3D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Určení státu příslušného k výběru DPH ze služeb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DABE1B4-964F-4B69-A7AF-2D2FC16B6F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Podrobná pravidla pro určení kompetence členského státu pro výběr DPH ze služeb překračujících hranice členského států. </a:t>
            </a:r>
          </a:p>
          <a:p>
            <a:pPr eaLnBrk="1" hangingPunct="1"/>
            <a:r>
              <a:rPr lang="cs-CZ" altLang="cs-CZ" dirty="0"/>
              <a:t>Postupný posun ke zdaňování ve státě určení služby v případě služeb poskytovaných distančním způsobem – mimo jiné třeba dodání software, uměleckých děl a podobně – novely směrnic v roce 2015.  </a:t>
            </a:r>
            <a:endParaRPr lang="en-US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9C11034-CA64-48CA-9A40-59C95BAA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Obecné a zvláštní sazby, osvobození  </a:t>
            </a:r>
            <a:endParaRPr lang="en-US" altLang="cs-CZ" sz="40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7D8F459-57F4-4BEF-9D3B-4B2AB44B1C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Základní sazba DPH pro činí nejméně 15 % DPH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Státy mohou mít jednu či dvě snížené sazby, ovšem nikoli pod 5% na určené zboží a služby.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(dřívější spor ohledně výkladu přílohy H šesté směrnice: spor o zdanění dětských plenek: řízení Komise proti ČR, co žaloba?, nyní odpadnutí s ohledem na používání 15% sazby jako snížené?).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Co třeba nynější úvaha o nižší sazbě daně z přidané hodnoty – ovšem stále v minimu základní sazby – na pivo, které je v tuzemsku drtivě domácího původu?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DPH státy povinně osvobozují vymezené sociální, nekomerční nebo některé další specifické hospodářské činnosti </a:t>
            </a:r>
            <a:endParaRPr lang="en-US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8EF13A2-B9AE-4578-AA1A-ECD9B2070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Absence celních a fiskálních kontrol   </a:t>
            </a:r>
            <a:endParaRPr lang="en-US" altLang="cs-CZ" sz="3600" dirty="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566C702-C2CC-447B-B5DE-5E848117A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Bez cel se nevyplácí udržovat hraniční kontroly.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Souvislost s potlačením pasových kontrol: </a:t>
            </a:r>
            <a:r>
              <a:rPr lang="cs-CZ" altLang="cs-CZ" dirty="0" err="1"/>
              <a:t>Schengen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roku 1992 (pro Česko a další nové státy od 1.5.2004) žádné celní kontroly zboží převáženého mezi členskými státy (posun od „společného“ ke „vnitřnímu trhu“)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Nemožnost výběru při dovozu a vrácení po ověření vývozu přímo na hranicích (to je ostatně špatná terminologie: správně dodání a odeslání)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Nutnost spolupráce finančních orgánů členských států pro zabezpečení výběru DPH (a podobně spotřebních daní) u zboží obchodovaného mezi členskými státy</a:t>
            </a:r>
            <a:endParaRPr lang="en-US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9E5231D-8B01-43AD-A665-917162FAE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Mechanismus kooperace</a:t>
            </a:r>
            <a:endParaRPr lang="en-US" altLang="cs-CZ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94782AE-0F7B-45C6-B89C-950C12F6FE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Právní rámec pro spolupráci a boji proti podvodům v oblasti DPH stanoví nařízení 904/2010 (dříve 1798/2003)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Opatření jsou: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 registrace subjektů obchodujících mezi členskými státy. Součástí administrativního rámce je přidělení jednotného daňového čísla.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periodická hlášení subjektů podílejících se na mezistátním obchodu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konfrontace hlášení na základě elektronické výměny údajů mezi finančními správami.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07E6FDE-AC71-4C24-906B-34482128A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Judikatura Soudního dvora k DPH – kolotočové podvody </a:t>
            </a:r>
            <a:endParaRPr lang="en-US" altLang="cs-CZ" sz="360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5EBB9E-1760-4D0A-9F71-1C670F042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708920"/>
            <a:ext cx="7772400" cy="3422005"/>
          </a:xfrm>
        </p:spPr>
        <p:txBody>
          <a:bodyPr/>
          <a:lstStyle/>
          <a:p>
            <a:pPr eaLnBrk="1" hangingPunct="1"/>
            <a:r>
              <a:rPr lang="cs-CZ" altLang="cs-CZ" dirty="0"/>
              <a:t>Případ </a:t>
            </a:r>
            <a:r>
              <a:rPr lang="cs-CZ" altLang="cs-CZ" i="1" dirty="0" err="1"/>
              <a:t>Optigen</a:t>
            </a:r>
            <a:r>
              <a:rPr lang="cs-CZ" altLang="cs-CZ" i="1" dirty="0"/>
              <a:t>, </a:t>
            </a:r>
            <a:r>
              <a:rPr lang="cs-CZ" altLang="cs-CZ" dirty="0"/>
              <a:t>C-354/04, 355/04 a 484/04: </a:t>
            </a:r>
          </a:p>
          <a:p>
            <a:pPr eaLnBrk="1" hangingPunct="1"/>
            <a:r>
              <a:rPr lang="cs-CZ" altLang="cs-CZ" dirty="0"/>
              <a:t>Příklad překladové nesrozumitelnosti „</a:t>
            </a:r>
            <a:r>
              <a:rPr lang="cs-CZ" altLang="cs-CZ" dirty="0" err="1"/>
              <a:t>defaulting</a:t>
            </a:r>
            <a:r>
              <a:rPr lang="cs-CZ" altLang="cs-CZ" dirty="0"/>
              <a:t> </a:t>
            </a:r>
            <a:r>
              <a:rPr lang="cs-CZ" altLang="cs-CZ" dirty="0" err="1"/>
              <a:t>trader</a:t>
            </a:r>
            <a:r>
              <a:rPr lang="cs-CZ" altLang="cs-CZ" dirty="0"/>
              <a:t>“.</a:t>
            </a:r>
          </a:p>
          <a:p>
            <a:pPr eaLnBrk="1" hangingPunct="1"/>
            <a:r>
              <a:rPr lang="cs-CZ" altLang="cs-CZ" dirty="0"/>
              <a:t>členské státy nesmějí odmítat vracení daně z přidané hodnoty tzv. čestným subjektům v řetězci transakcí, ve kterém dojde k tzv. kolotočovému podvodu.</a:t>
            </a:r>
          </a:p>
          <a:p>
            <a:pPr eaLnBrk="1" hangingPunct="1"/>
            <a:r>
              <a:rPr lang="cs-CZ" altLang="cs-CZ" dirty="0"/>
              <a:t>Soudní dvůr začal nicméně uznávat oprávnění států postihovat podvodné subjekty.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8F683-EE62-4D9B-A904-CD274728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17DF5-41D8-4A8F-976A-DF62F1BC0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Specifické daně (akcízy) na vybrané zboží – všude ve světě (restriktivní i fiskální motivace)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uhlovodíkových paliv a maziv – včetně uhlí a elektřiny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alkoholických nápojů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tabákových výrobků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Sazba je určena vůči  hmotnosti/objemu,.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Kompetence k výběru: stát prodeje konečnému spotřebiteli, zvláštní pravidla jako u DPH pro výběr v rámci zásilkového obchodu.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Možná a běžná jsou pořádková omezení odbytu, pokud jsou v mezích jiných liberalizačních opatření EU.  </a:t>
            </a:r>
          </a:p>
          <a:p>
            <a:r>
              <a:rPr lang="cs-CZ" dirty="0"/>
              <a:t>Harmonizace sérií směrnic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1CCC6C-6085-4BF7-A939-A42DF23800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263F73-DC8C-417E-9D30-F1CA3AD33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965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224D-4433-4C80-99B5-9B240C5D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Připomínka: EU jako celní unie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23CB72-3E3B-4026-A322-A4FAFB217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Evropská unie je celní unie. </a:t>
            </a:r>
          </a:p>
          <a:p>
            <a:r>
              <a:rPr lang="cs-CZ" dirty="0"/>
              <a:t>Má jednotnou celní politiku navenek </a:t>
            </a:r>
          </a:p>
          <a:p>
            <a:r>
              <a:rPr lang="cs-CZ" dirty="0"/>
              <a:t>Jednotná praktická úprava: nařízení celní kodex, celní sazebník.</a:t>
            </a:r>
          </a:p>
          <a:p>
            <a:r>
              <a:rPr lang="cs-CZ" dirty="0"/>
              <a:t>Spolupráce a uvolnění v rámci WCO / WTO  </a:t>
            </a:r>
          </a:p>
          <a:p>
            <a:r>
              <a:rPr lang="cs-CZ" dirty="0"/>
              <a:t>Vnější obchodní politika a celní právo jsou předmětem příslušných dalších předmětů v rámci programu MPOS.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F19C60-541A-4A8B-86F3-14658D834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97D0F0-1B3A-4C54-9D17-BFE8E1117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036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07B06-5038-4A45-B678-19A554D2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kvót a 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A0BF5-D78B-4F37-86DF-A1A3A975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34 (bývalý článek 28 Smlouvy o ES) Množstevní omezení dovozu, jakož i veškerá opatření s rovnocenným účinkem, jsou mezi členskými státy zakázána. </a:t>
            </a:r>
          </a:p>
          <a:p>
            <a:r>
              <a:rPr lang="cs-CZ" dirty="0"/>
              <a:t>Článek 35 (bývalý článek 29 Smlouvy o ES) Množstevní omezení vývozu, jakož i veškerá opatření s rovnocenným účinkem, jsou mezi členskými státy zakázána.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CA2CFB-349F-4D89-803A-D8758EB967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ABF07-CC6D-405B-B65E-AF7D6480D9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000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962CE-C73D-4BF8-B16E-D5CF1001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kvóty?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B1277-43DF-4635-9598-3F28053E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Množstevní omezení dovozu či vývozu.  </a:t>
            </a:r>
          </a:p>
          <a:p>
            <a:endParaRPr lang="cs-CZ" dirty="0"/>
          </a:p>
          <a:p>
            <a:r>
              <a:rPr lang="cs-CZ" dirty="0"/>
              <a:t>Týkají se zejména dovozu, popř. vývozu zemědělského zboží. </a:t>
            </a:r>
          </a:p>
          <a:p>
            <a:r>
              <a:rPr lang="cs-CZ" dirty="0"/>
              <a:t>(souvislost se zemědělskou politikou států). </a:t>
            </a:r>
          </a:p>
          <a:p>
            <a:endParaRPr lang="cs-CZ" dirty="0"/>
          </a:p>
          <a:p>
            <a:r>
              <a:rPr lang="cs-CZ" dirty="0"/>
              <a:t>Zpravidla se uplatňují společně se cly.</a:t>
            </a:r>
          </a:p>
          <a:p>
            <a:endParaRPr lang="cs-CZ" dirty="0"/>
          </a:p>
          <a:p>
            <a:r>
              <a:rPr lang="cs-CZ" dirty="0"/>
              <a:t>V EU víceméně nemáme případy nepovolených dovozních či vývozních kvót.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C0B82E-D744-4D5D-82B8-EE69B2BDA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2C6B7E-8D87-4704-93B9-4381160AF0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7347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DABAF-60CC-4F5D-AAE5-12C781E4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opatření s rovnocenným účinkem?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46D172-A2E6-4C54-A0FB-DCA06F0EF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Obtížné vymezení. Ta mají nejrůznější účely.</a:t>
            </a:r>
          </a:p>
          <a:p>
            <a:r>
              <a:rPr lang="cs-CZ" dirty="0"/>
              <a:t>Stanovuje je vnitrostátní právo. </a:t>
            </a:r>
          </a:p>
          <a:p>
            <a:r>
              <a:rPr lang="cs-CZ" dirty="0"/>
              <a:t>Dochází tady tedy k poměřování. </a:t>
            </a:r>
          </a:p>
          <a:p>
            <a:r>
              <a:rPr lang="cs-CZ" dirty="0"/>
              <a:t>Musíme postupně uchopit podstatu a potom debatovat výjimky.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10BB24-74CB-41B7-821A-4FAD8D946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4ED5A3-311B-42B6-A73F-4485FCE83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09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9339-5E9D-4264-8102-1D35E07A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Návaznost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78F11-6751-4EEE-8CB2-2ADD64570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předmět Základy mezinárodního a evropského práva. </a:t>
            </a:r>
          </a:p>
          <a:p>
            <a:r>
              <a:rPr lang="cs-CZ" dirty="0"/>
              <a:t>Nutnost uvědomění si základních vlastností mezinárodních smluv jako psaného pramene MP </a:t>
            </a:r>
          </a:p>
          <a:p>
            <a:r>
              <a:rPr lang="cs-CZ" dirty="0"/>
              <a:t>Nadnárodní právo EU jako kříženec MP a VP: prameny: zřizovací smlouvy, nařízení, směrnice, rozhodnutí. </a:t>
            </a:r>
          </a:p>
          <a:p>
            <a:r>
              <a:rPr lang="cs-CZ" dirty="0"/>
              <a:t>Odlišné způsoby uplatnění ve vnitrostátním prostředí.</a:t>
            </a:r>
          </a:p>
          <a:p>
            <a:r>
              <a:rPr lang="cs-CZ" dirty="0"/>
              <a:t>ZMEP 2020 v distanční formě již odučen: nahrávky a další materiály jsou v </a:t>
            </a:r>
            <a:r>
              <a:rPr lang="cs-CZ" dirty="0" err="1"/>
              <a:t>ISu</a:t>
            </a:r>
            <a:r>
              <a:rPr lang="cs-CZ" dirty="0"/>
              <a:t>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237D65-8D18-4ABB-B6A4-71D5B9179C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3CF0B2-1A5F-495E-8FCF-143BCF2E9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370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94F91-4FFA-45A0-8B38-48E52154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Linie judikatury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7125B2-A78F-4AA7-AF99-F3FCE638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Dassonville</a:t>
            </a:r>
            <a:r>
              <a:rPr lang="cs-CZ" dirty="0"/>
              <a:t> 8/74: široká definice opatření s rovnocenným účinkem. </a:t>
            </a:r>
          </a:p>
          <a:p>
            <a:endParaRPr lang="cs-CZ" dirty="0"/>
          </a:p>
          <a:p>
            <a:r>
              <a:rPr lang="cs-CZ" dirty="0" err="1"/>
              <a:t>Cassis</a:t>
            </a:r>
            <a:r>
              <a:rPr lang="cs-CZ" dirty="0"/>
              <a:t> de Dijon 120/78: zúžení definice vynětím obecně uplatňovaných požadavků sledujících obecný zájem přiměřeně, požadavek uznávání  </a:t>
            </a:r>
          </a:p>
          <a:p>
            <a:endParaRPr lang="cs-CZ" dirty="0"/>
          </a:p>
          <a:p>
            <a:r>
              <a:rPr lang="cs-CZ" dirty="0" err="1"/>
              <a:t>Keck</a:t>
            </a:r>
            <a:r>
              <a:rPr lang="cs-CZ" dirty="0"/>
              <a:t> a </a:t>
            </a:r>
            <a:r>
              <a:rPr lang="cs-CZ" dirty="0" err="1"/>
              <a:t>Mithouard</a:t>
            </a:r>
            <a:r>
              <a:rPr lang="cs-CZ" dirty="0"/>
              <a:t> C-267/91 a C-268/91: obecná úprava prodeje není opatření s rovnocenným účinkem.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2D207-99A8-4275-90A5-DA98DE50AB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226563-6AAD-4F05-94BD-87B92F1A8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0201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38632-5761-4CAA-8E8A-302C3073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výjimky ze smlouvy (ex lege)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7BA971-ABB0-43FA-BFDD-98748B166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36 (bývalý článek 30 Smlouvy o ES) Články 34 a 35 nevylučují zákazy nebo omezení dovozu, vývozu nebo tranzitu odůvodněné veřejnou mravností, veřejným pořádkem, veřejnou bezpečností, ochranou zdraví a života lidí a zvířat, ochranou rostlin, ochranou národního kulturního pokladu, jenž má uměleckou, historickou nebo archeologickou hodnotu, nebo ochranou průmyslového a obchodního vlastnictví. Tyto zákazy nebo omezení však nesmějí sloužit jako prostředky svévolné diskriminace nebo zastřeného omezování obchodu mezi členskými státy.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1143B3-9CDE-4193-BD0A-1977AFBC1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570E54-D9E7-402A-A58F-236E52B4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794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0356E-6196-4DD1-8E98-895E460D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života a zdraví lidí, zvířat a rostlin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DF1E8-F62C-45FA-91FD-DE3B1565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/>
              <a:t>Spousta předpisů jednotlivých států slouží tomuto účelu. </a:t>
            </a:r>
          </a:p>
          <a:p>
            <a:r>
              <a:rPr lang="cs-CZ" dirty="0"/>
              <a:t>Zahrneme též ochranu životního prostředí jako celku?  </a:t>
            </a:r>
          </a:p>
          <a:p>
            <a:r>
              <a:rPr lang="cs-CZ" dirty="0"/>
              <a:t>Snaha potlačovat přehnané požadavky.</a:t>
            </a:r>
          </a:p>
          <a:p>
            <a:r>
              <a:rPr lang="cs-CZ" dirty="0"/>
              <a:t>Zkoumání přiměřenosti.  </a:t>
            </a:r>
          </a:p>
          <a:p>
            <a:r>
              <a:rPr lang="cs-CZ" dirty="0"/>
              <a:t>Přesto časté oprávněné uplatňování narušující vzájemný zbožový obchod se potlačuje harmonizací či unifikací standardů a norem.</a:t>
            </a:r>
          </a:p>
          <a:p>
            <a:r>
              <a:rPr lang="cs-CZ" dirty="0"/>
              <a:t>Vzácná vývozní omezení? 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373D1D-139F-4AB1-96D6-5F363E393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6F5E14-B5B9-4028-A162-02420AEC0E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4923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88406-8C6C-4BF6-A7C2-FF310273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bezpečnosti a pořádku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C7BB1-7675-441F-82D7-80436758A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Držba, užívání, obchod zbraněmi. </a:t>
            </a:r>
          </a:p>
          <a:p>
            <a:r>
              <a:rPr lang="cs-CZ" dirty="0"/>
              <a:t>Bezpečnost, pořádek, mravnost v běžném slova smyslu: problematické předměty: lehké drogy, pornografické tiskoviny, osobní zbraně apod. Různé představy členských států. </a:t>
            </a:r>
          </a:p>
          <a:p>
            <a:r>
              <a:rPr lang="cs-CZ" dirty="0"/>
              <a:t>Větší volnost států. </a:t>
            </a:r>
          </a:p>
          <a:p>
            <a:r>
              <a:rPr lang="cs-CZ" dirty="0"/>
              <a:t>Vojenské zbraně – záležitost národní bezpečnosti, vymezení oprávnění vyrábět, obchodovat, držet, užívat. Proč větší volnost států: protože obrana je jejich kompetence, resp. NATO. </a:t>
            </a:r>
          </a:p>
          <a:p>
            <a:r>
              <a:rPr lang="cs-CZ" dirty="0"/>
              <a:t>Bezpečnost může odůvodnit též určitá opatření v oblasti rezerv.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F6B002-BF07-41AB-A39D-B825A4DCAA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EC17F7-00F6-48C4-86C3-475F19B0B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340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8CC12-48F7-49A7-BC6B-14299680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kulturního bohatství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228BA-B86C-4E95-A9E9-79280BF07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vývozu starožitností a uměleckých děl. </a:t>
            </a:r>
          </a:p>
          <a:p>
            <a:r>
              <a:rPr lang="cs-CZ" dirty="0"/>
              <a:t>Stanoví si členské státy samy. </a:t>
            </a:r>
          </a:p>
          <a:p>
            <a:r>
              <a:rPr lang="cs-CZ" dirty="0"/>
              <a:t>Otázka vlastnictví je něco jiného než zachování na území státu. </a:t>
            </a:r>
          </a:p>
          <a:p>
            <a:r>
              <a:rPr lang="cs-CZ" dirty="0"/>
              <a:t>Připomenutí širšího kontextu minulosti, vracení uměleckých děl.  </a:t>
            </a:r>
          </a:p>
          <a:p>
            <a:r>
              <a:rPr lang="cs-CZ" dirty="0"/>
              <a:t>Nemůže být však poplatek.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4E5795-FD7B-48B2-9F60-07FB4FBE28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33F90-5E70-4FB6-AC58-62E7E52B2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975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1744B-C09C-49C0-9898-156F8967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práv duševního 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2E193-F9FD-46CE-845D-8EB18AE4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Připomenutí práv duševního vlastnictví. </a:t>
            </a:r>
          </a:p>
          <a:p>
            <a:r>
              <a:rPr lang="cs-CZ" dirty="0"/>
              <a:t>Patenty, ochranné známky, označení původu.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Důvodem blokace může být. </a:t>
            </a:r>
          </a:p>
          <a:p>
            <a:r>
              <a:rPr lang="cs-CZ" dirty="0"/>
              <a:t>Otázka tzv. vyčerpání práv při uvedení na trh. </a:t>
            </a:r>
          </a:p>
          <a:p>
            <a:r>
              <a:rPr lang="cs-CZ" dirty="0"/>
              <a:t>Např. případ </a:t>
            </a:r>
            <a:r>
              <a:rPr lang="cs-CZ" dirty="0" err="1"/>
              <a:t>Silhouette</a:t>
            </a:r>
            <a:r>
              <a:rPr lang="cs-CZ" dirty="0"/>
              <a:t>. </a:t>
            </a:r>
          </a:p>
          <a:p>
            <a:r>
              <a:rPr lang="cs-CZ" dirty="0"/>
              <a:t>Vyučován v jiných předmětech.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EA6AF2-FBA7-4DC2-AD9C-B8E6B7173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9CEB33-7A14-47CF-B278-3099FEE0D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3011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A67E6-B3F8-4FB9-BF79-352C1914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/>
              <a:t>Nepřiměřenost Přiměřenost opatření – případ UHT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F88DE6-F130-49F1-B6F4-9B55CEA8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r>
              <a:rPr lang="cs-CZ" dirty="0"/>
              <a:t>152/84 Komise vs. UK  </a:t>
            </a:r>
          </a:p>
          <a:p>
            <a:r>
              <a:rPr lang="cs-CZ" dirty="0"/>
              <a:t>Odůvodňování zákazu prodeje UHT mléka. </a:t>
            </a:r>
          </a:p>
          <a:p>
            <a:r>
              <a:rPr lang="cs-CZ" dirty="0"/>
              <a:t>Vysvětlení.  </a:t>
            </a:r>
          </a:p>
          <a:p>
            <a:r>
              <a:rPr lang="cs-CZ" dirty="0"/>
              <a:t>Přehnané omezení. </a:t>
            </a:r>
          </a:p>
          <a:p>
            <a:r>
              <a:rPr lang="cs-CZ" dirty="0"/>
              <a:t>Zásada přiměřenosti v judikatuře. 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B385B4-76F6-464A-9C97-20D24BBFF3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B1DEF5-DEBC-45D0-A65F-CE63FF368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88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09A9A-D373-4B20-BD52-B1B3E0C0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Přiměřenost opatření – metanolová otrava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DEEE8-7127-4627-86EC-535EB8D2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Metanolová aféra v Česku v září/říjnu 2012. </a:t>
            </a:r>
          </a:p>
          <a:p>
            <a:r>
              <a:rPr lang="cs-CZ" dirty="0"/>
              <a:t>Vybavme si dění.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Zákazy dovozu destilátů z Česka uložilo Polsko a Slovensko. </a:t>
            </a:r>
          </a:p>
          <a:p>
            <a:r>
              <a:rPr lang="cs-CZ" dirty="0"/>
              <a:t>Zcela oprávněné a přiměřené, nikdo nezpochybňoval.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50E297-2CEC-49B7-B094-FD8F33E3E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7CC356-A7A0-42E7-929F-0C54E5ED0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8015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3287E-F74A-48E0-855F-67A5017C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a unifikace norem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6B3E60-4BFA-4D8B-B2C5-CA7E82E2D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Judikatura dává impulsy, rutinu řeší legislativa!!! </a:t>
            </a:r>
          </a:p>
          <a:p>
            <a:r>
              <a:rPr lang="cs-CZ" dirty="0"/>
              <a:t>Dobrovolná a povinná normalizace a standardizace výrobků, polotovarů apod. </a:t>
            </a:r>
          </a:p>
          <a:p>
            <a:r>
              <a:rPr lang="cs-CZ" dirty="0"/>
              <a:t>Povinné standardy, je-li veřejný zájem. </a:t>
            </a:r>
          </a:p>
          <a:p>
            <a:r>
              <a:rPr lang="cs-CZ" dirty="0"/>
              <a:t>Ve světě mezinárodní smlouvy  a na ně navazující opatření mezinárodních organizací a struktur. </a:t>
            </a:r>
          </a:p>
          <a:p>
            <a:r>
              <a:rPr lang="cs-CZ" dirty="0"/>
              <a:t>V Evropě širší harmonizační struktury. </a:t>
            </a:r>
          </a:p>
          <a:p>
            <a:r>
              <a:rPr lang="cs-CZ" dirty="0"/>
              <a:t>Hormonizace materiální, formální (procedury, certifikace). </a:t>
            </a:r>
          </a:p>
          <a:p>
            <a:r>
              <a:rPr lang="cs-CZ" dirty="0"/>
              <a:t>Harmonizace směrnicemi, poslední dvě desetiletí rostoucí měrou nařízení.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5DC8DB-F94C-489F-8F51-2E91DA851E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7C8BEE-21F7-460D-AC33-324EF6A69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6825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134B-0AE3-4365-9411-0D1FFB85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zboží – hraniční případy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EB4D0-1AE0-4AAC-960B-F8623EBE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Hmotné předměty způsobilé obchodu. </a:t>
            </a:r>
          </a:p>
          <a:p>
            <a:r>
              <a:rPr lang="cs-CZ" dirty="0"/>
              <a:t>Kulturně ne-věci: orgány, tkáně, zárodky. </a:t>
            </a:r>
          </a:p>
          <a:p>
            <a:r>
              <a:rPr lang="cs-CZ" dirty="0"/>
              <a:t>Praktické důvody: hotovost, dokumenty, pošta, certifikáty (jsou-li dosud papírové).  </a:t>
            </a:r>
          </a:p>
          <a:p>
            <a:r>
              <a:rPr lang="cs-CZ" dirty="0"/>
              <a:t>Regulované či proskribované předměty: drogy, zbraně, pornografie. </a:t>
            </a:r>
          </a:p>
          <a:p>
            <a:r>
              <a:rPr lang="cs-CZ" dirty="0"/>
              <a:t>Energie: materiální podstata?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B89796-D3A7-4B7C-BC43-08DFF4B3B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340FF9-DC0A-47C8-994D-A3D135556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D09BF-980B-4E8A-9E39-57F1FB45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– základní svobody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1044B0-8D1B-471C-A8B2-173BB9265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/0/ Úvod, kontext, zařazení  </a:t>
            </a:r>
          </a:p>
          <a:p>
            <a:r>
              <a:rPr lang="cs-CZ" sz="3200" dirty="0"/>
              <a:t>/1/ obchod zbožím – cla a daně </a:t>
            </a:r>
          </a:p>
          <a:p>
            <a:r>
              <a:rPr lang="cs-CZ" sz="3200" dirty="0"/>
              <a:t>/2/ obchod zbožím – regulace </a:t>
            </a:r>
          </a:p>
          <a:p>
            <a:r>
              <a:rPr lang="cs-CZ" sz="3200" dirty="0"/>
              <a:t>/3/ pohyb osob – vstup, pobyt </a:t>
            </a:r>
          </a:p>
          <a:p>
            <a:r>
              <a:rPr lang="cs-CZ" sz="3200" dirty="0"/>
              <a:t>/4/ pohyb osob – práce, podnikání, daně, sociální zajištění </a:t>
            </a:r>
          </a:p>
          <a:p>
            <a:r>
              <a:rPr lang="cs-CZ" sz="3200" dirty="0"/>
              <a:t>/5/ usazení korporací, kapitál, platby </a:t>
            </a:r>
          </a:p>
          <a:p>
            <a:r>
              <a:rPr lang="cs-CZ" sz="3200" dirty="0"/>
              <a:t>/6/ pohyb služeb 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ED40D6-789B-4D68-AED6-2BE1963A5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436686-1362-4475-BFBD-4AC55104A4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2902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10558-E938-4E88-9A19-D344E456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Komise v. Belgie – odpady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25D5DE-9DBF-46FC-B2D0-08C525455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C-2/90</a:t>
            </a:r>
          </a:p>
          <a:p>
            <a:endParaRPr lang="cs-CZ" dirty="0"/>
          </a:p>
          <a:p>
            <a:r>
              <a:rPr lang="cs-CZ" dirty="0"/>
              <a:t>Je odpad zboží?</a:t>
            </a:r>
          </a:p>
          <a:p>
            <a:endParaRPr lang="cs-CZ" dirty="0"/>
          </a:p>
          <a:p>
            <a:r>
              <a:rPr lang="cs-CZ" dirty="0"/>
              <a:t>Argument proti zápornou cenou, to se však dá relativizovat. </a:t>
            </a:r>
          </a:p>
          <a:p>
            <a:r>
              <a:rPr lang="cs-CZ" dirty="0"/>
              <a:t>Argument ochranou životního prostředí dle čl. 36 a 191 SEU.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19FF52-3C8A-40B2-B5E3-620992F069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19AC62-133C-4644-A3C4-E55431621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9757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BDC52-641B-4F78-8D81-E9ED201B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uvolnění obchodu zbožím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F1A46B-ABB1-4F66-B3BE-372B3C4CD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Obchoduje se většina zboží </a:t>
            </a:r>
          </a:p>
          <a:p>
            <a:r>
              <a:rPr lang="cs-CZ" dirty="0"/>
              <a:t>Celosvětový obchod </a:t>
            </a:r>
          </a:p>
          <a:p>
            <a:r>
              <a:rPr lang="cs-CZ" dirty="0"/>
              <a:t>O to více celoevropský, resp. </a:t>
            </a:r>
            <a:r>
              <a:rPr lang="cs-CZ" dirty="0" err="1"/>
              <a:t>vnitrounijní</a:t>
            </a:r>
            <a:r>
              <a:rPr lang="cs-CZ" dirty="0"/>
              <a:t> obchod. </a:t>
            </a:r>
          </a:p>
          <a:p>
            <a:r>
              <a:rPr lang="cs-CZ" dirty="0"/>
              <a:t>Zboží, které se příliš neobchoduje přes hranice?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312F32-29B2-409A-BACF-F9758063B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6D09C5-0BB5-4CB6-ACFC-81616CC1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661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358DEB0-CE25-4115-BC37-F0A1F0D82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Volný pohyb osob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0D917DE-5E3E-4422-8CCE-F30479F4E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Je hospodářskou svobodou.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Pohyb práce (závislé, samostatné) nebo spotřebitele služeb v rámci vnitřního trhu.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Zároveň má ale společenský, politický  a koneckonců také lidský rozměr.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Cestují a stěhují se lidé! S celým svým životem.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Počítejme s tím, že člověk není jednotlivec plně oddělitelný od ostatních.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BBCAB-729E-421F-8735-457E61E4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Liberalizace mobility v EU jako jedinečná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F9AA4-28B7-445D-A70E-F853EA6B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celosvětovém měřítku žádný volný pohyb. </a:t>
            </a:r>
          </a:p>
          <a:p>
            <a:r>
              <a:rPr lang="cs-CZ" dirty="0"/>
              <a:t>Státy na své území nemusejí cizince pouštět vůbec. </a:t>
            </a:r>
          </a:p>
          <a:p>
            <a:r>
              <a:rPr lang="cs-CZ" dirty="0"/>
              <a:t>Realita migračního tlaku v současném přelidněném světě. </a:t>
            </a:r>
          </a:p>
          <a:p>
            <a:r>
              <a:rPr lang="cs-CZ" dirty="0"/>
              <a:t>Ostraha hranic proti migrantům. </a:t>
            </a:r>
          </a:p>
          <a:p>
            <a:r>
              <a:rPr lang="cs-CZ" dirty="0"/>
              <a:t>Uplatňování vízové povinnosti. </a:t>
            </a:r>
          </a:p>
          <a:p>
            <a:r>
              <a:rPr lang="cs-CZ" dirty="0"/>
              <a:t>Je na státech, jak si mezi cizinci vybírají (dočasní, dlouhodobí, trvalí, turisté, pracující a jejich rodiny). </a:t>
            </a:r>
          </a:p>
          <a:p>
            <a:r>
              <a:rPr lang="cs-CZ" dirty="0"/>
              <a:t>Dalekosáhlé zákazy v případě předpokládané nebezpečnosti a nevhodnosti.</a:t>
            </a:r>
          </a:p>
          <a:p>
            <a:r>
              <a:rPr lang="cs-CZ" dirty="0"/>
              <a:t>Liberalizace v EU je tedy jedinečná.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310A37-91A3-405A-8277-A067F28AB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A76A27-B1E5-4E72-A0B1-C3F6CDCE6D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863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8AB3C-210F-4380-AB1E-A1B52516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okruhu oprávněných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93E346-0F07-464B-866B-83BA2FF0C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Oprávnění ke svobodě pohybu osoby byli vždy občané členských států.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(od roku 1993) – občanem EU je občan členského státu.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je tedy pouze odvozené a  doplňkové k občanství členského státu. 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Členské státy si svým státoobčanským právem stanovují samy, kdo je jejich občanem, pravidla nejsou úplně totožná.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Odvozené občanství.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err="1"/>
              <a:t>Brexit</a:t>
            </a:r>
            <a:r>
              <a:rPr lang="cs-CZ" altLang="cs-CZ" dirty="0"/>
              <a:t> a občanství EU? -64 mil. Britů.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6EAB4-6960-47E0-B630-7D20CDB117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8B66C1-49DA-41B7-ACA1-B6FC6FD6C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827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B3E68-0B0E-445A-A29F-E8B15A3E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občanství obecně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C54CD8-8ACA-433A-80FA-8EBE926CE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vztah jednotlivce a státu. </a:t>
            </a:r>
          </a:p>
          <a:p>
            <a:r>
              <a:rPr lang="cs-CZ" dirty="0"/>
              <a:t>Vnímáme jako podíl na moci, to však platí jen pro demokracie. </a:t>
            </a:r>
          </a:p>
          <a:p>
            <a:r>
              <a:rPr lang="cs-CZ" dirty="0"/>
              <a:t>Způsoby nabytí občanství: ius </a:t>
            </a:r>
            <a:r>
              <a:rPr lang="cs-CZ" dirty="0" err="1"/>
              <a:t>sanguinis</a:t>
            </a:r>
            <a:r>
              <a:rPr lang="cs-CZ" dirty="0"/>
              <a:t>, ius soli. </a:t>
            </a:r>
          </a:p>
          <a:p>
            <a:r>
              <a:rPr lang="cs-CZ" dirty="0"/>
              <a:t>Politika naturalizace. </a:t>
            </a:r>
          </a:p>
          <a:p>
            <a:r>
              <a:rPr lang="cs-CZ" dirty="0"/>
              <a:t>Vesměs odtažitý postoj států vůči dvojímu či vícerému občanství.</a:t>
            </a:r>
          </a:p>
          <a:p>
            <a:r>
              <a:rPr lang="cs-CZ" dirty="0"/>
              <a:t>Oprávnění a povinnosti spojené s občanstvím.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DFA3AD-1904-4246-859D-C00615BA59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AF75D6-ED76-4959-BF50-E790AC0985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25614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55224-FBFA-4D1A-8408-46036BAE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spojená s občanstvím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42E1E-E2CD-486F-AA22-3DDA4C184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SFEU. </a:t>
            </a:r>
          </a:p>
          <a:p>
            <a:r>
              <a:rPr lang="cs-CZ" dirty="0"/>
              <a:t>Petiční právo? </a:t>
            </a:r>
          </a:p>
          <a:p>
            <a:r>
              <a:rPr lang="cs-CZ" dirty="0"/>
              <a:t>Aktivní a pasivní volební právo v evropských a komunálních volbách v místě dlouhodobého pobytu. </a:t>
            </a:r>
          </a:p>
          <a:p>
            <a:r>
              <a:rPr lang="cs-CZ" dirty="0"/>
              <a:t>Právo na diplomatickou (?) a konzulární ochranu ve třetím státě od mise jiného členského státu. </a:t>
            </a:r>
          </a:p>
          <a:p>
            <a:r>
              <a:rPr lang="cs-CZ" dirty="0"/>
              <a:t>Právo pohybu a pobytu v EU v mezích stanovených primárním a sekundárním právem při jeho výkladu judikaturou SD. </a:t>
            </a:r>
          </a:p>
          <a:p>
            <a:r>
              <a:rPr lang="cs-CZ" dirty="0"/>
              <a:t>Žádné povinnosti, na to EU nemá legitimitu.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35EA95-F50A-4D80-AED5-038F9F9DE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CF3992-14BF-4D11-9CA6-10489830C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6124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5CF6A0F-4A5A-4BA7-B5FD-B2188343D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Vývoj volného pohybu osob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61856B4-B51C-4EC4-9B0E-88BCA85FA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Krátkodobá migrace byla obecně uvolněna mezi tehdejšími západoevropskými státy: bezvízový styk.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Právu na dlouhodobý pobyt a usazení se těší: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- Již bezvízový styk pro občany-turisty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- od roku 1958 občané členských států za účelem zaměstnání a podnikání v hostitelském členském státě + doprovázející rodinní příslušníci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od 90. let důchodci, studenti a osoby s vlastními zdroji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zahrnuti tedy nejsou potenciálně sociálně potřební.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nyní výklad směřuje k obecné svobodě, právo EU garantuje trvalý pobyt po pěti letech.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5A8B9-ACCE-40A1-97CE-C18BF93A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 rodinných příslušníků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1FB508-07B8-43D9-90EE-C0350C56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Mnozí lidé by stěží využili možnost migrace bez rodinných příslušníků. </a:t>
            </a:r>
          </a:p>
          <a:p>
            <a:r>
              <a:rPr lang="cs-CZ" dirty="0"/>
              <a:t>Možnost, nikoli povinnost! </a:t>
            </a:r>
          </a:p>
          <a:p>
            <a:r>
              <a:rPr lang="cs-CZ" dirty="0"/>
              <a:t>Tradiční vymezení rodiny: manžel / manželka, děti bez výjimek, dospělí potomci závislí na výživě, rodiče závislí na výživě. </a:t>
            </a:r>
          </a:p>
          <a:p>
            <a:r>
              <a:rPr lang="cs-CZ" dirty="0"/>
              <a:t>Odvozená oprávnění: ve vazbě na migrujícího občana členského státu, tedy též EU. </a:t>
            </a:r>
          </a:p>
          <a:p>
            <a:r>
              <a:rPr lang="cs-CZ" dirty="0"/>
              <a:t>Může pochopitelně svobody využít sám. </a:t>
            </a:r>
          </a:p>
          <a:p>
            <a:r>
              <a:rPr lang="cs-CZ" dirty="0"/>
              <a:t>Může mezi nimi být rovněž občan třetího státu bez občanství.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84766E-19D5-45B3-AEB1-739F65B42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AF39D3-DFE1-4724-860D-BDA6C15E4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3488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8F50268-28F5-4965-A414-4D3FE23D3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Jednotlivá omezení pohybu – kvůli bezpečnosti a pořádku  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D7380C-3536-4928-B683-7E172E6E0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 Členské státy smějí zapovědět vstup, vyhostit a zakázat pozdější vstup.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Za tímto účelem sledují překračování hranic.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Uvnitř EU výrazné omezení kontrol na hranicích: Schengenský systém.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dirty="0"/>
              <a:t>Uplatňování omezení vstupu a pobytu je obtížné po skončení pasových kontrol na většině společných hranic (tzv. </a:t>
            </a:r>
            <a:r>
              <a:rPr lang="cs-CZ" altLang="cs-CZ" sz="2800" dirty="0" err="1"/>
              <a:t>Schengen</a:t>
            </a:r>
            <a:r>
              <a:rPr lang="cs-CZ" altLang="cs-CZ" sz="2800" dirty="0"/>
              <a:t>), není však nemožné.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B6C14-5B09-48DA-BBD3-067E8D46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D30785-7E40-449E-9993-B4B8FACA6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zkouška? </a:t>
            </a:r>
          </a:p>
          <a:p>
            <a:r>
              <a:rPr lang="cs-CZ" dirty="0"/>
              <a:t>Byl by to modelový příklad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Nebo raději zpracovávání předmětové práce? </a:t>
            </a:r>
          </a:p>
          <a:p>
            <a:r>
              <a:rPr lang="cs-CZ" dirty="0"/>
              <a:t>Rozsah stručný. </a:t>
            </a:r>
          </a:p>
          <a:p>
            <a:r>
              <a:rPr lang="cs-CZ" dirty="0"/>
              <a:t>Individuální konzultované téma…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F32CEB-75BE-41AD-8033-4A74866917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ECF13F-2352-4E9C-8D4C-EB836799C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8404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5DEFC-01BC-4270-A6C9-998345CB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Schengenský systém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2688FE-BFDC-44F0-914C-43B105B3D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 80. a 90. let 20. století. </a:t>
            </a:r>
          </a:p>
          <a:p>
            <a:pPr marL="0" indent="0">
              <a:buNone/>
            </a:pPr>
            <a:r>
              <a:rPr lang="cs-CZ" dirty="0"/>
              <a:t>Odstraňování kontrol osob na společných hranicích. </a:t>
            </a:r>
          </a:p>
          <a:p>
            <a:pPr marL="0" indent="0">
              <a:buNone/>
            </a:pPr>
            <a:r>
              <a:rPr lang="cs-CZ" dirty="0"/>
              <a:t>Souvislost s potlačením celních, resp. fiskálních kontrol. </a:t>
            </a:r>
          </a:p>
          <a:p>
            <a:pPr marL="0" indent="0">
              <a:buNone/>
            </a:pPr>
            <a:r>
              <a:rPr lang="cs-CZ" dirty="0"/>
              <a:t>Možnost překračování státních hranic (skoro) kdekoli. </a:t>
            </a:r>
          </a:p>
          <a:p>
            <a:pPr marL="0" indent="0">
              <a:buNone/>
            </a:pPr>
            <a:r>
              <a:rPr lang="cs-CZ" dirty="0"/>
              <a:t>Možnost namátkových kontrol v příhraničním pásmu. </a:t>
            </a:r>
          </a:p>
          <a:p>
            <a:pPr marL="0" indent="0">
              <a:buNone/>
            </a:pPr>
            <a:r>
              <a:rPr lang="cs-CZ" dirty="0"/>
              <a:t>Možnost znovuzavedení soustavných kontrol na omezenou dobu, jsou-li pro to důvody. </a:t>
            </a:r>
          </a:p>
          <a:p>
            <a:pPr marL="0" indent="0">
              <a:buNone/>
            </a:pPr>
            <a:r>
              <a:rPr lang="cs-CZ" dirty="0"/>
              <a:t>Znovuzavedení při pandemii.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B6F156-F0B0-490C-AD1A-D8E7967123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6C764-CAD2-40ED-BDC4-A9E2850D8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2675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B7E8A-C606-4379-B69D-05938C22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kvůli pořádku a bezpečnosti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B67AD-7A80-4013-89C3-423E209D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Omezení vstupu a pobytu kvůli veřejnému pořádku se smějí uplatňovat jenom v přiměřené době jako sankce za závažný trestný čin, kdy je nebezpečí recidivy.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Rozsudek </a:t>
            </a:r>
            <a:r>
              <a:rPr lang="cs-CZ" altLang="cs-CZ" dirty="0" err="1"/>
              <a:t>Donatella</a:t>
            </a:r>
            <a:r>
              <a:rPr lang="cs-CZ" altLang="cs-CZ" dirty="0"/>
              <a:t> </a:t>
            </a:r>
            <a:r>
              <a:rPr lang="cs-CZ" altLang="cs-CZ" dirty="0" err="1"/>
              <a:t>Calfa</a:t>
            </a:r>
            <a:r>
              <a:rPr lang="cs-CZ" altLang="cs-CZ" dirty="0"/>
              <a:t> jako příklad přístupu SD a národních soudů.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631A90-3159-491E-BB3C-D536BA014B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BB58CC-B941-438E-AA6F-28EAAA12A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8671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F36C1-A978-44B2-952E-F2B2F2FE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dirty="0"/>
              <a:t>Omezení kvůli ochraně zdraví dle smlouvy a sekundárního práva.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E3B1F5-D4FC-4857-BDA2-20BC0390F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r>
              <a:rPr lang="cs-CZ" dirty="0"/>
              <a:t>Ve světě jsou státy, které chtějí atesty HIV/AIDS negativity apod. </a:t>
            </a:r>
          </a:p>
          <a:p>
            <a:r>
              <a:rPr lang="cs-CZ" dirty="0"/>
              <a:t>Možnost zapovědět přistěhování občanům jiných členských států se závažnými onemocněními: </a:t>
            </a:r>
          </a:p>
          <a:p>
            <a:r>
              <a:rPr lang="cs-CZ" dirty="0"/>
              <a:t>- vymezená závažná onemocnění dle WHO. </a:t>
            </a:r>
          </a:p>
          <a:p>
            <a:r>
              <a:rPr lang="cs-CZ" dirty="0"/>
              <a:t>- závažné duševní poruchy typu schizofrenie</a:t>
            </a:r>
          </a:p>
          <a:p>
            <a:pPr marL="0" indent="0">
              <a:buNone/>
            </a:pPr>
            <a:r>
              <a:rPr lang="cs-CZ" dirty="0"/>
              <a:t>Státy ve skutečnosti vůbec neuplatňovaly. </a:t>
            </a:r>
          </a:p>
          <a:p>
            <a:pPr marL="0" indent="0">
              <a:buNone/>
            </a:pPr>
            <a:r>
              <a:rPr lang="cs-CZ" dirty="0"/>
              <a:t>Uplatnění izolací a karantén bez ohledu na občanství: s možností konzulární ochrany cizinců.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A8C7B0-12DB-4895-A77C-E28F99E3D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1AEA61-EF68-4CC0-9965-BA79A45A7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002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6C2B1-1CBB-4B23-9CBC-89618596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Pandemie covid-19 a mobilita osob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685B4-A8D5-4976-B908-90B500B33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Nebývalá omezení mobility. </a:t>
            </a:r>
          </a:p>
          <a:p>
            <a:r>
              <a:rPr lang="cs-CZ" dirty="0"/>
              <a:t>V celosvětovém měřítku je projevem svrchovanosti státu, že na své území nepouštějí cizince.  </a:t>
            </a:r>
          </a:p>
          <a:p>
            <a:r>
              <a:rPr lang="cs-CZ" dirty="0"/>
              <a:t>Na jaře 2020 též státy EU vůči sobě navzájem uzavřely hranice, se složitě stanovenými výjimkami. Debata ohledně slučitelnosti s právem EU. Vážné dopady na mobilitu. </a:t>
            </a:r>
          </a:p>
          <a:p>
            <a:r>
              <a:rPr lang="cs-CZ" dirty="0"/>
              <a:t>Nyní při nárůstech všeobecné požadování karantény / negativních testů. </a:t>
            </a:r>
          </a:p>
          <a:p>
            <a:r>
              <a:rPr lang="cs-CZ" dirty="0"/>
              <a:t>Ještě uvidíme, co nám řeknou soudy.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D99084-98AD-46EC-BDA3-A7CAA10BA7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B09E7-FC0D-4AD3-B1A1-04F64225B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025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C7509-7327-43AF-8D52-1A825F3E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Občané třetích států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94903-6257-4C2D-911C-19F8AA802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Krátkodobý příjezd občanů: bezvízový styk či společné „Schengenské“ vízum. </a:t>
            </a:r>
          </a:p>
          <a:p>
            <a:endParaRPr lang="cs-CZ" dirty="0"/>
          </a:p>
          <a:p>
            <a:r>
              <a:rPr lang="cs-CZ" dirty="0"/>
              <a:t>Přistěhování ze třetích států si upravují jednotlivé členské státy samy. </a:t>
            </a:r>
          </a:p>
          <a:p>
            <a:r>
              <a:rPr lang="cs-CZ" dirty="0"/>
              <a:t>Není žádná společná či jednotná politika EU.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C64A92-1EC7-422D-8314-B34E7BE771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0231DE-0D9A-4121-A0AC-A7687A174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7950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2630E5B-FE1A-44F8-9F46-A9B49F68E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Přístup k zaměstnání 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0A09E8E-D141-4A56-B956-3D28D2F27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Zásada zrovnoprávnění občanů jiných členských států na trhu práce a podnikání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stejné pracovní právo (přístup k zaměstnání, mzda, pracovní doba atd.).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Nemožnost upřednostňování vlastních občanů při přístupu k pracovním pozicím a přednostní propouštění.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Požadavek zrovnoprávnění občanů též vůči zaměstnavatelům včetně soukromých.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Zapadá do širšího zapovídání diskriminace podle řady hledisek: požaduje rovněž EU samotná svým antidiskriminačním právem. 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E6B4-EFE0-44F7-AD61-142449D2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3CBC7-202C-489F-AF8A-441B9F73D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stejné správní právo pro osoby samostatně výdělečně činné </a:t>
            </a:r>
          </a:p>
          <a:p>
            <a:r>
              <a:rPr lang="cs-CZ" altLang="cs-CZ" dirty="0"/>
              <a:t>Stejné licence (problémy s kvalifikací dále) </a:t>
            </a:r>
          </a:p>
          <a:p>
            <a:r>
              <a:rPr lang="cs-CZ" altLang="cs-CZ" dirty="0"/>
              <a:t>Stejné kontroly</a:t>
            </a:r>
          </a:p>
          <a:p>
            <a:r>
              <a:rPr lang="cs-CZ" altLang="cs-CZ" dirty="0"/>
              <a:t>Stejné sankce. </a:t>
            </a:r>
          </a:p>
          <a:p>
            <a:r>
              <a:rPr lang="cs-CZ" altLang="cs-CZ" dirty="0"/>
              <a:t>Požadavek zrovnoprávnění však nedopadá na tuzemce jako odběratele zboží a služeb. </a:t>
            </a:r>
          </a:p>
          <a:p>
            <a:r>
              <a:rPr lang="cs-CZ" dirty="0"/>
              <a:t>Může docházet z jejich strany k diskriminaci.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D3DEC2-CC99-40B0-834F-B5CBBEBE3D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CDF936-3492-4235-A80A-54B4D4366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24661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8C0FA-AECD-4879-974D-A881419F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Široké pojetí zaměstnání a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C417E-5E50-41EE-84ED-9E45C0F9C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jakoukoli výdělečnou či zabezpečující činnost. </a:t>
            </a:r>
          </a:p>
          <a:p>
            <a:r>
              <a:rPr lang="cs-CZ" dirty="0"/>
              <a:t>Jenom činnosti zcela zanedbatelné by nepostačovaly. </a:t>
            </a:r>
          </a:p>
          <a:p>
            <a:r>
              <a:rPr lang="cs-CZ" dirty="0"/>
              <a:t>Zákaz diskriminace při přicestování, ale též při vycestování. </a:t>
            </a:r>
          </a:p>
          <a:p>
            <a:r>
              <a:rPr lang="cs-CZ" dirty="0"/>
              <a:t>Rozsudek </a:t>
            </a:r>
            <a:r>
              <a:rPr lang="cs-CZ" dirty="0" err="1"/>
              <a:t>Bosman</a:t>
            </a:r>
            <a:r>
              <a:rPr lang="cs-CZ" dirty="0"/>
              <a:t> – nepřijatelnost vázání profesionálního fotbalisty na vyplacení.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95A60B-A47C-4D4A-90AC-10DC3C7D7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525FFD-ED75-41D2-91D6-3D8691926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2833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A27C-7940-4B46-AD60-ADF1E636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Stejné daně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50CAD-ED27-47D6-BA05-D9F3F565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Příslušnost ke státě práce / pobytu. </a:t>
            </a:r>
          </a:p>
          <a:p>
            <a:r>
              <a:rPr lang="cs-CZ" dirty="0"/>
              <a:t>Zásada mezinárodního zdanění příjmů.</a:t>
            </a:r>
          </a:p>
          <a:p>
            <a:r>
              <a:rPr lang="cs-CZ" dirty="0"/>
              <a:t>Potvrzují smlouvy o zamezení dvojího zdanění.</a:t>
            </a:r>
          </a:p>
          <a:p>
            <a:r>
              <a:rPr lang="cs-CZ" dirty="0"/>
              <a:t>Vsuvka: v EU zůstávají dvoustranné smlouvy o zamezení dvojího zdanění, žádná harmonizace či dokonce unifikace, ale ani koordinace.   </a:t>
            </a:r>
          </a:p>
          <a:p>
            <a:r>
              <a:rPr lang="cs-CZ" dirty="0"/>
              <a:t>Daňový tuzemec (rezident) versus cizozemec (nerezident).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5BB352-1D85-4520-A1E5-145B40F0D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30AC32-DD9B-40B8-AD16-0A3131411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16729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2D8AF-4016-42A1-81B6-B720E19C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případy a zdanění příjmů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1E0EFB-4261-44ED-8FAF-FAD747E7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daňové výhody mají jen daňoví tuzemci (rezidenti).</a:t>
            </a:r>
          </a:p>
          <a:p>
            <a:r>
              <a:rPr lang="cs-CZ" dirty="0"/>
              <a:t>Dojíždění za prací: </a:t>
            </a:r>
            <a:r>
              <a:rPr lang="cs-CZ" dirty="0" err="1"/>
              <a:t>pendleři</a:t>
            </a:r>
            <a:r>
              <a:rPr lang="cs-CZ" dirty="0"/>
              <a:t>. </a:t>
            </a:r>
          </a:p>
          <a:p>
            <a:r>
              <a:rPr lang="cs-CZ" dirty="0" err="1"/>
              <a:t>Pendleři</a:t>
            </a:r>
            <a:r>
              <a:rPr lang="cs-CZ" dirty="0"/>
              <a:t> jsou daňoví nerezidenti. </a:t>
            </a:r>
          </a:p>
          <a:p>
            <a:r>
              <a:rPr lang="cs-CZ" dirty="0"/>
              <a:t>Rozsudek </a:t>
            </a:r>
            <a:r>
              <a:rPr lang="cs-CZ" dirty="0" err="1"/>
              <a:t>Schumacker</a:t>
            </a:r>
            <a:r>
              <a:rPr lang="cs-CZ" dirty="0"/>
              <a:t> – výhody pro migranta.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F5049D-F226-4D7F-86C7-D65BE2339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7259FF-95CC-4469-90AD-8798578DD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85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31AD0-6C5B-4148-A57F-D0505779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liberalizace obchodu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24BAE9-34CB-4486-AB77-8DA578BE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/1/ Potlačení bariér obchodu zbožím (a pohybu osob apod.) uvnitř státu – v Evropě v 18. či 19. století </a:t>
            </a:r>
          </a:p>
          <a:p>
            <a:r>
              <a:rPr lang="cs-CZ" dirty="0"/>
              <a:t>/2/ Omezení cel závazky států </a:t>
            </a:r>
          </a:p>
          <a:p>
            <a:r>
              <a:rPr lang="cs-CZ" dirty="0"/>
              <a:t>/3/ Zóny volného obchodu </a:t>
            </a:r>
          </a:p>
          <a:p>
            <a:r>
              <a:rPr lang="cs-CZ" dirty="0"/>
              <a:t>/4/ Celní unie </a:t>
            </a:r>
          </a:p>
          <a:p>
            <a:r>
              <a:rPr lang="cs-CZ" dirty="0"/>
              <a:t>/5/ Společný trh EU (+osoby, služby) </a:t>
            </a:r>
          </a:p>
          <a:p>
            <a:r>
              <a:rPr lang="cs-CZ" dirty="0"/>
              <a:t>/6/ (Jednotný) Vnitřní trh EU (+kapitál, odstranění hraničních kontrol) </a:t>
            </a:r>
          </a:p>
          <a:p>
            <a:r>
              <a:rPr lang="cs-CZ" dirty="0"/>
              <a:t>/7/ Hospodářská a měnová unie (ne všechny členské státy </a:t>
            </a:r>
          </a:p>
          <a:p>
            <a:r>
              <a:rPr lang="cs-CZ" dirty="0"/>
              <a:t>/8/ Sociální unie?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638F93-ED5D-4695-99CF-DB37CD72BF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0F5714-526A-4C42-A7E7-2565B8FF0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2109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6F186-B5ED-4399-A0BC-BB6BA0EC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veřejné moci jako výjimka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F4899E-22E2-48BD-AE91-D3D93F3F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Výjimka ohledně možnosti přístupu: zaměstnání a podnikání představující výkon veřejné moci mohou státy vyhradit svým vlastním občanům. </a:t>
            </a:r>
          </a:p>
          <a:p>
            <a:r>
              <a:rPr lang="cs-CZ" altLang="cs-CZ" dirty="0"/>
              <a:t>Výklad zaměstnání ve státní správě. </a:t>
            </a:r>
          </a:p>
          <a:p>
            <a:r>
              <a:rPr lang="cs-CZ" altLang="cs-CZ" dirty="0"/>
              <a:t>Zužující pojetí v rozsudku Komise v. Belgie. </a:t>
            </a:r>
          </a:p>
          <a:p>
            <a:r>
              <a:rPr lang="cs-CZ" altLang="cs-CZ" dirty="0"/>
              <a:t>Jenom povolání spojená s výkonem veřejné moci mohou státy vyhradit vlastním občanům, vesměs tak činí. </a:t>
            </a:r>
          </a:p>
          <a:p>
            <a:r>
              <a:rPr lang="cs-CZ" altLang="cs-CZ" dirty="0"/>
              <a:t>Vyhradit takto nelze jiná povolání ve veřejné sféře. </a:t>
            </a:r>
          </a:p>
          <a:p>
            <a:r>
              <a:rPr lang="cs-CZ" altLang="cs-CZ" dirty="0"/>
              <a:t>Obdobně se týká rovněž osob samostatně výdělečně činných.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26B02B-509B-4765-B1DA-B99929E0E5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9CBCE-D2CB-46DC-8C4A-84790AF8D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6574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ABA5A6F-A24A-41AD-9387-F162CD266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Uznávání kvalifikace obecně 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08F225A-2914-42E9-B5FA-B40F28C0F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Kvalifikace jako právní předpoklad pro výkon řady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Vyhodnocení kvalifikace jako vhodné pro výkon povolání u neregulovaných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Státy mají mechanismy pro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Nástrojem přistěhovalecké politiky může být přísnost/vstřícnost při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Uznávání kvalifikace mohou upravovat mezinárodní smlouvy.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DD03E-2CDB-42AC-8B5B-F29B70AB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Uznávání kvalifikace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99305-B998-400E-AE6F-A759A5827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Organizace a financování školství zůstává v kompetenci členských států.  Mezi školskými soustavami členských států zůstávají nemalé rozdíly.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Kvůli usnadnění pohybu pracovníků a podnikatelů přesto vytvoření mechanismu pro snadné uznávání univerzitních kvalifikací.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Harmonizace nároků na některé diplomy: zdravotnictví, stavebnictví.  Vytvoření mechanismu pro uznávání výučních listů a podobných kvalifikací. Vzhledem ke značným rozdílům nutnost uznávání praxe  Unifikace kvalifikací v dopravě (potřebné a dosažitelné pro mezinárodní dopravu).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Nyní kodifikace směrnicí 2005/36/ES.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Zvláštnost kvalifikace právníků.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FFC4EE-814C-43ED-8F83-1F67F9999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C019CA-1723-4D4E-B65A-ADE42E07A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31055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2F28BBE-C641-4506-BA14-B1BCC9A70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Nároky na jazykové znalosti 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1941C15-3E10-4AEA-AE4D-B95D11EFF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Právo nebo zaměstnavatel mohou požadovat odpovídající znalost místního jazyka od přistěhovalce za prací nebo podnikání, potřebnou pro výkon profese.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Jakékoli usnadňování v podobě tolerance neznalosti jazyka by bylo absurdní, zákaz omezení se proto nevykládá široce tak, že by zahrnoval také zastřené omezení občanů jiných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Rozsudek </a:t>
            </a:r>
            <a:r>
              <a:rPr lang="cs-CZ" dirty="0" err="1"/>
              <a:t>Groener</a:t>
            </a:r>
            <a:r>
              <a:rPr lang="cs-CZ" dirty="0"/>
              <a:t> jako dalekosáhlé uznání jazykové politiky členského státu.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76A42AF-D487-43FA-A85E-F7A5A49C1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36735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Zabezpečení přistěhovalce za prací / podnikáním a jeho rodiny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CB48299-C865-4813-BCBC-CBF895A35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Zařazení do soustavy sociálního zabezpečení hostitelského státu.</a:t>
            </a:r>
          </a:p>
          <a:p>
            <a:pPr eaLnBrk="1" hangingPunct="1">
              <a:defRPr/>
            </a:pPr>
            <a:r>
              <a:rPr lang="cs-CZ" altLang="cs-CZ" sz="2800" dirty="0"/>
              <a:t>Právo na stejnou zdravotní péči </a:t>
            </a:r>
          </a:p>
          <a:p>
            <a:pPr>
              <a:defRPr/>
            </a:pPr>
            <a:r>
              <a:rPr lang="cs-CZ" altLang="cs-CZ" sz="2800" dirty="0"/>
              <a:t>Právo na vzdělání migranta a doprovázejících rodinných příslušníků za stejných podmínek </a:t>
            </a:r>
          </a:p>
          <a:p>
            <a:pPr eaLnBrk="1" hangingPunct="1">
              <a:defRPr/>
            </a:pPr>
            <a:r>
              <a:rPr lang="cs-CZ" altLang="cs-CZ" sz="2800" dirty="0"/>
              <a:t>Právo na průběžné sociální dávky </a:t>
            </a:r>
          </a:p>
          <a:p>
            <a:pPr eaLnBrk="1" hangingPunct="1">
              <a:defRPr/>
            </a:pPr>
            <a:r>
              <a:rPr lang="cs-CZ" altLang="cs-CZ" sz="2800" dirty="0"/>
              <a:t>Právo na podporu v nezaměstnanosti, ovšem s nebezpečím neprodloužení pobytu, s výjimkou těch, co už získali trvalý pobyt. 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6FD7A02-7BBF-4FF1-9C27-EE469C8C6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Následné zabezpečení migrantů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23A9EB3-95D9-4BCE-9734-F79BDB68B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dirty="0"/>
              <a:t>Migranti postupně pracují a platí daně a odvody ve více členských států.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Nutnost propojení důchodového zabezpečení (starobní, invalidní i pozůstalostní – vdovské a sirotčí): nařízení 883/2004.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Sčítání rozhodných dob, nejsou-li nabyty pro získání nároku v příslušném státě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Poskytování dílčích důchodových dávek ze strany příslušných členských států.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Řešení – obecně – spravedlivé pro migranty stejně jako pro členské státy.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0504E1D-F1EA-4102-BD45-C008C38CB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Postavení cizinců - neobčanů EU 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82C1CC1-735E-41E8-9B76-37693329C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Členské státy si nicméně určují svoji přistěhovaleckou politiku samy. Ovlivňují ji přitom v řadě případů zvláštní vztahy se třetími  státy (bývalé kolonie či hospodářsky, kulturně, migračně a jinak blízké státy) </a:t>
            </a:r>
          </a:p>
          <a:p>
            <a:pPr eaLnBrk="1" hangingPunct="1">
              <a:defRPr/>
            </a:pPr>
            <a:r>
              <a:rPr lang="cs-CZ" altLang="cs-CZ" sz="2800" dirty="0"/>
              <a:t>Postupné zavádění migračních práv pro dlouhodobě usazené obyvatele – ne-občany členských států v rámci EU. </a:t>
            </a:r>
          </a:p>
          <a:p>
            <a:pPr eaLnBrk="1" hangingPunct="1">
              <a:defRPr/>
            </a:pPr>
            <a:r>
              <a:rPr lang="cs-CZ" altLang="cs-CZ" sz="2800" dirty="0"/>
              <a:t>Naturalizace: zařazení do kategorie občan, bez ohledu na míru </a:t>
            </a:r>
            <a:r>
              <a:rPr lang="cs-CZ" altLang="cs-CZ" sz="2800"/>
              <a:t>sociokulturní integrace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7134E28-F992-4207-ABE8-54D9572EE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Realita migrace za prací a podnikáním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2E25AAC-36F0-4CD4-B189-5522C4608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Obecně migrace za prací a podnikáním.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2800" dirty="0"/>
              <a:t>Důvody: mnohojazyčnost Evropy, poměrně nevelké rozdíly v možných příjmech, kulturní a klimatické rozdíly, nutnost rozdělení rodiny či stěhování všech,  náklady na cestování, sociální zabezpečení.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Paradoxní svoboda: ochota zavést jenom při očekávání malého využívání (proto přechodná období pro občany nových členských států)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E6173-5927-4608-9A8A-4039EABD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uvolnění migrace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9B4E5-DFFF-44FB-A040-F3B8023F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Odklad migrace pracovníků z nových členských států kvůli neochotě bohatých států okamžitě uvolnit z obavy před velkou migrací.</a:t>
            </a:r>
          </a:p>
          <a:p>
            <a:r>
              <a:rPr lang="cs-CZ" altLang="cs-CZ" dirty="0" err="1"/>
              <a:t>Brexit</a:t>
            </a:r>
            <a:r>
              <a:rPr lang="cs-CZ" altLang="cs-CZ" dirty="0"/>
              <a:t> jako důsledek naivní liberalizace ze strany VB.</a:t>
            </a:r>
          </a:p>
          <a:p>
            <a:r>
              <a:rPr lang="cs-CZ" altLang="cs-CZ" dirty="0"/>
              <a:t>EU jako výjimka z celosvětových poměrů.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D6724B-35B2-470B-B8FD-0605B99269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A4BFD0-3C69-478E-8882-F3B92C3A9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73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E3CD-6A3F-4EBB-AF21-F2A51711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Dodatek: Žadatelé o azyl – s nadějí i bez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C46F3D-E281-4C69-BB63-A837114D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Celosvětový standard ochrany: Ženevská úmluva o právním postavení uprchlíků. </a:t>
            </a:r>
          </a:p>
          <a:p>
            <a:r>
              <a:rPr lang="cs-CZ" dirty="0"/>
              <a:t>Rozvinutí na základě lidskoprávních standardů. </a:t>
            </a:r>
          </a:p>
          <a:p>
            <a:r>
              <a:rPr lang="cs-CZ" dirty="0"/>
              <a:t>Fyzický migrační tlak na vyspělé státy.  </a:t>
            </a:r>
          </a:p>
          <a:p>
            <a:r>
              <a:rPr lang="cs-CZ" dirty="0"/>
              <a:t>Dublinský systém: azyl vyřizuje stát pobytu, neudržitelnost. </a:t>
            </a:r>
          </a:p>
          <a:p>
            <a:r>
              <a:rPr lang="cs-CZ" dirty="0"/>
              <a:t>Problém s vyhošťováním neúspěšných žadatelů o azyl. </a:t>
            </a:r>
          </a:p>
          <a:p>
            <a:r>
              <a:rPr lang="cs-CZ" dirty="0"/>
              <a:t>Problém reálné sociokulturní integrace azylantů.</a:t>
            </a:r>
          </a:p>
          <a:p>
            <a:r>
              <a:rPr lang="cs-CZ" dirty="0"/>
              <a:t>Ale také přistěhovalců včetně potomků včetně těch, kteří již mají občanství.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AB61CB-D8E4-4BCE-B1D1-F3D5D8AB89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167B1A-B21E-405B-B5A7-9B719ABDF9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254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8C84-AA05-47A7-9F1C-B95D8BB8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svobody v EU a jejich třídění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2193A-642B-4209-8595-B4D698410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Typické členění 4 + 1 </a:t>
            </a:r>
          </a:p>
          <a:p>
            <a:r>
              <a:rPr lang="cs-CZ" dirty="0"/>
              <a:t>Možná jsou další členění </a:t>
            </a:r>
          </a:p>
          <a:p>
            <a:r>
              <a:rPr lang="cs-CZ" dirty="0"/>
              <a:t>Produkty: zboží, služby </a:t>
            </a:r>
          </a:p>
          <a:p>
            <a:r>
              <a:rPr lang="cs-CZ" dirty="0"/>
              <a:t>Faktory (vstupy): práce, kapitál </a:t>
            </a:r>
          </a:p>
          <a:p>
            <a:r>
              <a:rPr lang="cs-CZ" dirty="0"/>
              <a:t>+ platby jako protiplnění. </a:t>
            </a:r>
          </a:p>
          <a:p>
            <a:endParaRPr lang="cs-CZ" dirty="0"/>
          </a:p>
          <a:p>
            <a:r>
              <a:rPr lang="cs-CZ" dirty="0"/>
              <a:t>Odlišení jednotlivců a právnických osob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A92689-C1DF-49C9-930B-A4F764878C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A90288-D798-4C4E-ACE6-C04E4DCE0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308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8678-B943-4D45-A196-405D4FA4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oběh zboží, jeho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C5269C-B52C-469C-B36F-ACCEFC932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Nejdůležitější hospodářská svoboda v EU </a:t>
            </a:r>
          </a:p>
          <a:p>
            <a:r>
              <a:rPr lang="cs-CZ" dirty="0"/>
              <a:t>Nejstarší hospodářská svoboda v EU, resp. ES. </a:t>
            </a:r>
          </a:p>
          <a:p>
            <a:r>
              <a:rPr lang="cs-CZ" dirty="0"/>
              <a:t>Zavedení po vzniku 3 ES v 50. letech 20. století. </a:t>
            </a:r>
          </a:p>
          <a:p>
            <a:r>
              <a:rPr lang="cs-CZ" dirty="0"/>
              <a:t>Nyní jádro hospodářské integrace členských států. </a:t>
            </a:r>
          </a:p>
          <a:p>
            <a:r>
              <a:rPr lang="cs-CZ" dirty="0"/>
              <a:t>Rozšíření též na další, různými formami přidružené členské státy.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90F742-1B67-4577-B1F5-06939B462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AFFCC4-9961-4879-8B44-2C944BB6B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28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3C1BC-7291-4ACE-BF3D-5F2739FE0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cel a jeho dosažení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75E09C-44F8-49E4-B1D4-9FC19082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SFEU (dříve SE(H)S úplně zakazuje cla v obchodu mezi členskými státy. </a:t>
            </a:r>
          </a:p>
          <a:p>
            <a:r>
              <a:rPr lang="cs-CZ" dirty="0"/>
              <a:t>Zakázána jsou cla dovozní, ale též vývozní a průvozní. </a:t>
            </a:r>
          </a:p>
          <a:p>
            <a:endParaRPr lang="cs-CZ" dirty="0"/>
          </a:p>
          <a:p>
            <a:r>
              <a:rPr lang="cs-CZ" sz="1600" dirty="0"/>
              <a:t>Článek 28 (bývalý článek 23 Smlouvy o ES) 1. Unie zahrnuje celní unii, která pokrývá veškerý obchod zbožím a která zahrnuje jak zákaz vývozních a dovozních cel a všech poplatků s rovnocenným účinkem mezi členskými státy, tak i přijetí společného celního sazebníku ve vztahu ke třetím zemím.</a:t>
            </a:r>
          </a:p>
          <a:p>
            <a:r>
              <a:rPr lang="cs-CZ" sz="1600" dirty="0"/>
              <a:t>Článek 30 (bývalý článek 25 Smlouvy o ES) Dovozní nebo vývozní cla a poplatky s rovnocenným účinkem jsou mezi členskými státy zakázány. Tento zákaz se vztahuje také na cla fiskální povahy.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E1874B-B575-4B2B-91E6-52CE7E6BDE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64A6D5-9047-400B-BB78-4B76F5CBC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171197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D47E0-7651-46E7-A668-49C1E977F9AF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c3915ad1-252d-49c1-9427-3ed52ce9349a"/>
    <ds:schemaRef ds:uri="http://schemas.openxmlformats.org/package/2006/metadata/core-properties"/>
    <ds:schemaRef ds:uri="a002452f-60c5-4664-81ef-31541260db6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7D26D2B-590E-4B6E-A090-7C98A626D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4F08C7-25B4-49E8-98F9-E8F1BEDA3D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4554</Words>
  <Application>Microsoft Office PowerPoint</Application>
  <PresentationFormat>Předvádění na obrazovce (4:3)</PresentationFormat>
  <Paragraphs>542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69</vt:i4>
      </vt:variant>
    </vt:vector>
  </HeadingPairs>
  <TitlesOfParts>
    <vt:vector size="74" baseType="lpstr">
      <vt:lpstr>Arial</vt:lpstr>
      <vt:lpstr>Trebuchet MS</vt:lpstr>
      <vt:lpstr>Wingdings</vt:lpstr>
      <vt:lpstr>3559</vt:lpstr>
      <vt:lpstr>BÉŽOVÁ TITL</vt:lpstr>
      <vt:lpstr>Vnitřní trh EU (VTEU)   BO306Zk   2023 – prezentace pro distanční lekce   Filip Křepelka  Právo EU + zdravotnické právo  Právnická fakulta – Masarykova univerzita, Brno        </vt:lpstr>
      <vt:lpstr>Účel předmětu </vt:lpstr>
      <vt:lpstr>Návaznost </vt:lpstr>
      <vt:lpstr>Osnova – základní svobody </vt:lpstr>
      <vt:lpstr>Zakončení předmětu </vt:lpstr>
      <vt:lpstr>Stupně liberalizace obchodu  </vt:lpstr>
      <vt:lpstr>Základní svobody v EU a jejich třídění </vt:lpstr>
      <vt:lpstr>Volný oběh zboží, jeho význam </vt:lpstr>
      <vt:lpstr>Zákaz cel a jeho dosažení </vt:lpstr>
      <vt:lpstr>Povaha cla </vt:lpstr>
      <vt:lpstr>Vsuvka – rozsudek van Gend en Loos </vt:lpstr>
      <vt:lpstr>Poplatek / Dávka s obdobným účinkem </vt:lpstr>
      <vt:lpstr>Příklad: carrarský mramor </vt:lpstr>
      <vt:lpstr>Zákaz daňové diskriminace </vt:lpstr>
      <vt:lpstr>Příklad: zdanění destilátů:  </vt:lpstr>
      <vt:lpstr>Propletení všeho: rozsudek Brzezinski </vt:lpstr>
      <vt:lpstr>Harmonizace daní </vt:lpstr>
      <vt:lpstr>Jednotná konstrukce DPH</vt:lpstr>
      <vt:lpstr>Příslušnost k výběru </vt:lpstr>
      <vt:lpstr>Určení státu příslušného k výběru DPH ze služeb </vt:lpstr>
      <vt:lpstr>Obecné a zvláštní sazby, osvobození  </vt:lpstr>
      <vt:lpstr>Absence celních a fiskálních kontrol   </vt:lpstr>
      <vt:lpstr>Mechanismus kooperace</vt:lpstr>
      <vt:lpstr>Judikatura Soudního dvora k DPH – kolotočové podvody </vt:lpstr>
      <vt:lpstr>Spotřební daně </vt:lpstr>
      <vt:lpstr>Připomínka: EU jako celní unie </vt:lpstr>
      <vt:lpstr>Zákaz kvót a ORU</vt:lpstr>
      <vt:lpstr>Co jsou kvóty? </vt:lpstr>
      <vt:lpstr>Co je opatření s rovnocenným účinkem?  </vt:lpstr>
      <vt:lpstr>Linie judikatury</vt:lpstr>
      <vt:lpstr>Přípustné výjimky ze smlouvy (ex lege)  </vt:lpstr>
      <vt:lpstr>Ochrana života a zdraví lidí, zvířat a rostlin </vt:lpstr>
      <vt:lpstr>Ochrana bezpečnosti a pořádku </vt:lpstr>
      <vt:lpstr>Ochrana kulturního bohatství </vt:lpstr>
      <vt:lpstr>Ochrana práv duševního vlastnictví </vt:lpstr>
      <vt:lpstr>Nepřiměřenost Přiměřenost opatření – případ UHT  </vt:lpstr>
      <vt:lpstr>Přiměřenost opatření – metanolová otrava </vt:lpstr>
      <vt:lpstr>Harmonizace a unifikace norem  </vt:lpstr>
      <vt:lpstr>Vymezení zboží – hraniční případy </vt:lpstr>
      <vt:lpstr>Případ Komise v. Belgie – odpady </vt:lpstr>
      <vt:lpstr>Dopady uvolnění obchodu zbožím </vt:lpstr>
      <vt:lpstr>Volný pohyb osob </vt:lpstr>
      <vt:lpstr>Liberalizace mobility v EU jako jedinečná</vt:lpstr>
      <vt:lpstr>Vymezení okruhu oprávněných </vt:lpstr>
      <vt:lpstr>Připomenutí občanství obecně </vt:lpstr>
      <vt:lpstr>Práva spojená s občanstvím EU </vt:lpstr>
      <vt:lpstr>Vývoj volného pohybu osob </vt:lpstr>
      <vt:lpstr>Okruh rodinných příslušníků </vt:lpstr>
      <vt:lpstr>Jednotlivá omezení pohybu – kvůli bezpečnosti a pořádku  </vt:lpstr>
      <vt:lpstr>Vsuvka Schengenský systém </vt:lpstr>
      <vt:lpstr>Omezení kvůli pořádku a bezpečnosti </vt:lpstr>
      <vt:lpstr>Omezení kvůli ochraně zdraví dle smlouvy a sekundárního práva. </vt:lpstr>
      <vt:lpstr>Pandemie covid-19 a mobilita osob </vt:lpstr>
      <vt:lpstr>Občané třetích států </vt:lpstr>
      <vt:lpstr>Přístup k zaměstnání </vt:lpstr>
      <vt:lpstr>Přístup k podnikání </vt:lpstr>
      <vt:lpstr>Široké pojetí zaměstnání a podnikání </vt:lpstr>
      <vt:lpstr>Stejné daně</vt:lpstr>
      <vt:lpstr>Hraniční případy a zdanění příjmů  </vt:lpstr>
      <vt:lpstr>Výkon veřejné moci jako výjimka </vt:lpstr>
      <vt:lpstr>Uznávání kvalifikace obecně  </vt:lpstr>
      <vt:lpstr>Uznávání kvalifikace uvnitř EU </vt:lpstr>
      <vt:lpstr>Nároky na jazykové znalosti </vt:lpstr>
      <vt:lpstr>Zabezpečení přistěhovalce za prací / podnikáním a jeho rodiny </vt:lpstr>
      <vt:lpstr>Následné zabezpečení migrantů </vt:lpstr>
      <vt:lpstr>Postavení cizinců - neobčanů EU </vt:lpstr>
      <vt:lpstr>Realita migrace za prací a podnikáním </vt:lpstr>
      <vt:lpstr>Citlivost uvolnění migrace uvnitř EU </vt:lpstr>
      <vt:lpstr>Dodatek: Žadatelé o azyl – s nadějí i bez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286</cp:revision>
  <dcterms:created xsi:type="dcterms:W3CDTF">2014-10-22T18:22:05Z</dcterms:created>
  <dcterms:modified xsi:type="dcterms:W3CDTF">2023-09-22T06:37:00Z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