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1" r:id="rId5"/>
    <p:sldId id="263" r:id="rId6"/>
    <p:sldId id="260" r:id="rId7"/>
    <p:sldId id="257" r:id="rId8"/>
    <p:sldId id="258" r:id="rId9"/>
    <p:sldId id="259" r:id="rId10"/>
    <p:sldId id="267" r:id="rId11"/>
    <p:sldId id="268" r:id="rId12"/>
    <p:sldId id="269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77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61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131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977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4087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719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914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80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56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30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5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79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41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31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14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75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B5B3A-CBA5-4622-B15E-78C76B34950B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9D7891-27FD-45E3-BE99-A55106022E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84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086811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Politika EU v oblasti životního prostředí </a:t>
            </a:r>
            <a:b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(ekologická/environmentální politika EU)</a:t>
            </a:r>
            <a:endParaRPr lang="cs-CZ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Hospodářské politiky Evropské unie </a:t>
            </a:r>
          </a:p>
          <a:p>
            <a:endParaRPr lang="cs-CZ" dirty="0"/>
          </a:p>
          <a:p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Mgr. </a:t>
            </a:r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Ing.</a:t>
            </a:r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Mgr. </a:t>
            </a:r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Hana </a:t>
            </a:r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Cejpek Musilová </a:t>
            </a:r>
            <a:endParaRPr lang="cs-CZ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2810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635" y="546100"/>
            <a:ext cx="9000066" cy="13208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Budoucnost environmentální politiky EU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97000"/>
            <a:ext cx="8596668" cy="5054599"/>
          </a:xfrm>
        </p:spPr>
        <p:txBody>
          <a:bodyPr>
            <a:noAutofit/>
          </a:bodyPr>
          <a:lstStyle/>
          <a:p>
            <a:r>
              <a:rPr lang="cs-CZ" sz="2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</a:t>
            </a:r>
            <a:r>
              <a:rPr lang="cs-CZ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Green </a:t>
            </a:r>
            <a:r>
              <a:rPr lang="cs-CZ" sz="2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Deal</a:t>
            </a:r>
            <a:r>
              <a:rPr lang="cs-CZ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Zelená dohoda pro Evropou </a:t>
            </a:r>
          </a:p>
          <a:p>
            <a:r>
              <a:rPr lang="cs-CZ" sz="2200" dirty="0"/>
              <a:t>Boj proti změně klimatu a zhoršování </a:t>
            </a:r>
            <a:r>
              <a:rPr lang="cs-CZ" sz="2200" dirty="0"/>
              <a:t>životního prostředí </a:t>
            </a:r>
            <a:endParaRPr lang="cs-CZ" sz="2200" dirty="0"/>
          </a:p>
          <a:p>
            <a:r>
              <a:rPr lang="cs-CZ" sz="2200" dirty="0"/>
              <a:t>Zelená </a:t>
            </a:r>
            <a:r>
              <a:rPr lang="cs-CZ" sz="2200" dirty="0"/>
              <a:t>dohoda pro </a:t>
            </a:r>
            <a:r>
              <a:rPr lang="cs-CZ" sz="2200" dirty="0"/>
              <a:t>Evropu </a:t>
            </a:r>
            <a:r>
              <a:rPr lang="cs-CZ" sz="2200" dirty="0"/>
              <a:t>má Unii transformovat na moderní, konkurenceschopnou ekonomiku, jež účinně využívá zdroje a kde:</a:t>
            </a:r>
          </a:p>
          <a:p>
            <a:pPr lvl="1"/>
            <a:r>
              <a:rPr lang="cs-CZ" sz="2200" dirty="0"/>
              <a:t>se do roku 2050 dosáhne nulových čistých emisí skleníkových plynů</a:t>
            </a:r>
          </a:p>
          <a:p>
            <a:pPr lvl="1"/>
            <a:r>
              <a:rPr lang="cs-CZ" sz="2200" dirty="0"/>
              <a:t>bude hospodářský růst oddělený od využívání zdrojů</a:t>
            </a:r>
          </a:p>
          <a:p>
            <a:pPr lvl="1"/>
            <a:r>
              <a:rPr lang="cs-CZ" sz="2200" dirty="0"/>
              <a:t>nebude opomenut žádný jednotlivec ani region</a:t>
            </a:r>
          </a:p>
          <a:p>
            <a:r>
              <a:rPr lang="cs-CZ" sz="2200" dirty="0"/>
              <a:t>Na </a:t>
            </a:r>
            <a:r>
              <a:rPr lang="cs-CZ" sz="2200" dirty="0"/>
              <a:t>realizaci jejích cílů půjde jedna třetina investic ve výši 1,8 bilionu eur, které jsou k dispozici v rámci programu oživení </a:t>
            </a:r>
            <a:r>
              <a:rPr lang="cs-CZ" sz="2200" dirty="0" err="1"/>
              <a:t>NextGenerationEU</a:t>
            </a:r>
            <a:r>
              <a:rPr lang="cs-CZ" sz="2200" dirty="0"/>
              <a:t> a sedmiletého rozpočtu </a:t>
            </a:r>
            <a:r>
              <a:rPr lang="cs-CZ" sz="2200" dirty="0"/>
              <a:t>EU</a:t>
            </a:r>
            <a:endParaRPr lang="cs-CZ" sz="2200" dirty="0"/>
          </a:p>
          <a:p>
            <a:endParaRPr lang="cs-CZ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74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9416" y="266700"/>
            <a:ext cx="8596668" cy="13208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Přínos Zelené dohody pro Evropu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má zajistit: </a:t>
            </a:r>
            <a:endParaRPr lang="cs-CZ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587500"/>
            <a:ext cx="8115300" cy="5041900"/>
          </a:xfrm>
        </p:spPr>
      </p:pic>
    </p:spTree>
    <p:extLst>
      <p:ext uri="{BB962C8B-B14F-4D97-AF65-F5344CB8AC3E}">
        <p14:creationId xmlns:p14="http://schemas.microsoft.com/office/powerpoint/2010/main" val="291727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8800" y="279400"/>
            <a:ext cx="9169400" cy="1320800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jakých oblastech mají být přijímána opatření v návaznosti na Zelenou dohodu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1714500"/>
            <a:ext cx="8102599" cy="4889500"/>
          </a:xfrm>
        </p:spPr>
      </p:pic>
    </p:spTree>
    <p:extLst>
      <p:ext uri="{BB962C8B-B14F-4D97-AF65-F5344CB8AC3E}">
        <p14:creationId xmlns:p14="http://schemas.microsoft.com/office/powerpoint/2010/main" val="632194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54000"/>
            <a:ext cx="8596668" cy="1320800"/>
          </a:xfrm>
        </p:spPr>
        <p:txBody>
          <a:bodyPr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ovlivnění environmentálním právem EU 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03389"/>
            <a:ext cx="8596668" cy="504031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Aarhuská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úmluva </a:t>
            </a:r>
            <a:r>
              <a:rPr lang="cs-CZ" sz="2000" dirty="0" smtClean="0"/>
              <a:t>– právo na informace o ŽP, účast veřejnosti, možnost obrany  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EIA </a:t>
            </a:r>
            <a:r>
              <a:rPr lang="cs-CZ" sz="2000" dirty="0" smtClean="0"/>
              <a:t>– </a:t>
            </a:r>
            <a:r>
              <a:rPr lang="en-US" sz="2000" dirty="0" smtClean="0"/>
              <a:t>Environmental Impact Assessment</a:t>
            </a:r>
            <a:r>
              <a:rPr lang="cs-CZ" sz="20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Integrované povolování 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 2000</a:t>
            </a:r>
          </a:p>
          <a:p>
            <a:pPr lvl="1">
              <a:lnSpc>
                <a:spcPct val="120000"/>
              </a:lnSpc>
            </a:pPr>
            <a:r>
              <a:rPr lang="cs-CZ" sz="1800" dirty="0" smtClean="0"/>
              <a:t>Směrnice </a:t>
            </a:r>
            <a:r>
              <a:rPr lang="cs-CZ" sz="1800" dirty="0" smtClean="0"/>
              <a:t>o stanovištích </a:t>
            </a:r>
          </a:p>
          <a:p>
            <a:pPr lvl="1">
              <a:lnSpc>
                <a:spcPct val="120000"/>
              </a:lnSpc>
            </a:pPr>
            <a:r>
              <a:rPr lang="cs-CZ" sz="1800" dirty="0" smtClean="0"/>
              <a:t>Směrnice o ptácích 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Rámcová směrnice o vodách 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CITES nařízení 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Nitrátová směrnice 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chemických látek</a:t>
            </a:r>
            <a:r>
              <a:rPr lang="cs-CZ" sz="2000" dirty="0" smtClean="0"/>
              <a:t> </a:t>
            </a:r>
            <a:endParaRPr lang="cs-CZ" sz="2000" dirty="0"/>
          </a:p>
          <a:p>
            <a:pPr lvl="1">
              <a:lnSpc>
                <a:spcPct val="120000"/>
              </a:lnSpc>
            </a:pPr>
            <a:r>
              <a:rPr lang="cs-CZ" sz="1800" dirty="0" smtClean="0"/>
              <a:t>nařízení </a:t>
            </a:r>
            <a:r>
              <a:rPr lang="cs-CZ" sz="1800" dirty="0" smtClean="0"/>
              <a:t>REACH - </a:t>
            </a:r>
            <a:r>
              <a:rPr lang="cs-CZ" sz="1800" dirty="0"/>
              <a:t>o registraci, hodnocení, povolování a omezování chemických látek a o zřízení Evropské agentury pro chemické látky (ECHA)</a:t>
            </a:r>
            <a:endParaRPr lang="cs-CZ" sz="1800" dirty="0" smtClean="0"/>
          </a:p>
          <a:p>
            <a:pPr lvl="1">
              <a:lnSpc>
                <a:spcPct val="120000"/>
              </a:lnSpc>
            </a:pPr>
            <a:r>
              <a:rPr lang="cs-CZ" sz="1800" dirty="0" smtClean="0"/>
              <a:t>CLP – klasifikace, označování a balení látek a směsí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4377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9709"/>
          </a:xfrm>
        </p:spPr>
        <p:txBody>
          <a:bodyPr anchor="ctr">
            <a:no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a vývoj evropské politiky životního prostředí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65563"/>
            <a:ext cx="8596668" cy="5153891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1972</a:t>
            </a:r>
            <a:r>
              <a:rPr lang="cs-CZ" sz="2400" dirty="0" smtClean="0"/>
              <a:t> v návaznosti na první konferenci OSN o životním prostředí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zasedání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 rady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Paříži</a:t>
            </a:r>
            <a:r>
              <a:rPr lang="cs-CZ" sz="2400" dirty="0" smtClean="0"/>
              <a:t> - je </a:t>
            </a:r>
            <a:r>
              <a:rPr lang="cs-CZ" sz="2400" dirty="0"/>
              <a:t>nutné vytvořit politiku životního prostředí Společenství na podporu hospodářského </a:t>
            </a:r>
            <a:r>
              <a:rPr lang="cs-CZ" sz="2400" dirty="0" smtClean="0"/>
              <a:t>rozvoje + výzva k</a:t>
            </a:r>
            <a:r>
              <a:rPr lang="cs-CZ" sz="2400" dirty="0"/>
              <a:t> sestavení akčního </a:t>
            </a:r>
            <a:r>
              <a:rPr lang="cs-CZ" sz="2400" dirty="0" smtClean="0"/>
              <a:t>programu</a:t>
            </a:r>
            <a:endParaRPr lang="cs-CZ" sz="2400" dirty="0" smtClean="0"/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Jednotný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evropský akt z roku 1987 </a:t>
            </a:r>
            <a:r>
              <a:rPr lang="cs-CZ" sz="2400" dirty="0"/>
              <a:t>začlenil do tehdejší smlouvy novou hlavu nazvanou </a:t>
            </a:r>
            <a:r>
              <a:rPr lang="cs-CZ" sz="2400" b="1" i="1" dirty="0"/>
              <a:t>„Životní </a:t>
            </a:r>
            <a:r>
              <a:rPr lang="cs-CZ" sz="2400" b="1" i="1" dirty="0" smtClean="0"/>
              <a:t>prostředí“</a:t>
            </a:r>
            <a:endParaRPr lang="cs-CZ" sz="2400" b="1" i="1" dirty="0" smtClean="0"/>
          </a:p>
          <a:p>
            <a:r>
              <a:rPr lang="cs-CZ" sz="2400" dirty="0"/>
              <a:t>s</a:t>
            </a:r>
            <a:r>
              <a:rPr lang="cs-CZ" sz="2400" dirty="0" smtClean="0"/>
              <a:t>tala se právním </a:t>
            </a:r>
            <a:r>
              <a:rPr lang="cs-CZ" sz="2400" dirty="0"/>
              <a:t>základem společné politiky životního prostředí a </a:t>
            </a:r>
            <a:r>
              <a:rPr lang="cs-CZ" sz="2400" dirty="0" smtClean="0"/>
              <a:t>jejím </a:t>
            </a:r>
            <a:r>
              <a:rPr lang="cs-CZ" sz="2400" dirty="0"/>
              <a:t>cílem bylo zachování kvality životního prostředí, ochrana lidského zdraví a zajištění racionálního využívání přírodních </a:t>
            </a:r>
            <a:r>
              <a:rPr lang="cs-CZ" sz="2400" dirty="0" smtClean="0"/>
              <a:t>zdrojů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7317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a vývoj evropské politiky životního prostředí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91011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Následující revize Smlouvy posílily závazek </a:t>
            </a:r>
            <a:r>
              <a:rPr lang="cs-CZ" dirty="0"/>
              <a:t>Společenství v oblasti ochrany životního prostředí a rovněž úlohu Evropského parlamentu v rozvíjení politiky životního </a:t>
            </a:r>
            <a:r>
              <a:rPr lang="cs-CZ" dirty="0" smtClean="0"/>
              <a:t>prostředí</a:t>
            </a:r>
            <a:endParaRPr lang="cs-CZ" dirty="0"/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Maastrichtskou smlouvou (1993) </a:t>
            </a:r>
            <a:r>
              <a:rPr lang="cs-CZ" dirty="0"/>
              <a:t>byla z životního prostředí učiněna oficiální oblast politiky EU, byl zaveden postup spolurozhodování a hlasování kvalifikovanou většinou v Radě se stalo obecným </a:t>
            </a:r>
            <a:r>
              <a:rPr lang="cs-CZ" dirty="0" smtClean="0"/>
              <a:t>pravidlem</a:t>
            </a:r>
            <a:endParaRPr lang="cs-CZ" dirty="0"/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Amsterodamská smlouva (1999) </a:t>
            </a:r>
            <a:r>
              <a:rPr lang="cs-CZ" dirty="0"/>
              <a:t>zavedla povinnost začlenit ochranu životního prostředí do všech odvětvových politik EU, a to v zájmu podpory udržitelného </a:t>
            </a:r>
            <a:r>
              <a:rPr lang="cs-CZ" dirty="0" smtClean="0"/>
              <a:t>rozvoje</a:t>
            </a:r>
            <a:endParaRPr lang="cs-CZ" dirty="0"/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Lisabonská smlouva (2009) </a:t>
            </a:r>
            <a:r>
              <a:rPr lang="cs-CZ" dirty="0"/>
              <a:t>specifický cíl - </a:t>
            </a:r>
            <a:r>
              <a:rPr lang="cs-CZ" b="1" i="1" dirty="0"/>
              <a:t>„boj proti změně klimatu“ </a:t>
            </a:r>
            <a:r>
              <a:rPr lang="cs-CZ" dirty="0"/>
              <a:t>a také udržitelný rozvoj ve vztazích se třetími </a:t>
            </a:r>
            <a:r>
              <a:rPr lang="cs-CZ" dirty="0" smtClean="0"/>
              <a:t>zeměmi</a:t>
            </a:r>
            <a:endParaRPr lang="cs-CZ" dirty="0"/>
          </a:p>
          <a:p>
            <a:r>
              <a:rPr lang="cs-CZ" dirty="0"/>
              <a:t>Právní subjektivita nově umožnila EU uzavírat mezinárodní dohody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03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Současný právní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7800"/>
            <a:ext cx="8596668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b="1" dirty="0" smtClean="0">
                <a:solidFill>
                  <a:srgbClr val="00B0F0"/>
                </a:solidFill>
              </a:rPr>
              <a:t>Čl. 7 SFEU: </a:t>
            </a:r>
            <a:r>
              <a:rPr lang="cs-CZ" dirty="0" smtClean="0"/>
              <a:t>Evropská unie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zajišťuje soudržnost </a:t>
            </a:r>
            <a:r>
              <a:rPr lang="cs-CZ" dirty="0"/>
              <a:t>mezi svými jednotlivými politikami a činnostmi s přihlédnutím ke </a:t>
            </a:r>
            <a:r>
              <a:rPr lang="cs-CZ" dirty="0" smtClean="0"/>
              <a:t>všem svým </a:t>
            </a:r>
            <a:r>
              <a:rPr lang="cs-CZ" dirty="0"/>
              <a:t>cílům 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souladu se zásadou svěření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pravomocí</a:t>
            </a:r>
            <a:endParaRPr lang="cs-CZ" dirty="0" smtClean="0"/>
          </a:p>
          <a:p>
            <a:pPr>
              <a:lnSpc>
                <a:spcPct val="110000"/>
              </a:lnSpc>
            </a:pP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Čl. 11 </a:t>
            </a: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SFEU: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Požadavky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ochranu životního prostředí</a:t>
            </a:r>
            <a:r>
              <a:rPr lang="cs-CZ" dirty="0"/>
              <a:t> musí být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zahrnuty do vymezení a provádění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 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činností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r>
              <a:rPr lang="cs-CZ" dirty="0" smtClean="0"/>
              <a:t>, </a:t>
            </a:r>
            <a:r>
              <a:rPr lang="cs-CZ" dirty="0"/>
              <a:t>zejména s ohledem na podporu udržitelného </a:t>
            </a:r>
            <a:r>
              <a:rPr lang="cs-CZ" dirty="0" smtClean="0"/>
              <a:t>rozvoje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smtClean="0"/>
              <a:t>rozvoj, který současným i budoucím generacím zachovává možnost uspokojovat jejich základní životní potřeby a přitom nesnižuje rozmanitost přírody a zachovává přirozené funkce ekosystémů</a:t>
            </a:r>
            <a:r>
              <a:rPr lang="cs-CZ" dirty="0" smtClean="0"/>
              <a:t>)</a:t>
            </a:r>
            <a:endParaRPr lang="cs-CZ" dirty="0" smtClean="0"/>
          </a:p>
          <a:p>
            <a:pPr>
              <a:lnSpc>
                <a:spcPct val="110000"/>
              </a:lnSpc>
            </a:pPr>
            <a:endParaRPr lang="cs-CZ" dirty="0"/>
          </a:p>
          <a:p>
            <a:pPr>
              <a:lnSpc>
                <a:spcPct val="110000"/>
              </a:lnSpc>
            </a:pPr>
            <a:r>
              <a:rPr lang="cs-CZ" dirty="0"/>
              <a:t>EU má pravomoc jednat ve všech oblastech politiky životního </a:t>
            </a:r>
            <a:r>
              <a:rPr lang="cs-CZ" dirty="0" smtClean="0"/>
              <a:t>prostředí </a:t>
            </a:r>
            <a:r>
              <a:rPr lang="cs-CZ" dirty="0"/>
              <a:t>jako je </a:t>
            </a:r>
            <a:endParaRPr lang="cs-CZ" dirty="0" smtClean="0"/>
          </a:p>
          <a:p>
            <a:pPr lvl="1">
              <a:lnSpc>
                <a:spcPct val="110000"/>
              </a:lnSpc>
            </a:pPr>
            <a:r>
              <a:rPr lang="cs-CZ" b="1" dirty="0" smtClean="0"/>
              <a:t>znečištění </a:t>
            </a:r>
            <a:r>
              <a:rPr lang="cs-CZ" b="1" dirty="0"/>
              <a:t>ovzduší a </a:t>
            </a:r>
            <a:r>
              <a:rPr lang="cs-CZ" b="1" dirty="0" smtClean="0"/>
              <a:t>vody</a:t>
            </a:r>
            <a:endParaRPr lang="cs-CZ" dirty="0"/>
          </a:p>
          <a:p>
            <a:pPr lvl="1">
              <a:lnSpc>
                <a:spcPct val="110000"/>
              </a:lnSpc>
            </a:pPr>
            <a:r>
              <a:rPr lang="cs-CZ" b="1" dirty="0" smtClean="0"/>
              <a:t>nakládání </a:t>
            </a:r>
            <a:r>
              <a:rPr lang="cs-CZ" b="1" dirty="0"/>
              <a:t>s odpady </a:t>
            </a:r>
            <a:endParaRPr lang="cs-CZ" b="1" dirty="0" smtClean="0"/>
          </a:p>
          <a:p>
            <a:pPr lvl="1">
              <a:lnSpc>
                <a:spcPct val="110000"/>
              </a:lnSpc>
            </a:pPr>
            <a:r>
              <a:rPr lang="cs-CZ" b="1" dirty="0" smtClean="0"/>
              <a:t>změna klimatu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smtClean="0"/>
              <a:t>oblast </a:t>
            </a:r>
            <a:r>
              <a:rPr lang="cs-CZ" dirty="0"/>
              <a:t>působnosti </a:t>
            </a:r>
            <a:r>
              <a:rPr lang="cs-CZ" dirty="0" smtClean="0"/>
              <a:t>EU pro </a:t>
            </a:r>
            <a:r>
              <a:rPr lang="cs-CZ" dirty="0"/>
              <a:t>přijímání opatření je omezena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zásadou subsidiarity </a:t>
            </a:r>
            <a:r>
              <a:rPr lang="cs-CZ" dirty="0"/>
              <a:t>a požadavkem na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jednomyslné přijetí v Radě </a:t>
            </a:r>
            <a:r>
              <a:rPr lang="cs-CZ" dirty="0"/>
              <a:t>v oblastech fiskálních záležitostí, územního plánování, využívání půdy, hospodaření s vodními zdroji, volby zdrojů energie a struktury dodávek </a:t>
            </a:r>
            <a:r>
              <a:rPr lang="cs-CZ" dirty="0" smtClean="0"/>
              <a:t>energie</a:t>
            </a:r>
            <a:endParaRPr lang="cs-CZ" dirty="0"/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98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72027"/>
            <a:ext cx="8596668" cy="1233055"/>
          </a:xfrm>
        </p:spPr>
        <p:txBody>
          <a:bodyPr anchor="ctr"/>
          <a:lstStyle/>
          <a:p>
            <a:pPr algn="ctr"/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základ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5082"/>
            <a:ext cx="8596668" cy="518621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Evropský parlament a Rada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řádným legislativním postupem </a:t>
            </a:r>
            <a:r>
              <a:rPr lang="cs-CZ" dirty="0"/>
              <a:t>po konzultaci s </a:t>
            </a:r>
            <a:r>
              <a:rPr lang="cs-CZ" dirty="0" smtClean="0"/>
              <a:t>Hospodářským a </a:t>
            </a:r>
            <a:r>
              <a:rPr lang="cs-CZ" dirty="0"/>
              <a:t>sociálním výborem a Výborem regionů rozhodnou, jakou činnost bude </a:t>
            </a:r>
            <a:r>
              <a:rPr lang="cs-CZ" dirty="0" smtClean="0"/>
              <a:t>EU </a:t>
            </a:r>
            <a:r>
              <a:rPr lang="cs-CZ" dirty="0"/>
              <a:t>vyvíjet, aby </a:t>
            </a:r>
            <a:r>
              <a:rPr lang="cs-CZ" dirty="0" smtClean="0"/>
              <a:t>bylo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dosaženo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cílů uvedených v článku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 SFEU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Rada příjme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zvláštním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legislativním postupem </a:t>
            </a:r>
            <a:r>
              <a:rPr lang="cs-CZ" dirty="0"/>
              <a:t>a po konzultaci s Evropským parlamentem, </a:t>
            </a:r>
            <a:r>
              <a:rPr lang="cs-CZ" dirty="0" smtClean="0"/>
              <a:t>Hospodářským a </a:t>
            </a:r>
            <a:r>
              <a:rPr lang="cs-CZ" dirty="0"/>
              <a:t>sociálním výborem a Výborem regionů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jednomyslně</a:t>
            </a:r>
            <a:r>
              <a:rPr lang="cs-CZ" dirty="0" smtClean="0"/>
              <a:t>: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předpisy především fiskální povahy</a:t>
            </a:r>
            <a:r>
              <a:rPr lang="cs-CZ" dirty="0" smtClean="0"/>
              <a:t>;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opatření významně ovlivňující volbu členského státu mezi různými energetickými zdroji a </a:t>
            </a:r>
            <a:r>
              <a:rPr lang="cs-CZ" dirty="0" smtClean="0"/>
              <a:t>základní skladbu </a:t>
            </a:r>
            <a:r>
              <a:rPr lang="cs-CZ" dirty="0"/>
              <a:t>jeho zásobování energií</a:t>
            </a:r>
            <a:endParaRPr lang="cs-CZ" dirty="0" smtClean="0"/>
          </a:p>
          <a:p>
            <a:pPr lvl="1">
              <a:lnSpc>
                <a:spcPct val="110000"/>
              </a:lnSpc>
            </a:pPr>
            <a:r>
              <a:rPr lang="cs-CZ" dirty="0"/>
              <a:t>opatření týkající </a:t>
            </a:r>
            <a:r>
              <a:rPr lang="cs-CZ" dirty="0" smtClean="0"/>
              <a:t>se </a:t>
            </a:r>
          </a:p>
          <a:p>
            <a:pPr lvl="1">
              <a:lnSpc>
                <a:spcPct val="110000"/>
              </a:lnSpc>
              <a:buFontTx/>
              <a:buChar char="-"/>
            </a:pPr>
            <a:r>
              <a:rPr lang="cs-CZ" dirty="0" smtClean="0"/>
              <a:t>územního plánování </a:t>
            </a:r>
          </a:p>
          <a:p>
            <a:pPr lvl="1">
              <a:lnSpc>
                <a:spcPct val="110000"/>
              </a:lnSpc>
              <a:buFontTx/>
              <a:buChar char="-"/>
            </a:pPr>
            <a:r>
              <a:rPr lang="cs-CZ" dirty="0" smtClean="0"/>
              <a:t>hospodaření </a:t>
            </a:r>
            <a:r>
              <a:rPr lang="cs-CZ" dirty="0"/>
              <a:t>s vodními zdroji nebo týkající se přímo nebo nepřímo dostupnosti </a:t>
            </a:r>
            <a:r>
              <a:rPr lang="cs-CZ" dirty="0" smtClean="0"/>
              <a:t>vodních zdrojů</a:t>
            </a:r>
          </a:p>
          <a:p>
            <a:pPr lvl="1">
              <a:lnSpc>
                <a:spcPct val="110000"/>
              </a:lnSpc>
              <a:buFontTx/>
              <a:buChar char="-"/>
            </a:pPr>
            <a:r>
              <a:rPr lang="cs-CZ" dirty="0"/>
              <a:t>využívání půdy, s výjimkou hospodaření s odpady</a:t>
            </a:r>
          </a:p>
        </p:txBody>
      </p:sp>
    </p:spTree>
    <p:extLst>
      <p:ext uri="{BB962C8B-B14F-4D97-AF65-F5344CB8AC3E}">
        <p14:creationId xmlns:p14="http://schemas.microsoft.com/office/powerpoint/2010/main" val="14439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62792"/>
            <a:ext cx="8596668" cy="1080654"/>
          </a:xfrm>
        </p:spPr>
        <p:txBody>
          <a:bodyPr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Pravomoci EU 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66092"/>
            <a:ext cx="8596668" cy="538941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Výlučná pravomoc 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čl</a:t>
            </a:r>
            <a:r>
              <a:rPr lang="cs-CZ" dirty="0"/>
              <a:t>. 3 odst. 1 písm. d) SFEU: Unie má výlučnou pravomoc v oblasti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zachování biologických mořských zdrojů v rámci společné rybářské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politiky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Sdílená pravomoc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čl. 4 odst. 1 písm. e) SFEU: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životní prostředí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čl. 4 odst. 1 písm. </a:t>
            </a:r>
            <a:r>
              <a:rPr lang="cs-CZ" dirty="0" smtClean="0"/>
              <a:t>d) SFEU: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zemědělství a rybolov, vyjma zachování biologických mořských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zdrojů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čl. 4 odst. 1 písm. </a:t>
            </a:r>
            <a:r>
              <a:rPr lang="cs-CZ" dirty="0" smtClean="0"/>
              <a:t>i) </a:t>
            </a:r>
            <a:r>
              <a:rPr lang="cs-CZ" dirty="0"/>
              <a:t>SFEU: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energetika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čl. 4 odst. 1 písm. </a:t>
            </a:r>
            <a:r>
              <a:rPr lang="cs-CZ" dirty="0" smtClean="0"/>
              <a:t>k) SFEU: společné </a:t>
            </a:r>
            <a:r>
              <a:rPr lang="cs-CZ" dirty="0"/>
              <a:t>otázky bezpečnosti v oblasti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veřejného zdraví</a:t>
            </a:r>
            <a:r>
              <a:rPr lang="cs-CZ" dirty="0"/>
              <a:t>, pokud jde o hlediska vymezená v </a:t>
            </a:r>
            <a:r>
              <a:rPr lang="cs-CZ" dirty="0" smtClean="0"/>
              <a:t>této smlouvě (SFEU) </a:t>
            </a:r>
          </a:p>
          <a:p>
            <a:pPr lvl="1">
              <a:lnSpc>
                <a:spcPct val="120000"/>
              </a:lnSpc>
            </a:pP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cs-CZ" dirty="0"/>
              <a:t>Aniž jsou dotčena určitá opatření Unie,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členské státy financují a provádějí politiku </a:t>
            </a:r>
            <a:r>
              <a:rPr lang="cs-CZ" dirty="0"/>
              <a:t>v </a:t>
            </a:r>
            <a:r>
              <a:rPr lang="cs-CZ" dirty="0" smtClean="0"/>
              <a:t>oblasti životního prostředí (čl. 192 odst. 4 SFEU)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Čl. 193 ochranná </a:t>
            </a:r>
            <a:r>
              <a:rPr lang="cs-CZ" dirty="0"/>
              <a:t>opatření přijatá podle článku 192 </a:t>
            </a:r>
            <a:r>
              <a:rPr lang="cs-CZ" dirty="0" smtClean="0"/>
              <a:t>SFEU nejsou </a:t>
            </a:r>
            <a:r>
              <a:rPr lang="cs-CZ" dirty="0"/>
              <a:t>překážkou tomu, aby každý členský stát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zachovával nebo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zaváděl přísnější ochranná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</a:t>
            </a:r>
            <a:endParaRPr lang="cs-CZ" dirty="0" smtClean="0"/>
          </a:p>
          <a:p>
            <a:pPr lvl="1">
              <a:lnSpc>
                <a:spcPct val="120000"/>
              </a:lnSpc>
            </a:pPr>
            <a:r>
              <a:rPr lang="cs-CZ" dirty="0" smtClean="0"/>
              <a:t>Tato </a:t>
            </a:r>
            <a:r>
              <a:rPr lang="cs-CZ" dirty="0"/>
              <a:t>opatření musí být </a:t>
            </a:r>
            <a:r>
              <a:rPr lang="cs-CZ" b="1" dirty="0"/>
              <a:t>slučitelná se Smlouvami</a:t>
            </a:r>
            <a:r>
              <a:rPr lang="cs-CZ" dirty="0"/>
              <a:t>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Oznamují se </a:t>
            </a:r>
            <a:r>
              <a:rPr lang="cs-CZ" dirty="0" smtClean="0"/>
              <a:t>Komisi</a:t>
            </a:r>
            <a:endParaRPr lang="cs-CZ" dirty="0" smtClean="0"/>
          </a:p>
          <a:p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12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145"/>
          </a:xfrm>
        </p:spPr>
        <p:txBody>
          <a:bodyPr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politiky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57744"/>
            <a:ext cx="8596668" cy="5320147"/>
          </a:xfrm>
        </p:spPr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články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 až 193 </a:t>
            </a:r>
            <a:r>
              <a:rPr lang="cs-CZ" dirty="0"/>
              <a:t>Smlouvy o fungování Evropské unie (SFEU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Politika EU </a:t>
            </a:r>
            <a:r>
              <a:rPr lang="cs-CZ" dirty="0"/>
              <a:t>v oblasti životního prostředí přispívá k </a:t>
            </a:r>
            <a:r>
              <a:rPr lang="cs-CZ" dirty="0" smtClean="0"/>
              <a:t>sledování </a:t>
            </a:r>
            <a:r>
              <a:rPr lang="cs-CZ" dirty="0"/>
              <a:t>následujících </a:t>
            </a:r>
            <a:r>
              <a:rPr lang="cs-CZ" dirty="0" smtClean="0"/>
              <a:t>cílů: </a:t>
            </a:r>
          </a:p>
          <a:p>
            <a:pPr lvl="1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zachování, ochrana a zlepšování kvality životního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prostředí</a:t>
            </a:r>
          </a:p>
          <a:p>
            <a:pPr lvl="1"/>
            <a:r>
              <a:rPr lang="cs-CZ" dirty="0"/>
              <a:t>ochrana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lidského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zdraví</a:t>
            </a:r>
          </a:p>
          <a:p>
            <a:pPr lvl="1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uvážlivé a racionální využívání přírodních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zdrojů</a:t>
            </a:r>
          </a:p>
          <a:p>
            <a:pPr lvl="1"/>
            <a:r>
              <a:rPr lang="cs-CZ" dirty="0"/>
              <a:t>podpora opatření na mezinárodní úrovni určených k řešení regionálních a celosvětových </a:t>
            </a:r>
            <a:r>
              <a:rPr lang="cs-CZ" dirty="0" smtClean="0"/>
              <a:t>problémů životního </a:t>
            </a:r>
            <a:r>
              <a:rPr lang="cs-CZ" dirty="0"/>
              <a:t>prostředí, a zejména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boj proti změně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klimatu</a:t>
            </a:r>
          </a:p>
          <a:p>
            <a:pPr lvl="1"/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Při přípravě politiky v oblasti </a:t>
            </a:r>
            <a:r>
              <a:rPr lang="cs-CZ" dirty="0" smtClean="0"/>
              <a:t>životního prostředí přihlíží Unie k:</a:t>
            </a:r>
          </a:p>
          <a:p>
            <a:pPr lvl="1"/>
            <a:r>
              <a:rPr lang="cs-CZ" dirty="0"/>
              <a:t>dostupným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vědeckým a technickým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údajům</a:t>
            </a:r>
          </a:p>
          <a:p>
            <a:pPr lvl="1"/>
            <a:r>
              <a:rPr lang="cs-CZ" dirty="0"/>
              <a:t>podmínkám životního prostředí v různých regionech </a:t>
            </a:r>
            <a:r>
              <a:rPr lang="cs-CZ" dirty="0" smtClean="0"/>
              <a:t>Unie</a:t>
            </a:r>
          </a:p>
          <a:p>
            <a:pPr lvl="1"/>
            <a:r>
              <a:rPr lang="cs-CZ" dirty="0"/>
              <a:t>možnému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prospěchu a nákladům plynoucím z činnosti nebo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nečinnosti</a:t>
            </a:r>
          </a:p>
          <a:p>
            <a:pPr lvl="1"/>
            <a:r>
              <a:rPr lang="cs-CZ" dirty="0"/>
              <a:t>hospodářskému a sociálnímu rozvoji Unie jako celku a vyváženému rozvoji jejích regionů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8386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8200"/>
          </a:xfrm>
        </p:spPr>
        <p:txBody>
          <a:bodyPr anchor="ctr">
            <a:normAutofit/>
          </a:bodyPr>
          <a:lstStyle/>
          <a:p>
            <a:pPr algn="ctr"/>
            <a:r>
              <a:rPr lang="cs-CZ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Zásady </a:t>
            </a:r>
            <a:endParaRPr lang="cs-CZ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Zakotvené v čl. 191 odst. 2 SFEU </a:t>
            </a:r>
          </a:p>
          <a:p>
            <a:endParaRPr lang="cs-CZ" sz="2000" dirty="0"/>
          </a:p>
          <a:p>
            <a:r>
              <a:rPr lang="cs-CZ" sz="2000" dirty="0"/>
              <a:t>Politika </a:t>
            </a:r>
            <a:r>
              <a:rPr lang="cs-CZ" sz="2000" dirty="0" smtClean="0"/>
              <a:t>EU </a:t>
            </a:r>
            <a:r>
              <a:rPr lang="cs-CZ" sz="2000" dirty="0"/>
              <a:t>v oblasti životního prostředí je zaměřena na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vysokou úroveň ochrany</a:t>
            </a:r>
            <a:r>
              <a:rPr lang="cs-CZ" sz="2000" dirty="0"/>
              <a:t>, </a:t>
            </a:r>
            <a:r>
              <a:rPr lang="cs-CZ" sz="2000" dirty="0" smtClean="0"/>
              <a:t>přičemž přihlíží </a:t>
            </a:r>
            <a:r>
              <a:rPr lang="cs-CZ" sz="2000" dirty="0"/>
              <a:t>k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rozdílné situaci v jednotlivých regionech </a:t>
            </a:r>
            <a:r>
              <a:rPr lang="cs-CZ" sz="2000" dirty="0" smtClean="0"/>
              <a:t>Unie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400" dirty="0" smtClean="0"/>
              <a:t>zásada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obezřetnosti</a:t>
            </a:r>
            <a:r>
              <a:rPr lang="cs-CZ" sz="2400" dirty="0" smtClean="0"/>
              <a:t> (předběžné opatrnosti) 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ásada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</a:t>
            </a:r>
          </a:p>
          <a:p>
            <a:r>
              <a:rPr lang="cs-CZ" sz="2400" dirty="0" smtClean="0"/>
              <a:t>Nápravy/odstraňování </a:t>
            </a:r>
            <a:r>
              <a:rPr lang="cs-CZ" sz="2400" dirty="0"/>
              <a:t>znečištění životního prostředí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 zdroje 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dirty="0" smtClean="0"/>
              <a:t>zásada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„znečišťovatel platí“</a:t>
            </a:r>
          </a:p>
        </p:txBody>
      </p:sp>
    </p:spTree>
    <p:extLst>
      <p:ext uri="{BB962C8B-B14F-4D97-AF65-F5344CB8AC3E}">
        <p14:creationId xmlns:p14="http://schemas.microsoft.com/office/powerpoint/2010/main" val="371278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Víceleté akční programy 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Evropský parlament a Rada přijímají řádným legislativním postupem po konzultaci s </a:t>
            </a:r>
            <a:r>
              <a:rPr lang="cs-CZ" dirty="0" smtClean="0"/>
              <a:t>Hospodářským a </a:t>
            </a:r>
            <a:r>
              <a:rPr lang="cs-CZ" dirty="0"/>
              <a:t>sociálním výborem a Výborem regionů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všeobecné programy činnosti</a:t>
            </a:r>
            <a:r>
              <a:rPr lang="cs-CZ" dirty="0"/>
              <a:t>, v nichž </a:t>
            </a:r>
            <a:r>
              <a:rPr lang="cs-CZ" dirty="0" smtClean="0"/>
              <a:t>stanoví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přednostní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cíle, kterých má být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dosaženo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r>
              <a:rPr lang="cs-CZ" dirty="0" smtClean="0"/>
              <a:t>stanoví </a:t>
            </a:r>
            <a:r>
              <a:rPr lang="cs-CZ" dirty="0"/>
              <a:t>rámec pro budoucí opatření ve všech oblastech politiky životního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jsou </a:t>
            </a:r>
            <a:r>
              <a:rPr lang="cs-CZ" dirty="0"/>
              <a:t>začleněny do horizontálních strategií </a:t>
            </a:r>
            <a:endParaRPr lang="cs-CZ" dirty="0" smtClean="0"/>
          </a:p>
          <a:p>
            <a:r>
              <a:rPr lang="cs-CZ" dirty="0" smtClean="0"/>
              <a:t>přihlíží </a:t>
            </a:r>
            <a:r>
              <a:rPr lang="cs-CZ" dirty="0"/>
              <a:t>se k nim při mezinárodních jednáních o životním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jsou prováděny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45567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663</TotalTime>
  <Words>1082</Words>
  <Application>Microsoft Office PowerPoint</Application>
  <PresentationFormat>Širokoúhlá obrazovka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Fazeta</vt:lpstr>
      <vt:lpstr>Politika EU v oblasti životního prostředí  (ekologická/environmentální politika EU)</vt:lpstr>
      <vt:lpstr>Vznik a vývoj evropské politiky životního prostředí </vt:lpstr>
      <vt:lpstr>Vznik a vývoj evropské politiky životního prostředí </vt:lpstr>
      <vt:lpstr>Současný právní základ</vt:lpstr>
      <vt:lpstr>Právní základ</vt:lpstr>
      <vt:lpstr>Pravomoci EU </vt:lpstr>
      <vt:lpstr>Cíle politiky</vt:lpstr>
      <vt:lpstr>Zásady </vt:lpstr>
      <vt:lpstr>Víceleté akční programy </vt:lpstr>
      <vt:lpstr>Budoucnost environmentální politiky EU</vt:lpstr>
      <vt:lpstr>Přínos Zelené dohody pro Evropu  Co má zajistit: </vt:lpstr>
      <vt:lpstr>V jakých oblastech mají být přijímána opatření v návaznosti na Zelenou dohodu</vt:lpstr>
      <vt:lpstr>Příklady ovlivnění environmentálním právem EU </vt:lpstr>
    </vt:vector>
  </TitlesOfParts>
  <Company>Česká inspekce životního prostředí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EU v oblasti životního prostředí</dc:title>
  <dc:creator>Cejpek Musilová Hana</dc:creator>
  <cp:lastModifiedBy>Cejpek Musilová Hana</cp:lastModifiedBy>
  <cp:revision>37</cp:revision>
  <dcterms:created xsi:type="dcterms:W3CDTF">2020-11-20T02:37:37Z</dcterms:created>
  <dcterms:modified xsi:type="dcterms:W3CDTF">2021-12-10T15:00:53Z</dcterms:modified>
</cp:coreProperties>
</file>