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303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94" r:id="rId12"/>
    <p:sldId id="295" r:id="rId13"/>
    <p:sldId id="296" r:id="rId14"/>
    <p:sldId id="297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6" r:id="rId35"/>
    <p:sldId id="287" r:id="rId36"/>
    <p:sldId id="288" r:id="rId37"/>
    <p:sldId id="290" r:id="rId38"/>
    <p:sldId id="298" r:id="rId39"/>
    <p:sldId id="299" r:id="rId40"/>
    <p:sldId id="300" r:id="rId41"/>
    <p:sldId id="302" r:id="rId42"/>
    <p:sldId id="285" r:id="rId43"/>
    <p:sldId id="301" r:id="rId44"/>
    <p:sldId id="291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71" autoAdjust="0"/>
    <p:restoredTop sz="85180" autoAdjust="0"/>
  </p:normalViewPr>
  <p:slideViewPr>
    <p:cSldViewPr snapToGrid="0">
      <p:cViewPr varScale="1">
        <p:scale>
          <a:sx n="110" d="100"/>
          <a:sy n="110" d="100"/>
        </p:scale>
        <p:origin x="216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" userId="a97b1c72-6973-4fbc-b2b3-2067b8f9d103" providerId="ADAL" clId="{649A192D-6A05-4479-B849-B990D83070AF}"/>
    <pc:docChg chg="modSld">
      <pc:chgData name="Josef" userId="a97b1c72-6973-4fbc-b2b3-2067b8f9d103" providerId="ADAL" clId="{649A192D-6A05-4479-B849-B990D83070AF}" dt="2024-11-16T14:09:45.924" v="0" actId="6549"/>
      <pc:docMkLst>
        <pc:docMk/>
      </pc:docMkLst>
      <pc:sldChg chg="modSp mod">
        <pc:chgData name="Josef" userId="a97b1c72-6973-4fbc-b2b3-2067b8f9d103" providerId="ADAL" clId="{649A192D-6A05-4479-B849-B990D83070AF}" dt="2024-11-16T14:09:45.924" v="0" actId="6549"/>
        <pc:sldMkLst>
          <pc:docMk/>
          <pc:sldMk cId="3263342447" sldId="256"/>
        </pc:sldMkLst>
        <pc:spChg chg="mod">
          <ac:chgData name="Josef" userId="a97b1c72-6973-4fbc-b2b3-2067b8f9d103" providerId="ADAL" clId="{649A192D-6A05-4479-B849-B990D83070AF}" dt="2024-11-16T14:09:45.924" v="0" actId="6549"/>
          <ac:spMkLst>
            <pc:docMk/>
            <pc:sldMk cId="3263342447" sldId="256"/>
            <ac:spMk id="5" creationId="{BDA74EBB-06F9-2F42-BBA7-49358111EC86}"/>
          </ac:spMkLst>
        </pc:spChg>
      </pc:sldChg>
    </pc:docChg>
  </pc:docChgLst>
  <pc:docChgLst>
    <pc:chgData name="Josef Bártů" userId="a97b1c72-6973-4fbc-b2b3-2067b8f9d103" providerId="ADAL" clId="{9905C456-6AEF-D34C-AB35-610ACC22DB84}"/>
    <pc:docChg chg="undo custSel addSld modSld sldOrd">
      <pc:chgData name="Josef Bártů" userId="a97b1c72-6973-4fbc-b2b3-2067b8f9d103" providerId="ADAL" clId="{9905C456-6AEF-D34C-AB35-610ACC22DB84}" dt="2024-11-17T13:22:48.926" v="1316" actId="20577"/>
      <pc:docMkLst>
        <pc:docMk/>
      </pc:docMkLst>
      <pc:sldChg chg="modNotesTx">
        <pc:chgData name="Josef Bártů" userId="a97b1c72-6973-4fbc-b2b3-2067b8f9d103" providerId="ADAL" clId="{9905C456-6AEF-D34C-AB35-610ACC22DB84}" dt="2024-11-17T12:05:21.480" v="211"/>
        <pc:sldMkLst>
          <pc:docMk/>
          <pc:sldMk cId="1309470265" sldId="258"/>
        </pc:sldMkLst>
      </pc:sldChg>
      <pc:sldChg chg="modSp mod">
        <pc:chgData name="Josef Bártů" userId="a97b1c72-6973-4fbc-b2b3-2067b8f9d103" providerId="ADAL" clId="{9905C456-6AEF-D34C-AB35-610ACC22DB84}" dt="2024-11-17T12:13:32.594" v="645" actId="20577"/>
        <pc:sldMkLst>
          <pc:docMk/>
          <pc:sldMk cId="1633517665" sldId="259"/>
        </pc:sldMkLst>
        <pc:spChg chg="mod">
          <ac:chgData name="Josef Bártů" userId="a97b1c72-6973-4fbc-b2b3-2067b8f9d103" providerId="ADAL" clId="{9905C456-6AEF-D34C-AB35-610ACC22DB84}" dt="2024-11-17T12:06:01.194" v="220" actId="20577"/>
          <ac:spMkLst>
            <pc:docMk/>
            <pc:sldMk cId="1633517665" sldId="259"/>
            <ac:spMk id="4" creationId="{00000000-0000-0000-0000-000000000000}"/>
          </ac:spMkLst>
        </pc:spChg>
        <pc:spChg chg="mod">
          <ac:chgData name="Josef Bártů" userId="a97b1c72-6973-4fbc-b2b3-2067b8f9d103" providerId="ADAL" clId="{9905C456-6AEF-D34C-AB35-610ACC22DB84}" dt="2024-11-17T12:13:32.594" v="645" actId="20577"/>
          <ac:spMkLst>
            <pc:docMk/>
            <pc:sldMk cId="1633517665" sldId="259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16:51.354" v="774" actId="20577"/>
        <pc:sldMkLst>
          <pc:docMk/>
          <pc:sldMk cId="768618685" sldId="261"/>
        </pc:sldMkLst>
        <pc:spChg chg="mod">
          <ac:chgData name="Josef Bártů" userId="a97b1c72-6973-4fbc-b2b3-2067b8f9d103" providerId="ADAL" clId="{9905C456-6AEF-D34C-AB35-610ACC22DB84}" dt="2024-11-17T12:16:51.354" v="774" actId="20577"/>
          <ac:spMkLst>
            <pc:docMk/>
            <pc:sldMk cId="768618685" sldId="261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16:09.506" v="752" actId="20577"/>
        <pc:sldMkLst>
          <pc:docMk/>
          <pc:sldMk cId="1237491232" sldId="262"/>
        </pc:sldMkLst>
        <pc:spChg chg="mod">
          <ac:chgData name="Josef Bártů" userId="a97b1c72-6973-4fbc-b2b3-2067b8f9d103" providerId="ADAL" clId="{9905C456-6AEF-D34C-AB35-610ACC22DB84}" dt="2024-11-17T12:16:09.506" v="752" actId="20577"/>
          <ac:spMkLst>
            <pc:docMk/>
            <pc:sldMk cId="1237491232" sldId="262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36:06.390" v="1048" actId="20577"/>
        <pc:sldMkLst>
          <pc:docMk/>
          <pc:sldMk cId="2422342823" sldId="269"/>
        </pc:sldMkLst>
        <pc:spChg chg="mod">
          <ac:chgData name="Josef Bártů" userId="a97b1c72-6973-4fbc-b2b3-2067b8f9d103" providerId="ADAL" clId="{9905C456-6AEF-D34C-AB35-610ACC22DB84}" dt="2024-11-17T12:36:06.390" v="1048" actId="20577"/>
          <ac:spMkLst>
            <pc:docMk/>
            <pc:sldMk cId="2422342823" sldId="269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38:00.397" v="1073" actId="20577"/>
        <pc:sldMkLst>
          <pc:docMk/>
          <pc:sldMk cId="212351677" sldId="270"/>
        </pc:sldMkLst>
        <pc:spChg chg="mod">
          <ac:chgData name="Josef Bártů" userId="a97b1c72-6973-4fbc-b2b3-2067b8f9d103" providerId="ADAL" clId="{9905C456-6AEF-D34C-AB35-610ACC22DB84}" dt="2024-11-17T12:38:00.397" v="1073" actId="20577"/>
          <ac:spMkLst>
            <pc:docMk/>
            <pc:sldMk cId="212351677" sldId="270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39:47.252" v="1075" actId="20577"/>
        <pc:sldMkLst>
          <pc:docMk/>
          <pc:sldMk cId="493221121" sldId="274"/>
        </pc:sldMkLst>
        <pc:spChg chg="mod">
          <ac:chgData name="Josef Bártů" userId="a97b1c72-6973-4fbc-b2b3-2067b8f9d103" providerId="ADAL" clId="{9905C456-6AEF-D34C-AB35-610ACC22DB84}" dt="2024-11-17T12:39:47.252" v="1075" actId="20577"/>
          <ac:spMkLst>
            <pc:docMk/>
            <pc:sldMk cId="493221121" sldId="274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40:22.471" v="1079" actId="20577"/>
        <pc:sldMkLst>
          <pc:docMk/>
          <pc:sldMk cId="589500338" sldId="275"/>
        </pc:sldMkLst>
        <pc:spChg chg="mod">
          <ac:chgData name="Josef Bártů" userId="a97b1c72-6973-4fbc-b2b3-2067b8f9d103" providerId="ADAL" clId="{9905C456-6AEF-D34C-AB35-610ACC22DB84}" dt="2024-11-17T12:40:22.471" v="1079" actId="20577"/>
          <ac:spMkLst>
            <pc:docMk/>
            <pc:sldMk cId="589500338" sldId="275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41:04.333" v="1083" actId="20577"/>
        <pc:sldMkLst>
          <pc:docMk/>
          <pc:sldMk cId="500242460" sldId="276"/>
        </pc:sldMkLst>
        <pc:spChg chg="mod">
          <ac:chgData name="Josef Bártů" userId="a97b1c72-6973-4fbc-b2b3-2067b8f9d103" providerId="ADAL" clId="{9905C456-6AEF-D34C-AB35-610ACC22DB84}" dt="2024-11-17T12:41:04.333" v="1083" actId="20577"/>
          <ac:spMkLst>
            <pc:docMk/>
            <pc:sldMk cId="500242460" sldId="276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46:36.873" v="1089" actId="20577"/>
        <pc:sldMkLst>
          <pc:docMk/>
          <pc:sldMk cId="2896133389" sldId="280"/>
        </pc:sldMkLst>
        <pc:spChg chg="mod">
          <ac:chgData name="Josef Bártů" userId="a97b1c72-6973-4fbc-b2b3-2067b8f9d103" providerId="ADAL" clId="{9905C456-6AEF-D34C-AB35-610ACC22DB84}" dt="2024-11-17T12:46:36.873" v="1089" actId="20577"/>
          <ac:spMkLst>
            <pc:docMk/>
            <pc:sldMk cId="2896133389" sldId="280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49:40.458" v="1103" actId="20577"/>
        <pc:sldMkLst>
          <pc:docMk/>
          <pc:sldMk cId="2886057274" sldId="282"/>
        </pc:sldMkLst>
        <pc:spChg chg="mod">
          <ac:chgData name="Josef Bártů" userId="a97b1c72-6973-4fbc-b2b3-2067b8f9d103" providerId="ADAL" clId="{9905C456-6AEF-D34C-AB35-610ACC22DB84}" dt="2024-11-17T12:49:40.458" v="1103" actId="20577"/>
          <ac:spMkLst>
            <pc:docMk/>
            <pc:sldMk cId="2886057274" sldId="282"/>
            <ac:spMk id="5" creationId="{00000000-0000-0000-0000-000000000000}"/>
          </ac:spMkLst>
        </pc:spChg>
      </pc:sldChg>
      <pc:sldChg chg="modSp mod modNotesTx">
        <pc:chgData name="Josef Bártů" userId="a97b1c72-6973-4fbc-b2b3-2067b8f9d103" providerId="ADAL" clId="{9905C456-6AEF-D34C-AB35-610ACC22DB84}" dt="2024-11-17T13:22:48.926" v="1316" actId="20577"/>
        <pc:sldMkLst>
          <pc:docMk/>
          <pc:sldMk cId="1217262740" sldId="285"/>
        </pc:sldMkLst>
        <pc:spChg chg="mod">
          <ac:chgData name="Josef Bártů" userId="a97b1c72-6973-4fbc-b2b3-2067b8f9d103" providerId="ADAL" clId="{9905C456-6AEF-D34C-AB35-610ACC22DB84}" dt="2024-11-17T13:22:48.926" v="1316" actId="20577"/>
          <ac:spMkLst>
            <pc:docMk/>
            <pc:sldMk cId="1217262740" sldId="285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56:11.145" v="1207" actId="20577"/>
        <pc:sldMkLst>
          <pc:docMk/>
          <pc:sldMk cId="226348657" sldId="286"/>
        </pc:sldMkLst>
        <pc:spChg chg="mod">
          <ac:chgData name="Josef Bártů" userId="a97b1c72-6973-4fbc-b2b3-2067b8f9d103" providerId="ADAL" clId="{9905C456-6AEF-D34C-AB35-610ACC22DB84}" dt="2024-11-17T12:56:11.145" v="1207" actId="20577"/>
          <ac:spMkLst>
            <pc:docMk/>
            <pc:sldMk cId="226348657" sldId="286"/>
            <ac:spMk id="5" creationId="{00000000-0000-0000-0000-000000000000}"/>
          </ac:spMkLst>
        </pc:spChg>
      </pc:sldChg>
      <pc:sldChg chg="modSp mod">
        <pc:chgData name="Josef Bártů" userId="a97b1c72-6973-4fbc-b2b3-2067b8f9d103" providerId="ADAL" clId="{9905C456-6AEF-D34C-AB35-610ACC22DB84}" dt="2024-11-17T12:23:22.599" v="1020" actId="20577"/>
        <pc:sldMkLst>
          <pc:docMk/>
          <pc:sldMk cId="747911104" sldId="296"/>
        </pc:sldMkLst>
        <pc:spChg chg="mod">
          <ac:chgData name="Josef Bártů" userId="a97b1c72-6973-4fbc-b2b3-2067b8f9d103" providerId="ADAL" clId="{9905C456-6AEF-D34C-AB35-610ACC22DB84}" dt="2024-11-17T12:23:22.599" v="1020" actId="20577"/>
          <ac:spMkLst>
            <pc:docMk/>
            <pc:sldMk cId="747911104" sldId="296"/>
            <ac:spMk id="5" creationId="{7C9451E5-467C-D86F-D5AF-E0EA137CF3FC}"/>
          </ac:spMkLst>
        </pc:spChg>
      </pc:sldChg>
      <pc:sldChg chg="modSp mod">
        <pc:chgData name="Josef Bártů" userId="a97b1c72-6973-4fbc-b2b3-2067b8f9d103" providerId="ADAL" clId="{9905C456-6AEF-D34C-AB35-610ACC22DB84}" dt="2024-11-17T12:23:40.650" v="1021" actId="20577"/>
        <pc:sldMkLst>
          <pc:docMk/>
          <pc:sldMk cId="2129401332" sldId="297"/>
        </pc:sldMkLst>
        <pc:spChg chg="mod">
          <ac:chgData name="Josef Bártů" userId="a97b1c72-6973-4fbc-b2b3-2067b8f9d103" providerId="ADAL" clId="{9905C456-6AEF-D34C-AB35-610ACC22DB84}" dt="2024-11-17T12:23:40.650" v="1021" actId="20577"/>
          <ac:spMkLst>
            <pc:docMk/>
            <pc:sldMk cId="2129401332" sldId="297"/>
            <ac:spMk id="5" creationId="{F507E84E-68EE-9A7D-BC72-461801B1E31E}"/>
          </ac:spMkLst>
        </pc:spChg>
      </pc:sldChg>
      <pc:sldChg chg="modSp mod">
        <pc:chgData name="Josef Bártů" userId="a97b1c72-6973-4fbc-b2b3-2067b8f9d103" providerId="ADAL" clId="{9905C456-6AEF-D34C-AB35-610ACC22DB84}" dt="2024-11-17T12:58:16.570" v="1223" actId="20577"/>
        <pc:sldMkLst>
          <pc:docMk/>
          <pc:sldMk cId="1738473546" sldId="299"/>
        </pc:sldMkLst>
        <pc:spChg chg="mod">
          <ac:chgData name="Josef Bártů" userId="a97b1c72-6973-4fbc-b2b3-2067b8f9d103" providerId="ADAL" clId="{9905C456-6AEF-D34C-AB35-610ACC22DB84}" dt="2024-11-17T12:58:16.570" v="1223" actId="20577"/>
          <ac:spMkLst>
            <pc:docMk/>
            <pc:sldMk cId="1738473546" sldId="299"/>
            <ac:spMk id="5" creationId="{E1DB5F8F-8215-7B56-EE3F-84BBD536352F}"/>
          </ac:spMkLst>
        </pc:spChg>
      </pc:sldChg>
      <pc:sldChg chg="modSp new mod ord">
        <pc:chgData name="Josef Bártů" userId="a97b1c72-6973-4fbc-b2b3-2067b8f9d103" providerId="ADAL" clId="{9905C456-6AEF-D34C-AB35-610ACC22DB84}" dt="2024-11-17T12:03:40.933" v="190" actId="20578"/>
        <pc:sldMkLst>
          <pc:docMk/>
          <pc:sldMk cId="3030176041" sldId="303"/>
        </pc:sldMkLst>
        <pc:spChg chg="mod">
          <ac:chgData name="Josef Bártů" userId="a97b1c72-6973-4fbc-b2b3-2067b8f9d103" providerId="ADAL" clId="{9905C456-6AEF-D34C-AB35-610ACC22DB84}" dt="2024-11-17T11:56:55.606" v="24" actId="20577"/>
          <ac:spMkLst>
            <pc:docMk/>
            <pc:sldMk cId="3030176041" sldId="303"/>
            <ac:spMk id="4" creationId="{D1393A51-730D-A68D-A04B-F82EC7963CC7}"/>
          </ac:spMkLst>
        </pc:spChg>
        <pc:spChg chg="mod">
          <ac:chgData name="Josef Bártů" userId="a97b1c72-6973-4fbc-b2b3-2067b8f9d103" providerId="ADAL" clId="{9905C456-6AEF-D34C-AB35-610ACC22DB84}" dt="2024-11-17T11:59:49.588" v="189" actId="20577"/>
          <ac:spMkLst>
            <pc:docMk/>
            <pc:sldMk cId="3030176041" sldId="303"/>
            <ac:spMk id="5" creationId="{1ABD34C6-9E9A-7E50-AA28-F4A2A001103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2921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§ 1721: </a:t>
            </a:r>
            <a:r>
              <a:rPr lang="cs-CZ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Ze závazku má věřitel vůči dlužníku právo na určité plnění jako na pohledávku a dlužník má povinnost toto právo splněním dluhu uspokojit.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§ 1789: Ze závazku je dlužník povinen něco dát, něco konat, něčeho se zdržet nebo něco strpět a věřitel je oprávněn to od něho požadovat.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868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Plnění k zabránění protiprávnímu činu – výkupné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2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01038"/>
          </a:xfrm>
        </p:spPr>
        <p:txBody>
          <a:bodyPr/>
          <a:lstStyle/>
          <a:p>
            <a:r>
              <a:rPr lang="cs-CZ" dirty="0"/>
              <a:t>Základy práva pro neprávníky</a:t>
            </a:r>
          </a:p>
          <a:p>
            <a:r>
              <a:rPr lang="cs-CZ" dirty="0"/>
              <a:t>Josef Bártů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pohledávky a utvrzení dluhu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Smysl: posílení postavení věřitele</a:t>
            </a:r>
          </a:p>
          <a:p>
            <a:r>
              <a:rPr lang="cs-CZ" dirty="0"/>
              <a:t>Zajištění: prostřednictvím zajišťovacích prostředků lze dosáhnout splnění dluhu (uhrazovací funkce)</a:t>
            </a:r>
          </a:p>
          <a:p>
            <a:r>
              <a:rPr lang="cs-CZ" dirty="0"/>
              <a:t>Utvrzení: nemá uhrazovací funkci; má jinak motivovat dlužníka, aby splnil, či jinak zlepšit právní postavení věřitele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68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7A8B60-92EB-25D1-AFC1-74EFA8ADE5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EBA458-57D3-C774-9129-10B20B1470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8A17AF-86EC-962A-F616-E2508444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zajištění a utvrzení dluhu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29A66B-1CD9-8207-2555-E5C8EDF4F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</a:t>
            </a:r>
          </a:p>
          <a:p>
            <a:pPr lvl="1"/>
            <a:r>
              <a:rPr lang="cs-CZ" dirty="0"/>
              <a:t>Ručení</a:t>
            </a:r>
          </a:p>
          <a:p>
            <a:pPr lvl="1"/>
            <a:r>
              <a:rPr lang="cs-CZ" dirty="0"/>
              <a:t>Finanční záruka</a:t>
            </a:r>
          </a:p>
          <a:p>
            <a:pPr lvl="1"/>
            <a:r>
              <a:rPr lang="cs-CZ" dirty="0"/>
              <a:t>Zajišťovací převod práva</a:t>
            </a:r>
          </a:p>
          <a:p>
            <a:pPr lvl="1"/>
            <a:r>
              <a:rPr lang="cs-CZ" dirty="0"/>
              <a:t>Dohoda o srážkách ze mzdy nebo platu</a:t>
            </a:r>
          </a:p>
          <a:p>
            <a:r>
              <a:rPr lang="cs-CZ" dirty="0"/>
              <a:t>Utvrzení</a:t>
            </a:r>
          </a:p>
          <a:p>
            <a:pPr lvl="1"/>
            <a:r>
              <a:rPr lang="cs-CZ" dirty="0"/>
              <a:t>Smluvní pokuta</a:t>
            </a:r>
          </a:p>
          <a:p>
            <a:pPr lvl="1"/>
            <a:r>
              <a:rPr lang="cs-CZ" dirty="0"/>
              <a:t>Uznání dluhu</a:t>
            </a:r>
          </a:p>
        </p:txBody>
      </p:sp>
    </p:spTree>
    <p:extLst>
      <p:ext uri="{BB962C8B-B14F-4D97-AF65-F5344CB8AC3E}">
        <p14:creationId xmlns:p14="http://schemas.microsoft.com/office/powerpoint/2010/main" val="1912814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89F661-C965-1C42-4698-9B330ADAD7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C9A694-BF22-CB35-ACFC-D0F72B651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490DAB-CEE9-D090-A691-19085E61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A66F31-3B8B-6D0B-70E2-05DB3D537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právní jednání (dohoda) mezi věřitelem a ručitelem</a:t>
            </a:r>
          </a:p>
          <a:p>
            <a:r>
              <a:rPr lang="cs-CZ" dirty="0"/>
              <a:t>Princip subsidiarity a </a:t>
            </a:r>
            <a:r>
              <a:rPr lang="cs-CZ" dirty="0" err="1"/>
              <a:t>akcesority</a:t>
            </a:r>
            <a:endParaRPr lang="cs-CZ" dirty="0"/>
          </a:p>
          <a:p>
            <a:r>
              <a:rPr lang="cs-CZ" dirty="0"/>
              <a:t>Pokud dlužník na základě písemné výzvy věřitele neplní, může se věřitel obrátit na ručitele</a:t>
            </a:r>
          </a:p>
          <a:p>
            <a:r>
              <a:rPr lang="cs-CZ" dirty="0"/>
              <a:t>Ručitel musí informovat dlužníka, aby mohl uplatnit jeho námitky</a:t>
            </a:r>
          </a:p>
          <a:p>
            <a:r>
              <a:rPr lang="cs-CZ" dirty="0"/>
              <a:t>Subrogace (§ 1937 II): ručitel vstupuje do práv a povinností věřitele</a:t>
            </a:r>
          </a:p>
        </p:txBody>
      </p:sp>
    </p:spTree>
    <p:extLst>
      <p:ext uri="{BB962C8B-B14F-4D97-AF65-F5344CB8AC3E}">
        <p14:creationId xmlns:p14="http://schemas.microsoft.com/office/powerpoint/2010/main" val="998685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D50883-3003-8505-22EE-805A5229D4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8B0E4D-7099-F7D9-10F4-0D86F020B3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A28392-BC53-3C27-E3D3-C7193C408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pokuta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9451E5-467C-D86F-D5AF-E0EA137CF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Funkce: motivační, sankční, kompenzační, limitující, terminační</a:t>
            </a:r>
          </a:p>
          <a:p>
            <a:r>
              <a:rPr lang="cs-CZ" dirty="0"/>
              <a:t>Různé způsoby sjednání</a:t>
            </a:r>
          </a:p>
          <a:p>
            <a:r>
              <a:rPr lang="cs-CZ" dirty="0"/>
              <a:t>Zaplacení smluvní pokuty nezbavuje dlužníka povinnosti splnit dluh smluvní pokutou utvrzený (§ 2049)</a:t>
            </a:r>
          </a:p>
          <a:p>
            <a:r>
              <a:rPr lang="cs-CZ" dirty="0"/>
              <a:t>Paušalizovaná náhrada škody (§ 2050)</a:t>
            </a:r>
          </a:p>
          <a:p>
            <a:r>
              <a:rPr lang="cs-CZ" dirty="0"/>
              <a:t>Moderační právo soudu (§ 2051)</a:t>
            </a:r>
          </a:p>
          <a:p>
            <a:pPr lvl="1"/>
            <a:r>
              <a:rPr lang="cs-CZ" dirty="0"/>
              <a:t>Nejedná se o obsahovou kontrolu ujednání ale zkoumání přiměřenosti konkrétního nároku (31 </a:t>
            </a:r>
            <a:r>
              <a:rPr lang="cs-CZ" dirty="0" err="1"/>
              <a:t>Cdo</a:t>
            </a:r>
            <a:r>
              <a:rPr lang="cs-CZ" dirty="0"/>
              <a:t> 2273/2022)</a:t>
            </a:r>
          </a:p>
        </p:txBody>
      </p:sp>
    </p:spTree>
    <p:extLst>
      <p:ext uri="{BB962C8B-B14F-4D97-AF65-F5344CB8AC3E}">
        <p14:creationId xmlns:p14="http://schemas.microsoft.com/office/powerpoint/2010/main" val="74791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3855FD-9A59-1D37-CA3C-9CCE801F95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5DE7E-9CAF-C0A8-A208-AC45FDD9C2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E7FA2-64D1-04E9-38C3-E2FF8857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dluhu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07E84E-68EE-9A7D-BC72-461801B1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Uzná-li někdo svůj dluh co do důvodu i výše prohlášením učiněným v písemné formě, má se za to, že dluh v rozsahu uznání a v době uznání trval (§ 2053)</a:t>
            </a:r>
          </a:p>
          <a:p>
            <a:r>
              <a:rPr lang="cs-CZ" dirty="0"/>
              <a:t>Přerušení běhu promlčecí lhůty a počátek běhu nové (§ 639)</a:t>
            </a:r>
          </a:p>
        </p:txBody>
      </p:sp>
    </p:spTree>
    <p:extLst>
      <p:ext uri="{BB962C8B-B14F-4D97-AF65-F5344CB8AC3E}">
        <p14:creationId xmlns:p14="http://schemas.microsoft.com/office/powerpoint/2010/main" val="2129401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Splnění</a:t>
            </a:r>
          </a:p>
          <a:p>
            <a:r>
              <a:rPr lang="cs-CZ" dirty="0"/>
              <a:t>Jiné způsoby zániku závazku</a:t>
            </a:r>
          </a:p>
        </p:txBody>
      </p:sp>
    </p:spTree>
    <p:extLst>
      <p:ext uri="{BB962C8B-B14F-4D97-AF65-F5344CB8AC3E}">
        <p14:creationId xmlns:p14="http://schemas.microsoft.com/office/powerpoint/2010/main" val="46441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32030"/>
            <a:ext cx="10753200" cy="4595969"/>
          </a:xfrm>
        </p:spPr>
        <p:txBody>
          <a:bodyPr/>
          <a:lstStyle/>
          <a:p>
            <a:r>
              <a:rPr lang="cs-CZ" dirty="0"/>
              <a:t>Způsob, jakým závazky obvykle zanikají</a:t>
            </a:r>
          </a:p>
          <a:p>
            <a:r>
              <a:rPr lang="cs-CZ" dirty="0"/>
              <a:t>Splněno musí být řádně a včas</a:t>
            </a:r>
          </a:p>
          <a:p>
            <a:r>
              <a:rPr lang="cs-CZ" dirty="0"/>
              <a:t>Řádné splnění: dlužník poskytne to, co je obsahem jeho závazku; jinak vadné plnění, které zakládá odpovědnost za vady</a:t>
            </a:r>
          </a:p>
          <a:p>
            <a:r>
              <a:rPr lang="cs-CZ" dirty="0"/>
              <a:t>Kategorizace vad:</a:t>
            </a:r>
          </a:p>
          <a:p>
            <a:pPr lvl="1"/>
            <a:r>
              <a:rPr lang="cs-CZ" dirty="0"/>
              <a:t>Faktická X právní</a:t>
            </a:r>
          </a:p>
          <a:p>
            <a:pPr lvl="1"/>
            <a:r>
              <a:rPr lang="cs-CZ" dirty="0"/>
              <a:t>Odstranitelná X neodstranitelná</a:t>
            </a:r>
          </a:p>
          <a:p>
            <a:r>
              <a:rPr lang="cs-CZ" dirty="0"/>
              <a:t>Čas: požadovat ihned, plnit bez zbytečného odkladu (§ 1958)</a:t>
            </a:r>
          </a:p>
          <a:p>
            <a:r>
              <a:rPr lang="cs-CZ" dirty="0"/>
              <a:t>Místo: peněžitý dluh u věřitele, nepeněžitý u dlužníka (§ 1955)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71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způsoby zániku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</a:t>
            </a:r>
          </a:p>
          <a:p>
            <a:r>
              <a:rPr lang="cs-CZ" dirty="0"/>
              <a:t>Náhradní splnění (soluční úschova)</a:t>
            </a:r>
          </a:p>
          <a:p>
            <a:r>
              <a:rPr lang="cs-CZ" dirty="0"/>
              <a:t>Započtení (kompenzace vzájemných pohledávek)</a:t>
            </a:r>
          </a:p>
          <a:p>
            <a:r>
              <a:rPr lang="cs-CZ" dirty="0"/>
              <a:t>Odstupné (musí být sjednáno)</a:t>
            </a:r>
          </a:p>
          <a:p>
            <a:r>
              <a:rPr lang="cs-CZ" dirty="0"/>
              <a:t>Splynutí (věřitel se v závazkovém vztahu stane zároveň dlužníkem)</a:t>
            </a:r>
          </a:p>
        </p:txBody>
      </p:sp>
    </p:spTree>
    <p:extLst>
      <p:ext uri="{BB962C8B-B14F-4D97-AF65-F5344CB8AC3E}">
        <p14:creationId xmlns:p14="http://schemas.microsoft.com/office/powerpoint/2010/main" val="3292140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způsoby zániku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Prominutí dluhu</a:t>
            </a:r>
          </a:p>
          <a:p>
            <a:r>
              <a:rPr lang="cs-CZ" dirty="0"/>
              <a:t>Výpověď</a:t>
            </a:r>
          </a:p>
          <a:p>
            <a:r>
              <a:rPr lang="cs-CZ" dirty="0"/>
              <a:t>Odstoupení</a:t>
            </a:r>
          </a:p>
          <a:p>
            <a:r>
              <a:rPr lang="cs-CZ" dirty="0"/>
              <a:t>Následná nemožnost plnění (X počáteční)</a:t>
            </a:r>
          </a:p>
          <a:p>
            <a:r>
              <a:rPr lang="cs-CZ" dirty="0"/>
              <a:t>Smrt dlužníka nebo věřitele</a:t>
            </a:r>
          </a:p>
          <a:p>
            <a:pPr lvl="1"/>
            <a:r>
              <a:rPr lang="cs-CZ" dirty="0"/>
              <a:t>Avšak pouze, pokud obsahem povinnosti bylo plnění dlužníka, které mělo být provedeno jím osobně, nebo bylo plnění omezeno jen na osobu věřitele (smlouvy o péči o zdraví)</a:t>
            </a:r>
          </a:p>
        </p:txBody>
      </p:sp>
    </p:spTree>
    <p:extLst>
      <p:ext uri="{BB962C8B-B14F-4D97-AF65-F5344CB8AC3E}">
        <p14:creationId xmlns:p14="http://schemas.microsoft.com/office/powerpoint/2010/main" val="2116475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Závazky ze smluv sjednaných se spotřebitelem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omezuje autonomii vůli stran za účelem ochrany slabší smluvní strany</a:t>
            </a:r>
          </a:p>
          <a:p>
            <a:r>
              <a:rPr lang="cs-CZ" dirty="0"/>
              <a:t>Spotřebitelská smlouva není smluvní typ, může jí být v zásadě kterákoliv smlouva (kupní, o dílo, zájezd…) uzavřená mezi spotřebitelem a podnikatelem </a:t>
            </a:r>
          </a:p>
          <a:p>
            <a:pPr lvl="1"/>
            <a:r>
              <a:rPr lang="cs-CZ" dirty="0"/>
              <a:t>Spotřebitel: každý člověk, který mimo rámec své podnikatelské činnosti nebo mimo rámec samostatného výkonu svého povolání uzavírá smlouvu s podnikatelem nebo s ním jinak jedná.</a:t>
            </a:r>
          </a:p>
          <a:p>
            <a:pPr lvl="1"/>
            <a:r>
              <a:rPr lang="cs-CZ" dirty="0"/>
              <a:t>Podnikatel: kdo samostatně vykonává na vlastní účet a odpovědnost výdělečnou činnost živnostenským nebo obdobným způsobem se záměrem činit tak soustavně za účelem dosažení zisku, je považován se zřetelem k této činnosti za podnikatele.</a:t>
            </a:r>
          </a:p>
        </p:txBody>
      </p:sp>
    </p:spTree>
    <p:extLst>
      <p:ext uri="{BB962C8B-B14F-4D97-AF65-F5344CB8AC3E}">
        <p14:creationId xmlns:p14="http://schemas.microsoft.com/office/powerpoint/2010/main" val="242234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04542"/>
            <a:ext cx="10753200" cy="4817289"/>
          </a:xfrm>
        </p:spPr>
        <p:txBody>
          <a:bodyPr/>
          <a:lstStyle/>
          <a:p>
            <a:r>
              <a:rPr lang="cs-CZ" dirty="0"/>
              <a:t>Závazky z právních jednání (obecná část)</a:t>
            </a:r>
          </a:p>
          <a:p>
            <a:pPr lvl="1"/>
            <a:r>
              <a:rPr lang="cs-CZ" dirty="0"/>
              <a:t>Pojmy, vznik, obsah, smlouva, pluralita, změna, zajištění, utvrzení, zánik, spotřebitel</a:t>
            </a:r>
          </a:p>
          <a:p>
            <a:r>
              <a:rPr lang="cs-CZ" dirty="0"/>
              <a:t>Závazky z právních jednání (zvláštní část)</a:t>
            </a:r>
          </a:p>
          <a:p>
            <a:pPr lvl="1"/>
            <a:r>
              <a:rPr lang="cs-CZ" dirty="0"/>
              <a:t>Převedení věci do vlastnictví jiného (darování, koupě)</a:t>
            </a:r>
          </a:p>
          <a:p>
            <a:pPr lvl="1"/>
            <a:r>
              <a:rPr lang="cs-CZ" dirty="0"/>
              <a:t>Přenechání věci k užití jinému (výprosa, výpůjčka, nájem)</a:t>
            </a:r>
          </a:p>
          <a:p>
            <a:pPr lvl="1"/>
            <a:r>
              <a:rPr lang="cs-CZ" dirty="0"/>
              <a:t>Zájezd</a:t>
            </a:r>
          </a:p>
          <a:p>
            <a:r>
              <a:rPr lang="cs-CZ" dirty="0"/>
              <a:t>Závazky z deliktů</a:t>
            </a:r>
          </a:p>
          <a:p>
            <a:pPr lvl="1"/>
            <a:r>
              <a:rPr lang="cs-CZ" dirty="0"/>
              <a:t>Základní pojmy</a:t>
            </a:r>
          </a:p>
          <a:p>
            <a:pPr lvl="1"/>
            <a:r>
              <a:rPr lang="cs-CZ" dirty="0"/>
              <a:t>Základní skutkové podstaty</a:t>
            </a:r>
          </a:p>
          <a:p>
            <a:pPr lvl="1"/>
            <a:r>
              <a:rPr lang="cs-CZ" dirty="0"/>
              <a:t>Zvláštní skutkové podstaty</a:t>
            </a:r>
          </a:p>
          <a:p>
            <a:pPr lvl="1"/>
            <a:r>
              <a:rPr lang="cs-CZ" dirty="0"/>
              <a:t>Způsob a rozsah náhrady újmy</a:t>
            </a:r>
          </a:p>
          <a:p>
            <a:r>
              <a:rPr lang="cs-CZ" dirty="0"/>
              <a:t>Závazky z jiných právních důvodů</a:t>
            </a:r>
          </a:p>
          <a:p>
            <a:pPr lvl="1"/>
            <a:r>
              <a:rPr lang="cs-CZ" dirty="0"/>
              <a:t>Bezdůvodné obohacení</a:t>
            </a:r>
          </a:p>
          <a:p>
            <a:pPr lvl="1"/>
            <a:r>
              <a:rPr lang="cs-CZ" dirty="0"/>
              <a:t>Jednatelství bez příkazu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1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Závazky ze smluv sjednaných se spotřebitelem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4554"/>
            <a:ext cx="10753200" cy="4742050"/>
          </a:xfrm>
        </p:spPr>
        <p:txBody>
          <a:bodyPr/>
          <a:lstStyle/>
          <a:p>
            <a:r>
              <a:rPr lang="cs-CZ" dirty="0"/>
              <a:t>Relativně kogentní úprava</a:t>
            </a:r>
          </a:p>
          <a:p>
            <a:r>
              <a:rPr lang="cs-CZ" dirty="0"/>
              <a:t>Speciální interpretační pravidlo pro výklad smlouvy: výklad pro spotřebitele nejpříznivější (subsidiarita)</a:t>
            </a:r>
          </a:p>
          <a:p>
            <a:r>
              <a:rPr lang="cs-CZ" dirty="0"/>
              <a:t>Informační povinnost</a:t>
            </a:r>
          </a:p>
          <a:p>
            <a:r>
              <a:rPr lang="cs-CZ" dirty="0"/>
              <a:t>Ochrana před nepřiměřenými ujednáními</a:t>
            </a:r>
          </a:p>
          <a:p>
            <a:r>
              <a:rPr lang="cs-CZ" dirty="0"/>
              <a:t>Zvláště jsou zakázána ujednání uvedená v § 1814</a:t>
            </a:r>
          </a:p>
          <a:p>
            <a:r>
              <a:rPr lang="cs-CZ" dirty="0"/>
              <a:t>Smlouvy uzavírané distančním způsobem a mimo obchodní prostory</a:t>
            </a:r>
          </a:p>
          <a:p>
            <a:pPr lvl="1"/>
            <a:r>
              <a:rPr lang="cs-CZ" dirty="0"/>
              <a:t>Možnost odstoupení od smlouvy ve lhůtě 14, resp. 30 dnů (výjimky)</a:t>
            </a:r>
          </a:p>
          <a:p>
            <a:pPr lvl="1"/>
            <a:r>
              <a:rPr lang="cs-CZ" dirty="0"/>
              <a:t>Spotřebitel má právo na vrácení ceny zboží a nákladů na dodání</a:t>
            </a:r>
          </a:p>
          <a:p>
            <a:pPr lvl="1"/>
            <a:r>
              <a:rPr lang="cs-CZ" dirty="0"/>
              <a:t>Podnikatel má právo na vrácení zboží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51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 – zvláštní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43038"/>
          </a:xfrm>
        </p:spPr>
        <p:txBody>
          <a:bodyPr/>
          <a:lstStyle/>
          <a:p>
            <a:r>
              <a:rPr lang="cs-CZ" dirty="0"/>
              <a:t>Závazkové právní vztahy občanský zákoník člení na:</a:t>
            </a:r>
          </a:p>
          <a:p>
            <a:pPr lvl="1"/>
            <a:r>
              <a:rPr lang="cs-CZ" dirty="0"/>
              <a:t>Závazky z právních jednání</a:t>
            </a:r>
          </a:p>
          <a:p>
            <a:pPr lvl="1"/>
            <a:r>
              <a:rPr lang="cs-CZ" dirty="0"/>
              <a:t>Závazky z deliktů</a:t>
            </a:r>
          </a:p>
          <a:p>
            <a:pPr lvl="1"/>
            <a:r>
              <a:rPr lang="cs-CZ" dirty="0"/>
              <a:t>Závazky z jiných právních důvodů</a:t>
            </a:r>
          </a:p>
          <a:p>
            <a:r>
              <a:rPr lang="cs-CZ" dirty="0"/>
              <a:t>Závazky z právních jednání</a:t>
            </a:r>
          </a:p>
          <a:p>
            <a:pPr lvl="1"/>
            <a:r>
              <a:rPr lang="cs-CZ" dirty="0"/>
              <a:t>Převedení věci do vlastnictví jiného (darování, koupě, směna)</a:t>
            </a:r>
          </a:p>
          <a:p>
            <a:pPr lvl="1"/>
            <a:r>
              <a:rPr lang="cs-CZ" dirty="0"/>
              <a:t>Přenechání věci k užití jinému (</a:t>
            </a:r>
            <a:r>
              <a:rPr lang="cs-CZ" dirty="0" err="1"/>
              <a:t>výprosa</a:t>
            </a:r>
            <a:r>
              <a:rPr lang="cs-CZ" dirty="0"/>
              <a:t>, výpůjčka, nájem, pacht, licence, zápůjčka, úvěr)</a:t>
            </a:r>
          </a:p>
          <a:p>
            <a:pPr lvl="1"/>
            <a:r>
              <a:rPr lang="cs-CZ" dirty="0"/>
              <a:t>Závazky ze schovacích smluv (úschova, skladování)</a:t>
            </a:r>
          </a:p>
          <a:p>
            <a:pPr lvl="1"/>
            <a:r>
              <a:rPr lang="cs-CZ" dirty="0"/>
              <a:t>Závazky ze smluv příkazního typu (příkaz, zprostředkování, komise, zasílatelství)</a:t>
            </a:r>
          </a:p>
          <a:p>
            <a:pPr lvl="1"/>
            <a:r>
              <a:rPr lang="cs-CZ" dirty="0"/>
              <a:t>Zájezd</a:t>
            </a:r>
          </a:p>
          <a:p>
            <a:pPr lvl="1"/>
            <a:r>
              <a:rPr lang="cs-CZ" dirty="0"/>
              <a:t>Dílo</a:t>
            </a:r>
          </a:p>
          <a:p>
            <a:pPr lvl="1"/>
            <a:r>
              <a:rPr lang="cs-CZ" dirty="0"/>
              <a:t>…</a:t>
            </a:r>
          </a:p>
          <a:p>
            <a:pPr lvl="1"/>
            <a:r>
              <a:rPr lang="cs-CZ" dirty="0"/>
              <a:t>Nepojmenované smlouvy</a:t>
            </a:r>
          </a:p>
        </p:txBody>
      </p:sp>
    </p:spTree>
    <p:extLst>
      <p:ext uri="{BB962C8B-B14F-4D97-AF65-F5344CB8AC3E}">
        <p14:creationId xmlns:p14="http://schemas.microsoft.com/office/powerpoint/2010/main" val="2771328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věci do vlastnictví jiného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Darování</a:t>
            </a:r>
          </a:p>
          <a:p>
            <a:r>
              <a:rPr lang="cs-CZ" dirty="0"/>
              <a:t>Koupě</a:t>
            </a:r>
          </a:p>
          <a:p>
            <a:pPr lvl="1"/>
            <a:r>
              <a:rPr lang="cs-CZ" dirty="0"/>
              <a:t>Koupě movité věci</a:t>
            </a:r>
          </a:p>
          <a:p>
            <a:pPr lvl="1"/>
            <a:r>
              <a:rPr lang="cs-CZ" dirty="0"/>
              <a:t>Koupě nemovité věci</a:t>
            </a:r>
          </a:p>
          <a:p>
            <a:pPr lvl="1"/>
            <a:r>
              <a:rPr lang="cs-CZ" dirty="0"/>
              <a:t>Prodej zboží spotřebiteli</a:t>
            </a:r>
          </a:p>
          <a:p>
            <a:pPr lvl="1"/>
            <a:r>
              <a:rPr lang="cs-CZ" dirty="0"/>
              <a:t>Koupě závodu</a:t>
            </a:r>
          </a:p>
          <a:p>
            <a:r>
              <a:rPr lang="cs-CZ" dirty="0"/>
              <a:t>Směna</a:t>
            </a:r>
          </a:p>
        </p:txBody>
      </p:sp>
    </p:spTree>
    <p:extLst>
      <p:ext uri="{BB962C8B-B14F-4D97-AF65-F5344CB8AC3E}">
        <p14:creationId xmlns:p14="http://schemas.microsoft.com/office/powerpoint/2010/main" val="1593230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Darování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77387"/>
            <a:ext cx="10753200" cy="4657653"/>
          </a:xfrm>
        </p:spPr>
        <p:txBody>
          <a:bodyPr/>
          <a:lstStyle/>
          <a:p>
            <a:r>
              <a:rPr lang="cs-CZ" dirty="0"/>
              <a:t>Podstata: dárce bezplatně převede věc do vlastnictví obdarovaného nebo se k tomu zaváže a obdarovaný tento dar nebo nabídku přijímá</a:t>
            </a:r>
          </a:p>
          <a:p>
            <a:r>
              <a:rPr lang="cs-CZ" dirty="0"/>
              <a:t>Forma: není-li věc odevzdána při uzavření smlouvy – písemná</a:t>
            </a:r>
          </a:p>
          <a:p>
            <a:r>
              <a:rPr lang="cs-CZ" dirty="0"/>
              <a:t>Možnosti odvolání daru:</a:t>
            </a:r>
          </a:p>
          <a:p>
            <a:pPr lvl="1"/>
            <a:r>
              <a:rPr lang="cs-CZ" dirty="0"/>
              <a:t>Odvolání daru pro nouzi (§ 2068 a násl.)</a:t>
            </a:r>
          </a:p>
          <a:p>
            <a:pPr lvl="2"/>
            <a:r>
              <a:rPr lang="cs-CZ" dirty="0"/>
              <a:t>Po darování dárce upadne do takové nouze, že nemá ani na nutnou výživu vlastní nebo nutnou výživu osoby, k jejíž výživě je podle zákona povinen</a:t>
            </a:r>
          </a:p>
          <a:p>
            <a:pPr lvl="2"/>
            <a:r>
              <a:rPr lang="cs-CZ" dirty="0"/>
              <a:t>Obdarovaný není sám v obdobné nouzi</a:t>
            </a:r>
          </a:p>
          <a:p>
            <a:pPr lvl="2"/>
            <a:r>
              <a:rPr lang="cs-CZ" dirty="0"/>
              <a:t>Dárce si stav nouze nepřivodil úmyslně nebo z hrubé nedbalosti</a:t>
            </a:r>
          </a:p>
          <a:p>
            <a:pPr lvl="1"/>
            <a:r>
              <a:rPr lang="cs-CZ" dirty="0"/>
              <a:t>Odvolání daru pro nevděk (§ 2072 a násl.)</a:t>
            </a:r>
          </a:p>
          <a:p>
            <a:pPr lvl="2"/>
            <a:r>
              <a:rPr lang="cs-CZ" dirty="0"/>
              <a:t>Obdarovaný dárci ublížil úmyslně nebo z hrubé nedbalosti tak, že zjevně porušil dobré mravy</a:t>
            </a:r>
          </a:p>
          <a:p>
            <a:pPr lvl="2"/>
            <a:r>
              <a:rPr lang="cs-CZ" dirty="0"/>
              <a:t>Dárce obdarovanému neprominul</a:t>
            </a:r>
          </a:p>
        </p:txBody>
      </p:sp>
    </p:spTree>
    <p:extLst>
      <p:ext uri="{BB962C8B-B14F-4D97-AF65-F5344CB8AC3E}">
        <p14:creationId xmlns:p14="http://schemas.microsoft.com/office/powerpoint/2010/main" val="1722555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Prodávající se zavazuje, že kupujícímu odevzdá věc, která je předmětem koupě, a umožní mu k ní nabýt vlastnické právo</a:t>
            </a:r>
          </a:p>
          <a:p>
            <a:r>
              <a:rPr lang="cs-CZ" dirty="0"/>
              <a:t>Kupující se zavazuje, že věc převezme a zaplatí za ni kupní cenu</a:t>
            </a:r>
          </a:p>
          <a:p>
            <a:r>
              <a:rPr lang="cs-CZ" dirty="0"/>
              <a:t>Kupní cena: </a:t>
            </a:r>
          </a:p>
          <a:p>
            <a:pPr lvl="1"/>
            <a:r>
              <a:rPr lang="cs-CZ" dirty="0"/>
              <a:t>Obecná úprava: postačí sjednat alespoň způsob jejího určení (§ 2080)</a:t>
            </a:r>
          </a:p>
          <a:p>
            <a:pPr lvl="1"/>
            <a:r>
              <a:rPr lang="cs-CZ" dirty="0"/>
              <a:t>Movité a nemovité věci: úmysl uzavřít KS bez určení kupní ceny =&gt; cena obvyklá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221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movité věci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84187"/>
            <a:ext cx="10753200" cy="4401227"/>
          </a:xfrm>
        </p:spPr>
        <p:txBody>
          <a:bodyPr/>
          <a:lstStyle/>
          <a:p>
            <a:r>
              <a:rPr lang="cs-CZ" dirty="0"/>
              <a:t>Odlišení kupní smlouvy a smlouvy o dílo v případě, že má být dodána věc, která má být teprve vyrobena (§ 2086)</a:t>
            </a:r>
          </a:p>
          <a:p>
            <a:pPr lvl="1"/>
            <a:r>
              <a:rPr lang="cs-CZ" dirty="0"/>
              <a:t>Hledisko materiálu: strana se zavázala předat druhé straně podstatnou část toho, čeho je k vyrobení věci zapotřebí =&gt; </a:t>
            </a:r>
            <a:r>
              <a:rPr lang="cs-CZ" dirty="0" err="1"/>
              <a:t>SoD</a:t>
            </a:r>
            <a:endParaRPr lang="cs-CZ" dirty="0"/>
          </a:p>
          <a:p>
            <a:pPr lvl="1"/>
            <a:r>
              <a:rPr lang="cs-CZ" dirty="0"/>
              <a:t>Hledisko činnosti: převážná část plnění spočívá ve výkonu činnosti =&gt; </a:t>
            </a:r>
            <a:r>
              <a:rPr lang="cs-CZ" dirty="0" err="1"/>
              <a:t>SoD</a:t>
            </a:r>
            <a:endParaRPr lang="cs-CZ" dirty="0"/>
          </a:p>
          <a:p>
            <a:r>
              <a:rPr lang="cs-CZ" dirty="0"/>
              <a:t>Práva z vadného plnění</a:t>
            </a:r>
          </a:p>
          <a:p>
            <a:pPr lvl="1"/>
            <a:r>
              <a:rPr lang="cs-CZ" dirty="0"/>
              <a:t>Vada:</a:t>
            </a:r>
          </a:p>
          <a:p>
            <a:pPr lvl="2"/>
            <a:r>
              <a:rPr lang="cs-CZ" dirty="0"/>
              <a:t>Nedostatky v ujednaném množství, jakosti a provedení</a:t>
            </a:r>
          </a:p>
          <a:p>
            <a:pPr lvl="2"/>
            <a:r>
              <a:rPr lang="cs-CZ" dirty="0"/>
              <a:t>Rozpor s jakostí nebo provedením podle smluveného vzorku nebo předlohy</a:t>
            </a:r>
          </a:p>
          <a:p>
            <a:pPr lvl="2"/>
            <a:r>
              <a:rPr lang="cs-CZ" dirty="0"/>
              <a:t>Plnění jiné věci</a:t>
            </a:r>
          </a:p>
          <a:p>
            <a:pPr lvl="2"/>
            <a:r>
              <a:rPr lang="cs-CZ" dirty="0"/>
              <a:t>Vady v dokladech nutných pro užívání věci</a:t>
            </a:r>
          </a:p>
        </p:txBody>
      </p:sp>
    </p:spTree>
    <p:extLst>
      <p:ext uri="{BB962C8B-B14F-4D97-AF65-F5344CB8AC3E}">
        <p14:creationId xmlns:p14="http://schemas.microsoft.com/office/powerpoint/2010/main" val="589500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movité věci – práva z vadného plnění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Opožděné vytknutí vady =&gt; soud právo k námitce nepřizná</a:t>
            </a:r>
          </a:p>
          <a:p>
            <a:pPr lvl="1"/>
            <a:r>
              <a:rPr lang="cs-CZ" dirty="0"/>
              <a:t>Zjevná i skrytá vada: bez zbytečného odkladu poté, co ji mohl při včasné prohlídce a dostatečné péči zjistit</a:t>
            </a:r>
          </a:p>
          <a:p>
            <a:pPr lvl="1"/>
            <a:r>
              <a:rPr lang="cs-CZ" dirty="0"/>
              <a:t>Skrytá vada – nejpozději do dvou let po odevzdání věci</a:t>
            </a:r>
          </a:p>
          <a:p>
            <a:r>
              <a:rPr lang="cs-CZ" dirty="0"/>
              <a:t>Podstatné porušení smlouvy</a:t>
            </a:r>
          </a:p>
          <a:p>
            <a:pPr lvl="1"/>
            <a:r>
              <a:rPr lang="cs-CZ" dirty="0"/>
              <a:t>Odstranění vady dodáním nové věci bez vady nebo dodání chybějící věci</a:t>
            </a:r>
          </a:p>
          <a:p>
            <a:pPr lvl="1"/>
            <a:r>
              <a:rPr lang="cs-CZ" dirty="0"/>
              <a:t>Odstranění vady opravou věci</a:t>
            </a:r>
          </a:p>
          <a:p>
            <a:pPr lvl="1"/>
            <a:r>
              <a:rPr lang="cs-CZ" dirty="0"/>
              <a:t>Přiměřená sleva z kupní ceny</a:t>
            </a:r>
          </a:p>
          <a:p>
            <a:pPr lvl="1"/>
            <a:r>
              <a:rPr lang="cs-CZ" dirty="0"/>
              <a:t>Právo odstoupit od smlouvy</a:t>
            </a:r>
          </a:p>
          <a:p>
            <a:r>
              <a:rPr lang="cs-CZ" dirty="0"/>
              <a:t>Nepodstatné porušení smlouvy</a:t>
            </a:r>
          </a:p>
          <a:p>
            <a:pPr lvl="1"/>
            <a:r>
              <a:rPr lang="cs-CZ" dirty="0"/>
              <a:t>Odstranění vady (neodstraní =&gt; sleva nebo možnost odstoupit)</a:t>
            </a:r>
          </a:p>
          <a:p>
            <a:pPr lvl="1"/>
            <a:r>
              <a:rPr lang="cs-CZ" dirty="0"/>
              <a:t>Přiměřená sleva z kupní ceny</a:t>
            </a:r>
          </a:p>
        </p:txBody>
      </p:sp>
    </p:spTree>
    <p:extLst>
      <p:ext uri="{BB962C8B-B14F-4D97-AF65-F5344CB8AC3E}">
        <p14:creationId xmlns:p14="http://schemas.microsoft.com/office/powerpoint/2010/main" val="500242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ujednání při kupní smlouvě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93239"/>
            <a:ext cx="10753200" cy="4924929"/>
          </a:xfrm>
        </p:spPr>
        <p:txBody>
          <a:bodyPr/>
          <a:lstStyle/>
          <a:p>
            <a:r>
              <a:rPr lang="cs-CZ" sz="2000" b="1" dirty="0"/>
              <a:t>Výhrada vlastnického práva</a:t>
            </a:r>
            <a:r>
              <a:rPr lang="cs-CZ" sz="2000" dirty="0"/>
              <a:t>: kupující se stane vlastníkem až úplným zaplacením KC</a:t>
            </a:r>
          </a:p>
          <a:p>
            <a:r>
              <a:rPr lang="cs-CZ" sz="2000" b="1" dirty="0"/>
              <a:t>Výhrada zpětné koupě</a:t>
            </a:r>
            <a:r>
              <a:rPr lang="cs-CZ" sz="2000" dirty="0"/>
              <a:t>: kupujícímu vzniká povinnost převést na požádání věc prodávajícímu za úplatu zpět</a:t>
            </a:r>
          </a:p>
          <a:p>
            <a:r>
              <a:rPr lang="cs-CZ" sz="2000" b="1" dirty="0"/>
              <a:t>Výhrada zpětného prodeje</a:t>
            </a:r>
            <a:r>
              <a:rPr lang="cs-CZ" sz="2000" dirty="0"/>
              <a:t>: kupujícímu vzniká oprávnění převést na požádání věc prodávajícímu za úplatu zpět</a:t>
            </a:r>
          </a:p>
          <a:p>
            <a:r>
              <a:rPr lang="cs-CZ" sz="2000" b="1" dirty="0"/>
              <a:t>Předkupní právo</a:t>
            </a:r>
            <a:r>
              <a:rPr lang="cs-CZ" sz="2000" dirty="0"/>
              <a:t>: dlužníkovi z předkupního práva vzniká povinnost nabídnout věc předkupníkovi ke koupi, pokud by ji chtěl prodat třetí osobě (koupěchtivému)</a:t>
            </a:r>
          </a:p>
          <a:p>
            <a:r>
              <a:rPr lang="cs-CZ" sz="2000" b="1" dirty="0"/>
              <a:t>Koupě na zkoušku</a:t>
            </a:r>
            <a:r>
              <a:rPr lang="cs-CZ" sz="2000" dirty="0"/>
              <a:t>: koupě s podmínkou, že kupující ve zkušební době věc schválí</a:t>
            </a:r>
          </a:p>
          <a:p>
            <a:r>
              <a:rPr lang="cs-CZ" sz="2000" b="1" dirty="0"/>
              <a:t>Výhrada lepšího kupce</a:t>
            </a:r>
            <a:r>
              <a:rPr lang="cs-CZ" sz="2000" dirty="0"/>
              <a:t>: prodávající nabývá právo dát přednost lepšímu kupci, přihlásí-li se v určené lhůtě (MV tři dny, NV jeden rok od uzavření smlouvy)</a:t>
            </a:r>
          </a:p>
        </p:txBody>
      </p:sp>
    </p:spTree>
    <p:extLst>
      <p:ext uri="{BB962C8B-B14F-4D97-AF65-F5344CB8AC3E}">
        <p14:creationId xmlns:p14="http://schemas.microsoft.com/office/powerpoint/2010/main" val="2875871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Zvláštní ustanovení o prodeji zboží spotřebiteli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 podnikatel jako prodávající a spotřebitel jako kupující uzavírají KS, jejímž předmětem je movitá věc</a:t>
            </a:r>
          </a:p>
          <a:p>
            <a:r>
              <a:rPr lang="cs-CZ" dirty="0"/>
              <a:t>Kupující může vytknout vadu, která se na věci projeví v době dvou let od převzetí (§ 2165); u použité věci lze zkrátit na jeden rok</a:t>
            </a:r>
          </a:p>
          <a:p>
            <a:r>
              <a:rPr lang="cs-CZ" dirty="0"/>
              <a:t>Zákonná vyvratitelná domněnka, že podnikatel plnil vadně, pokud se vada projeví v průběhu jednoho roku od převzetí (§ 2161 V)</a:t>
            </a:r>
          </a:p>
          <a:p>
            <a:r>
              <a:rPr lang="cs-CZ" dirty="0"/>
              <a:t>§ 2169: právo na odstranění vady</a:t>
            </a:r>
          </a:p>
          <a:p>
            <a:r>
              <a:rPr lang="cs-CZ" dirty="0"/>
              <a:t>§ 2171: právo na přiměřenou slevu nebo na odstoupení od smlouvy</a:t>
            </a:r>
          </a:p>
        </p:txBody>
      </p:sp>
    </p:spTree>
    <p:extLst>
      <p:ext uri="{BB962C8B-B14F-4D97-AF65-F5344CB8AC3E}">
        <p14:creationId xmlns:p14="http://schemas.microsoft.com/office/powerpoint/2010/main" val="378743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r>
              <a:rPr lang="cs-CZ" dirty="0"/>
              <a:t>Výpůjčka</a:t>
            </a:r>
          </a:p>
          <a:p>
            <a:r>
              <a:rPr lang="cs-CZ" dirty="0"/>
              <a:t>Nájem</a:t>
            </a:r>
          </a:p>
          <a:p>
            <a:r>
              <a:rPr lang="cs-CZ" dirty="0"/>
              <a:t>Pacht</a:t>
            </a:r>
          </a:p>
          <a:p>
            <a:r>
              <a:rPr lang="cs-CZ" dirty="0"/>
              <a:t>Licence</a:t>
            </a:r>
          </a:p>
          <a:p>
            <a:r>
              <a:rPr lang="cs-CZ" dirty="0"/>
              <a:t>Zápůjčka</a:t>
            </a:r>
          </a:p>
          <a:p>
            <a:r>
              <a:rPr lang="cs-CZ" dirty="0"/>
              <a:t>Úvěr</a:t>
            </a:r>
          </a:p>
        </p:txBody>
      </p:sp>
    </p:spTree>
    <p:extLst>
      <p:ext uri="{BB962C8B-B14F-4D97-AF65-F5344CB8AC3E}">
        <p14:creationId xmlns:p14="http://schemas.microsoft.com/office/powerpoint/2010/main" val="11964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315B4A-DCEB-FE21-A789-6AB606F407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BVV13Zk Základy práva pro neprávníky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3A0E88-A064-E701-C913-FBFDD5F021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393A51-730D-A68D-A04B-F82EC796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závazkového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BD34C6-9E9A-7E50-AA28-F4A2A0011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Působení inter partes (relativita) X působení 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endParaRPr lang="cs-CZ" dirty="0"/>
          </a:p>
          <a:p>
            <a:endParaRPr lang="cs-CZ" dirty="0"/>
          </a:p>
          <a:p>
            <a:r>
              <a:rPr lang="cs-CZ" dirty="0"/>
              <a:t>Princip otevřeného výčtu X numerus clausus</a:t>
            </a:r>
          </a:p>
          <a:p>
            <a:endParaRPr lang="cs-CZ" dirty="0"/>
          </a:p>
          <a:p>
            <a:r>
              <a:rPr lang="cs-CZ" dirty="0" err="1"/>
              <a:t>Dispozitivita</a:t>
            </a:r>
            <a:r>
              <a:rPr lang="cs-CZ" dirty="0"/>
              <a:t> (princip smluvní volnosti) X kogentnost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176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00803"/>
            <a:ext cx="10753200" cy="4535998"/>
          </a:xfrm>
        </p:spPr>
        <p:txBody>
          <a:bodyPr/>
          <a:lstStyle/>
          <a:p>
            <a:r>
              <a:rPr lang="cs-CZ" dirty="0" err="1"/>
              <a:t>Výprosa</a:t>
            </a:r>
            <a:endParaRPr lang="cs-CZ" dirty="0"/>
          </a:p>
          <a:p>
            <a:pPr lvl="1"/>
            <a:r>
              <a:rPr lang="cs-CZ" dirty="0"/>
              <a:t>Půjčitel přenechává </a:t>
            </a:r>
            <a:r>
              <a:rPr lang="cs-CZ" dirty="0" err="1"/>
              <a:t>výprosníkovi</a:t>
            </a:r>
            <a:r>
              <a:rPr lang="cs-CZ" dirty="0"/>
              <a:t> bezplatně věc k užívání bez ujednání doby a účelu</a:t>
            </a:r>
          </a:p>
          <a:p>
            <a:r>
              <a:rPr lang="cs-CZ" dirty="0"/>
              <a:t>Výpůjčka</a:t>
            </a:r>
          </a:p>
          <a:p>
            <a:pPr lvl="1"/>
            <a:r>
              <a:rPr lang="cs-CZ" dirty="0"/>
              <a:t>Půjčitel přenechává vypůjčiteli nezuživatelnou věc a zavazuje se mu umožnit její bezplatné dočasné užívání</a:t>
            </a:r>
          </a:p>
          <a:p>
            <a:r>
              <a:rPr lang="cs-CZ" dirty="0"/>
              <a:t>Nájem</a:t>
            </a:r>
          </a:p>
          <a:p>
            <a:pPr lvl="1"/>
            <a:r>
              <a:rPr lang="cs-CZ" dirty="0"/>
              <a:t>Pronajímatel se zavazuje přenechat nájemci věc k dočasnému užívání</a:t>
            </a:r>
          </a:p>
          <a:p>
            <a:pPr lvl="1"/>
            <a:r>
              <a:rPr lang="cs-CZ" dirty="0"/>
              <a:t>Nájemce se zavazuje za to platit pronajímateli nájemné</a:t>
            </a:r>
          </a:p>
          <a:p>
            <a:pPr lvl="1"/>
            <a:r>
              <a:rPr lang="cs-CZ" dirty="0"/>
              <a:t>Není-li sjednána doba trvání nájmu nebo den jeho skončení =&gt; doba neurčitá</a:t>
            </a:r>
          </a:p>
          <a:p>
            <a:pPr lvl="1"/>
            <a:r>
              <a:rPr lang="cs-CZ" dirty="0"/>
              <a:t>Není-li ujednána výše nájemného =&gt; výše obvyklá</a:t>
            </a:r>
          </a:p>
          <a:p>
            <a:pPr lvl="1"/>
            <a:r>
              <a:rPr lang="cs-CZ" dirty="0"/>
              <a:t>Změna vlastníka pronajaté věci =&gt; přechod práv a povinností z nájmu na nového vlastníka</a:t>
            </a:r>
          </a:p>
          <a:p>
            <a:pPr lvl="1"/>
            <a:r>
              <a:rPr lang="cs-CZ" dirty="0"/>
              <a:t>Skončení nájmu: uplynutí doby nájmu, zánik věci, výpověď</a:t>
            </a:r>
          </a:p>
          <a:p>
            <a:pPr lvl="1"/>
            <a:r>
              <a:rPr lang="cs-CZ" dirty="0"/>
              <a:t>Zadržovací právo pronajímatele k movitým věcem, které má nájemce na věci nebo v ní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133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bytu a domu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Účel: ochrana nájemce, který zajišťuje svou bytovou potřebu, příp. bytovou potřebu členů jeho domácnosti</a:t>
            </a:r>
          </a:p>
          <a:p>
            <a:r>
              <a:rPr lang="cs-CZ" dirty="0"/>
              <a:t>Smlouva vyžaduje písemnou formu, pronajímatel však nemůže tento případný nedostatek namítat</a:t>
            </a:r>
          </a:p>
          <a:p>
            <a:r>
              <a:rPr lang="cs-CZ" dirty="0"/>
              <a:t>Jistota: společně s právem na zaplacení smluvní pokuty nesmí přesáhnout trojnásobek měsíčního nájemného</a:t>
            </a:r>
          </a:p>
          <a:p>
            <a:r>
              <a:rPr lang="cs-CZ" dirty="0"/>
              <a:t>Nájemce hradí pouze běžnou údržbu a opravy související s užíváním bytu (NV č. 308/2015 Sb.)</a:t>
            </a:r>
          </a:p>
          <a:p>
            <a:r>
              <a:rPr lang="cs-CZ" dirty="0"/>
              <a:t>Nájemce má právo chovat v bytě zvíře</a:t>
            </a:r>
          </a:p>
        </p:txBody>
      </p:sp>
    </p:spTree>
    <p:extLst>
      <p:ext uri="{BB962C8B-B14F-4D97-AF65-F5344CB8AC3E}">
        <p14:creationId xmlns:p14="http://schemas.microsoft.com/office/powerpoint/2010/main" val="2020680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Skončení nájmu bytu a domu výpovědí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51424"/>
            <a:ext cx="10753200" cy="4976576"/>
          </a:xfrm>
        </p:spPr>
        <p:txBody>
          <a:bodyPr/>
          <a:lstStyle/>
          <a:p>
            <a:r>
              <a:rPr lang="cs-CZ" dirty="0"/>
              <a:t>Výpověď vyžaduje písemnou formu a musí dojít druhé straně</a:t>
            </a:r>
          </a:p>
          <a:p>
            <a:r>
              <a:rPr lang="cs-CZ" dirty="0"/>
              <a:t>Pronajímatel musí nájemce poučit o jeho právu nechat výpověď přezkoumat soudem. Nájemce tento návrh musí podat do dvou měsíců (§ 2286, § 2290)</a:t>
            </a:r>
          </a:p>
          <a:p>
            <a:r>
              <a:rPr lang="cs-CZ" dirty="0"/>
              <a:t>Pronajímatel smí nájem vypovědět pouze ze zákonem stanovených důvodů, které nelze rozšiřovat (§ 2235)</a:t>
            </a:r>
          </a:p>
          <a:p>
            <a:pPr lvl="1"/>
            <a:r>
              <a:rPr lang="cs-CZ" dirty="0"/>
              <a:t>Nájem na dobu určitou i neurčitou (výpovědní doba tři měsíce):</a:t>
            </a:r>
          </a:p>
          <a:p>
            <a:pPr lvl="2"/>
            <a:r>
              <a:rPr lang="cs-CZ" dirty="0"/>
              <a:t>Nájemce porušil hrubě svou povinnost vyplývající z nájmu</a:t>
            </a:r>
          </a:p>
          <a:p>
            <a:pPr lvl="2"/>
            <a:r>
              <a:rPr lang="cs-CZ" dirty="0"/>
              <a:t>Nájemce byl odsouzen za úmyslný TČ proti pronajímateli nebo členu jeho domácnosti</a:t>
            </a:r>
          </a:p>
          <a:p>
            <a:pPr lvl="2"/>
            <a:r>
              <a:rPr lang="cs-CZ" dirty="0"/>
              <a:t>Vyklizení bytu z důvodu veřejného zájmu</a:t>
            </a:r>
          </a:p>
          <a:p>
            <a:pPr lvl="2"/>
            <a:r>
              <a:rPr lang="cs-CZ" dirty="0"/>
              <a:t>Obdobně závažný důvod</a:t>
            </a:r>
          </a:p>
          <a:p>
            <a:pPr lvl="1"/>
            <a:r>
              <a:rPr lang="cs-CZ" dirty="0"/>
              <a:t>Nájem na dobu neurčitou (výpovědní doba tři měsíce): za podmínek § 2288 II</a:t>
            </a:r>
          </a:p>
          <a:p>
            <a:pPr lvl="1"/>
            <a:r>
              <a:rPr lang="cs-CZ" dirty="0"/>
              <a:t>Nájem na dobu určitou i neurčitou (bez výpovědní doby): nájemce poruší povinnosti zvlášť závažným způsobem (§ 2291)</a:t>
            </a:r>
          </a:p>
        </p:txBody>
      </p:sp>
    </p:spTree>
    <p:extLst>
      <p:ext uri="{BB962C8B-B14F-4D97-AF65-F5344CB8AC3E}">
        <p14:creationId xmlns:p14="http://schemas.microsoft.com/office/powerpoint/2010/main" val="2886057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Zájezd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07088"/>
            <a:ext cx="10753200" cy="4743824"/>
          </a:xfrm>
        </p:spPr>
        <p:txBody>
          <a:bodyPr/>
          <a:lstStyle/>
          <a:p>
            <a:r>
              <a:rPr lang="cs-CZ" dirty="0"/>
              <a:t>Pořadatel se pro zákazníka zavazuje obstarat zájezd a zákazník se zavazuje zaplatit celkovou cenu.</a:t>
            </a:r>
          </a:p>
          <a:p>
            <a:r>
              <a:rPr lang="cs-CZ" dirty="0"/>
              <a:t>Co je a není zájezd? Nalezneme v zákoně č. 159/1999 Sb.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oubor alespoň dvou různých typů služeb cestovního ruchu:</a:t>
            </a:r>
          </a:p>
          <a:p>
            <a:pPr lvl="1"/>
            <a:r>
              <a:rPr lang="cs-CZ" dirty="0"/>
              <a:t>doprava zákazníka,</a:t>
            </a:r>
          </a:p>
          <a:p>
            <a:pPr lvl="1"/>
            <a:r>
              <a:rPr lang="cs-CZ" dirty="0"/>
              <a:t>ubytování, které není součástí dopravy a není určeno k účelům bydlení,</a:t>
            </a:r>
          </a:p>
          <a:p>
            <a:pPr lvl="1"/>
            <a:r>
              <a:rPr lang="cs-CZ" dirty="0"/>
              <a:t>nájem automobilu, motocyklu nebo jiného motorového vozidla,</a:t>
            </a:r>
          </a:p>
          <a:p>
            <a:pPr lvl="1"/>
            <a:r>
              <a:rPr lang="cs-CZ" dirty="0"/>
              <a:t>jiná služba z oblasti cestovního ruchu (např. prodej vstupenek nebo skipasů)</a:t>
            </a:r>
          </a:p>
          <a:p>
            <a:r>
              <a:rPr lang="cs-CZ" dirty="0"/>
              <a:t>Změna ceny zájezdu (§ 2530), postoupení smlouvy (§ 2232)</a:t>
            </a:r>
          </a:p>
          <a:p>
            <a:r>
              <a:rPr lang="cs-CZ" dirty="0"/>
              <a:t>Vady zájezdu: nutnost vytknout bez zbytečného odkladu</a:t>
            </a:r>
          </a:p>
          <a:p>
            <a:r>
              <a:rPr lang="cs-CZ" dirty="0"/>
              <a:t>Odstoupení od smlouvy:</a:t>
            </a:r>
          </a:p>
          <a:p>
            <a:pPr lvl="1"/>
            <a:r>
              <a:rPr lang="cs-CZ" dirty="0"/>
              <a:t>Zákazník může vždy (X zaplacení odstupného)</a:t>
            </a:r>
          </a:p>
          <a:p>
            <a:pPr lvl="1"/>
            <a:r>
              <a:rPr lang="cs-CZ" dirty="0"/>
              <a:t>Pořadatel, pouze pokud byl zájezd zrušen nebo zákazník porušil svou povinnost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786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6487"/>
            <a:ext cx="10843004" cy="4924929"/>
          </a:xfrm>
        </p:spPr>
        <p:txBody>
          <a:bodyPr/>
          <a:lstStyle/>
          <a:p>
            <a:r>
              <a:rPr lang="cs-CZ" dirty="0"/>
              <a:t>Zásada: </a:t>
            </a:r>
            <a:r>
              <a:rPr lang="cs-CZ" dirty="0" err="1"/>
              <a:t>casum</a:t>
            </a:r>
            <a:r>
              <a:rPr lang="cs-CZ" dirty="0"/>
              <a:t> </a:t>
            </a:r>
            <a:r>
              <a:rPr lang="cs-CZ" dirty="0" err="1"/>
              <a:t>sentit</a:t>
            </a:r>
            <a:r>
              <a:rPr lang="cs-CZ" dirty="0"/>
              <a:t> </a:t>
            </a:r>
            <a:r>
              <a:rPr lang="cs-CZ" dirty="0" err="1"/>
              <a:t>dominus</a:t>
            </a:r>
            <a:endParaRPr lang="cs-CZ" dirty="0"/>
          </a:p>
          <a:p>
            <a:r>
              <a:rPr lang="cs-CZ" dirty="0"/>
              <a:t>Funkce: reparační, prevenční, sankční?</a:t>
            </a:r>
          </a:p>
          <a:p>
            <a:r>
              <a:rPr lang="cs-CZ" dirty="0"/>
              <a:t>Protiprávnost: porušení zákona, dobrých mravů nebo smlouvy</a:t>
            </a:r>
          </a:p>
          <a:p>
            <a:r>
              <a:rPr lang="cs-CZ" dirty="0"/>
              <a:t>Zásadně odpovědnost za vlastní zavinění</a:t>
            </a:r>
          </a:p>
          <a:p>
            <a:pPr lvl="1"/>
            <a:r>
              <a:rPr lang="cs-CZ" dirty="0"/>
              <a:t>Subjektivní a objektivní odpovědnost</a:t>
            </a:r>
          </a:p>
          <a:p>
            <a:r>
              <a:rPr lang="cs-CZ" dirty="0"/>
              <a:t>Zavinění: škůdce nejednal, jak lze očekávat od osoby průměrných vlastností (§ 2912)</a:t>
            </a:r>
          </a:p>
          <a:p>
            <a:r>
              <a:rPr lang="cs-CZ" dirty="0"/>
              <a:t>Deliktní způsobilost: způsobilost k zavinění (§ 24, § 2920)</a:t>
            </a:r>
          </a:p>
          <a:p>
            <a:r>
              <a:rPr lang="cs-CZ" dirty="0"/>
              <a:t>Majetková škoda (skutečná škoda a ušlý zisk) a nemajetková újma</a:t>
            </a:r>
          </a:p>
          <a:p>
            <a:r>
              <a:rPr lang="cs-CZ" dirty="0"/>
              <a:t>Příčinná souvislost (faktická a právní)</a:t>
            </a:r>
          </a:p>
          <a:p>
            <a:r>
              <a:rPr lang="cs-CZ" dirty="0"/>
              <a:t>Prevenční povinnost (§ 2900 a § 2901)</a:t>
            </a:r>
          </a:p>
        </p:txBody>
      </p:sp>
    </p:spTree>
    <p:extLst>
      <p:ext uri="{BB962C8B-B14F-4D97-AF65-F5344CB8AC3E}">
        <p14:creationId xmlns:p14="http://schemas.microsoft.com/office/powerpoint/2010/main" val="226348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Základní skutkové podstaty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65813"/>
            <a:ext cx="10753200" cy="4935234"/>
          </a:xfrm>
        </p:spPr>
        <p:txBody>
          <a:bodyPr/>
          <a:lstStyle/>
          <a:p>
            <a:r>
              <a:rPr lang="cs-CZ" dirty="0"/>
              <a:t>Zásah do absolutního práva (§ 2910 v. 1):</a:t>
            </a:r>
          </a:p>
          <a:p>
            <a:pPr marL="324000" lvl="1" indent="0">
              <a:buNone/>
            </a:pPr>
            <a:r>
              <a:rPr lang="cs-CZ" dirty="0"/>
              <a:t>Škůdce, který vlastním zaviněním poruší povinnost stanovenou zákonem a zasáhne tak do absolutního práva poškozeného, nahradí poškozenému, co tím způsobil.</a:t>
            </a:r>
          </a:p>
          <a:p>
            <a:r>
              <a:rPr lang="cs-CZ" dirty="0"/>
              <a:t>Porušení ochranné normy (§ 2910 v. 2)</a:t>
            </a:r>
          </a:p>
          <a:p>
            <a:pPr marL="324000" lvl="1" indent="0">
              <a:buNone/>
            </a:pPr>
            <a:r>
              <a:rPr lang="cs-CZ" dirty="0"/>
              <a:t>Povinnost k náhradě vznikne i škůdci, který zasáhne do jiného práva poškozeného zaviněným porušením zákonné povinnosti stanovené na ochranu takového práva.</a:t>
            </a:r>
          </a:p>
          <a:p>
            <a:pPr marL="252000" lvl="1">
              <a:lnSpc>
                <a:spcPts val="3600"/>
              </a:lnSpc>
            </a:pPr>
            <a:r>
              <a:rPr lang="cs-CZ" sz="2800" dirty="0">
                <a:ea typeface="+mn-ea"/>
                <a:cs typeface="+mn-cs"/>
              </a:rPr>
              <a:t>Úmyslné porušení dobrých mravů (§ 2909)</a:t>
            </a:r>
          </a:p>
          <a:p>
            <a:pPr marL="324000" lvl="1" indent="0">
              <a:buNone/>
            </a:pPr>
            <a:r>
              <a:rPr lang="cs-CZ" dirty="0"/>
              <a:t>Škůdce, který poškozenému způsobí škodu úmyslným porušením dobrých mravů, je povinen ji nahradit; vykonával-li však své právo, je škůdce povinen škodu nahradit, jen sledoval-li jako hlavní účel poškození jiného.</a:t>
            </a:r>
          </a:p>
        </p:txBody>
      </p:sp>
    </p:spTree>
    <p:extLst>
      <p:ext uri="{BB962C8B-B14F-4D97-AF65-F5344CB8AC3E}">
        <p14:creationId xmlns:p14="http://schemas.microsoft.com/office/powerpoint/2010/main" val="525751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Újma způsobená porušením smluvní povinnosti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6368"/>
            <a:ext cx="10753200" cy="4951631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2913 I: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Poruší-li strana povinnost ze smlouvy, nahradí škodu z toho vzniklou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druhé straně nebo i osobě, jejímuž zájmu mělo splnění ujednané povinnosti zjevně sloužit.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2913 II (liberace): Povinnosti k náhradě se škůdce zprostí, prokáže-li, že mu ve splnění povinnosti ze smlouvy dočasně nebo trvale zabránila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mimořádná nepředvídatelná a nepřekonatelná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překážka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vzniklá nezávisle na jeho vůli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Překážka vzniklá ze škůdcových osobních poměrů nebo vzniklá až v době, kdy byl škůdce s plněním smluvené povinnosti v prodlení, ani překážka, kterou byl škůdce podle smlouvy povinen překonat, ho však povinnosti k náhradě nezprostí.</a:t>
            </a:r>
          </a:p>
        </p:txBody>
      </p:sp>
    </p:spTree>
    <p:extLst>
      <p:ext uri="{BB962C8B-B14F-4D97-AF65-F5344CB8AC3E}">
        <p14:creationId xmlns:p14="http://schemas.microsoft.com/office/powerpoint/2010/main" val="24950092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skutkové podstaty náhrady újmy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Škoda z provozní činnosti (§ 2924)</a:t>
            </a:r>
          </a:p>
          <a:p>
            <a:r>
              <a:rPr lang="cs-CZ" dirty="0"/>
              <a:t>Škoda způsobená provozem zvlášť nebezpečným (§ 2925)</a:t>
            </a:r>
          </a:p>
          <a:p>
            <a:r>
              <a:rPr lang="pl-PL" dirty="0"/>
              <a:t>Škoda z provozu dopravních prostředků (§ 2927)</a:t>
            </a:r>
          </a:p>
          <a:p>
            <a:r>
              <a:rPr lang="cs-CZ" dirty="0"/>
              <a:t>Škoda způsobená zvířetem (§ 2933 a násl.)</a:t>
            </a:r>
          </a:p>
          <a:p>
            <a:r>
              <a:rPr lang="cs-CZ" dirty="0"/>
              <a:t>Škoda na odložených věcech (§ 2945)</a:t>
            </a:r>
          </a:p>
          <a:p>
            <a:r>
              <a:rPr lang="cs-CZ" dirty="0"/>
              <a:t>Škoda vnesených věcech (§ 2946 a násl.)</a:t>
            </a:r>
          </a:p>
          <a:p>
            <a:r>
              <a:rPr lang="pt-BR" dirty="0"/>
              <a:t>Škoda způsobená informací nebo radou</a:t>
            </a:r>
            <a:r>
              <a:rPr lang="cs-CZ" dirty="0"/>
              <a:t> (§ 2950)</a:t>
            </a:r>
          </a:p>
          <a:p>
            <a:endParaRPr lang="cs-CZ" dirty="0"/>
          </a:p>
          <a:p>
            <a:r>
              <a:rPr lang="cs-CZ" dirty="0"/>
              <a:t>Škoda způsobená státem při výkonu veřejné moci (82/1998 Sb.)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4301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15D37E-AB31-553D-28AD-293E9E05D8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0E7AFA-C42B-3C2A-541C-7C8723F7E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3D5033-1A06-5338-F026-C96E5955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Škoda z provozu dopravních prostředků (§ 2927)</a:t>
            </a:r>
            <a:endParaRPr 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68F303-1448-06B3-7482-D0B5BC964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provozuje dopravu, nahradí </a:t>
            </a:r>
            <a:r>
              <a:rPr lang="cs-CZ" b="1" dirty="0"/>
              <a:t>škodu vyvolanou zvláštní povahou tohoto provozu</a:t>
            </a:r>
            <a:r>
              <a:rPr lang="cs-CZ" dirty="0"/>
              <a:t>. Stejnou povinnost má i jiný provozovatel vozidla, plavidla nebo letadla, </a:t>
            </a:r>
            <a:r>
              <a:rPr lang="cs-CZ" b="1" dirty="0"/>
              <a:t>ledaže je takový dopravní prostředek poháněn lidskou silou</a:t>
            </a:r>
            <a:r>
              <a:rPr lang="cs-CZ" dirty="0"/>
              <a:t>.</a:t>
            </a:r>
          </a:p>
          <a:p>
            <a:r>
              <a:rPr lang="cs-CZ" dirty="0"/>
              <a:t>Povinnosti nahradit škodu </a:t>
            </a:r>
            <a:r>
              <a:rPr lang="cs-CZ" b="1" dirty="0"/>
              <a:t>se nemůže provozovatel zprostit</a:t>
            </a:r>
            <a:r>
              <a:rPr lang="cs-CZ" dirty="0"/>
              <a:t>, byla-li škoda způsobena okolnostmi, které mají původ v provozu. </a:t>
            </a:r>
            <a:r>
              <a:rPr lang="cs-CZ" b="1" dirty="0"/>
              <a:t>Jinak se zprostí</a:t>
            </a:r>
            <a:r>
              <a:rPr lang="cs-CZ" dirty="0"/>
              <a:t>, prokáže-li, že škodě nemohl zabránit ani při vynaložení veškerého úsilí, které lze požadovat.</a:t>
            </a:r>
          </a:p>
        </p:txBody>
      </p:sp>
    </p:spTree>
    <p:extLst>
      <p:ext uri="{BB962C8B-B14F-4D97-AF65-F5344CB8AC3E}">
        <p14:creationId xmlns:p14="http://schemas.microsoft.com/office/powerpoint/2010/main" val="36788455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DF3ACA-BA24-C61F-3E09-51BB50363E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DAC3D8-30BC-F565-A746-608AAA452C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128182-988C-6337-BE0C-3DF46AEF2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zvířetem (§ 2933 a násl.)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DB5F8F-8215-7B56-EE3F-84BBD5363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Způsobí-li škodu zvíře, nahradí ji jeho </a:t>
            </a:r>
            <a:r>
              <a:rPr lang="cs-CZ" b="1" dirty="0"/>
              <a:t>vlastník</a:t>
            </a:r>
            <a:r>
              <a:rPr lang="cs-CZ" dirty="0"/>
              <a:t>, ať již bylo pod jeho dohledem nebo pod dohledem osoby, které vlastník zvíře svěřil, anebo se zatoulalo nebo uprchlo. </a:t>
            </a:r>
            <a:r>
              <a:rPr lang="cs-CZ" b="1" dirty="0"/>
              <a:t>Osoba, které zvíře bylo svěřeno nebo která zvíře chová nebo jinak používá</a:t>
            </a:r>
            <a:r>
              <a:rPr lang="cs-CZ" dirty="0"/>
              <a:t>, nahradí škodu způsobenou zvířetem společně a </a:t>
            </a:r>
            <a:r>
              <a:rPr lang="cs-CZ" b="1" dirty="0"/>
              <a:t>nerozdílně s vlastníkem</a:t>
            </a:r>
            <a:r>
              <a:rPr lang="cs-CZ" dirty="0"/>
              <a:t>.</a:t>
            </a:r>
          </a:p>
          <a:p>
            <a:r>
              <a:rPr lang="cs-CZ" dirty="0"/>
              <a:t>§ 2934: privilegovaná hospodářská domácí zvířata</a:t>
            </a:r>
          </a:p>
          <a:p>
            <a:pPr lvl="1"/>
            <a:r>
              <a:rPr lang="cs-CZ" dirty="0"/>
              <a:t>Na rozdíl od odpovědnosti vlastníka odpovědnost za řádnou péči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473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Závazkové právo – obecná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a zvláštní část občanského práva (subsidiarita obecné)</a:t>
            </a:r>
          </a:p>
          <a:p>
            <a:r>
              <a:rPr lang="cs-CZ" dirty="0"/>
              <a:t>Relativní majetkové vztahy</a:t>
            </a:r>
          </a:p>
          <a:p>
            <a:r>
              <a:rPr lang="cs-CZ" dirty="0"/>
              <a:t>Závazek: souhrn vzájemně souvisejících a funkčně spjatých vzájemných subjektivních práv a povinností</a:t>
            </a:r>
          </a:p>
          <a:p>
            <a:r>
              <a:rPr lang="cs-CZ" dirty="0"/>
              <a:t>Pohledávka a dluh</a:t>
            </a:r>
          </a:p>
          <a:p>
            <a:r>
              <a:rPr lang="cs-CZ" dirty="0"/>
              <a:t>Věřitel a dlužník</a:t>
            </a:r>
          </a:p>
          <a:p>
            <a:r>
              <a:rPr lang="cs-CZ" dirty="0"/>
              <a:t>Hlavní a vedlejší práva a povinnosti</a:t>
            </a:r>
          </a:p>
          <a:p>
            <a:r>
              <a:rPr lang="cs-CZ" dirty="0" err="1"/>
              <a:t>Synallagmatické</a:t>
            </a:r>
            <a:r>
              <a:rPr lang="cs-CZ" dirty="0"/>
              <a:t> a </a:t>
            </a:r>
            <a:r>
              <a:rPr lang="cs-CZ" dirty="0" err="1"/>
              <a:t>asynallagmatické</a:t>
            </a:r>
            <a:r>
              <a:rPr lang="cs-CZ" dirty="0"/>
              <a:t> závazky</a:t>
            </a:r>
          </a:p>
        </p:txBody>
      </p:sp>
    </p:spTree>
    <p:extLst>
      <p:ext uri="{BB962C8B-B14F-4D97-AF65-F5344CB8AC3E}">
        <p14:creationId xmlns:p14="http://schemas.microsoft.com/office/powerpoint/2010/main" val="13094702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5A5432-1A48-D5F8-DCB9-0C60ECC72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118BEE-DE80-5700-906E-BFB78D1B35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83EA2E-408F-2325-D69E-3A83F52E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na odložených věcech (§ 2945)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46D6C1-78CD-2B2D-B9D6-3F3ED7A7F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s provozováním nějaké činnosti </a:t>
            </a:r>
            <a:r>
              <a:rPr lang="cs-CZ" b="1" dirty="0"/>
              <a:t>zpravidla spojeno odkládání věcí</a:t>
            </a:r>
            <a:r>
              <a:rPr lang="cs-CZ" dirty="0"/>
              <a:t> a byla-li věc odložena </a:t>
            </a:r>
            <a:r>
              <a:rPr lang="cs-CZ" b="1" dirty="0"/>
              <a:t>na místě k tomu určeném nebo na místě, kam se takové věci obvykle ukládají</a:t>
            </a:r>
            <a:r>
              <a:rPr lang="cs-CZ" dirty="0"/>
              <a:t>, nahradí provozovatel poškození, ztrátu nebo zničení věci tomu, kdo ji odložil, popřípadě vlastníku věci. Stejně nahradí škodu provozovatel hlídaných garáží nebo zařízení podobného druhu, jedná-li se o dopravní prostředky v nich umístěné a o jejich příslušenství.</a:t>
            </a:r>
          </a:p>
        </p:txBody>
      </p:sp>
    </p:spTree>
    <p:extLst>
      <p:ext uri="{BB962C8B-B14F-4D97-AF65-F5344CB8AC3E}">
        <p14:creationId xmlns:p14="http://schemas.microsoft.com/office/powerpoint/2010/main" val="738362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AF9571-DC8B-C034-A667-DAD85A2E9E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746AEE-1BFA-FBD5-8094-D39CA8A5AA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6882DF-AC9A-081D-446E-34C6070F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a rozsah náhrady újmy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08FBEA-4E83-E5F2-25A9-060A3E7D4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Majetková škoda: uvedením do předešlého stavu (naturální restituce) nebo v penězích</a:t>
            </a:r>
          </a:p>
          <a:p>
            <a:r>
              <a:rPr lang="cs-CZ" dirty="0"/>
              <a:t>Nemajetková újma: přiměřeným zadostiučiněním</a:t>
            </a:r>
          </a:p>
          <a:p>
            <a:pPr lvl="1"/>
            <a:r>
              <a:rPr lang="cs-CZ" dirty="0"/>
              <a:t>Omluva</a:t>
            </a:r>
          </a:p>
          <a:p>
            <a:pPr lvl="1"/>
            <a:r>
              <a:rPr lang="cs-CZ" dirty="0"/>
              <a:t>Konstatování porušení práva</a:t>
            </a:r>
          </a:p>
          <a:p>
            <a:pPr lvl="1"/>
            <a:r>
              <a:rPr lang="cs-CZ" dirty="0"/>
              <a:t>V penězích (vždy – bolestné, ZSU, DNÚ; sekundární oběti)</a:t>
            </a:r>
          </a:p>
          <a:p>
            <a:r>
              <a:rPr lang="cs-CZ" dirty="0"/>
              <a:t>Princip plné náhrady  X snížení náhrady (§ 2953)</a:t>
            </a:r>
          </a:p>
          <a:p>
            <a:r>
              <a:rPr lang="cs-CZ" dirty="0"/>
              <a:t>Náhrada při poranění zvířete (§ 2970)</a:t>
            </a:r>
          </a:p>
          <a:p>
            <a:pPr lvl="1"/>
            <a:r>
              <a:rPr lang="cs-CZ" dirty="0"/>
              <a:t>Při poranění zvířete nahradí škůdce účelně vynaložené náklady spojené s péčí o zdraví zraněného zvířete tomu, kdo je vynaložil; požádá-li o to, složí mu škůdce na tyto náklady přiměřenou zálohu. Náklady spojené s péčí o zdraví nejsou neúčelné, i když podstatně převyšují cenu zvířete, pokud by je vynaložil rozumný chovatel v postavení poškozeného.</a:t>
            </a:r>
          </a:p>
        </p:txBody>
      </p:sp>
    </p:spTree>
    <p:extLst>
      <p:ext uri="{BB962C8B-B14F-4D97-AF65-F5344CB8AC3E}">
        <p14:creationId xmlns:p14="http://schemas.microsoft.com/office/powerpoint/2010/main" val="8944174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 jiných právních důvodů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400" y="1356005"/>
            <a:ext cx="10753200" cy="4781995"/>
          </a:xfrm>
        </p:spPr>
        <p:txBody>
          <a:bodyPr/>
          <a:lstStyle/>
          <a:p>
            <a:r>
              <a:rPr lang="cs-CZ" dirty="0"/>
              <a:t>Bezdůvodné obohacení</a:t>
            </a:r>
          </a:p>
          <a:p>
            <a:pPr lvl="1"/>
            <a:r>
              <a:rPr lang="cs-CZ" dirty="0"/>
              <a:t>Generální klauzule (§ 2991): Kdo se na úkor jiného bez spravedlivého důvodu obohatí, musí ochuzenému vydat, oč se obohatil.</a:t>
            </a:r>
          </a:p>
          <a:p>
            <a:pPr lvl="1"/>
            <a:r>
              <a:rPr lang="cs-CZ" dirty="0" err="1"/>
              <a:t>Kondikce</a:t>
            </a:r>
            <a:r>
              <a:rPr lang="cs-CZ" dirty="0"/>
              <a:t> z plnění:</a:t>
            </a:r>
          </a:p>
          <a:p>
            <a:pPr lvl="2"/>
            <a:r>
              <a:rPr lang="cs-CZ" dirty="0"/>
              <a:t>Plnění bez právního důvodu</a:t>
            </a:r>
          </a:p>
          <a:p>
            <a:pPr lvl="2"/>
            <a:r>
              <a:rPr lang="cs-CZ" dirty="0"/>
              <a:t>Plnění z právního důvodu, který odpadl</a:t>
            </a:r>
          </a:p>
          <a:p>
            <a:pPr lvl="2"/>
            <a:r>
              <a:rPr lang="cs-CZ" dirty="0"/>
              <a:t>Plnění z právního důvodu, který nenastal</a:t>
            </a:r>
          </a:p>
          <a:p>
            <a:pPr lvl="2"/>
            <a:r>
              <a:rPr lang="cs-CZ" dirty="0"/>
              <a:t>Plnění k zabránění protiprávnímu činu </a:t>
            </a:r>
          </a:p>
          <a:p>
            <a:pPr lvl="1"/>
            <a:r>
              <a:rPr lang="cs-CZ" dirty="0" err="1"/>
              <a:t>Kondikce</a:t>
            </a:r>
            <a:r>
              <a:rPr lang="cs-CZ" dirty="0"/>
              <a:t> nikoli z plnění:</a:t>
            </a:r>
          </a:p>
          <a:p>
            <a:pPr lvl="2"/>
            <a:r>
              <a:rPr lang="cs-CZ" dirty="0"/>
              <a:t>Protiprávní užití cizí hodnoty</a:t>
            </a:r>
          </a:p>
          <a:p>
            <a:pPr lvl="2"/>
            <a:r>
              <a:rPr lang="cs-CZ" dirty="0"/>
              <a:t>Plnění za jiného</a:t>
            </a:r>
          </a:p>
          <a:p>
            <a:pPr lvl="2"/>
            <a:r>
              <a:rPr lang="cs-CZ" dirty="0"/>
              <a:t>Vynaložení nákladu ve prospěch jiného</a:t>
            </a:r>
          </a:p>
          <a:p>
            <a:r>
              <a:rPr lang="cs-CZ" dirty="0"/>
              <a:t>Jednatelství bez příkazu</a:t>
            </a:r>
          </a:p>
          <a:p>
            <a:pPr lvl="1"/>
            <a:r>
              <a:rPr lang="cs-CZ" dirty="0"/>
              <a:t>Nutné (odvracení škody a záchrana cizí věci)</a:t>
            </a:r>
          </a:p>
          <a:p>
            <a:pPr lvl="1"/>
            <a:r>
              <a:rPr lang="cs-CZ" dirty="0"/>
              <a:t>Užitečné (jednání k užitku jiné osoby)</a:t>
            </a:r>
          </a:p>
          <a:p>
            <a:pPr lvl="1"/>
            <a:r>
              <a:rPr lang="cs-CZ" dirty="0"/>
              <a:t>Zakázané (proti </a:t>
            </a:r>
            <a:r>
              <a:rPr lang="cs-CZ"/>
              <a:t>vůli principála)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627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06C4F5-4C50-5264-997C-8B815BA782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20EF2-6F12-4C62-B9E5-01307B554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AAC8F8-483D-DFB8-443C-F464FE483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a doporučená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A48DBE-8132-B525-039A-249E1D2A5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Ronovská, Kateřina, Eva Dobrovolná  a Petr Lavický. </a:t>
            </a:r>
            <a:r>
              <a:rPr lang="cs-CZ" i="1" dirty="0"/>
              <a:t>Úvod do soukromého práva - Zvláštní část</a:t>
            </a:r>
            <a:r>
              <a:rPr lang="cs-CZ" dirty="0"/>
              <a:t>. 2. rozšířené vydání. 2. vydání. Praha: Česká společnost pro civilní právo procesní, 2020. 132 s. ISBN 978-80-88248-03-3.</a:t>
            </a:r>
          </a:p>
          <a:p>
            <a:pPr marL="72000" indent="0">
              <a:buNone/>
            </a:pPr>
            <a:r>
              <a:rPr lang="cs-CZ" dirty="0" err="1"/>
              <a:t>Brim</a:t>
            </a:r>
            <a:r>
              <a:rPr lang="cs-CZ" dirty="0"/>
              <a:t>, Luboš. Úvod do práva bezdůvodného obohacení. Praha: C. H. Beck, 2022. 103 s. Beckova skripta. ISBN 978-80-7400-890-0.</a:t>
            </a:r>
          </a:p>
        </p:txBody>
      </p:sp>
    </p:spTree>
    <p:extLst>
      <p:ext uri="{BB962C8B-B14F-4D97-AF65-F5344CB8AC3E}">
        <p14:creationId xmlns:p14="http://schemas.microsoft.com/office/powerpoint/2010/main" val="36925254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6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BVV13Zk Základy práva pro neprávníky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závazků (§ 1723)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smlouvy</a:t>
            </a:r>
          </a:p>
          <a:p>
            <a:r>
              <a:rPr lang="cs-CZ" dirty="0"/>
              <a:t>Z protiprávního činu (závazek k náhradě újmy)</a:t>
            </a:r>
          </a:p>
          <a:p>
            <a:r>
              <a:rPr lang="cs-CZ" dirty="0"/>
              <a:t>Z jiné skutečnosti, která k tomu je způsobilá</a:t>
            </a:r>
          </a:p>
          <a:p>
            <a:pPr lvl="1"/>
            <a:r>
              <a:rPr lang="cs-CZ" dirty="0"/>
              <a:t>Jednostranné právní jednání (veřejný příslib; numerus clausus)</a:t>
            </a:r>
          </a:p>
          <a:p>
            <a:pPr lvl="1"/>
            <a:r>
              <a:rPr lang="cs-CZ" dirty="0"/>
              <a:t>Rozhodnutí soudu (vypořádání SJM; rozhodnutí o náhradě nákladů řízení)</a:t>
            </a:r>
          </a:p>
          <a:p>
            <a:pPr lvl="1"/>
            <a:r>
              <a:rPr lang="cs-CZ" dirty="0"/>
              <a:t>Právní událost (objektivní odpovědnost za škodu)</a:t>
            </a:r>
          </a:p>
          <a:p>
            <a:pPr lvl="1"/>
            <a:r>
              <a:rPr lang="cs-CZ" dirty="0"/>
              <a:t>Jiné právní skutečnosti (BO, nepřikázané jednatelství)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51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Majetkové plnění dlužníka (dát, konat, zdržet se, strpět)</a:t>
            </a:r>
          </a:p>
          <a:p>
            <a:r>
              <a:rPr lang="cs-CZ" dirty="0"/>
              <a:t>Věřitel je oprávněn toto plnění požadovat</a:t>
            </a:r>
          </a:p>
          <a:p>
            <a:r>
              <a:rPr lang="cs-CZ" dirty="0"/>
              <a:t>Kategorizace plnění:</a:t>
            </a:r>
          </a:p>
          <a:p>
            <a:pPr lvl="1"/>
            <a:r>
              <a:rPr lang="cs-CZ" dirty="0"/>
              <a:t>Dělitelné (peníze) a nedělitelné (stůl)</a:t>
            </a:r>
          </a:p>
          <a:p>
            <a:pPr lvl="1"/>
            <a:r>
              <a:rPr lang="cs-CZ" dirty="0"/>
              <a:t>Jednorázové, trvající (povinnost strpět, zdržet se) a opakující se (nájemné)</a:t>
            </a:r>
          </a:p>
          <a:p>
            <a:pPr lvl="1"/>
            <a:r>
              <a:rPr lang="cs-CZ" dirty="0"/>
              <a:t>Individuální a genericky určené</a:t>
            </a:r>
          </a:p>
          <a:p>
            <a:pPr lvl="1"/>
            <a:r>
              <a:rPr lang="cs-CZ" dirty="0"/>
              <a:t>Peněžité a nepeněžité</a:t>
            </a:r>
          </a:p>
          <a:p>
            <a:pPr lvl="1"/>
            <a:r>
              <a:rPr lang="cs-CZ" dirty="0"/>
              <a:t>Plnění alternativně určené a alternativa </a:t>
            </a:r>
            <a:r>
              <a:rPr lang="cs-CZ" dirty="0" err="1"/>
              <a:t>faculas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16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 smluv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400" y="1431788"/>
            <a:ext cx="10753200" cy="4535999"/>
          </a:xfrm>
        </p:spPr>
        <p:txBody>
          <a:bodyPr/>
          <a:lstStyle/>
          <a:p>
            <a:r>
              <a:rPr lang="cs-CZ" dirty="0"/>
              <a:t>Smlouva: dvoustranné právní jednání; je uzavřena, jakmile si strany ujednají její obsah</a:t>
            </a:r>
          </a:p>
          <a:p>
            <a:r>
              <a:rPr lang="cs-CZ" dirty="0"/>
              <a:t>Nabídka: musí obsahovat podstatné náležitosti smlouvy a musí z ní vyplývat vázanost navrhovatele nabídkou</a:t>
            </a:r>
          </a:p>
          <a:p>
            <a:pPr lvl="1"/>
            <a:r>
              <a:rPr lang="cs-CZ" dirty="0"/>
              <a:t>Zrušení X odvolání nabídky</a:t>
            </a:r>
          </a:p>
          <a:p>
            <a:r>
              <a:rPr lang="cs-CZ" dirty="0"/>
              <a:t>Přijetí: včasný projev souhlasu vůči navrhovateli</a:t>
            </a:r>
          </a:p>
          <a:p>
            <a:pPr lvl="1"/>
            <a:r>
              <a:rPr lang="cs-CZ" dirty="0"/>
              <a:t>Modifikované přijetí (§ 1744)</a:t>
            </a:r>
          </a:p>
          <a:p>
            <a:r>
              <a:rPr lang="cs-CZ" dirty="0"/>
              <a:t>Dispozitivní právní úprava</a:t>
            </a:r>
          </a:p>
          <a:p>
            <a:r>
              <a:rPr lang="cs-CZ" dirty="0"/>
              <a:t>Zvláštní způsoby uzavírání smluv</a:t>
            </a:r>
          </a:p>
          <a:p>
            <a:pPr lvl="1"/>
            <a:r>
              <a:rPr lang="cs-CZ" dirty="0"/>
              <a:t>Dražba, veřejná soutěž o nejlepší nabídku, veřejná nabídka</a:t>
            </a:r>
          </a:p>
          <a:p>
            <a:r>
              <a:rPr lang="cs-CZ" dirty="0"/>
              <a:t>Konsensuální smlouvy X reálné smlouvy</a:t>
            </a:r>
          </a:p>
        </p:txBody>
      </p:sp>
    </p:spTree>
    <p:extLst>
      <p:ext uri="{BB962C8B-B14F-4D97-AF65-F5344CB8AC3E}">
        <p14:creationId xmlns:p14="http://schemas.microsoft.com/office/powerpoint/2010/main" val="1237491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Pluralita subjektů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věřitelské nebo dlužnické straně vystupuje více osob </a:t>
            </a:r>
          </a:p>
          <a:p>
            <a:pPr lvl="1"/>
            <a:r>
              <a:rPr lang="cs-CZ" dirty="0"/>
              <a:t>Aktivní a pasivní pluralita</a:t>
            </a:r>
          </a:p>
          <a:p>
            <a:r>
              <a:rPr lang="cs-CZ" dirty="0"/>
              <a:t>Dílčí a solidární závazky</a:t>
            </a:r>
          </a:p>
          <a:p>
            <a:pPr lvl="1"/>
            <a:r>
              <a:rPr lang="cs-CZ" dirty="0"/>
              <a:t>Zásada: dílčí</a:t>
            </a:r>
          </a:p>
          <a:p>
            <a:pPr lvl="1"/>
            <a:r>
              <a:rPr lang="cs-CZ" dirty="0"/>
              <a:t>Solidární, pouze pokud bylo ujednáno, stanoví zákon (§ 2915) nebo rozhodnutím orgán veřejné moci</a:t>
            </a:r>
          </a:p>
          <a:p>
            <a:pPr lvl="1"/>
            <a:r>
              <a:rPr lang="cs-CZ" dirty="0"/>
              <a:t>Preventivní, následný a rozvrhový regres</a:t>
            </a:r>
          </a:p>
        </p:txBody>
      </p:sp>
    </p:spTree>
    <p:extLst>
      <p:ext uri="{BB962C8B-B14F-4D97-AF65-F5344CB8AC3E}">
        <p14:creationId xmlns:p14="http://schemas.microsoft.com/office/powerpoint/2010/main" val="76861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BVV13Zk Základy práva pro neprávníky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v osobě věřitele</a:t>
            </a:r>
          </a:p>
          <a:p>
            <a:pPr lvl="1"/>
            <a:r>
              <a:rPr lang="cs-CZ" dirty="0"/>
              <a:t>Postoupení pohledávky</a:t>
            </a:r>
          </a:p>
          <a:p>
            <a:pPr lvl="1"/>
            <a:r>
              <a:rPr lang="cs-CZ" dirty="0"/>
              <a:t>Postoupení smlouvy</a:t>
            </a:r>
          </a:p>
          <a:p>
            <a:r>
              <a:rPr lang="cs-CZ" dirty="0"/>
              <a:t>Změna v osobě dlužníka</a:t>
            </a:r>
          </a:p>
          <a:p>
            <a:pPr lvl="1"/>
            <a:r>
              <a:rPr lang="cs-CZ" dirty="0"/>
              <a:t>Převzetí dluhu</a:t>
            </a:r>
          </a:p>
          <a:p>
            <a:pPr lvl="1"/>
            <a:r>
              <a:rPr lang="cs-CZ" dirty="0"/>
              <a:t>Přistoupení k dluhu</a:t>
            </a:r>
          </a:p>
          <a:p>
            <a:pPr lvl="1"/>
            <a:r>
              <a:rPr lang="cs-CZ" dirty="0"/>
              <a:t>Převzetí majetku</a:t>
            </a:r>
          </a:p>
          <a:p>
            <a:pPr lvl="1"/>
            <a:r>
              <a:rPr lang="cs-CZ" dirty="0"/>
              <a:t>Postoupení smlouvy</a:t>
            </a:r>
          </a:p>
          <a:p>
            <a:r>
              <a:rPr lang="cs-CZ" dirty="0"/>
              <a:t>Změny v obsahu závazků</a:t>
            </a:r>
          </a:p>
          <a:p>
            <a:pPr lvl="1"/>
            <a:r>
              <a:rPr lang="cs-CZ" dirty="0"/>
              <a:t>Prostá změna</a:t>
            </a:r>
          </a:p>
          <a:p>
            <a:pPr lvl="1"/>
            <a:r>
              <a:rPr lang="cs-CZ" dirty="0"/>
              <a:t>Privativní a kumulativní novace</a:t>
            </a:r>
          </a:p>
          <a:p>
            <a:pPr lvl="1"/>
            <a:r>
              <a:rPr lang="cs-CZ" dirty="0"/>
              <a:t>Narovnání </a:t>
            </a:r>
          </a:p>
        </p:txBody>
      </p:sp>
    </p:spTree>
    <p:extLst>
      <p:ext uri="{BB962C8B-B14F-4D97-AF65-F5344CB8AC3E}">
        <p14:creationId xmlns:p14="http://schemas.microsoft.com/office/powerpoint/2010/main" val="21543885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4355</TotalTime>
  <Words>3377</Words>
  <Application>Microsoft Macintosh PowerPoint</Application>
  <PresentationFormat>Širokoúhlá obrazovka</PresentationFormat>
  <Paragraphs>434</Paragraphs>
  <Slides>44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Tahoma</vt:lpstr>
      <vt:lpstr>Wingdings</vt:lpstr>
      <vt:lpstr>Prezentace_MU_CZ</vt:lpstr>
      <vt:lpstr>Závazkové právo</vt:lpstr>
      <vt:lpstr>Osnova</vt:lpstr>
      <vt:lpstr>Zásady závazkového práva</vt:lpstr>
      <vt:lpstr>Závazkové právo – obecná část</vt:lpstr>
      <vt:lpstr>Vznik závazků (§ 1723)</vt:lpstr>
      <vt:lpstr>Obsah závazků</vt:lpstr>
      <vt:lpstr>Uzavírání smluv</vt:lpstr>
      <vt:lpstr>Pluralita subjektů</vt:lpstr>
      <vt:lpstr>Změna závazků</vt:lpstr>
      <vt:lpstr>Zajištění pohledávky a utvrzení dluhu</vt:lpstr>
      <vt:lpstr>Systematika zajištění a utvrzení dluhu</vt:lpstr>
      <vt:lpstr>Ručení</vt:lpstr>
      <vt:lpstr>Smluvní pokuta</vt:lpstr>
      <vt:lpstr>Uznání dluhu</vt:lpstr>
      <vt:lpstr>Zánik závazků</vt:lpstr>
      <vt:lpstr>Splnění</vt:lpstr>
      <vt:lpstr>Jiné způsoby zániku závazků</vt:lpstr>
      <vt:lpstr>Jiné způsoby zániku závazků</vt:lpstr>
      <vt:lpstr>Závazky ze smluv sjednaných se spotřebitelem</vt:lpstr>
      <vt:lpstr>Závazky ze smluv sjednaných se spotřebitelem</vt:lpstr>
      <vt:lpstr>Závazkové právo – zvláštní část</vt:lpstr>
      <vt:lpstr>Převedení věci do vlastnictví jiného</vt:lpstr>
      <vt:lpstr>Darování</vt:lpstr>
      <vt:lpstr>Koupě</vt:lpstr>
      <vt:lpstr>Koupě movité věci</vt:lpstr>
      <vt:lpstr>Koupě movité věci – práva z vadného plnění</vt:lpstr>
      <vt:lpstr>Vedlejší ujednání při kupní smlouvě  </vt:lpstr>
      <vt:lpstr>Zvláštní ustanovení o prodeji zboží spotřebiteli</vt:lpstr>
      <vt:lpstr>Přenechání věci k užití jinému</vt:lpstr>
      <vt:lpstr>Přenechání věci k užití jinému</vt:lpstr>
      <vt:lpstr>Nájem bytu a domu</vt:lpstr>
      <vt:lpstr>Skončení nájmu bytu a domu výpovědí </vt:lpstr>
      <vt:lpstr>Zájezd</vt:lpstr>
      <vt:lpstr>Závazky z deliktů</vt:lpstr>
      <vt:lpstr>Základní skutkové podstaty</vt:lpstr>
      <vt:lpstr>Újma způsobená porušením smluvní povinnosti</vt:lpstr>
      <vt:lpstr>Zvláštní skutkové podstaty náhrady újmy</vt:lpstr>
      <vt:lpstr>Škoda z provozu dopravních prostředků (§ 2927)</vt:lpstr>
      <vt:lpstr>Škoda způsobená zvířetem (§ 2933 a násl.)</vt:lpstr>
      <vt:lpstr>Škoda na odložených věcech (§ 2945)</vt:lpstr>
      <vt:lpstr>Způsob a rozsah náhrady újmy</vt:lpstr>
      <vt:lpstr>Závazky z jiných právních důvodů</vt:lpstr>
      <vt:lpstr>Prameny a doporučená literatura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Bártů Josef</dc:creator>
  <cp:lastModifiedBy>Josef Bártů</cp:lastModifiedBy>
  <cp:revision>101</cp:revision>
  <cp:lastPrinted>1601-01-01T00:00:00Z</cp:lastPrinted>
  <dcterms:created xsi:type="dcterms:W3CDTF">2022-11-01T12:14:27Z</dcterms:created>
  <dcterms:modified xsi:type="dcterms:W3CDTF">2024-11-17T13:22:55Z</dcterms:modified>
</cp:coreProperties>
</file>