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1" r:id="rId3"/>
    <p:sldId id="257" r:id="rId4"/>
    <p:sldId id="258" r:id="rId5"/>
    <p:sldId id="259" r:id="rId6"/>
    <p:sldId id="260" r:id="rId7"/>
    <p:sldId id="300" r:id="rId8"/>
    <p:sldId id="261" r:id="rId9"/>
    <p:sldId id="262" r:id="rId10"/>
    <p:sldId id="303" r:id="rId11"/>
    <p:sldId id="263" r:id="rId12"/>
    <p:sldId id="304" r:id="rId13"/>
    <p:sldId id="305" r:id="rId14"/>
    <p:sldId id="264" r:id="rId15"/>
    <p:sldId id="306" r:id="rId16"/>
    <p:sldId id="301" r:id="rId17"/>
    <p:sldId id="302" r:id="rId18"/>
    <p:sldId id="292" r:id="rId19"/>
    <p:sldId id="293" r:id="rId20"/>
    <p:sldId id="294" r:id="rId21"/>
    <p:sldId id="265" r:id="rId22"/>
    <p:sldId id="266" r:id="rId23"/>
    <p:sldId id="307" r:id="rId24"/>
    <p:sldId id="267" r:id="rId25"/>
    <p:sldId id="268" r:id="rId26"/>
    <p:sldId id="269" r:id="rId27"/>
    <p:sldId id="270" r:id="rId28"/>
    <p:sldId id="271" r:id="rId29"/>
    <p:sldId id="272" r:id="rId30"/>
    <p:sldId id="308" r:id="rId31"/>
    <p:sldId id="309" r:id="rId32"/>
    <p:sldId id="310" r:id="rId33"/>
    <p:sldId id="273" r:id="rId34"/>
    <p:sldId id="275" r:id="rId35"/>
    <p:sldId id="311" r:id="rId36"/>
    <p:sldId id="312" r:id="rId37"/>
    <p:sldId id="313" r:id="rId38"/>
    <p:sldId id="276" r:id="rId39"/>
    <p:sldId id="277" r:id="rId40"/>
    <p:sldId id="278" r:id="rId41"/>
    <p:sldId id="314" r:id="rId42"/>
    <p:sldId id="274" r:id="rId43"/>
    <p:sldId id="279" r:id="rId44"/>
    <p:sldId id="280" r:id="rId45"/>
    <p:sldId id="281" r:id="rId46"/>
    <p:sldId id="282" r:id="rId47"/>
    <p:sldId id="283" r:id="rId48"/>
    <p:sldId id="284" r:id="rId49"/>
    <p:sldId id="285" r:id="rId50"/>
    <p:sldId id="286" r:id="rId51"/>
    <p:sldId id="287" r:id="rId52"/>
    <p:sldId id="324" r:id="rId53"/>
    <p:sldId id="288" r:id="rId54"/>
    <p:sldId id="289" r:id="rId55"/>
    <p:sldId id="290" r:id="rId56"/>
    <p:sldId id="298" r:id="rId57"/>
    <p:sldId id="322" r:id="rId58"/>
    <p:sldId id="299" r:id="rId59"/>
    <p:sldId id="323" r:id="rId60"/>
    <p:sldId id="315" r:id="rId61"/>
    <p:sldId id="317" r:id="rId62"/>
    <p:sldId id="318" r:id="rId63"/>
    <p:sldId id="319" r:id="rId64"/>
    <p:sldId id="320" r:id="rId65"/>
    <p:sldId id="316" r:id="rId66"/>
    <p:sldId id="321" r:id="rId6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016" autoAdjust="0"/>
    <p:restoredTop sz="94660"/>
  </p:normalViewPr>
  <p:slideViewPr>
    <p:cSldViewPr snapToGrid="0">
      <p:cViewPr varScale="1">
        <p:scale>
          <a:sx n="123" d="100"/>
          <a:sy n="123" d="100"/>
        </p:scale>
        <p:origin x="62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D8346C-8526-4C35-99C9-0D99F2B62EF8}"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23.10.2023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0883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7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8206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1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5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199318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23.10.2023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4588592D-115C-4EBB-AC47-4B9FD3626F96}" type="datetimeFigureOut">
              <a:rPr lang="cs-CZ" smtClean="0"/>
              <a:t>23.10.2023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6929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4588592D-115C-4EBB-AC47-4B9FD3626F96}" type="datetimeFigureOut">
              <a:rPr lang="cs-CZ" smtClean="0"/>
              <a:t>23.10.2023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8346C-8526-4C35-99C9-0D99F2B62EF8}"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4588592D-115C-4EBB-AC47-4B9FD3626F96}" type="datetimeFigureOut">
              <a:rPr lang="cs-CZ" smtClean="0"/>
              <a:t>23.10.2023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592D-115C-4EBB-AC47-4B9FD3626F96}" type="datetimeFigureOut">
              <a:rPr lang="cs-CZ" smtClean="0"/>
              <a:t>23.10.2023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3393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23.10.2023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23.10.2023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6665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8592D-115C-4EBB-AC47-4B9FD3626F96}" type="datetimeFigureOut">
              <a:rPr lang="cs-CZ" smtClean="0"/>
              <a:t>23.10.2023</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8346C-8526-4C35-99C9-0D99F2B62EF8}" type="slidenum">
              <a:rPr lang="cs-CZ" smtClean="0"/>
              <a:t>‹#›</a:t>
            </a:fld>
            <a:endParaRPr lang="cs-CZ"/>
          </a:p>
        </p:txBody>
      </p:sp>
    </p:spTree>
    <p:extLst>
      <p:ext uri="{BB962C8B-B14F-4D97-AF65-F5344CB8AC3E}">
        <p14:creationId xmlns:p14="http://schemas.microsoft.com/office/powerpoint/2010/main" val="25302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a:t>DĚDICKÉ PRÁVO</a:t>
            </a:r>
          </a:p>
        </p:txBody>
      </p:sp>
      <p:sp>
        <p:nvSpPr>
          <p:cNvPr id="3" name="Podnadpis 2"/>
          <p:cNvSpPr>
            <a:spLocks noGrp="1"/>
          </p:cNvSpPr>
          <p:nvPr>
            <p:ph type="subTitle" idx="1"/>
          </p:nvPr>
        </p:nvSpPr>
        <p:spPr>
          <a:xfrm flipV="1">
            <a:off x="2692398" y="4978398"/>
            <a:ext cx="6815669" cy="45719"/>
          </a:xfrm>
        </p:spPr>
        <p:txBody>
          <a:bodyPr>
            <a:normAutofit fontScale="25000" lnSpcReduction="20000"/>
          </a:bodyPr>
          <a:lstStyle/>
          <a:p>
            <a:endParaRPr lang="cs-CZ" dirty="0"/>
          </a:p>
        </p:txBody>
      </p:sp>
    </p:spTree>
    <p:extLst>
      <p:ext uri="{BB962C8B-B14F-4D97-AF65-F5344CB8AC3E}">
        <p14:creationId xmlns:p14="http://schemas.microsoft.com/office/powerpoint/2010/main" val="81561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2D5A5-4F0E-4D53-BD02-C3523C69BC0E}"/>
              </a:ext>
            </a:extLst>
          </p:cNvPr>
          <p:cNvSpPr>
            <a:spLocks noGrp="1"/>
          </p:cNvSpPr>
          <p:nvPr>
            <p:ph type="title"/>
          </p:nvPr>
        </p:nvSpPr>
        <p:spPr/>
        <p:txBody>
          <a:bodyPr/>
          <a:lstStyle/>
          <a:p>
            <a:r>
              <a:rPr lang="cs-CZ" dirty="0"/>
              <a:t>Dědická nezpůsobilost pokračování</a:t>
            </a:r>
          </a:p>
        </p:txBody>
      </p:sp>
      <p:sp>
        <p:nvSpPr>
          <p:cNvPr id="3" name="Zástupný obsah 2">
            <a:extLst>
              <a:ext uri="{FF2B5EF4-FFF2-40B4-BE49-F238E27FC236}">
                <a16:creationId xmlns:a16="http://schemas.microsoft.com/office/drawing/2014/main" id="{54B39579-082F-4D62-AEB4-302492E79907}"/>
              </a:ext>
            </a:extLst>
          </p:cNvPr>
          <p:cNvSpPr>
            <a:spLocks noGrp="1"/>
          </p:cNvSpPr>
          <p:nvPr>
            <p:ph idx="1"/>
          </p:nvPr>
        </p:nvSpPr>
        <p:spPr/>
        <p:txBody>
          <a:bodyPr>
            <a:normAutofit fontScale="85000" lnSpcReduction="20000"/>
          </a:bodyPr>
          <a:lstStyle/>
          <a:p>
            <a:r>
              <a:rPr lang="cs-CZ" dirty="0"/>
              <a:t>NS 21 </a:t>
            </a:r>
            <a:r>
              <a:rPr lang="cs-CZ" dirty="0" err="1"/>
              <a:t>Cdo</a:t>
            </a:r>
            <a:r>
              <a:rPr lang="cs-CZ" dirty="0"/>
              <a:t> 2242/2012 – zničení listiny</a:t>
            </a:r>
          </a:p>
          <a:p>
            <a:r>
              <a:rPr lang="cs-CZ" dirty="0"/>
              <a:t>NS 21 </a:t>
            </a:r>
            <a:r>
              <a:rPr lang="cs-CZ" dirty="0" err="1"/>
              <a:t>Cdo</a:t>
            </a:r>
            <a:r>
              <a:rPr lang="cs-CZ" dirty="0"/>
              <a:t> 5543/2015 – zavrženíhodné jednání</a:t>
            </a:r>
          </a:p>
          <a:p>
            <a:pPr marL="0" indent="0">
              <a:buNone/>
            </a:pPr>
            <a:r>
              <a:rPr lang="cs-CZ" dirty="0"/>
              <a:t>Nezpůsobilý dědic: nemůže dědit, nemůže nabýt odkaz, nemá právo na povinný díl, avšak při výpočtu povinných dílů se k němu přihlíží</a:t>
            </a:r>
          </a:p>
          <a:p>
            <a:pPr marL="0" indent="0">
              <a:buNone/>
            </a:pPr>
            <a:r>
              <a:rPr lang="cs-CZ" dirty="0"/>
              <a:t>Nezpůsobilému manželu nebo rodiči nenáleží právo na nutné zaopatření podle § 1666/2 a §1668/1</a:t>
            </a:r>
          </a:p>
          <a:p>
            <a:pPr marL="0" indent="0">
              <a:buNone/>
            </a:pPr>
            <a:r>
              <a:rPr lang="cs-CZ" dirty="0"/>
              <a:t>Uvolněný podíl připadne buď povolanému náhradníkovi nebo ostatním závětním dědicům (pokud byli povoláni </a:t>
            </a:r>
            <a:r>
              <a:rPr lang="cs-CZ" dirty="0" err="1"/>
              <a:t>rovnodílně</a:t>
            </a:r>
            <a:r>
              <a:rPr lang="cs-CZ" dirty="0"/>
              <a:t> §1504 a 1505)</a:t>
            </a:r>
          </a:p>
          <a:p>
            <a:pPr marL="0" indent="0">
              <a:buNone/>
            </a:pPr>
            <a:r>
              <a:rPr lang="cs-CZ" dirty="0"/>
              <a:t>Pokud jim byl zůstaven konkrétní dědický podíl, pak uvolněný podíl připadne zákonným dědicům</a:t>
            </a:r>
          </a:p>
          <a:p>
            <a:endParaRPr lang="cs-CZ" dirty="0"/>
          </a:p>
        </p:txBody>
      </p:sp>
    </p:spTree>
    <p:extLst>
      <p:ext uri="{BB962C8B-B14F-4D97-AF65-F5344CB8AC3E}">
        <p14:creationId xmlns:p14="http://schemas.microsoft.com/office/powerpoint/2010/main" val="16110719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Vydědění (volní jednání, nepřihlíží se ex offo, </a:t>
            </a:r>
            <a:r>
              <a:rPr lang="cs-CZ" dirty="0" err="1"/>
              <a:t>formalní</a:t>
            </a:r>
            <a:r>
              <a:rPr lang="cs-CZ" dirty="0"/>
              <a:t> požadavky viz závěť)</a:t>
            </a:r>
          </a:p>
        </p:txBody>
      </p:sp>
      <p:sp>
        <p:nvSpPr>
          <p:cNvPr id="3" name="Zástupný symbol pro obsah 2"/>
          <p:cNvSpPr>
            <a:spLocks noGrp="1"/>
          </p:cNvSpPr>
          <p:nvPr>
            <p:ph idx="1"/>
          </p:nvPr>
        </p:nvSpPr>
        <p:spPr/>
        <p:txBody>
          <a:bodyPr>
            <a:normAutofit fontScale="92500" lnSpcReduction="10000"/>
          </a:bodyPr>
          <a:lstStyle/>
          <a:p>
            <a:r>
              <a:rPr lang="cs-CZ" dirty="0"/>
              <a:t>§1646 – 1649 právní jednání zůstavitele, jimž ze zákonných důvodů zůstavitel vylučuje potomka z práva na povinný díl nebo jej zkracuje</a:t>
            </a:r>
          </a:p>
          <a:p>
            <a:r>
              <a:rPr lang="cs-CZ" dirty="0"/>
              <a:t>Dříve obligatorně právní jednání, dnes lze uvedení kauzy velmi rázně doporučit, jinak :</a:t>
            </a:r>
          </a:p>
          <a:p>
            <a:r>
              <a:rPr lang="cs-CZ" dirty="0"/>
              <a:t>§1648: není-li důvod uveden, je nutné aby byl následně zákonný důvod vydědění proti potomku prokázán</a:t>
            </a:r>
          </a:p>
          <a:p>
            <a:r>
              <a:rPr lang="cs-CZ" dirty="0"/>
              <a:t>Vydědění se automaticky vztahuje i na potomky vyděděného (mimo případů, kdy vydědění potomek </a:t>
            </a:r>
            <a:r>
              <a:rPr lang="cs-CZ" dirty="0" err="1"/>
              <a:t>předemře</a:t>
            </a:r>
            <a:r>
              <a:rPr lang="cs-CZ" dirty="0"/>
              <a:t> a mimo výslovně opačného přání zůstavitele a mimo vydědění marnotratníka)</a:t>
            </a:r>
          </a:p>
        </p:txBody>
      </p:sp>
    </p:spTree>
    <p:extLst>
      <p:ext uri="{BB962C8B-B14F-4D97-AF65-F5344CB8AC3E}">
        <p14:creationId xmlns:p14="http://schemas.microsoft.com/office/powerpoint/2010/main" val="2295713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F5622C2-B44E-469C-B23A-E64A3643CEDA}"/>
              </a:ext>
            </a:extLst>
          </p:cNvPr>
          <p:cNvSpPr>
            <a:spLocks noGrp="1"/>
          </p:cNvSpPr>
          <p:nvPr>
            <p:ph type="title"/>
          </p:nvPr>
        </p:nvSpPr>
        <p:spPr/>
        <p:txBody>
          <a:bodyPr/>
          <a:lstStyle/>
          <a:p>
            <a:r>
              <a:rPr lang="cs-CZ" dirty="0"/>
              <a:t>Možnosti – formy vydědění</a:t>
            </a:r>
          </a:p>
        </p:txBody>
      </p:sp>
      <p:sp>
        <p:nvSpPr>
          <p:cNvPr id="3" name="Zástupný obsah 2">
            <a:extLst>
              <a:ext uri="{FF2B5EF4-FFF2-40B4-BE49-F238E27FC236}">
                <a16:creationId xmlns:a16="http://schemas.microsoft.com/office/drawing/2014/main" id="{8C5DD8C0-CB5B-44E4-B300-62E1F31CAE2C}"/>
              </a:ext>
            </a:extLst>
          </p:cNvPr>
          <p:cNvSpPr>
            <a:spLocks noGrp="1"/>
          </p:cNvSpPr>
          <p:nvPr>
            <p:ph idx="1"/>
          </p:nvPr>
        </p:nvSpPr>
        <p:spPr/>
        <p:txBody>
          <a:bodyPr>
            <a:normAutofit fontScale="92500" lnSpcReduction="10000"/>
          </a:bodyPr>
          <a:lstStyle/>
          <a:p>
            <a:r>
              <a:rPr lang="cs-CZ" dirty="0"/>
              <a:t>1) zůstavitel učiní prohlášení a uvede některý z důvodů vydědění</a:t>
            </a:r>
          </a:p>
          <a:p>
            <a:r>
              <a:rPr lang="cs-CZ" dirty="0"/>
              <a:t>2) zůstavitel učiní prohlášení a neuvede žádný důvod – nepominutelný dědic bude mít právo na povinný díl (JEN NA POVINNÝ DÍL!), ledaže se proti němu prokáže důvod vydědění – ve sporu závětní dědic vůči nepominutelnému dědici důkazní břemeno</a:t>
            </a:r>
          </a:p>
          <a:p>
            <a:r>
              <a:rPr lang="cs-CZ" dirty="0"/>
              <a:t>3)tzv. </a:t>
            </a:r>
            <a:r>
              <a:rPr lang="cs-CZ" b="1" dirty="0"/>
              <a:t>„vydědění učiněné mlčky a po právu</a:t>
            </a:r>
            <a:r>
              <a:rPr lang="cs-CZ" dirty="0"/>
              <a:t>“: zůstavitel výslovně nevydědí potomka, povolá však jiné dědice, opomine zcela potomka, i když ví, že žije (tzn. nedošlo k opominutí omylem) – opět bude muset závětní dědic prokázat, že zde byl důvod vydědění</a:t>
            </a:r>
          </a:p>
        </p:txBody>
      </p:sp>
    </p:spTree>
    <p:extLst>
      <p:ext uri="{BB962C8B-B14F-4D97-AF65-F5344CB8AC3E}">
        <p14:creationId xmlns:p14="http://schemas.microsoft.com/office/powerpoint/2010/main" val="17627736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808BCE-0440-4F80-9A4D-001AB2901A61}"/>
              </a:ext>
            </a:extLst>
          </p:cNvPr>
          <p:cNvSpPr>
            <a:spLocks noGrp="1"/>
          </p:cNvSpPr>
          <p:nvPr>
            <p:ph type="title"/>
          </p:nvPr>
        </p:nvSpPr>
        <p:spPr/>
        <p:txBody>
          <a:bodyPr/>
          <a:lstStyle/>
          <a:p>
            <a:r>
              <a:rPr lang="cs-CZ" dirty="0"/>
              <a:t>Vydědění…pokračování</a:t>
            </a:r>
          </a:p>
        </p:txBody>
      </p:sp>
      <p:sp>
        <p:nvSpPr>
          <p:cNvPr id="3" name="Zástupný obsah 2">
            <a:extLst>
              <a:ext uri="{FF2B5EF4-FFF2-40B4-BE49-F238E27FC236}">
                <a16:creationId xmlns:a16="http://schemas.microsoft.com/office/drawing/2014/main" id="{6EBCEEDE-4F1C-4A42-A07B-4B377CF0034A}"/>
              </a:ext>
            </a:extLst>
          </p:cNvPr>
          <p:cNvSpPr>
            <a:spLocks noGrp="1"/>
          </p:cNvSpPr>
          <p:nvPr>
            <p:ph idx="1"/>
          </p:nvPr>
        </p:nvSpPr>
        <p:spPr/>
        <p:txBody>
          <a:bodyPr>
            <a:normAutofit fontScale="92500" lnSpcReduction="20000"/>
          </a:bodyPr>
          <a:lstStyle/>
          <a:p>
            <a:r>
              <a:rPr lang="cs-CZ" dirty="0"/>
              <a:t>Uvedení důvodu již není podmínkou platnosti: KS Plzeň, </a:t>
            </a:r>
            <a:r>
              <a:rPr lang="cs-CZ" dirty="0" err="1"/>
              <a:t>sp.zn</a:t>
            </a:r>
            <a:r>
              <a:rPr lang="cs-CZ" dirty="0"/>
              <a:t>. 11 </a:t>
            </a:r>
            <a:r>
              <a:rPr lang="cs-CZ" dirty="0" err="1"/>
              <a:t>Cdo</a:t>
            </a:r>
            <a:r>
              <a:rPr lang="cs-CZ" dirty="0"/>
              <a:t> 433/2016</a:t>
            </a:r>
          </a:p>
          <a:p>
            <a:r>
              <a:rPr lang="cs-CZ" dirty="0"/>
              <a:t>Neposkytnutí pomoci ve stáří, musí být objektivně v rozporu s dobrými mravy: I.ÚS 295/10</a:t>
            </a:r>
          </a:p>
          <a:p>
            <a:r>
              <a:rPr lang="cs-CZ" dirty="0"/>
              <a:t>I.ÚS 295/10 neprojevování zájmu o zůstavitele nutno posuzovat nejen podle dobrých mravů, ale i podle </a:t>
            </a:r>
            <a:r>
              <a:rPr lang="cs-CZ" dirty="0" err="1"/>
              <a:t>veilikosti</a:t>
            </a:r>
            <a:r>
              <a:rPr lang="cs-CZ" dirty="0"/>
              <a:t> rodiny, zvyklostí, sociálního postavení, náboženského založení rodiny, zájem zůstavitele na udržování rodinných vztahů s potomky (totéž 30 </a:t>
            </a:r>
            <a:r>
              <a:rPr lang="cs-CZ" dirty="0" err="1"/>
              <a:t>Cdo</a:t>
            </a:r>
            <a:r>
              <a:rPr lang="cs-CZ" dirty="0"/>
              <a:t> 2217/2002</a:t>
            </a:r>
          </a:p>
          <a:p>
            <a:r>
              <a:rPr lang="cs-CZ" dirty="0"/>
              <a:t>21 </a:t>
            </a:r>
            <a:r>
              <a:rPr lang="cs-CZ" dirty="0" err="1"/>
              <a:t>Cdo</a:t>
            </a:r>
            <a:r>
              <a:rPr lang="cs-CZ" dirty="0"/>
              <a:t> 3213/2012 –trvalé vedení  nezřízeného života: jen tam, kde vedení tohoto života není hlavním důsledkem nedostatečného uspokojení důležitých psych. a </a:t>
            </a:r>
            <a:r>
              <a:rPr lang="cs-CZ" dirty="0" err="1"/>
              <a:t>fyz</a:t>
            </a:r>
            <a:r>
              <a:rPr lang="cs-CZ" dirty="0"/>
              <a:t>. potřeb v dětském a mlad. věku, či </a:t>
            </a:r>
            <a:r>
              <a:rPr lang="cs-CZ" dirty="0" err="1"/>
              <a:t>disharmon</a:t>
            </a:r>
            <a:r>
              <a:rPr lang="cs-CZ" dirty="0"/>
              <a:t>. rodin. zázemí</a:t>
            </a:r>
          </a:p>
        </p:txBody>
      </p:sp>
    </p:spTree>
    <p:extLst>
      <p:ext uri="{BB962C8B-B14F-4D97-AF65-F5344CB8AC3E}">
        <p14:creationId xmlns:p14="http://schemas.microsoft.com/office/powerpoint/2010/main" val="3590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Existence jmění –aneb, kde nic není, ani čert nebere a ani se nedědí (leč řízení o pozůstalosti se zahájit musí)</a:t>
            </a:r>
          </a:p>
        </p:txBody>
      </p:sp>
      <p:sp>
        <p:nvSpPr>
          <p:cNvPr id="3" name="Zástupný symbol pro obsah 2"/>
          <p:cNvSpPr>
            <a:spLocks noGrp="1"/>
          </p:cNvSpPr>
          <p:nvPr>
            <p:ph idx="1"/>
          </p:nvPr>
        </p:nvSpPr>
        <p:spPr/>
        <p:txBody>
          <a:bodyPr>
            <a:normAutofit lnSpcReduction="10000"/>
          </a:bodyPr>
          <a:lstStyle/>
          <a:p>
            <a:r>
              <a:rPr lang="cs-CZ" dirty="0"/>
              <a:t>Jedním z předpokladů vydání usnesení, jímž soud zastavuje řízení o dědictví proto, že zůstavitel nezanechal vůbec žádný majetek (§ 153 ZŘS), nebo proto, že zůstavitel zanechal jen majetek nepatrné hodnoty, cca do 25tis. Kč., který se vydává tomu, kdo se postaral o pohřeb (§ 154 ZŘS), je tedy skutečnost, že v řízení o dědictví nevyšel najevo žádný majetek, o němž by bylo sporné, zda ke dni smrti zůstavitele patřil zůstaviteli.</a:t>
            </a:r>
          </a:p>
          <a:p>
            <a:r>
              <a:rPr lang="cs-CZ" dirty="0"/>
              <a:t>V případě předluženého dědictví, které soud určí usnesením, postup podle § 180 </a:t>
            </a:r>
            <a:r>
              <a:rPr lang="cs-CZ" dirty="0" err="1"/>
              <a:t>z.ř.s</a:t>
            </a:r>
            <a:r>
              <a:rPr lang="cs-CZ" dirty="0"/>
              <a:t>., dále pak podle § 174 soud vyzve věřitele, aby přihlásili své pohledávky ve lhůtě a lze nařídit likvidaci nebo lze řešit i bez likvidace</a:t>
            </a:r>
          </a:p>
        </p:txBody>
      </p:sp>
    </p:spTree>
    <p:extLst>
      <p:ext uri="{BB962C8B-B14F-4D97-AF65-F5344CB8AC3E}">
        <p14:creationId xmlns:p14="http://schemas.microsoft.com/office/powerpoint/2010/main" val="2008188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239513-83F3-4E1E-9BF7-6640128CF13B}"/>
              </a:ext>
            </a:extLst>
          </p:cNvPr>
          <p:cNvSpPr>
            <a:spLocks noGrp="1"/>
          </p:cNvSpPr>
          <p:nvPr>
            <p:ph type="title"/>
          </p:nvPr>
        </p:nvSpPr>
        <p:spPr/>
        <p:txBody>
          <a:bodyPr/>
          <a:lstStyle/>
          <a:p>
            <a:r>
              <a:rPr lang="cs-CZ" dirty="0"/>
              <a:t>Existence jmění pokračování</a:t>
            </a:r>
          </a:p>
        </p:txBody>
      </p:sp>
      <p:sp>
        <p:nvSpPr>
          <p:cNvPr id="3" name="Zástupný obsah 2">
            <a:extLst>
              <a:ext uri="{FF2B5EF4-FFF2-40B4-BE49-F238E27FC236}">
                <a16:creationId xmlns:a16="http://schemas.microsoft.com/office/drawing/2014/main" id="{7E718237-627E-41D5-BBE5-336068713189}"/>
              </a:ext>
            </a:extLst>
          </p:cNvPr>
          <p:cNvSpPr>
            <a:spLocks noGrp="1"/>
          </p:cNvSpPr>
          <p:nvPr>
            <p:ph idx="1"/>
          </p:nvPr>
        </p:nvSpPr>
        <p:spPr/>
        <p:txBody>
          <a:bodyPr/>
          <a:lstStyle/>
          <a:p>
            <a:r>
              <a:rPr lang="cs-CZ" dirty="0"/>
              <a:t>Po nařízené likvidaci již nelze projednávat dědictví</a:t>
            </a:r>
          </a:p>
          <a:p>
            <a:r>
              <a:rPr lang="cs-CZ" dirty="0"/>
              <a:t>Byly-li z výtěžku zpeněžení majetku likvidační podstaty uspokojeny všechny pohledávky, soud rozhodne o vydání přebytku těm, kterým svědčilo dědické právo v době nařízení likvidace (podle velikosti podílu), případně státu</a:t>
            </a:r>
          </a:p>
          <a:p>
            <a:r>
              <a:rPr lang="cs-CZ" dirty="0"/>
              <a:t>Postavení dědiců vůči věřitelům už po likvidaci nemá charakter odpovědných za dluhy. Ti se uspokojili z majetku při jeho likvidaci</a:t>
            </a:r>
          </a:p>
        </p:txBody>
      </p:sp>
    </p:spTree>
    <p:extLst>
      <p:ext uri="{BB962C8B-B14F-4D97-AF65-F5344CB8AC3E}">
        <p14:creationId xmlns:p14="http://schemas.microsoft.com/office/powerpoint/2010/main" val="1055979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Judikatura k vydání majetku nepatrné hodnoty</a:t>
            </a:r>
          </a:p>
        </p:txBody>
      </p:sp>
      <p:sp>
        <p:nvSpPr>
          <p:cNvPr id="3" name="Zástupný symbol pro obsah 2"/>
          <p:cNvSpPr>
            <a:spLocks noGrp="1"/>
          </p:cNvSpPr>
          <p:nvPr>
            <p:ph idx="1"/>
          </p:nvPr>
        </p:nvSpPr>
        <p:spPr/>
        <p:txBody>
          <a:bodyPr>
            <a:normAutofit fontScale="85000" lnSpcReduction="20000"/>
          </a:bodyPr>
          <a:lstStyle/>
          <a:p>
            <a:r>
              <a:rPr lang="cs-CZ" dirty="0"/>
              <a:t>nálezu Ústavního soudu </a:t>
            </a:r>
            <a:r>
              <a:rPr lang="cs-CZ" dirty="0" err="1"/>
              <a:t>sp</a:t>
            </a:r>
            <a:r>
              <a:rPr lang="cs-CZ" dirty="0"/>
              <a:t>. zn. IV.ÚS 3185/13, kde Ústavní soud uvádí: </a:t>
            </a:r>
            <a:r>
              <a:rPr lang="cs-CZ" i="1" dirty="0"/>
              <a:t>„</a:t>
            </a:r>
            <a:r>
              <a:rPr lang="cs-CZ" i="1" dirty="0">
                <a:latin typeface="Bahnschrift Condensed" panose="020B0502040204020203" pitchFamily="34" charset="0"/>
              </a:rPr>
              <a:t>Souhrnně vyjádřeno, jestliže okresní soud v dědickém řízení přistoupil k vydání majetku nepatrné hodnoty, který zanechal zůstavitel, aniž by se dotázal stěžovatele jako </a:t>
            </a:r>
            <a:r>
              <a:rPr lang="cs-CZ" i="1" dirty="0" err="1">
                <a:latin typeface="Bahnschrift Condensed" panose="020B0502040204020203" pitchFamily="34" charset="0"/>
              </a:rPr>
              <a:t>vypravitele</a:t>
            </a:r>
            <a:r>
              <a:rPr lang="cs-CZ" i="1" dirty="0">
                <a:latin typeface="Bahnschrift Condensed" panose="020B0502040204020203" pitchFamily="34" charset="0"/>
              </a:rPr>
              <a:t> pohřbu, zda s jeho převzetím souhlasí, vybočil tím nejen z ústavně konformní interpretace ustanovení § 175h odst. 2 o. s. ř., ale i ze standardů výkladu, jež je v soudní praxi respektován, čímž porušil ústavně zaručené právo stěžovatele na spravedlivý proces, garantované v čl. 36 odst. 1 Listiny. Okresní soud současně v rozporu s čl. 38 odst. 2 Listiny zasáhl do stěžovatelova práva na projednání věci v jeho přítomnosti tak, aby mohl ovlivnit průběh řízení výkonem svých procesních práv a povinností účastníka dědického řízení. (…) Pro úplnost je možno poznamenat, že aktuální právní úprava, tj. zákon č. 292/2013 Sb., o zvláštních řízeních soudních, již ve svém § 154 výslovně váže vydání majetku nepatrné hodnoty na souhlas </a:t>
            </a:r>
            <a:r>
              <a:rPr lang="cs-CZ" i="1" dirty="0" err="1">
                <a:latin typeface="Bahnschrift Condensed" panose="020B0502040204020203" pitchFamily="34" charset="0"/>
              </a:rPr>
              <a:t>vypravitele</a:t>
            </a:r>
            <a:r>
              <a:rPr lang="cs-CZ" i="1" dirty="0">
                <a:latin typeface="Bahnschrift Condensed" panose="020B0502040204020203" pitchFamily="34" charset="0"/>
              </a:rPr>
              <a:t> pohřbu.“</a:t>
            </a:r>
            <a:endParaRPr lang="cs-CZ" dirty="0">
              <a:latin typeface="Bahnschrift Condensed" panose="020B0502040204020203" pitchFamily="34" charset="0"/>
            </a:endParaRPr>
          </a:p>
        </p:txBody>
      </p:sp>
    </p:spTree>
    <p:extLst>
      <p:ext uri="{BB962C8B-B14F-4D97-AF65-F5344CB8AC3E}">
        <p14:creationId xmlns:p14="http://schemas.microsoft.com/office/powerpoint/2010/main" val="15100132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Odměny notáře dle vyhlášky 196/2001 Sb. v platném znění</a:t>
            </a:r>
          </a:p>
        </p:txBody>
      </p:sp>
      <p:sp>
        <p:nvSpPr>
          <p:cNvPr id="3" name="Zástupný symbol pro obsah 2"/>
          <p:cNvSpPr>
            <a:spLocks noGrp="1"/>
          </p:cNvSpPr>
          <p:nvPr>
            <p:ph idx="1"/>
          </p:nvPr>
        </p:nvSpPr>
        <p:spPr/>
        <p:txBody>
          <a:bodyPr/>
          <a:lstStyle/>
          <a:p>
            <a:r>
              <a:rPr lang="cs-CZ" dirty="0"/>
              <a:t>majetek ve výši</a:t>
            </a:r>
            <a:r>
              <a:rPr lang="cs-CZ" b="1" dirty="0"/>
              <a:t> 1 milión korun</a:t>
            </a:r>
            <a:r>
              <a:rPr lang="cs-CZ" dirty="0"/>
              <a:t> - odměna notáře je 11 300 korun + DPH </a:t>
            </a:r>
          </a:p>
          <a:p>
            <a:r>
              <a:rPr lang="cs-CZ" dirty="0"/>
              <a:t>majetek ve výši </a:t>
            </a:r>
            <a:r>
              <a:rPr lang="cs-CZ" b="1" dirty="0"/>
              <a:t>2 milióny korun</a:t>
            </a:r>
            <a:r>
              <a:rPr lang="cs-CZ" dirty="0"/>
              <a:t> - odměna notáře je 16 300 korun + DPH </a:t>
            </a:r>
          </a:p>
          <a:p>
            <a:r>
              <a:rPr lang="cs-CZ" dirty="0"/>
              <a:t>majetek ve výši</a:t>
            </a:r>
            <a:r>
              <a:rPr lang="cs-CZ" b="1" dirty="0"/>
              <a:t> 5 miliónů korun</a:t>
            </a:r>
            <a:r>
              <a:rPr lang="cs-CZ" dirty="0"/>
              <a:t> - odměna notáře je 23 300 korun + DPH</a:t>
            </a:r>
            <a:br>
              <a:rPr lang="cs-CZ" dirty="0"/>
            </a:br>
            <a:endParaRPr lang="cs-CZ" dirty="0"/>
          </a:p>
          <a:p>
            <a:r>
              <a:rPr lang="cs-CZ" dirty="0"/>
              <a:t>majetek ve výši </a:t>
            </a:r>
            <a:r>
              <a:rPr lang="cs-CZ" b="1" dirty="0"/>
              <a:t>10 miliónů korun</a:t>
            </a:r>
            <a:r>
              <a:rPr lang="cs-CZ" dirty="0"/>
              <a:t> - odměna notáře je 28 300 korun + DPH</a:t>
            </a:r>
          </a:p>
          <a:p>
            <a:r>
              <a:rPr lang="cs-CZ" dirty="0"/>
              <a:t>majetek ve výši </a:t>
            </a:r>
            <a:r>
              <a:rPr lang="cs-CZ" b="1" dirty="0"/>
              <a:t>20 miliónů korun</a:t>
            </a:r>
            <a:r>
              <a:rPr lang="cs-CZ" dirty="0"/>
              <a:t> – odměna notáře je 38 300 korun + DPH</a:t>
            </a:r>
          </a:p>
          <a:p>
            <a:endParaRPr lang="cs-CZ" dirty="0"/>
          </a:p>
        </p:txBody>
      </p:sp>
    </p:spTree>
    <p:extLst>
      <p:ext uri="{BB962C8B-B14F-4D97-AF65-F5344CB8AC3E}">
        <p14:creationId xmlns:p14="http://schemas.microsoft.com/office/powerpoint/2010/main" val="2323054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způsobu přechodu určitých práv</a:t>
            </a:r>
          </a:p>
        </p:txBody>
      </p:sp>
      <p:sp>
        <p:nvSpPr>
          <p:cNvPr id="3" name="Zástupný symbol pro obsah 2"/>
          <p:cNvSpPr>
            <a:spLocks noGrp="1"/>
          </p:cNvSpPr>
          <p:nvPr>
            <p:ph idx="1"/>
          </p:nvPr>
        </p:nvSpPr>
        <p:spPr/>
        <p:txBody>
          <a:bodyPr>
            <a:normAutofit/>
          </a:bodyPr>
          <a:lstStyle/>
          <a:p>
            <a:r>
              <a:rPr lang="cs-CZ" sz="2800" dirty="0"/>
              <a:t>Pohledávka ze stavebního spoření (závazek ze smlouvy o stavebním spoření zaniká – dříve přecházel na manžela a pohledávka na výplatu se stává součástí pozůstalosti)</a:t>
            </a:r>
          </a:p>
          <a:p>
            <a:r>
              <a:rPr lang="cs-CZ" sz="2800" dirty="0"/>
              <a:t>Nájem bytu –smrt pronajímatele (neznamená zánik nájemního vztahu, §2222/1 mohou si strany jako výpověď-důvod smrt pronajímatele sjednat, pak do 3měs od doby, kdy se o smrti dozvěděl, může nájemce vypovědět)</a:t>
            </a:r>
          </a:p>
        </p:txBody>
      </p:sp>
    </p:spTree>
    <p:extLst>
      <p:ext uri="{BB962C8B-B14F-4D97-AF65-F5344CB8AC3E}">
        <p14:creationId xmlns:p14="http://schemas.microsoft.com/office/powerpoint/2010/main" val="32932775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10491" y="982133"/>
            <a:ext cx="9686107" cy="324154"/>
          </a:xfrm>
        </p:spPr>
        <p:txBody>
          <a:bodyPr>
            <a:normAutofit fontScale="90000"/>
          </a:bodyPr>
          <a:lstStyle/>
          <a:p>
            <a:r>
              <a:rPr lang="cs-CZ" dirty="0"/>
              <a:t>Přechod majetkových práv jinak než děděním</a:t>
            </a:r>
          </a:p>
        </p:txBody>
      </p:sp>
      <p:sp>
        <p:nvSpPr>
          <p:cNvPr id="3" name="Zástupný symbol pro obsah 2"/>
          <p:cNvSpPr>
            <a:spLocks noGrp="1"/>
          </p:cNvSpPr>
          <p:nvPr>
            <p:ph idx="1"/>
          </p:nvPr>
        </p:nvSpPr>
        <p:spPr>
          <a:xfrm>
            <a:off x="1010194" y="1642532"/>
            <a:ext cx="9511934" cy="3318936"/>
          </a:xfrm>
        </p:spPr>
        <p:txBody>
          <a:bodyPr>
            <a:noAutofit/>
          </a:bodyPr>
          <a:lstStyle/>
          <a:p>
            <a:r>
              <a:rPr lang="cs-CZ" sz="2000" b="1" dirty="0"/>
              <a:t>Nájem bytu –smrt nájemce</a:t>
            </a:r>
            <a:r>
              <a:rPr lang="cs-CZ" sz="2000" dirty="0"/>
              <a:t> § 2279 (přechod na člena společné domácnosti, který se zůstavitelem v den smrti žil a nemá vlastní byt)</a:t>
            </a:r>
          </a:p>
          <a:p>
            <a:r>
              <a:rPr lang="cs-CZ" sz="2000" dirty="0"/>
              <a:t>Pokud touto osobou je osoba, neuvedená v §2279 –podmíněno souhlasem pronajímatele, omezení nájemní doby 2 roky po tomto přechodu</a:t>
            </a:r>
          </a:p>
          <a:p>
            <a:r>
              <a:rPr lang="cs-CZ" sz="2000" b="1" dirty="0"/>
              <a:t>Smrt výlučného nájemce </a:t>
            </a:r>
            <a:r>
              <a:rPr lang="cs-CZ" sz="2000" dirty="0"/>
              <a:t>bez osob v domácnosti§ 2282 -2284</a:t>
            </a:r>
          </a:p>
          <a:p>
            <a:r>
              <a:rPr lang="cs-CZ" sz="2000" b="1" dirty="0"/>
              <a:t>Pojistné smlouvy </a:t>
            </a:r>
            <a:r>
              <a:rPr lang="cs-CZ" sz="2000" dirty="0"/>
              <a:t>– životní pojištění – plnění obmyšlené osobě (ovšem s jejím souhlasem za života –výjimka nezletilý, tam automatický souhlas)</a:t>
            </a:r>
          </a:p>
          <a:p>
            <a:r>
              <a:rPr lang="cs-CZ" sz="2000" dirty="0"/>
              <a:t>Pokud souhlas není, pak plnění ze smlouvy podle § 2826/2, tak manžel, děti, rodiče pojištěného, pokud nejsou, tak dědici</a:t>
            </a:r>
          </a:p>
          <a:p>
            <a:r>
              <a:rPr lang="cs-CZ" sz="2000" b="1" dirty="0"/>
              <a:t>Mzda a platová práva přechází na manžela, děti, rodiče, pokud žili ve společné domácnosti (§328ZP) (tzv. zákonný odkaz –až když jej uplatnit nelze, pak dědicové)</a:t>
            </a:r>
          </a:p>
          <a:p>
            <a:endParaRPr lang="cs-CZ" sz="2000" dirty="0"/>
          </a:p>
          <a:p>
            <a:endParaRPr lang="cs-CZ" sz="2000" dirty="0"/>
          </a:p>
        </p:txBody>
      </p:sp>
    </p:spTree>
    <p:extLst>
      <p:ext uri="{BB962C8B-B14F-4D97-AF65-F5344CB8AC3E}">
        <p14:creationId xmlns:p14="http://schemas.microsoft.com/office/powerpoint/2010/main" val="1295835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Citáty</a:t>
            </a:r>
          </a:p>
        </p:txBody>
      </p:sp>
      <p:sp>
        <p:nvSpPr>
          <p:cNvPr id="3" name="Zástupný symbol pro obsah 2"/>
          <p:cNvSpPr>
            <a:spLocks noGrp="1"/>
          </p:cNvSpPr>
          <p:nvPr>
            <p:ph idx="1"/>
          </p:nvPr>
        </p:nvSpPr>
        <p:spPr/>
        <p:txBody>
          <a:bodyPr>
            <a:normAutofit fontScale="70000" lnSpcReduction="20000"/>
          </a:bodyPr>
          <a:lstStyle/>
          <a:p>
            <a:r>
              <a:rPr lang="cs-CZ" dirty="0"/>
              <a:t>Johann </a:t>
            </a:r>
            <a:r>
              <a:rPr lang="cs-CZ" dirty="0" err="1"/>
              <a:t>Kaspar</a:t>
            </a:r>
            <a:r>
              <a:rPr lang="cs-CZ" dirty="0"/>
              <a:t> </a:t>
            </a:r>
            <a:r>
              <a:rPr lang="cs-CZ" dirty="0" err="1"/>
              <a:t>Lavater</a:t>
            </a:r>
            <a:r>
              <a:rPr lang="cs-CZ" dirty="0"/>
              <a:t>, švýcarský básník, filozof a kněz 1741 - 1801</a:t>
            </a:r>
            <a:br>
              <a:rPr lang="cs-CZ" dirty="0"/>
            </a:br>
            <a:br>
              <a:rPr lang="cs-CZ" dirty="0"/>
            </a:br>
            <a:r>
              <a:rPr lang="cs-CZ" dirty="0"/>
              <a:t>„</a:t>
            </a:r>
            <a:r>
              <a:rPr lang="cs-CZ" b="1" dirty="0"/>
              <a:t>Nikdy si nenamlouvejte že někoho dobře znáte pokud jste se s ním nedělili o dědictví</a:t>
            </a:r>
            <a:r>
              <a:rPr lang="cs-CZ" dirty="0"/>
              <a:t>“</a:t>
            </a:r>
          </a:p>
          <a:p>
            <a:r>
              <a:rPr lang="cs-CZ" dirty="0" err="1"/>
              <a:t>Niccolo</a:t>
            </a:r>
            <a:r>
              <a:rPr lang="cs-CZ" dirty="0"/>
              <a:t> Machiavelli, italský politik a spisovatel 1469 - 1527:</a:t>
            </a:r>
          </a:p>
          <a:p>
            <a:pPr marL="0" indent="0">
              <a:buNone/>
            </a:pPr>
            <a:r>
              <a:rPr lang="cs-CZ" dirty="0"/>
              <a:t>   </a:t>
            </a:r>
            <a:r>
              <a:rPr lang="cs-CZ" b="1" dirty="0"/>
              <a:t>„Lidé rychleji oželí ztrátu otce než ztrátu dědictví po něm</a:t>
            </a:r>
          </a:p>
          <a:p>
            <a:pPr marL="0" indent="0">
              <a:buNone/>
            </a:pPr>
            <a:endParaRPr lang="cs-CZ" b="1" dirty="0"/>
          </a:p>
          <a:p>
            <a:r>
              <a:rPr lang="cs-CZ" b="1" dirty="0"/>
              <a:t>  </a:t>
            </a:r>
            <a:r>
              <a:rPr lang="cs-CZ" b="1" dirty="0" err="1"/>
              <a:t>Woody</a:t>
            </a:r>
            <a:r>
              <a:rPr lang="cs-CZ" b="1" dirty="0"/>
              <a:t> Allen, americký scénárista, herec, komik, režisér 1935:</a:t>
            </a:r>
          </a:p>
          <a:p>
            <a:pPr marL="0" indent="0">
              <a:buNone/>
            </a:pPr>
            <a:r>
              <a:rPr lang="cs-CZ" b="1" dirty="0"/>
              <a:t>     „Být chudý má své výhody. Když je vám 70, vaše děti vás neprohlásí za duševně chorého,     	aby získaly kontrolu nad vaším majetkem.“ — Woody Allen</a:t>
            </a:r>
            <a:br>
              <a:rPr lang="cs-CZ" b="1" dirty="0"/>
            </a:br>
            <a:br>
              <a:rPr lang="cs-CZ" dirty="0"/>
            </a:br>
            <a:endParaRPr lang="cs-CZ" b="1" dirty="0"/>
          </a:p>
        </p:txBody>
      </p:sp>
    </p:spTree>
    <p:extLst>
      <p:ext uri="{BB962C8B-B14F-4D97-AF65-F5344CB8AC3E}">
        <p14:creationId xmlns:p14="http://schemas.microsoft.com/office/powerpoint/2010/main" val="27294155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Práva a povinnosti, která smrtí zanikají</a:t>
            </a:r>
          </a:p>
        </p:txBody>
      </p:sp>
      <p:sp>
        <p:nvSpPr>
          <p:cNvPr id="3" name="Zástupný symbol pro obsah 2"/>
          <p:cNvSpPr>
            <a:spLocks noGrp="1"/>
          </p:cNvSpPr>
          <p:nvPr>
            <p:ph idx="1"/>
          </p:nvPr>
        </p:nvSpPr>
        <p:spPr/>
        <p:txBody>
          <a:bodyPr>
            <a:normAutofit fontScale="92500" lnSpcReduction="10000"/>
          </a:bodyPr>
          <a:lstStyle/>
          <a:p>
            <a:r>
              <a:rPr lang="cs-CZ" b="1" dirty="0"/>
              <a:t>Bolestné a náhrada za ztížení společenského uplatnění </a:t>
            </a:r>
            <a:r>
              <a:rPr lang="cs-CZ" dirty="0"/>
              <a:t>(pokud nebyla uznána či uplatněna u orgánu veřejné moci zůstavitelem za jeho života)</a:t>
            </a:r>
          </a:p>
          <a:p>
            <a:r>
              <a:rPr lang="cs-CZ" b="1" dirty="0"/>
              <a:t>SJM</a:t>
            </a:r>
          </a:p>
          <a:p>
            <a:r>
              <a:rPr lang="cs-CZ" b="1" dirty="0"/>
              <a:t>Vyživovací povinnost</a:t>
            </a:r>
          </a:p>
          <a:p>
            <a:r>
              <a:rPr lang="cs-CZ" b="1" dirty="0"/>
              <a:t>Osobní služebnost (např. právo bytu) – pro oprávněnou osobu (pokud není rozšířena z vůle smluvních stran rozšířena i na dědice, pak 1. </a:t>
            </a:r>
            <a:r>
              <a:rPr lang="cs-CZ" b="1" dirty="0" err="1"/>
              <a:t>děd.tř</a:t>
            </a:r>
            <a:r>
              <a:rPr lang="cs-CZ" b="1" dirty="0"/>
              <a:t>.), smrtí povinného přechází na dědice </a:t>
            </a:r>
          </a:p>
          <a:p>
            <a:r>
              <a:rPr lang="cs-CZ" b="1" dirty="0"/>
              <a:t>Právo na výměnek</a:t>
            </a:r>
          </a:p>
        </p:txBody>
      </p:sp>
    </p:spTree>
    <p:extLst>
      <p:ext uri="{BB962C8B-B14F-4D97-AF65-F5344CB8AC3E}">
        <p14:creationId xmlns:p14="http://schemas.microsoft.com/office/powerpoint/2010/main" val="3138149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Jak již nebýt dědicem: ZŘEKNUTÍ SE DĚDICTVÍ § 1484 </a:t>
            </a:r>
            <a:r>
              <a:rPr lang="cs-CZ" dirty="0" err="1"/>
              <a:t>an</a:t>
            </a:r>
            <a:r>
              <a:rPr lang="cs-CZ" dirty="0"/>
              <a:t>.</a:t>
            </a:r>
          </a:p>
        </p:txBody>
      </p:sp>
      <p:sp>
        <p:nvSpPr>
          <p:cNvPr id="3" name="Zástupný symbol pro obsah 2"/>
          <p:cNvSpPr>
            <a:spLocks noGrp="1"/>
          </p:cNvSpPr>
          <p:nvPr>
            <p:ph idx="1"/>
          </p:nvPr>
        </p:nvSpPr>
        <p:spPr/>
        <p:txBody>
          <a:bodyPr>
            <a:normAutofit fontScale="55000" lnSpcReduction="20000"/>
          </a:bodyPr>
          <a:lstStyle/>
          <a:p>
            <a:r>
              <a:rPr lang="cs-CZ" dirty="0"/>
              <a:t>Presumptivní dědic se ještě za života zůstavitele smluvně zřekne svého práva stát se dědicem</a:t>
            </a:r>
          </a:p>
          <a:p>
            <a:r>
              <a:rPr lang="cs-CZ" dirty="0"/>
              <a:t>Nepominutelný dědic se zříká i svého práva na povinný díl</a:t>
            </a:r>
          </a:p>
          <a:p>
            <a:r>
              <a:rPr lang="cs-CZ" dirty="0"/>
              <a:t>Rozsah zřeknutí dispozitivní</a:t>
            </a:r>
          </a:p>
          <a:p>
            <a:r>
              <a:rPr lang="cs-CZ" dirty="0"/>
              <a:t>Smlouva může být úplatná i bezúplatná</a:t>
            </a:r>
          </a:p>
          <a:p>
            <a:r>
              <a:rPr lang="cs-CZ" dirty="0"/>
              <a:t>Nenabude-li ten, v jehož prospěch se presumptivní dědic zřekl, platí, že nabude presumptivní dědic (dispozitivní)</a:t>
            </a:r>
          </a:p>
          <a:p>
            <a:r>
              <a:rPr lang="cs-CZ" dirty="0"/>
              <a:t>Kdo se zřekne dědického práva, zříká se tím i práva na povinný díl a zřeknutí působí i proti jeho potomkům (dispozitivní – lze ujednat i jinak)</a:t>
            </a:r>
          </a:p>
          <a:p>
            <a:r>
              <a:rPr lang="cs-CZ" dirty="0"/>
              <a:t>Pro výpočet povinného dílu se na něj hledí, jako by tento nepominutelný dědic dědil</a:t>
            </a:r>
          </a:p>
          <a:p>
            <a:r>
              <a:rPr lang="cs-CZ" dirty="0"/>
              <a:t>Zřeknuvší se manžel a rodič se zřeknutím zbavují práva na nutné zaopatření podle § 1666/2 a §16668/1</a:t>
            </a:r>
          </a:p>
          <a:p>
            <a:r>
              <a:rPr lang="cs-CZ" dirty="0"/>
              <a:t>Zřeknuvší však může přijmout odkaz</a:t>
            </a:r>
          </a:p>
          <a:p>
            <a:r>
              <a:rPr lang="cs-CZ" dirty="0"/>
              <a:t>Může být alternativní řešení následně žádoucího započtení na dědický podíl (presumptivní dědic již za  života zůstavitele něco obdržel)</a:t>
            </a:r>
          </a:p>
          <a:p>
            <a:r>
              <a:rPr lang="cs-CZ" dirty="0"/>
              <a:t>Forma smlouvy  - veřejná listina, zrušení prostá písemná</a:t>
            </a:r>
          </a:p>
          <a:p>
            <a:pPr marL="0" indent="0">
              <a:buNone/>
            </a:pPr>
            <a:endParaRPr lang="cs-CZ" dirty="0"/>
          </a:p>
          <a:p>
            <a:endParaRPr lang="cs-CZ" dirty="0"/>
          </a:p>
        </p:txBody>
      </p:sp>
    </p:spTree>
    <p:extLst>
      <p:ext uri="{BB962C8B-B14F-4D97-AF65-F5344CB8AC3E}">
        <p14:creationId xmlns:p14="http://schemas.microsoft.com/office/powerpoint/2010/main" val="4278419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Odmítnutí dědictví </a:t>
            </a:r>
            <a:br>
              <a:rPr lang="cs-CZ" dirty="0"/>
            </a:br>
            <a:r>
              <a:rPr lang="cs-CZ" dirty="0"/>
              <a:t>(1485 až 1489 NOZ)</a:t>
            </a:r>
          </a:p>
        </p:txBody>
      </p:sp>
      <p:sp>
        <p:nvSpPr>
          <p:cNvPr id="3" name="Zástupný symbol pro obsah 2"/>
          <p:cNvSpPr>
            <a:spLocks noGrp="1"/>
          </p:cNvSpPr>
          <p:nvPr>
            <p:ph idx="1"/>
          </p:nvPr>
        </p:nvSpPr>
        <p:spPr/>
        <p:txBody>
          <a:bodyPr>
            <a:normAutofit lnSpcReduction="10000"/>
          </a:bodyPr>
          <a:lstStyle/>
          <a:p>
            <a:r>
              <a:rPr lang="cs-CZ" dirty="0"/>
              <a:t>Podstata shodná s dosavadní úpravou</a:t>
            </a:r>
          </a:p>
          <a:p>
            <a:r>
              <a:rPr lang="cs-CZ" dirty="0"/>
              <a:t>Odmítnutí lze předem vyloučit dědickou smlouvou</a:t>
            </a:r>
          </a:p>
          <a:p>
            <a:r>
              <a:rPr lang="cs-CZ" dirty="0"/>
              <a:t>Nepominutelný dědic může odmítnout s výhradou povinného dílu</a:t>
            </a:r>
          </a:p>
          <a:p>
            <a:r>
              <a:rPr lang="cs-CZ" dirty="0"/>
              <a:t>Dědic musí být o právu poučen a i 1měs lhůtě (21 Cdov149/2008/</a:t>
            </a:r>
          </a:p>
          <a:p>
            <a:r>
              <a:rPr lang="cs-CZ" dirty="0"/>
              <a:t>Právo odmítnou v případě smrti dědice přechází ve lhůtě k odmítnutí na jeho dědice</a:t>
            </a:r>
          </a:p>
          <a:p>
            <a:r>
              <a:rPr lang="cs-CZ" dirty="0"/>
              <a:t>Odmítnutí s výhradou, podmínkou, je neplatné</a:t>
            </a:r>
          </a:p>
          <a:p>
            <a:endParaRPr lang="cs-CZ" dirty="0"/>
          </a:p>
          <a:p>
            <a:endParaRPr lang="cs-CZ" dirty="0"/>
          </a:p>
        </p:txBody>
      </p:sp>
    </p:spTree>
    <p:extLst>
      <p:ext uri="{BB962C8B-B14F-4D97-AF65-F5344CB8AC3E}">
        <p14:creationId xmlns:p14="http://schemas.microsoft.com/office/powerpoint/2010/main" val="8776532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427EC0F-9379-0367-CB46-6D08CB7E3A78}"/>
              </a:ext>
            </a:extLst>
          </p:cNvPr>
          <p:cNvSpPr>
            <a:spLocks noGrp="1"/>
          </p:cNvSpPr>
          <p:nvPr>
            <p:ph type="title"/>
          </p:nvPr>
        </p:nvSpPr>
        <p:spPr/>
        <p:txBody>
          <a:bodyPr/>
          <a:lstStyle/>
          <a:p>
            <a:r>
              <a:rPr lang="cs-CZ" dirty="0"/>
              <a:t>Kdy dědic odmítnout nemůže</a:t>
            </a:r>
          </a:p>
        </p:txBody>
      </p:sp>
      <p:sp>
        <p:nvSpPr>
          <p:cNvPr id="3" name="Zástupný obsah 2">
            <a:extLst>
              <a:ext uri="{FF2B5EF4-FFF2-40B4-BE49-F238E27FC236}">
                <a16:creationId xmlns:a16="http://schemas.microsoft.com/office/drawing/2014/main" id="{BAC47AFF-D20C-3775-B66B-87270CA73483}"/>
              </a:ext>
            </a:extLst>
          </p:cNvPr>
          <p:cNvSpPr>
            <a:spLocks noGrp="1"/>
          </p:cNvSpPr>
          <p:nvPr>
            <p:ph idx="1"/>
          </p:nvPr>
        </p:nvSpPr>
        <p:spPr/>
        <p:txBody>
          <a:bodyPr/>
          <a:lstStyle/>
          <a:p>
            <a:r>
              <a:rPr lang="cs-CZ" dirty="0"/>
              <a:t>Když mu je ustanoven opatrovník jako neznámému dědici nebo dědici neznámého pobytu</a:t>
            </a:r>
          </a:p>
          <a:p>
            <a:r>
              <a:rPr lang="cs-CZ" dirty="0"/>
              <a:t>Nemůže odmítnout stát, který nabyl dědictví podle §1634</a:t>
            </a:r>
          </a:p>
          <a:p>
            <a:r>
              <a:rPr lang="cs-CZ" dirty="0"/>
              <a:t>Po marném uplynutí lhůty k odmítnutí</a:t>
            </a:r>
          </a:p>
          <a:p>
            <a:r>
              <a:rPr lang="cs-CZ" dirty="0"/>
              <a:t>Když dal dědic svým počínáním najevo, že chce dědictví přijmout (např. NS </a:t>
            </a:r>
            <a:r>
              <a:rPr lang="cs-CZ" dirty="0" err="1"/>
              <a:t>Cdo</a:t>
            </a:r>
            <a:r>
              <a:rPr lang="cs-CZ" dirty="0"/>
              <a:t> 1351/2000, MS Praha 24 </a:t>
            </a:r>
            <a:r>
              <a:rPr lang="cs-CZ" dirty="0" err="1"/>
              <a:t>Cdo</a:t>
            </a:r>
            <a:r>
              <a:rPr lang="cs-CZ" dirty="0"/>
              <a:t> 321/1999</a:t>
            </a:r>
          </a:p>
        </p:txBody>
      </p:sp>
    </p:spTree>
    <p:extLst>
      <p:ext uri="{BB962C8B-B14F-4D97-AF65-F5344CB8AC3E}">
        <p14:creationId xmlns:p14="http://schemas.microsoft.com/office/powerpoint/2010/main" val="3358893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74700"/>
            <a:ext cx="9601197" cy="1511299"/>
          </a:xfrm>
        </p:spPr>
        <p:txBody>
          <a:bodyPr>
            <a:normAutofit fontScale="90000"/>
          </a:bodyPr>
          <a:lstStyle/>
          <a:p>
            <a:r>
              <a:rPr lang="cs-CZ" dirty="0"/>
              <a:t>Vzdání se dědictví </a:t>
            </a:r>
            <a:br>
              <a:rPr lang="cs-CZ" dirty="0"/>
            </a:br>
            <a:r>
              <a:rPr lang="cs-CZ" dirty="0"/>
              <a:t>(§1490 NOZ)</a:t>
            </a:r>
            <a:br>
              <a:rPr lang="cs-CZ" dirty="0"/>
            </a:br>
            <a:endParaRPr lang="cs-CZ" dirty="0"/>
          </a:p>
        </p:txBody>
      </p:sp>
      <p:sp>
        <p:nvSpPr>
          <p:cNvPr id="3" name="Zástupný symbol pro obsah 2"/>
          <p:cNvSpPr>
            <a:spLocks noGrp="1"/>
          </p:cNvSpPr>
          <p:nvPr>
            <p:ph idx="1"/>
          </p:nvPr>
        </p:nvSpPr>
        <p:spPr/>
        <p:txBody>
          <a:bodyPr>
            <a:normAutofit fontScale="62500" lnSpcReduction="20000"/>
          </a:bodyPr>
          <a:lstStyle/>
          <a:p>
            <a:r>
              <a:rPr lang="cs-CZ" dirty="0"/>
              <a:t>V rámci dědického řízení ve smlouvou ve prospěch jiného dědice </a:t>
            </a:r>
          </a:p>
          <a:p>
            <a:r>
              <a:rPr lang="cs-CZ" dirty="0"/>
              <a:t>Lze se vzdát v jakémkoli rozsahu</a:t>
            </a:r>
          </a:p>
          <a:p>
            <a:r>
              <a:rPr lang="cs-CZ" dirty="0"/>
              <a:t>Za úplatu či bezplatně</a:t>
            </a:r>
          </a:p>
          <a:p>
            <a:r>
              <a:rPr lang="cs-CZ" dirty="0"/>
              <a:t>Není nutný souhlas ostatních nezúčastněných spoludědiců</a:t>
            </a:r>
          </a:p>
          <a:p>
            <a:r>
              <a:rPr lang="cs-CZ" dirty="0"/>
              <a:t>Lze od okamžiku, kdy uplynula lhůta k odmítnutí až po uzavření dohody dědiců o výši podílů nebo o rozdělení pozůstalosti (musí se odlišit od dohody od vzdání se)</a:t>
            </a:r>
          </a:p>
          <a:p>
            <a:r>
              <a:rPr lang="cs-CZ" dirty="0"/>
              <a:t>Nepominutelný dědic se vzdává i práva na povinný díl pro své potomky</a:t>
            </a:r>
          </a:p>
          <a:p>
            <a:r>
              <a:rPr lang="cs-CZ" dirty="0"/>
              <a:t>Podmíněno souhlasem druhé strany</a:t>
            </a:r>
          </a:p>
          <a:p>
            <a:r>
              <a:rPr lang="cs-CZ" dirty="0"/>
              <a:t>Ochrana práv  třetích osob (§1720 solidární zavázanost vůči dluhům)</a:t>
            </a:r>
          </a:p>
          <a:p>
            <a:r>
              <a:rPr lang="cs-CZ" dirty="0"/>
              <a:t>Dědic obtížen příkazem či odkazem vůlí zůstavitele je tímto nadále obtížen, pokud je musí splnit osobně</a:t>
            </a:r>
          </a:p>
          <a:p>
            <a:r>
              <a:rPr lang="cs-CZ" dirty="0"/>
              <a:t>Věřitelé mohou případně napadnout relativní neúčinností podle §589</a:t>
            </a:r>
          </a:p>
          <a:p>
            <a:endParaRPr lang="cs-CZ" dirty="0"/>
          </a:p>
          <a:p>
            <a:pPr marL="2286000" lvl="5" indent="0">
              <a:buNone/>
            </a:pPr>
            <a:endParaRPr lang="cs-CZ" sz="1800" dirty="0"/>
          </a:p>
          <a:p>
            <a:endParaRPr lang="cs-CZ" dirty="0"/>
          </a:p>
        </p:txBody>
      </p:sp>
    </p:spTree>
    <p:extLst>
      <p:ext uri="{BB962C8B-B14F-4D97-AF65-F5344CB8AC3E}">
        <p14:creationId xmlns:p14="http://schemas.microsoft.com/office/powerpoint/2010/main" val="143319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Zcizení dědictví (§ 1714 – 1720 NOZ)</a:t>
            </a:r>
          </a:p>
        </p:txBody>
      </p:sp>
      <p:sp>
        <p:nvSpPr>
          <p:cNvPr id="3" name="Zástupný symbol pro obsah 2"/>
          <p:cNvSpPr>
            <a:spLocks noGrp="1"/>
          </p:cNvSpPr>
          <p:nvPr>
            <p:ph idx="1"/>
          </p:nvPr>
        </p:nvSpPr>
        <p:spPr/>
        <p:txBody>
          <a:bodyPr>
            <a:normAutofit fontScale="92500"/>
          </a:bodyPr>
          <a:lstStyle/>
          <a:p>
            <a:r>
              <a:rPr lang="cs-CZ" dirty="0"/>
              <a:t>Dispozice s dědictvím mezi zcizitelem dědictví po nabytí dědictví a nabyvatelem na základě smlouvy mezi nimi</a:t>
            </a:r>
          </a:p>
          <a:p>
            <a:r>
              <a:rPr lang="cs-CZ" dirty="0"/>
              <a:t>Uzavření smlouvy o zcizení před smrtí zůstavitele bez právních účinků</a:t>
            </a:r>
          </a:p>
          <a:p>
            <a:r>
              <a:rPr lang="cs-CZ" dirty="0"/>
              <a:t>Smlouva o zcizení uzavřená bez seznamu práv a povinností spadajících do pozůstalosti je smlouvou odvážnou, tzn. rizika plně přechází na nabyvatele</a:t>
            </a:r>
          </a:p>
          <a:p>
            <a:r>
              <a:rPr lang="cs-CZ" dirty="0"/>
              <a:t>Povinnost oznámit soudu, že došlo ke zcizení dědictví</a:t>
            </a:r>
          </a:p>
          <a:p>
            <a:r>
              <a:rPr lang="cs-CZ" dirty="0"/>
              <a:t>Ochrana věřitele  - solidarita zcizitele a nabyvatele dědictví ve vztahu k dluhům</a:t>
            </a:r>
          </a:p>
          <a:p>
            <a:endParaRPr lang="cs-CZ" dirty="0"/>
          </a:p>
        </p:txBody>
      </p:sp>
    </p:spTree>
    <p:extLst>
      <p:ext uri="{BB962C8B-B14F-4D97-AF65-F5344CB8AC3E}">
        <p14:creationId xmlns:p14="http://schemas.microsoft.com/office/powerpoint/2010/main" val="32473672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Výhrada soupisu pozůstalosti a soupis pozůstalosti (§ 1674 a 1684-1689 NOZ)</a:t>
            </a:r>
            <a:br>
              <a:rPr lang="cs-CZ" dirty="0"/>
            </a:br>
            <a:endParaRPr lang="cs-CZ" dirty="0"/>
          </a:p>
        </p:txBody>
      </p:sp>
      <p:sp>
        <p:nvSpPr>
          <p:cNvPr id="3" name="Zástupný symbol pro obsah 2"/>
          <p:cNvSpPr>
            <a:spLocks noGrp="1"/>
          </p:cNvSpPr>
          <p:nvPr>
            <p:ph idx="1"/>
          </p:nvPr>
        </p:nvSpPr>
        <p:spPr/>
        <p:txBody>
          <a:bodyPr>
            <a:normAutofit lnSpcReduction="10000"/>
          </a:bodyPr>
          <a:lstStyle/>
          <a:p>
            <a:r>
              <a:rPr lang="cs-CZ" sz="2800" dirty="0"/>
              <a:t>Soupisem pozůstalosti se zjišťuje pozůstalostní jmění a určuje se čistá hodnota majetku v době smrti zůstavitele.</a:t>
            </a:r>
          </a:p>
          <a:p>
            <a:r>
              <a:rPr lang="cs-CZ" sz="2800" dirty="0"/>
              <a:t> dědic má právo vyhradit si soupis do jednoho měsíce ode dne, kdy ho soud o tomto právu vyrozumí, z důležitých důvodů lze prodloužit</a:t>
            </a:r>
          </a:p>
          <a:p>
            <a:r>
              <a:rPr lang="cs-CZ" sz="2800" dirty="0"/>
              <a:t>Soupis bývá nahrazen souhlasným prohlášením dědiců o známých aktivech a pasivech, někdy i tzv. seznamem pozůstalosti</a:t>
            </a:r>
          </a:p>
          <a:p>
            <a:pPr lvl="0"/>
            <a:endParaRPr lang="cs-CZ" sz="2800" dirty="0"/>
          </a:p>
        </p:txBody>
      </p:sp>
    </p:spTree>
    <p:extLst>
      <p:ext uri="{BB962C8B-B14F-4D97-AF65-F5344CB8AC3E}">
        <p14:creationId xmlns:p14="http://schemas.microsoft.com/office/powerpoint/2010/main" val="27956354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Ad jmění zůstavitele:</a:t>
            </a:r>
          </a:p>
        </p:txBody>
      </p:sp>
      <p:sp>
        <p:nvSpPr>
          <p:cNvPr id="3" name="Zástupný symbol pro obsah 2"/>
          <p:cNvSpPr>
            <a:spLocks noGrp="1"/>
          </p:cNvSpPr>
          <p:nvPr>
            <p:ph idx="1"/>
          </p:nvPr>
        </p:nvSpPr>
        <p:spPr/>
        <p:txBody>
          <a:bodyPr>
            <a:normAutofit fontScale="92500"/>
          </a:bodyPr>
          <a:lstStyle/>
          <a:p>
            <a:r>
              <a:rPr lang="cs-CZ" dirty="0"/>
              <a:t>Soud nařídí soupis pozůstalosti (§1685):</a:t>
            </a:r>
          </a:p>
          <a:p>
            <a:pPr lvl="0"/>
            <a:r>
              <a:rPr lang="cs-CZ" dirty="0"/>
              <a:t> pokud to uplatní dědic, nebo je-li to potřebné pro výpočet povinného dílu</a:t>
            </a:r>
          </a:p>
          <a:p>
            <a:pPr lvl="0"/>
            <a:r>
              <a:rPr lang="cs-CZ" dirty="0"/>
              <a:t>Je-li mezi dědici osoba ne plně svéprávná, neznámá, právnická osoba veřejně prospěšná či zřízená ve veřejném zájmu</a:t>
            </a:r>
          </a:p>
          <a:p>
            <a:pPr lvl="0"/>
            <a:r>
              <a:rPr lang="cs-CZ" dirty="0"/>
              <a:t>Při nejistotě, kdo je dědicem</a:t>
            </a:r>
          </a:p>
          <a:p>
            <a:pPr lvl="0"/>
            <a:r>
              <a:rPr lang="cs-CZ" dirty="0"/>
              <a:t>Žádá-li o to věřitel</a:t>
            </a:r>
          </a:p>
          <a:p>
            <a:pPr lvl="0"/>
            <a:r>
              <a:rPr lang="cs-CZ" dirty="0"/>
              <a:t>Osvědčí-li věřitel zůstavitele, že tu je pro provedení soupisu jiný závažný důvod</a:t>
            </a:r>
          </a:p>
          <a:p>
            <a:endParaRPr lang="cs-CZ" dirty="0"/>
          </a:p>
        </p:txBody>
      </p:sp>
    </p:spTree>
    <p:extLst>
      <p:ext uri="{BB962C8B-B14F-4D97-AF65-F5344CB8AC3E}">
        <p14:creationId xmlns:p14="http://schemas.microsoft.com/office/powerpoint/2010/main" val="6463550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Dědická smlouva (§ 1582-1593 NOZ)</a:t>
            </a:r>
          </a:p>
        </p:txBody>
      </p:sp>
      <p:sp>
        <p:nvSpPr>
          <p:cNvPr id="3" name="Zástupný symbol pro obsah 2"/>
          <p:cNvSpPr>
            <a:spLocks noGrp="1"/>
          </p:cNvSpPr>
          <p:nvPr>
            <p:ph idx="1"/>
          </p:nvPr>
        </p:nvSpPr>
        <p:spPr/>
        <p:txBody>
          <a:bodyPr>
            <a:normAutofit fontScale="92500"/>
          </a:bodyPr>
          <a:lstStyle/>
          <a:p>
            <a:r>
              <a:rPr lang="cs-CZ" dirty="0"/>
              <a:t>dvojí právní útvar  -smlouva a závěť</a:t>
            </a:r>
          </a:p>
          <a:p>
            <a:r>
              <a:rPr lang="cs-CZ" dirty="0"/>
              <a:t>Nejsilnější dědický titul</a:t>
            </a:r>
          </a:p>
          <a:p>
            <a:r>
              <a:rPr lang="cs-CZ" dirty="0"/>
              <a:t>Dědickou smlouvou povolává zůstavitel druhou smluvní stranu nebo třetí osobu za dědice nebo </a:t>
            </a:r>
            <a:r>
              <a:rPr lang="cs-CZ" dirty="0" err="1"/>
              <a:t>odkazovníka</a:t>
            </a:r>
            <a:r>
              <a:rPr lang="cs-CZ" dirty="0"/>
              <a:t> a druhá strana to přijímá (§ 1582 zák. č. 89/2012 Sb.)</a:t>
            </a:r>
          </a:p>
          <a:p>
            <a:r>
              <a:rPr lang="cs-CZ" dirty="0"/>
              <a:t>Forma veřejná listina</a:t>
            </a:r>
          </a:p>
          <a:p>
            <a:r>
              <a:rPr lang="cs-CZ" dirty="0"/>
              <a:t>Zákaz dispozice s celou pozůstalostí</a:t>
            </a:r>
          </a:p>
          <a:p>
            <a:r>
              <a:rPr lang="cs-CZ" dirty="0"/>
              <a:t>Čtvrtina pozůstalosti musí zůstat volná ostatním pořízením</a:t>
            </a:r>
          </a:p>
          <a:p>
            <a:endParaRPr lang="cs-CZ" dirty="0"/>
          </a:p>
        </p:txBody>
      </p:sp>
    </p:spTree>
    <p:extLst>
      <p:ext uri="{BB962C8B-B14F-4D97-AF65-F5344CB8AC3E}">
        <p14:creationId xmlns:p14="http://schemas.microsoft.com/office/powerpoint/2010/main" val="4233980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Ad Dědický </a:t>
            </a:r>
            <a:r>
              <a:rPr lang="cs-CZ" dirty="0" err="1"/>
              <a:t>titul:Dědická</a:t>
            </a:r>
            <a:r>
              <a:rPr lang="cs-CZ" dirty="0"/>
              <a:t> smlouva - pokračování</a:t>
            </a:r>
          </a:p>
        </p:txBody>
      </p:sp>
      <p:sp>
        <p:nvSpPr>
          <p:cNvPr id="3" name="Zástupný symbol pro obsah 2"/>
          <p:cNvSpPr>
            <a:spLocks noGrp="1"/>
          </p:cNvSpPr>
          <p:nvPr>
            <p:ph idx="1"/>
          </p:nvPr>
        </p:nvSpPr>
        <p:spPr/>
        <p:txBody>
          <a:bodyPr>
            <a:normAutofit fontScale="70000" lnSpcReduction="20000"/>
          </a:bodyPr>
          <a:lstStyle/>
          <a:p>
            <a:r>
              <a:rPr lang="cs-CZ" dirty="0"/>
              <a:t>Dědická smlouva neomezuje zůstavitele v dispozici s majetkem za jeho života</a:t>
            </a:r>
          </a:p>
          <a:p>
            <a:r>
              <a:rPr lang="cs-CZ" dirty="0"/>
              <a:t>Pořízení neslučitelné s dědickou </a:t>
            </a:r>
            <a:r>
              <a:rPr lang="cs-CZ" dirty="0" err="1"/>
              <a:t>smlovou</a:t>
            </a:r>
            <a:r>
              <a:rPr lang="cs-CZ" dirty="0"/>
              <a:t> – dědic se může dovolat neúčinnosti</a:t>
            </a:r>
          </a:p>
          <a:p>
            <a:r>
              <a:rPr lang="cs-CZ" dirty="0"/>
              <a:t>Rozvodem se dědická smlouva neruší, není-li jiné dohody</a:t>
            </a:r>
          </a:p>
          <a:p>
            <a:r>
              <a:rPr lang="cs-CZ" dirty="0"/>
              <a:t> Zánik smluvních účinků </a:t>
            </a:r>
          </a:p>
          <a:p>
            <a:r>
              <a:rPr lang="cs-CZ" dirty="0"/>
              <a:t>zrušení dědické smlouvy dohodou</a:t>
            </a:r>
          </a:p>
          <a:p>
            <a:pPr marL="0" lvl="0" indent="0">
              <a:buNone/>
            </a:pPr>
            <a:r>
              <a:rPr lang="cs-CZ" dirty="0"/>
              <a:t>       pořízením závěti</a:t>
            </a:r>
          </a:p>
          <a:p>
            <a:pPr lvl="0"/>
            <a:r>
              <a:rPr lang="cs-CZ" dirty="0"/>
              <a:t>rozvodem manželství, pokud se tak manželé ve smlouvě dohodli (§ 1593 NOZ)</a:t>
            </a:r>
          </a:p>
          <a:p>
            <a:pPr lvl="0"/>
            <a:r>
              <a:rPr lang="cs-CZ" dirty="0"/>
              <a:t>rozhodnutím soudu po rozvodu manželství  ( § 1593 NOZ)</a:t>
            </a:r>
          </a:p>
          <a:p>
            <a:pPr lvl="0"/>
            <a:r>
              <a:rPr lang="cs-CZ" dirty="0"/>
              <a:t>prohlášením manželství za neplatné.</a:t>
            </a:r>
          </a:p>
          <a:p>
            <a:endParaRPr lang="cs-CZ" dirty="0"/>
          </a:p>
        </p:txBody>
      </p:sp>
    </p:spTree>
    <p:extLst>
      <p:ext uri="{BB962C8B-B14F-4D97-AF65-F5344CB8AC3E}">
        <p14:creationId xmlns:p14="http://schemas.microsoft.com/office/powerpoint/2010/main" val="1614986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Východiska „nového“ dědického práva</a:t>
            </a:r>
          </a:p>
        </p:txBody>
      </p:sp>
      <p:sp>
        <p:nvSpPr>
          <p:cNvPr id="3" name="Zástupný symbol pro obsah 2"/>
          <p:cNvSpPr>
            <a:spLocks noGrp="1"/>
          </p:cNvSpPr>
          <p:nvPr>
            <p:ph idx="1"/>
          </p:nvPr>
        </p:nvSpPr>
        <p:spPr>
          <a:xfrm>
            <a:off x="1295400" y="2556932"/>
            <a:ext cx="9884433" cy="4301068"/>
          </a:xfrm>
        </p:spPr>
        <p:txBody>
          <a:bodyPr>
            <a:noAutofit/>
          </a:bodyPr>
          <a:lstStyle/>
          <a:p>
            <a:r>
              <a:rPr lang="cs-CZ" dirty="0"/>
              <a:t>Snaha o znovunavrácení tradiční šíře autonomie vůle zůstaviteli, odraz na první pohled patrná změna, místo dřívějších  26 §§  je dědické právo obsažené ve 245 §§</a:t>
            </a:r>
          </a:p>
          <a:p>
            <a:r>
              <a:rPr lang="cs-CZ" dirty="0"/>
              <a:t>Snaha o navrácení tradičních institutů, které z  našeho dědického práva vymizely v 50. a 60. letech</a:t>
            </a:r>
          </a:p>
          <a:p>
            <a:r>
              <a:rPr lang="cs-CZ" dirty="0"/>
              <a:t>Hlavním pramenem při rekodifikaci dědického práva Obecný občanský zákoník z roku 1811</a:t>
            </a:r>
          </a:p>
          <a:p>
            <a:r>
              <a:rPr lang="cs-CZ" dirty="0"/>
              <a:t>Dalšími prameny rakouský, německý či švýcarský občanský zákoník </a:t>
            </a:r>
          </a:p>
          <a:p>
            <a:pPr marL="0" indent="0">
              <a:buNone/>
            </a:pPr>
            <a:r>
              <a:rPr lang="cs-CZ" dirty="0"/>
              <a:t>,</a:t>
            </a:r>
          </a:p>
          <a:p>
            <a:endParaRPr lang="cs-CZ" dirty="0"/>
          </a:p>
        </p:txBody>
      </p:sp>
    </p:spTree>
    <p:extLst>
      <p:ext uri="{BB962C8B-B14F-4D97-AF65-F5344CB8AC3E}">
        <p14:creationId xmlns:p14="http://schemas.microsoft.com/office/powerpoint/2010/main" val="24342394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EA36CE9-419A-4CE5-B4CB-FAE43D17BC1B}"/>
              </a:ext>
            </a:extLst>
          </p:cNvPr>
          <p:cNvSpPr>
            <a:spLocks noGrp="1"/>
          </p:cNvSpPr>
          <p:nvPr>
            <p:ph type="title"/>
          </p:nvPr>
        </p:nvSpPr>
        <p:spPr/>
        <p:txBody>
          <a:bodyPr/>
          <a:lstStyle/>
          <a:p>
            <a:r>
              <a:rPr lang="cs-CZ" dirty="0"/>
              <a:t>Dědická smlouva - pokračování</a:t>
            </a:r>
          </a:p>
        </p:txBody>
      </p:sp>
      <p:sp>
        <p:nvSpPr>
          <p:cNvPr id="3" name="Zástupný obsah 2">
            <a:extLst>
              <a:ext uri="{FF2B5EF4-FFF2-40B4-BE49-F238E27FC236}">
                <a16:creationId xmlns:a16="http://schemas.microsoft.com/office/drawing/2014/main" id="{79E94BE4-86CD-455B-99B1-4FC5D7B16F80}"/>
              </a:ext>
            </a:extLst>
          </p:cNvPr>
          <p:cNvSpPr>
            <a:spLocks noGrp="1"/>
          </p:cNvSpPr>
          <p:nvPr>
            <p:ph idx="1"/>
          </p:nvPr>
        </p:nvSpPr>
        <p:spPr/>
        <p:txBody>
          <a:bodyPr/>
          <a:lstStyle/>
          <a:p>
            <a:r>
              <a:rPr lang="cs-CZ" dirty="0"/>
              <a:t>Možnost převedení majetku za dědice již za života, pokud se tak dohodnou</a:t>
            </a:r>
          </a:p>
          <a:p>
            <a:r>
              <a:rPr lang="cs-CZ" dirty="0"/>
              <a:t>Nutno majetek sepsat ve formě veřejné listiny</a:t>
            </a:r>
          </a:p>
          <a:p>
            <a:r>
              <a:rPr lang="cs-CZ" dirty="0"/>
              <a:t>Pokud se nepřevede všechen, vztahuje se smlouva jen na ten sepsaný</a:t>
            </a:r>
          </a:p>
          <a:p>
            <a:r>
              <a:rPr lang="cs-CZ" dirty="0"/>
              <a:t>Neplatnost smlouvy porušující volnou čtvrtinu – asi relativní??? Slouží k ochraně zůstavitele</a:t>
            </a:r>
          </a:p>
          <a:p>
            <a:r>
              <a:rPr lang="cs-CZ" dirty="0"/>
              <a:t>Nakládání za života se smluvním majetkem : dle libosti (pro dědice lze doporučit např. zákaz zcizení či zatížení zapsaný do veřejného seznamu)</a:t>
            </a:r>
          </a:p>
        </p:txBody>
      </p:sp>
    </p:spTree>
    <p:extLst>
      <p:ext uri="{BB962C8B-B14F-4D97-AF65-F5344CB8AC3E}">
        <p14:creationId xmlns:p14="http://schemas.microsoft.com/office/powerpoint/2010/main" val="9701244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6399630-3DE9-4683-B370-271D5FDB4604}"/>
              </a:ext>
            </a:extLst>
          </p:cNvPr>
          <p:cNvSpPr>
            <a:spLocks noGrp="1"/>
          </p:cNvSpPr>
          <p:nvPr>
            <p:ph type="title"/>
          </p:nvPr>
        </p:nvSpPr>
        <p:spPr/>
        <p:txBody>
          <a:bodyPr/>
          <a:lstStyle/>
          <a:p>
            <a:r>
              <a:rPr lang="cs-CZ" dirty="0"/>
              <a:t>Dědická smlouva pokračování..</a:t>
            </a:r>
          </a:p>
        </p:txBody>
      </p:sp>
      <p:sp>
        <p:nvSpPr>
          <p:cNvPr id="3" name="Zástupný obsah 2">
            <a:extLst>
              <a:ext uri="{FF2B5EF4-FFF2-40B4-BE49-F238E27FC236}">
                <a16:creationId xmlns:a16="http://schemas.microsoft.com/office/drawing/2014/main" id="{CB141712-AEA6-4A56-B49E-789BE49A3D85}"/>
              </a:ext>
            </a:extLst>
          </p:cNvPr>
          <p:cNvSpPr>
            <a:spLocks noGrp="1"/>
          </p:cNvSpPr>
          <p:nvPr>
            <p:ph idx="1"/>
          </p:nvPr>
        </p:nvSpPr>
        <p:spPr/>
        <p:txBody>
          <a:bodyPr>
            <a:normAutofit fontScale="92500"/>
          </a:bodyPr>
          <a:lstStyle/>
          <a:p>
            <a:r>
              <a:rPr lang="cs-CZ" dirty="0"/>
              <a:t>Je-li nejprve pořízena závěť a poté dědická smlouva, pak smlouva ruší závěť do té míry, ve které vedle sebe nemohou obstát (</a:t>
            </a:r>
            <a:r>
              <a:rPr lang="cs-CZ" dirty="0" err="1"/>
              <a:t>př.závětní</a:t>
            </a:r>
            <a:r>
              <a:rPr lang="cs-CZ" dirty="0"/>
              <a:t> dědic je povolán k celému jmění, smlouva jen ke ¾, pak závětní dostane jen ¼)</a:t>
            </a:r>
          </a:p>
          <a:p>
            <a:r>
              <a:rPr lang="cs-CZ" b="1" dirty="0"/>
              <a:t>KONVEZRE</a:t>
            </a:r>
            <a:r>
              <a:rPr lang="cs-CZ" dirty="0"/>
              <a:t> dědické smlouvy na </a:t>
            </a:r>
            <a:r>
              <a:rPr lang="cs-CZ" dirty="0" err="1"/>
              <a:t>závěť:nesplňuje-li</a:t>
            </a:r>
            <a:r>
              <a:rPr lang="cs-CZ" dirty="0"/>
              <a:t> smlouva zákonné podmínky, pak je možné, že bude považována za závěť(absence formy, nebo ignorování volné čtvrtiny)</a:t>
            </a:r>
          </a:p>
          <a:p>
            <a:r>
              <a:rPr lang="cs-CZ" b="1" dirty="0"/>
              <a:t>Ve sporu o dědické právo má vždy smluvní dědic nejsilnější pozici</a:t>
            </a:r>
            <a:r>
              <a:rPr lang="cs-CZ" dirty="0"/>
              <a:t> , při popírání pravosti se k podání žaloby odkazuje dědic ze závěti či dědic zákonný</a:t>
            </a:r>
            <a:endParaRPr lang="cs-CZ" b="1" dirty="0"/>
          </a:p>
        </p:txBody>
      </p:sp>
    </p:spTree>
    <p:extLst>
      <p:ext uri="{BB962C8B-B14F-4D97-AF65-F5344CB8AC3E}">
        <p14:creationId xmlns:p14="http://schemas.microsoft.com/office/powerpoint/2010/main" val="37413517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98DA25-42FB-496A-A8FC-D8856E64B20C}"/>
              </a:ext>
            </a:extLst>
          </p:cNvPr>
          <p:cNvSpPr>
            <a:spLocks noGrp="1"/>
          </p:cNvSpPr>
          <p:nvPr>
            <p:ph type="title"/>
          </p:nvPr>
        </p:nvSpPr>
        <p:spPr/>
        <p:txBody>
          <a:bodyPr/>
          <a:lstStyle/>
          <a:p>
            <a:r>
              <a:rPr lang="cs-CZ" dirty="0"/>
              <a:t>Dědická smlouva pořízená  před 1.1.2014</a:t>
            </a:r>
          </a:p>
        </p:txBody>
      </p:sp>
      <p:sp>
        <p:nvSpPr>
          <p:cNvPr id="3" name="Zástupný obsah 2">
            <a:extLst>
              <a:ext uri="{FF2B5EF4-FFF2-40B4-BE49-F238E27FC236}">
                <a16:creationId xmlns:a16="http://schemas.microsoft.com/office/drawing/2014/main" id="{79D236CB-0683-4EF0-AD4C-ECF14A169C63}"/>
              </a:ext>
            </a:extLst>
          </p:cNvPr>
          <p:cNvSpPr>
            <a:spLocks noGrp="1"/>
          </p:cNvSpPr>
          <p:nvPr>
            <p:ph idx="1"/>
          </p:nvPr>
        </p:nvSpPr>
        <p:spPr/>
        <p:txBody>
          <a:bodyPr/>
          <a:lstStyle/>
          <a:p>
            <a:r>
              <a:rPr lang="cs-CZ" dirty="0"/>
              <a:t>§ 3070 zemřel-li zůstavitel po 31.12.2013 a odporuje-li jeho pořízení předpisům platným v době, kdy bylo učiněno, považuje se za platné, pokud vyhovuje aktuálním předpisům (podmínky, příkazy, doložení času, odkaz, dědická smlouva)</a:t>
            </a:r>
          </a:p>
          <a:p>
            <a:r>
              <a:rPr lang="cs-CZ" dirty="0"/>
              <a:t>§35b odst.1 písm. a) not. Ř. evidence i dědických smluv i smluv od odkazech – zaručuje, že se o ní dědicové dozví</a:t>
            </a:r>
          </a:p>
          <a:p>
            <a:r>
              <a:rPr lang="cs-CZ" dirty="0"/>
              <a:t>-§140 </a:t>
            </a:r>
            <a:r>
              <a:rPr lang="cs-CZ" dirty="0" err="1"/>
              <a:t>z.ř.s</a:t>
            </a:r>
            <a:r>
              <a:rPr lang="cs-CZ" dirty="0"/>
              <a:t>. ukládá soudnímu komisaři zjistit ze seznamu , zda je nějaké pořízení evidováno</a:t>
            </a:r>
          </a:p>
        </p:txBody>
      </p:sp>
    </p:spTree>
    <p:extLst>
      <p:ext uri="{BB962C8B-B14F-4D97-AF65-F5344CB8AC3E}">
        <p14:creationId xmlns:p14="http://schemas.microsoft.com/office/powerpoint/2010/main" val="3528256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ZÁVĚŤ</a:t>
            </a:r>
          </a:p>
        </p:txBody>
      </p:sp>
      <p:sp>
        <p:nvSpPr>
          <p:cNvPr id="3" name="Zástupný symbol pro obsah 2"/>
          <p:cNvSpPr>
            <a:spLocks noGrp="1"/>
          </p:cNvSpPr>
          <p:nvPr>
            <p:ph idx="1"/>
          </p:nvPr>
        </p:nvSpPr>
        <p:spPr/>
        <p:txBody>
          <a:bodyPr>
            <a:normAutofit fontScale="92500" lnSpcReduction="20000"/>
          </a:bodyPr>
          <a:lstStyle/>
          <a:p>
            <a:r>
              <a:rPr lang="cs-CZ" dirty="0"/>
              <a:t>Právní jednání zůstavitele, jímž povolává k celé své pozůstalosti, případně k její části jednoho či více dědiců, jde o odvolatelný projev vůle</a:t>
            </a:r>
          </a:p>
          <a:p>
            <a:r>
              <a:rPr lang="cs-CZ" dirty="0"/>
              <a:t>Nezastupitelný projev vůle</a:t>
            </a:r>
          </a:p>
          <a:p>
            <a:r>
              <a:rPr lang="cs-CZ" dirty="0"/>
              <a:t>Dovětek – není samostatný dědický titul, je vedle závěti a dědické smlouvy druhem posledního pořízení, lze aby působil v rámci závěti či dědické smlouvy, může být intestátní (vedle zákonného dědění), může dědici nařizovat podmínky, dokládat čas či ukládat příkaz, či může obsahovat odkaz</a:t>
            </a:r>
          </a:p>
          <a:p>
            <a:r>
              <a:rPr lang="cs-CZ" dirty="0"/>
              <a:t>Holografní, </a:t>
            </a:r>
            <a:r>
              <a:rPr lang="cs-CZ" dirty="0" err="1"/>
              <a:t>alografní</a:t>
            </a:r>
            <a:r>
              <a:rPr lang="cs-CZ" dirty="0"/>
              <a:t>, veřejná listina</a:t>
            </a:r>
          </a:p>
          <a:p>
            <a:r>
              <a:rPr lang="cs-CZ" dirty="0"/>
              <a:t>Závěť s úlevami</a:t>
            </a:r>
          </a:p>
        </p:txBody>
      </p:sp>
    </p:spTree>
    <p:extLst>
      <p:ext uri="{BB962C8B-B14F-4D97-AF65-F5344CB8AC3E}">
        <p14:creationId xmlns:p14="http://schemas.microsoft.com/office/powerpoint/2010/main" val="3213455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Pořizovací způsobilost</a:t>
            </a:r>
          </a:p>
        </p:txBody>
      </p:sp>
      <p:sp>
        <p:nvSpPr>
          <p:cNvPr id="3" name="Zástupný symbol pro obsah 2"/>
          <p:cNvSpPr>
            <a:spLocks noGrp="1"/>
          </p:cNvSpPr>
          <p:nvPr>
            <p:ph idx="1"/>
          </p:nvPr>
        </p:nvSpPr>
        <p:spPr/>
        <p:txBody>
          <a:bodyPr/>
          <a:lstStyle/>
          <a:p>
            <a:r>
              <a:rPr lang="cs-CZ" dirty="0"/>
              <a:t>Osoba omezené ve svéprávnosti, může v jakékoli formě pořídit, pokud se uzdravila a je schopna projevit svoji vůli</a:t>
            </a:r>
          </a:p>
          <a:p>
            <a:r>
              <a:rPr lang="cs-CZ" dirty="0"/>
              <a:t>Osoby omezené v rámci omezení jen ve formě veřejné listiny </a:t>
            </a:r>
          </a:p>
          <a:p>
            <a:r>
              <a:rPr lang="cs-CZ" dirty="0"/>
              <a:t>Omezení z důvodu návyku (alkohol, drogy..) – v rozsahu omezení jakkoli, max. o polovině pozůstalosti. Zbytek zákonným dědicům</a:t>
            </a:r>
          </a:p>
          <a:p>
            <a:r>
              <a:rPr lang="cs-CZ" dirty="0"/>
              <a:t>Nezletilí nad 15 ne plně svéprávní veřejná listina</a:t>
            </a:r>
          </a:p>
        </p:txBody>
      </p:sp>
    </p:spTree>
    <p:extLst>
      <p:ext uri="{BB962C8B-B14F-4D97-AF65-F5344CB8AC3E}">
        <p14:creationId xmlns:p14="http://schemas.microsoft.com/office/powerpoint/2010/main" val="27005284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459B28-83F5-46BA-9B85-249497F10E9B}"/>
              </a:ext>
            </a:extLst>
          </p:cNvPr>
          <p:cNvSpPr>
            <a:spLocks noGrp="1"/>
          </p:cNvSpPr>
          <p:nvPr>
            <p:ph type="title"/>
          </p:nvPr>
        </p:nvSpPr>
        <p:spPr/>
        <p:txBody>
          <a:bodyPr/>
          <a:lstStyle/>
          <a:p>
            <a:r>
              <a:rPr lang="cs-CZ" dirty="0"/>
              <a:t>Obsah závěti</a:t>
            </a:r>
          </a:p>
        </p:txBody>
      </p:sp>
      <p:sp>
        <p:nvSpPr>
          <p:cNvPr id="3" name="Zástupný obsah 2">
            <a:extLst>
              <a:ext uri="{FF2B5EF4-FFF2-40B4-BE49-F238E27FC236}">
                <a16:creationId xmlns:a16="http://schemas.microsoft.com/office/drawing/2014/main" id="{F392912A-2347-4539-A320-F8BFD040B2AD}"/>
              </a:ext>
            </a:extLst>
          </p:cNvPr>
          <p:cNvSpPr>
            <a:spLocks noGrp="1"/>
          </p:cNvSpPr>
          <p:nvPr>
            <p:ph idx="1"/>
          </p:nvPr>
        </p:nvSpPr>
        <p:spPr/>
        <p:txBody>
          <a:bodyPr/>
          <a:lstStyle/>
          <a:p>
            <a:r>
              <a:rPr lang="cs-CZ" dirty="0"/>
              <a:t>Identifikace samotného pořizovatele – nelze nahradit ústním svědectvím</a:t>
            </a:r>
          </a:p>
          <a:p>
            <a:r>
              <a:rPr lang="cs-CZ" dirty="0"/>
              <a:t>Viz KS Brno 18 </a:t>
            </a:r>
            <a:r>
              <a:rPr lang="cs-CZ" dirty="0" err="1"/>
              <a:t>Cdo</a:t>
            </a:r>
            <a:r>
              <a:rPr lang="cs-CZ" dirty="0"/>
              <a:t> 64/2002</a:t>
            </a:r>
          </a:p>
          <a:p>
            <a:r>
              <a:rPr lang="cs-CZ" dirty="0"/>
              <a:t>Obligatorně určení osoby dědice (rozdíl od dovětku!!!)  - stačí jasná identifikace viz 24 Co 297/2002 , např. „Můj syn Karel“ ideálně ale jméno, příjmení, datum narození, adresa</a:t>
            </a:r>
          </a:p>
          <a:p>
            <a:r>
              <a:rPr lang="cs-CZ" dirty="0"/>
              <a:t>Dědic právnická osoba – firma, IČO, sídlo (musí mít právní osobnost)</a:t>
            </a:r>
          </a:p>
        </p:txBody>
      </p:sp>
    </p:spTree>
    <p:extLst>
      <p:ext uri="{BB962C8B-B14F-4D97-AF65-F5344CB8AC3E}">
        <p14:creationId xmlns:p14="http://schemas.microsoft.com/office/powerpoint/2010/main" val="4282376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41DAB6D-ED0B-403F-9DDA-58F05C0A4677}"/>
              </a:ext>
            </a:extLst>
          </p:cNvPr>
          <p:cNvSpPr>
            <a:spLocks noGrp="1"/>
          </p:cNvSpPr>
          <p:nvPr>
            <p:ph type="title"/>
          </p:nvPr>
        </p:nvSpPr>
        <p:spPr/>
        <p:txBody>
          <a:bodyPr/>
          <a:lstStyle/>
          <a:p>
            <a:r>
              <a:rPr lang="cs-CZ" dirty="0"/>
              <a:t>Obsah závěti pokračování</a:t>
            </a:r>
          </a:p>
        </p:txBody>
      </p:sp>
      <p:sp>
        <p:nvSpPr>
          <p:cNvPr id="3" name="Zástupný obsah 2">
            <a:extLst>
              <a:ext uri="{FF2B5EF4-FFF2-40B4-BE49-F238E27FC236}">
                <a16:creationId xmlns:a16="http://schemas.microsoft.com/office/drawing/2014/main" id="{30A7C3B1-471D-422E-B97F-77FC2F2C9F88}"/>
              </a:ext>
            </a:extLst>
          </p:cNvPr>
          <p:cNvSpPr>
            <a:spLocks noGrp="1"/>
          </p:cNvSpPr>
          <p:nvPr>
            <p:ph idx="1"/>
          </p:nvPr>
        </p:nvSpPr>
        <p:spPr/>
        <p:txBody>
          <a:bodyPr>
            <a:normAutofit fontScale="92500" lnSpcReduction="20000"/>
          </a:bodyPr>
          <a:lstStyle/>
          <a:p>
            <a:r>
              <a:rPr lang="cs-CZ" dirty="0"/>
              <a:t>Možnost (ne povinnost) určit podíly</a:t>
            </a:r>
          </a:p>
          <a:p>
            <a:r>
              <a:rPr lang="cs-CZ" dirty="0"/>
              <a:t>Pokud povolal více D bez podílů – pak §1500, právo </a:t>
            </a:r>
            <a:r>
              <a:rPr lang="cs-CZ" dirty="0" err="1"/>
              <a:t>rovnodílné</a:t>
            </a:r>
            <a:endParaRPr lang="cs-CZ" dirty="0"/>
          </a:p>
          <a:p>
            <a:r>
              <a:rPr lang="cs-CZ" dirty="0"/>
              <a:t>Podíl může spočívat v určitých věcech</a:t>
            </a:r>
          </a:p>
          <a:p>
            <a:r>
              <a:rPr lang="cs-CZ" dirty="0"/>
              <a:t>Výklad podle skutečné vůle zůstavitele!!NS </a:t>
            </a:r>
            <a:r>
              <a:rPr lang="cs-CZ" dirty="0" err="1"/>
              <a:t>sp.zn</a:t>
            </a:r>
            <a:r>
              <a:rPr lang="cs-CZ" dirty="0"/>
              <a:t>. 30Cdo 517/2002</a:t>
            </a:r>
          </a:p>
          <a:p>
            <a:r>
              <a:rPr lang="cs-CZ" dirty="0"/>
              <a:t>Dále možno v závěti doložit povinnost odkazu, určit vykonavatele závěti či správce pozůstalosti</a:t>
            </a:r>
          </a:p>
          <a:p>
            <a:r>
              <a:rPr lang="cs-CZ" b="1" dirty="0"/>
              <a:t>PODPIS??obligatorní pro platnost právního jednání v písemné formě § 561/1</a:t>
            </a:r>
          </a:p>
          <a:p>
            <a:r>
              <a:rPr lang="cs-CZ" b="1" dirty="0"/>
              <a:t>Stačí příjmení, pokud nejsou pochybnosti o totožnosti </a:t>
            </a:r>
            <a:r>
              <a:rPr lang="cs-CZ" dirty="0"/>
              <a:t>(NS 4 </a:t>
            </a:r>
            <a:r>
              <a:rPr lang="cs-CZ" dirty="0" err="1"/>
              <a:t>Cz</a:t>
            </a:r>
            <a:r>
              <a:rPr lang="cs-CZ" dirty="0"/>
              <a:t> 82/82)</a:t>
            </a:r>
          </a:p>
        </p:txBody>
      </p:sp>
    </p:spTree>
    <p:extLst>
      <p:ext uri="{BB962C8B-B14F-4D97-AF65-F5344CB8AC3E}">
        <p14:creationId xmlns:p14="http://schemas.microsoft.com/office/powerpoint/2010/main" val="3663619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F5F0A5-6C33-4BDC-AD92-991DC546D449}"/>
              </a:ext>
            </a:extLst>
          </p:cNvPr>
          <p:cNvSpPr>
            <a:spLocks noGrp="1"/>
          </p:cNvSpPr>
          <p:nvPr>
            <p:ph type="title"/>
          </p:nvPr>
        </p:nvSpPr>
        <p:spPr/>
        <p:txBody>
          <a:bodyPr/>
          <a:lstStyle/>
          <a:p>
            <a:r>
              <a:rPr lang="cs-CZ" dirty="0"/>
              <a:t>Závěť - pokračování</a:t>
            </a:r>
          </a:p>
        </p:txBody>
      </p:sp>
      <p:sp>
        <p:nvSpPr>
          <p:cNvPr id="3" name="Zástupný obsah 2">
            <a:extLst>
              <a:ext uri="{FF2B5EF4-FFF2-40B4-BE49-F238E27FC236}">
                <a16:creationId xmlns:a16="http://schemas.microsoft.com/office/drawing/2014/main" id="{26C311B9-C696-4BFB-92BB-7D4386680187}"/>
              </a:ext>
            </a:extLst>
          </p:cNvPr>
          <p:cNvSpPr>
            <a:spLocks noGrp="1"/>
          </p:cNvSpPr>
          <p:nvPr>
            <p:ph idx="1"/>
          </p:nvPr>
        </p:nvSpPr>
        <p:spPr/>
        <p:txBody>
          <a:bodyPr>
            <a:normAutofit lnSpcReduction="10000"/>
          </a:bodyPr>
          <a:lstStyle/>
          <a:p>
            <a:r>
              <a:rPr lang="cs-CZ" b="1" dirty="0"/>
              <a:t>Datum??§1494/1 </a:t>
            </a:r>
            <a:r>
              <a:rPr lang="cs-CZ" dirty="0"/>
              <a:t> - za určitých okolností lze upustit od dne měsíce a roku (např. na Štědrý večer, co jsme se naposledy sešli u stolu…)</a:t>
            </a:r>
          </a:p>
          <a:p>
            <a:r>
              <a:rPr lang="cs-CZ" b="1" dirty="0"/>
              <a:t>§1500/2 </a:t>
            </a:r>
            <a:r>
              <a:rPr lang="cs-CZ" dirty="0"/>
              <a:t>zákonní dědicové nemají právo na zbytek pozůstalosti, pokud povolal zůstavitel dědice závětní zřejmě k celé pozůstalosti, pouze na něco zapomněl </a:t>
            </a:r>
          </a:p>
          <a:p>
            <a:r>
              <a:rPr lang="cs-CZ" b="1" dirty="0"/>
              <a:t>§1502 – pokud se přepočetl – </a:t>
            </a:r>
            <a:r>
              <a:rPr lang="cs-CZ" dirty="0"/>
              <a:t>nechť je naplněna jeho pravá vůle</a:t>
            </a:r>
          </a:p>
          <a:p>
            <a:r>
              <a:rPr lang="cs-CZ" b="1" dirty="0"/>
              <a:t>§1580 zruší-li se závěť nová, ale dřívější se uchová, hledí se na dřívější, jako by nikdy nepozbyla platnosti (restart..)</a:t>
            </a:r>
          </a:p>
        </p:txBody>
      </p:sp>
    </p:spTree>
    <p:extLst>
      <p:ext uri="{BB962C8B-B14F-4D97-AF65-F5344CB8AC3E}">
        <p14:creationId xmlns:p14="http://schemas.microsoft.com/office/powerpoint/2010/main" val="3121326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Omyl v závěti</a:t>
            </a:r>
          </a:p>
        </p:txBody>
      </p:sp>
      <p:sp>
        <p:nvSpPr>
          <p:cNvPr id="3" name="Zástupný symbol pro obsah 2"/>
          <p:cNvSpPr>
            <a:spLocks noGrp="1"/>
          </p:cNvSpPr>
          <p:nvPr>
            <p:ph idx="1"/>
          </p:nvPr>
        </p:nvSpPr>
        <p:spPr/>
        <p:txBody>
          <a:bodyPr/>
          <a:lstStyle/>
          <a:p>
            <a:r>
              <a:rPr lang="cs-CZ" dirty="0"/>
              <a:t>Podstatný omyl – neplatnost pouze toho ustanovení, kterého se omyl týká</a:t>
            </a:r>
          </a:p>
          <a:p>
            <a:r>
              <a:rPr lang="cs-CZ" dirty="0"/>
              <a:t>Podstatný, týká-li se:</a:t>
            </a:r>
          </a:p>
          <a:p>
            <a:pPr>
              <a:buFontTx/>
              <a:buChar char="-"/>
            </a:pPr>
            <a:r>
              <a:rPr lang="cs-CZ" dirty="0"/>
              <a:t>Dědice</a:t>
            </a:r>
          </a:p>
          <a:p>
            <a:pPr>
              <a:buFontTx/>
              <a:buChar char="-"/>
            </a:pPr>
            <a:r>
              <a:rPr lang="cs-CZ" dirty="0"/>
              <a:t>podílu či věcí</a:t>
            </a:r>
          </a:p>
          <a:p>
            <a:pPr>
              <a:buFontTx/>
              <a:buChar char="-"/>
            </a:pPr>
            <a:r>
              <a:rPr lang="cs-CZ" dirty="0"/>
              <a:t>Podstatných vlastností věcí</a:t>
            </a:r>
          </a:p>
          <a:p>
            <a:pPr>
              <a:buFontTx/>
              <a:buChar char="-"/>
            </a:pPr>
            <a:r>
              <a:rPr lang="cs-CZ" dirty="0"/>
              <a:t>Nesprávné popsání není omyl</a:t>
            </a:r>
          </a:p>
        </p:txBody>
      </p:sp>
    </p:spTree>
    <p:extLst>
      <p:ext uri="{BB962C8B-B14F-4D97-AF65-F5344CB8AC3E}">
        <p14:creationId xmlns:p14="http://schemas.microsoft.com/office/powerpoint/2010/main" val="653953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Svědkové závěti</a:t>
            </a:r>
          </a:p>
        </p:txBody>
      </p:sp>
      <p:sp>
        <p:nvSpPr>
          <p:cNvPr id="3" name="Zástupný symbol pro obsah 2"/>
          <p:cNvSpPr>
            <a:spLocks noGrp="1"/>
          </p:cNvSpPr>
          <p:nvPr>
            <p:ph idx="1"/>
          </p:nvPr>
        </p:nvSpPr>
        <p:spPr/>
        <p:txBody>
          <a:bodyPr/>
          <a:lstStyle/>
          <a:p>
            <a:r>
              <a:rPr lang="cs-CZ" dirty="0"/>
              <a:t>Podepisuje se na listinu a doloží, že se jedná o svědka a osobní údaj (narození, adresa, </a:t>
            </a:r>
            <a:r>
              <a:rPr lang="cs-CZ" dirty="0" err="1"/>
              <a:t>č.OP</a:t>
            </a:r>
            <a:r>
              <a:rPr lang="cs-CZ" dirty="0"/>
              <a:t>, atp..)</a:t>
            </a:r>
          </a:p>
          <a:p>
            <a:r>
              <a:rPr lang="cs-CZ" dirty="0"/>
              <a:t>Nezpůsobilí jako svědci jsou: - nesvéprávná osoba,</a:t>
            </a:r>
          </a:p>
          <a:p>
            <a:pPr marL="0" indent="0">
              <a:buNone/>
            </a:pPr>
            <a:r>
              <a:rPr lang="cs-CZ" dirty="0"/>
              <a:t>                                                   - osoba neznalá jazyka</a:t>
            </a:r>
          </a:p>
          <a:p>
            <a:pPr marL="0" indent="0">
              <a:buNone/>
            </a:pPr>
            <a:r>
              <a:rPr lang="cs-CZ" dirty="0"/>
              <a:t>                                                   - </a:t>
            </a:r>
            <a:r>
              <a:rPr lang="cs-CZ" dirty="0" err="1"/>
              <a:t>odkazovník</a:t>
            </a:r>
            <a:r>
              <a:rPr lang="cs-CZ" dirty="0"/>
              <a:t> o tom, co se mu zůstavuje</a:t>
            </a:r>
          </a:p>
          <a:p>
            <a:pPr marL="0" indent="0">
              <a:buNone/>
            </a:pPr>
            <a:r>
              <a:rPr lang="cs-CZ" dirty="0"/>
              <a:t>                                                    - dědic či zaměstnanec dědice či </a:t>
            </a:r>
            <a:r>
              <a:rPr lang="cs-CZ" dirty="0" err="1"/>
              <a:t>odkazovníka</a:t>
            </a:r>
            <a:r>
              <a:rPr lang="cs-CZ" dirty="0"/>
              <a:t>, či osoba jim blízká</a:t>
            </a:r>
          </a:p>
        </p:txBody>
      </p:sp>
    </p:spTree>
    <p:extLst>
      <p:ext uri="{BB962C8B-B14F-4D97-AF65-F5344CB8AC3E}">
        <p14:creationId xmlns:p14="http://schemas.microsoft.com/office/powerpoint/2010/main" val="1715935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Hlavní zásady dědického práva</a:t>
            </a:r>
          </a:p>
        </p:txBody>
      </p:sp>
      <p:sp>
        <p:nvSpPr>
          <p:cNvPr id="3" name="Zástupný symbol pro obsah 2"/>
          <p:cNvSpPr>
            <a:spLocks noGrp="1"/>
          </p:cNvSpPr>
          <p:nvPr>
            <p:ph idx="1"/>
          </p:nvPr>
        </p:nvSpPr>
        <p:spPr/>
        <p:txBody>
          <a:bodyPr>
            <a:normAutofit fontScale="85000" lnSpcReduction="20000"/>
          </a:bodyPr>
          <a:lstStyle/>
          <a:p>
            <a:r>
              <a:rPr lang="cs-CZ" dirty="0"/>
              <a:t>Zásada zachování hodnot (motivační faktor)</a:t>
            </a:r>
          </a:p>
          <a:p>
            <a:r>
              <a:rPr lang="cs-CZ" dirty="0"/>
              <a:t>Zásada přechodu majetku na jednotlivce (logická přednost jednotlivců při zákonném dědění)</a:t>
            </a:r>
          </a:p>
          <a:p>
            <a:r>
              <a:rPr lang="cs-CZ" dirty="0"/>
              <a:t>Zásada </a:t>
            </a:r>
            <a:r>
              <a:rPr lang="cs-CZ" dirty="0" err="1"/>
              <a:t>familirizace</a:t>
            </a:r>
            <a:r>
              <a:rPr lang="cs-CZ" dirty="0"/>
              <a:t> (snaha o rodinnou soudržnost)</a:t>
            </a:r>
          </a:p>
          <a:p>
            <a:r>
              <a:rPr lang="cs-CZ" dirty="0"/>
              <a:t>Zásada rovnosti (konkretizace ústavního principu)</a:t>
            </a:r>
          </a:p>
          <a:p>
            <a:r>
              <a:rPr lang="cs-CZ" dirty="0"/>
              <a:t>Zásada univerzální </a:t>
            </a:r>
            <a:r>
              <a:rPr lang="cs-CZ" dirty="0" err="1"/>
              <a:t>sukcesse</a:t>
            </a:r>
            <a:r>
              <a:rPr lang="cs-CZ" dirty="0"/>
              <a:t> (nikoli absolutní!!)</a:t>
            </a:r>
          </a:p>
          <a:p>
            <a:r>
              <a:rPr lang="cs-CZ" dirty="0"/>
              <a:t>Zásada volnosti přijmout dědictví či odmítnout dědictví (autonomie vůle)</a:t>
            </a:r>
          </a:p>
          <a:p>
            <a:r>
              <a:rPr lang="cs-CZ" dirty="0"/>
              <a:t>Princip asistence veřejné moci při nabytí dědictví (ex offo pozůstal. řízení soudní)</a:t>
            </a:r>
          </a:p>
          <a:p>
            <a:r>
              <a:rPr lang="cs-CZ" dirty="0"/>
              <a:t>Delační princip</a:t>
            </a:r>
          </a:p>
          <a:p>
            <a:endParaRPr lang="cs-CZ" dirty="0"/>
          </a:p>
        </p:txBody>
      </p:sp>
    </p:spTree>
    <p:extLst>
      <p:ext uri="{BB962C8B-B14F-4D97-AF65-F5344CB8AC3E}">
        <p14:creationId xmlns:p14="http://schemas.microsoft.com/office/powerpoint/2010/main" val="4291080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Vedlejší doložky v závěti</a:t>
            </a:r>
          </a:p>
        </p:txBody>
      </p:sp>
      <p:sp>
        <p:nvSpPr>
          <p:cNvPr id="3" name="Zástupný symbol pro obsah 2"/>
          <p:cNvSpPr>
            <a:spLocks noGrp="1"/>
          </p:cNvSpPr>
          <p:nvPr>
            <p:ph idx="1"/>
          </p:nvPr>
        </p:nvSpPr>
        <p:spPr/>
        <p:txBody>
          <a:bodyPr>
            <a:normAutofit fontScale="85000" lnSpcReduction="10000"/>
          </a:bodyPr>
          <a:lstStyle/>
          <a:p>
            <a:r>
              <a:rPr lang="cs-CZ" b="1" dirty="0"/>
              <a:t>Podmínka</a:t>
            </a:r>
            <a:r>
              <a:rPr lang="cs-CZ" dirty="0"/>
              <a:t> (§1561 – chování dědice musí být znovu vykonáno po smrti, třebaže bylo vykonáno již za života  x od podmínky v dědické smlouvě)</a:t>
            </a:r>
          </a:p>
          <a:p>
            <a:r>
              <a:rPr lang="cs-CZ" dirty="0"/>
              <a:t>K nemožné rozvazovací podmínce se nepřihlíží, nemožná odkládací je neplatná a dědic právo nenabude</a:t>
            </a:r>
          </a:p>
          <a:p>
            <a:r>
              <a:rPr lang="cs-CZ" b="1" dirty="0"/>
              <a:t>Doložení času </a:t>
            </a:r>
            <a:r>
              <a:rPr lang="cs-CZ" dirty="0"/>
              <a:t>(dědic dědí až když mu bude 18, dědic dědí na pět let nebo až za pět let)</a:t>
            </a:r>
            <a:endParaRPr lang="cs-CZ" b="1" dirty="0"/>
          </a:p>
          <a:p>
            <a:r>
              <a:rPr lang="cs-CZ" b="1" dirty="0"/>
              <a:t>Příkaz </a:t>
            </a:r>
            <a:r>
              <a:rPr lang="cs-CZ" dirty="0"/>
              <a:t>(starej se mi o psa, provozuj dále tento závod nebo i zákaz zatížení či zcizení)</a:t>
            </a:r>
            <a:endParaRPr lang="cs-CZ" b="1" dirty="0"/>
          </a:p>
          <a:p>
            <a:pPr marL="0" indent="0">
              <a:buNone/>
            </a:pPr>
            <a:r>
              <a:rPr lang="cs-CZ" dirty="0"/>
              <a:t>Vždy vhodné v kombinaci ustanovit správce pozůstalosti nebo vykonavatele závěti (nebo oba), když jen vykonavatele, tak mu náleží i správa </a:t>
            </a:r>
          </a:p>
        </p:txBody>
      </p:sp>
    </p:spTree>
    <p:extLst>
      <p:ext uri="{BB962C8B-B14F-4D97-AF65-F5344CB8AC3E}">
        <p14:creationId xmlns:p14="http://schemas.microsoft.com/office/powerpoint/2010/main" val="18811624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1BAA37-7E97-4041-879A-56A928CD1E19}"/>
              </a:ext>
            </a:extLst>
          </p:cNvPr>
          <p:cNvSpPr>
            <a:spLocks noGrp="1"/>
          </p:cNvSpPr>
          <p:nvPr>
            <p:ph type="title"/>
          </p:nvPr>
        </p:nvSpPr>
        <p:spPr/>
        <p:txBody>
          <a:bodyPr/>
          <a:lstStyle/>
          <a:p>
            <a:r>
              <a:rPr lang="cs-CZ" dirty="0"/>
              <a:t>Formy závěti</a:t>
            </a:r>
          </a:p>
        </p:txBody>
      </p:sp>
      <p:sp>
        <p:nvSpPr>
          <p:cNvPr id="3" name="Zástupný obsah 2">
            <a:extLst>
              <a:ext uri="{FF2B5EF4-FFF2-40B4-BE49-F238E27FC236}">
                <a16:creationId xmlns:a16="http://schemas.microsoft.com/office/drawing/2014/main" id="{487624F2-68FB-4745-B701-1D0DD5ACAABF}"/>
              </a:ext>
            </a:extLst>
          </p:cNvPr>
          <p:cNvSpPr>
            <a:spLocks noGrp="1"/>
          </p:cNvSpPr>
          <p:nvPr>
            <p:ph idx="1"/>
          </p:nvPr>
        </p:nvSpPr>
        <p:spPr>
          <a:xfrm>
            <a:off x="1330668" y="1959926"/>
            <a:ext cx="9601196" cy="4131035"/>
          </a:xfrm>
        </p:spPr>
        <p:txBody>
          <a:bodyPr>
            <a:normAutofit lnSpcReduction="10000"/>
          </a:bodyPr>
          <a:lstStyle/>
          <a:p>
            <a:r>
              <a:rPr lang="cs-CZ" b="1" dirty="0"/>
              <a:t>Vlastní rukou – holografní§1533 – </a:t>
            </a:r>
            <a:r>
              <a:rPr lang="cs-CZ" dirty="0"/>
              <a:t>celá sepsaná i podepsaná rukou zůstavitele, beze svědků</a:t>
            </a:r>
          </a:p>
          <a:p>
            <a:r>
              <a:rPr lang="cs-CZ" b="1" dirty="0"/>
              <a:t>Nikoli vlastní rukou, pouze vlastní rukou podepsaná – </a:t>
            </a:r>
            <a:r>
              <a:rPr lang="cs-CZ" b="1" dirty="0" err="1"/>
              <a:t>allografní</a:t>
            </a:r>
            <a:r>
              <a:rPr lang="cs-CZ" b="1" dirty="0"/>
              <a:t> §1534</a:t>
            </a:r>
          </a:p>
          <a:p>
            <a:r>
              <a:rPr lang="cs-CZ" dirty="0"/>
              <a:t>Svědci podepisují dolů na závěť, že byli přítomni prohlášení o tom, že listina obsahuje projev poslední vůle zůstavitele (podpisy, totožnost)</a:t>
            </a:r>
          </a:p>
          <a:p>
            <a:r>
              <a:rPr lang="cs-CZ" b="1" dirty="0" err="1"/>
              <a:t>Allografní</a:t>
            </a:r>
            <a:r>
              <a:rPr lang="cs-CZ" b="1" dirty="0"/>
              <a:t> zvláštní – pro nevidomé a s jiným smyslovým postižením § 1635 (3 svědci, resp. plus pisatel a čitatel)</a:t>
            </a:r>
          </a:p>
          <a:p>
            <a:r>
              <a:rPr lang="cs-CZ" b="1" dirty="0"/>
              <a:t>Veřejná listina § 1357 (notářský zápis § 3026/2)ú</a:t>
            </a:r>
          </a:p>
          <a:p>
            <a:r>
              <a:rPr lang="cs-CZ" b="1" dirty="0"/>
              <a:t>Závěti s úlevami – tzv. privilegované závěti § 1542 - 1549</a:t>
            </a:r>
          </a:p>
          <a:p>
            <a:endParaRPr lang="cs-CZ" b="1" dirty="0"/>
          </a:p>
        </p:txBody>
      </p:sp>
    </p:spTree>
    <p:extLst>
      <p:ext uri="{BB962C8B-B14F-4D97-AF65-F5344CB8AC3E}">
        <p14:creationId xmlns:p14="http://schemas.microsoft.com/office/powerpoint/2010/main" val="1066538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Dědění ze zákona</a:t>
            </a:r>
            <a:br>
              <a:rPr lang="cs-CZ" dirty="0"/>
            </a:br>
            <a:r>
              <a:rPr lang="cs-CZ" dirty="0"/>
              <a:t>(§ 1633-1641 NOZ)</a:t>
            </a:r>
          </a:p>
        </p:txBody>
      </p:sp>
      <p:sp>
        <p:nvSpPr>
          <p:cNvPr id="3" name="Zástupný symbol pro obsah 2"/>
          <p:cNvSpPr>
            <a:spLocks noGrp="1"/>
          </p:cNvSpPr>
          <p:nvPr>
            <p:ph idx="1"/>
          </p:nvPr>
        </p:nvSpPr>
        <p:spPr/>
        <p:txBody>
          <a:bodyPr>
            <a:normAutofit fontScale="85000" lnSpcReduction="20000"/>
          </a:bodyPr>
          <a:lstStyle/>
          <a:p>
            <a:r>
              <a:rPr lang="cs-CZ" dirty="0"/>
              <a:t>Nově šest dědických tříd</a:t>
            </a:r>
          </a:p>
          <a:p>
            <a:r>
              <a:rPr lang="cs-CZ" dirty="0"/>
              <a:t>První třída dědiců (§ 1635 NOZ) až na formulaci reprezentačního práva shodně se stávající úpravou)</a:t>
            </a:r>
          </a:p>
          <a:p>
            <a:r>
              <a:rPr lang="cs-CZ" dirty="0"/>
              <a:t>Druhá třída dědiců (§ 1636 NOZ) – shodně se stávající úpravou </a:t>
            </a:r>
          </a:p>
          <a:p>
            <a:r>
              <a:rPr lang="cs-CZ" dirty="0"/>
              <a:t>Třetí třída úpravou dědiců (§ 1637 NOZ) – shodně se stávající </a:t>
            </a:r>
          </a:p>
          <a:p>
            <a:r>
              <a:rPr lang="cs-CZ" dirty="0"/>
              <a:t>Čtvrtá třída dědiců (§ 1638 NOZ) – shodně prarodiče x nově nedědí v této třídě jejich děti</a:t>
            </a:r>
          </a:p>
          <a:p>
            <a:r>
              <a:rPr lang="cs-CZ" dirty="0"/>
              <a:t>Pátá třída dědiců (§ 1639 NOZ) – nově jen prarodiče rodičů zůstavitele. </a:t>
            </a:r>
          </a:p>
          <a:p>
            <a:r>
              <a:rPr lang="cs-CZ" dirty="0"/>
              <a:t>Šestá třída dědiců (§ 1640 NOZ) – nově vnuci sourozenců a děti prarodičů tzn. </a:t>
            </a:r>
            <a:r>
              <a:rPr lang="cs-CZ"/>
              <a:t>strýcové a tety zůstavitele</a:t>
            </a:r>
          </a:p>
          <a:p>
            <a:endParaRPr lang="cs-CZ"/>
          </a:p>
        </p:txBody>
      </p:sp>
    </p:spTree>
    <p:extLst>
      <p:ext uri="{BB962C8B-B14F-4D97-AF65-F5344CB8AC3E}">
        <p14:creationId xmlns:p14="http://schemas.microsoft.com/office/powerpoint/2010/main" val="7895637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Nepominutelný dědic – povinný díl</a:t>
            </a:r>
          </a:p>
        </p:txBody>
      </p:sp>
      <p:sp>
        <p:nvSpPr>
          <p:cNvPr id="3" name="Zástupný symbol pro obsah 2"/>
          <p:cNvSpPr>
            <a:spLocks noGrp="1"/>
          </p:cNvSpPr>
          <p:nvPr>
            <p:ph idx="1"/>
          </p:nvPr>
        </p:nvSpPr>
        <p:spPr/>
        <p:txBody>
          <a:bodyPr/>
          <a:lstStyle/>
          <a:p>
            <a:r>
              <a:rPr lang="cs-CZ" dirty="0"/>
              <a:t>Nepominutelným dědicem je pouze potomek (děti a jejich potomci) § 1643</a:t>
            </a:r>
          </a:p>
          <a:p>
            <a:r>
              <a:rPr lang="cs-CZ" dirty="0"/>
              <a:t>Náleží jim povinný díl</a:t>
            </a:r>
          </a:p>
          <a:p>
            <a:r>
              <a:rPr lang="cs-CZ" dirty="0"/>
              <a:t>Může mít podobu dědického podílu nebo odkazu, ale musí zůstat nezatížen</a:t>
            </a:r>
          </a:p>
          <a:p>
            <a:r>
              <a:rPr lang="cs-CZ" dirty="0"/>
              <a:t>Právo nemá ten, kdo se zřekl, kdo byl vyděděn nebo nezpůsobilý, ale při výpočtu se na něj hledí</a:t>
            </a:r>
          </a:p>
          <a:p>
            <a:r>
              <a:rPr lang="cs-CZ" dirty="0"/>
              <a:t>Nemá právo na podíl z pozůstalosti, ale pouze má OBLIGAČNÍ nárok vůči, na peněžní částku</a:t>
            </a:r>
          </a:p>
        </p:txBody>
      </p:sp>
    </p:spTree>
    <p:extLst>
      <p:ext uri="{BB962C8B-B14F-4D97-AF65-F5344CB8AC3E}">
        <p14:creationId xmlns:p14="http://schemas.microsoft.com/office/powerpoint/2010/main" val="6061978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Velikost povinného dílu</a:t>
            </a:r>
          </a:p>
        </p:txBody>
      </p:sp>
      <p:sp>
        <p:nvSpPr>
          <p:cNvPr id="3" name="Zástupný symbol pro obsah 2"/>
          <p:cNvSpPr>
            <a:spLocks noGrp="1"/>
          </p:cNvSpPr>
          <p:nvPr>
            <p:ph idx="1"/>
          </p:nvPr>
        </p:nvSpPr>
        <p:spPr/>
        <p:txBody>
          <a:bodyPr>
            <a:normAutofit fontScale="92500" lnSpcReduction="10000"/>
          </a:bodyPr>
          <a:lstStyle/>
          <a:p>
            <a:r>
              <a:rPr lang="cs-CZ" dirty="0"/>
              <a:t>§ 1643/2</a:t>
            </a:r>
          </a:p>
          <a:p>
            <a:r>
              <a:rPr lang="cs-CZ" dirty="0"/>
              <a:t>Nezletilý min. ¾ z jeho zákonného dědického podílu</a:t>
            </a:r>
          </a:p>
          <a:p>
            <a:r>
              <a:rPr lang="cs-CZ" dirty="0"/>
              <a:t>Zletilý ¼ jeho zákonného dědického podílu</a:t>
            </a:r>
          </a:p>
          <a:p>
            <a:r>
              <a:rPr lang="cs-CZ" dirty="0"/>
              <a:t>Pořízení krátící či opomíjející potomka není neplatné!!!</a:t>
            </a:r>
          </a:p>
          <a:p>
            <a:r>
              <a:rPr lang="cs-CZ" dirty="0"/>
              <a:t>Kdy potomek díl nezíská: vyděděn, je dědicky nezpůsobilý, odmítl a nevyhradil si právo na povinný dík, zřekl se, vzdal se, došlo k započtení úplně, neuplatnil právo, předlužená pozůstalost a nic nezbylo dnem právní moci o nařízení likvidace pozůstalosti práva na povinný díl zanikají</a:t>
            </a:r>
          </a:p>
        </p:txBody>
      </p:sp>
    </p:spTree>
    <p:extLst>
      <p:ext uri="{BB962C8B-B14F-4D97-AF65-F5344CB8AC3E}">
        <p14:creationId xmlns:p14="http://schemas.microsoft.com/office/powerpoint/2010/main" val="39475481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Započtení na povinný díl a dědický podíl § 1658-1643</a:t>
            </a:r>
          </a:p>
        </p:txBody>
      </p:sp>
      <p:sp>
        <p:nvSpPr>
          <p:cNvPr id="3" name="Zástupný symbol pro obsah 2"/>
          <p:cNvSpPr>
            <a:spLocks noGrp="1"/>
          </p:cNvSpPr>
          <p:nvPr>
            <p:ph idx="1"/>
          </p:nvPr>
        </p:nvSpPr>
        <p:spPr/>
        <p:txBody>
          <a:bodyPr>
            <a:normAutofit fontScale="92500"/>
          </a:bodyPr>
          <a:lstStyle/>
          <a:p>
            <a:r>
              <a:rPr lang="cs-CZ" dirty="0"/>
              <a:t>Snaha o „spravedlivé“ rozdělení zůstavitelova jmění mezi dědice</a:t>
            </a:r>
          </a:p>
          <a:p>
            <a:r>
              <a:rPr lang="cs-CZ" dirty="0"/>
              <a:t>Značná právní nejistota, zůstavitel již nežije x prevence – za života uzavřít smlouvu o zřeknutí se</a:t>
            </a:r>
          </a:p>
          <a:p>
            <a:r>
              <a:rPr lang="cs-CZ" dirty="0"/>
              <a:t>Započítává se to, co dědic od zůstavitele obdržel za života – mimo obvyklá darování</a:t>
            </a:r>
          </a:p>
          <a:p>
            <a:r>
              <a:rPr lang="cs-CZ" dirty="0"/>
              <a:t>Žádný dědic nemá povinnost nikomu něco vydat </a:t>
            </a:r>
          </a:p>
          <a:p>
            <a:r>
              <a:rPr lang="cs-CZ" dirty="0"/>
              <a:t>Započítává se hodnota podle doby odevzdání, v mimořádných případech může soud rozhodnout jinak</a:t>
            </a:r>
          </a:p>
          <a:p>
            <a:pPr marL="0" indent="0">
              <a:buNone/>
            </a:pPr>
            <a:endParaRPr lang="cs-CZ" dirty="0"/>
          </a:p>
        </p:txBody>
      </p:sp>
    </p:spTree>
    <p:extLst>
      <p:ext uri="{BB962C8B-B14F-4D97-AF65-F5344CB8AC3E}">
        <p14:creationId xmlns:p14="http://schemas.microsoft.com/office/powerpoint/2010/main" val="13658632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povinný díl § 1660</a:t>
            </a:r>
          </a:p>
        </p:txBody>
      </p:sp>
      <p:sp>
        <p:nvSpPr>
          <p:cNvPr id="3" name="Zástupný symbol pro obsah 2"/>
          <p:cNvSpPr>
            <a:spLocks noGrp="1"/>
          </p:cNvSpPr>
          <p:nvPr>
            <p:ph idx="1"/>
          </p:nvPr>
        </p:nvSpPr>
        <p:spPr/>
        <p:txBody>
          <a:bodyPr>
            <a:normAutofit fontScale="92500"/>
          </a:bodyPr>
          <a:lstStyle/>
          <a:p>
            <a:r>
              <a:rPr lang="cs-CZ" dirty="0"/>
              <a:t>Co nepominutelný dědic obdržel z pozůstalosti (nejen jako dědictví, ale i odkazem nebo jiným opatřením zůstavitele – darování pro případ smrti??asi ano…)</a:t>
            </a:r>
          </a:p>
          <a:p>
            <a:r>
              <a:rPr lang="cs-CZ" dirty="0"/>
              <a:t>Rozdíl §1660/1 a §1660/2</a:t>
            </a:r>
          </a:p>
          <a:p>
            <a:r>
              <a:rPr lang="cs-CZ" dirty="0"/>
              <a:t>§1660/1 v posledních 3 letech – jakékoli bezúplatné plnění, mimo obvyklá darování, započítává se i to, co obdržel od zůstavitele dědicův předek, ledaže zůstavitel přikáže, aby se započtení provedlo i za dobu delší</a:t>
            </a:r>
          </a:p>
          <a:p>
            <a:r>
              <a:rPr lang="cs-CZ" dirty="0"/>
              <a:t>§1660/2 co zůstavitel poskytl „startovací doping –bydlení, podnikání, povolání, </a:t>
            </a:r>
            <a:r>
              <a:rPr lang="cs-CZ" dirty="0" err="1"/>
              <a:t>atp</a:t>
            </a:r>
            <a:r>
              <a:rPr lang="cs-CZ" dirty="0"/>
              <a:t>….časově neomezeně, pokud zůstavitel neprojeví opačnou vůli</a:t>
            </a:r>
          </a:p>
        </p:txBody>
      </p:sp>
    </p:spTree>
    <p:extLst>
      <p:ext uri="{BB962C8B-B14F-4D97-AF65-F5344CB8AC3E}">
        <p14:creationId xmlns:p14="http://schemas.microsoft.com/office/powerpoint/2010/main" val="32583041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Započtení na dědický podíl § 1662-1664</a:t>
            </a:r>
          </a:p>
        </p:txBody>
      </p:sp>
      <p:sp>
        <p:nvSpPr>
          <p:cNvPr id="3" name="Zástupný symbol pro obsah 2"/>
          <p:cNvSpPr>
            <a:spLocks noGrp="1"/>
          </p:cNvSpPr>
          <p:nvPr>
            <p:ph idx="1"/>
          </p:nvPr>
        </p:nvSpPr>
        <p:spPr/>
        <p:txBody>
          <a:bodyPr/>
          <a:lstStyle/>
          <a:p>
            <a:r>
              <a:rPr lang="cs-CZ" dirty="0"/>
              <a:t>Započtení se provede jen pokud to zůstavitel přikázal ve formě předepsané pro závěť</a:t>
            </a:r>
          </a:p>
          <a:p>
            <a:r>
              <a:rPr lang="cs-CZ" dirty="0"/>
              <a:t>Soud jen kdyby byl neodůvodněně znevýhodněn nepominutelný dědic</a:t>
            </a:r>
          </a:p>
        </p:txBody>
      </p:sp>
    </p:spTree>
    <p:extLst>
      <p:ext uri="{BB962C8B-B14F-4D97-AF65-F5344CB8AC3E}">
        <p14:creationId xmlns:p14="http://schemas.microsoft.com/office/powerpoint/2010/main" val="12396049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Právo některých osob na zaopatření § 1665-1669 (záchranná síť??</a:t>
            </a:r>
            <a:r>
              <a:rPr lang="cs-CZ" dirty="0" err="1"/>
              <a:t>odbřemenění</a:t>
            </a:r>
            <a:r>
              <a:rPr lang="cs-CZ" dirty="0"/>
              <a:t> sociální síti??)</a:t>
            </a:r>
          </a:p>
        </p:txBody>
      </p:sp>
      <p:sp>
        <p:nvSpPr>
          <p:cNvPr id="3" name="Zástupný symbol pro obsah 2"/>
          <p:cNvSpPr>
            <a:spLocks noGrp="1"/>
          </p:cNvSpPr>
          <p:nvPr>
            <p:ph idx="1"/>
          </p:nvPr>
        </p:nvSpPr>
        <p:spPr/>
        <p:txBody>
          <a:bodyPr>
            <a:normAutofit fontScale="85000" lnSpcReduction="10000"/>
          </a:bodyPr>
          <a:lstStyle/>
          <a:p>
            <a:r>
              <a:rPr lang="cs-CZ" dirty="0"/>
              <a:t>Právo na zaopatření po smrti zůstavitele při splnění podmínek náleží:</a:t>
            </a:r>
          </a:p>
          <a:p>
            <a:r>
              <a:rPr lang="cs-CZ" dirty="0"/>
              <a:t>Potomkům</a:t>
            </a:r>
          </a:p>
          <a:p>
            <a:r>
              <a:rPr lang="cs-CZ" dirty="0"/>
              <a:t>Rodičům (nutné z. max 1/3 </a:t>
            </a:r>
            <a:r>
              <a:rPr lang="cs-CZ" dirty="0" err="1"/>
              <a:t>zákon.děd.podílu</a:t>
            </a:r>
            <a:r>
              <a:rPr lang="cs-CZ" dirty="0"/>
              <a:t>)</a:t>
            </a:r>
          </a:p>
          <a:p>
            <a:r>
              <a:rPr lang="cs-CZ" dirty="0"/>
              <a:t>Manželu ( slušná výživa 6t po smrti, při odepření zák. dílu nutné z. až do nového manželství, max. ½ </a:t>
            </a:r>
            <a:r>
              <a:rPr lang="cs-CZ" dirty="0" err="1"/>
              <a:t>zák.dílu</a:t>
            </a:r>
            <a:r>
              <a:rPr lang="cs-CZ" dirty="0"/>
              <a:t>)</a:t>
            </a:r>
          </a:p>
          <a:p>
            <a:r>
              <a:rPr lang="cs-CZ" dirty="0"/>
              <a:t>Těhotná vdova (slušná výživa až do 6týdnů po porodu, totéž matka dítěte neprovdaná)</a:t>
            </a:r>
          </a:p>
          <a:p>
            <a:r>
              <a:rPr lang="cs-CZ" dirty="0"/>
              <a:t>Neprovdaná matka</a:t>
            </a:r>
          </a:p>
          <a:p>
            <a:r>
              <a:rPr lang="cs-CZ" dirty="0"/>
              <a:t>Všem osobám požívajícím za života zůstavitele bezplatné zaopatření 3týdny</a:t>
            </a:r>
          </a:p>
          <a:p>
            <a:pPr marL="0" indent="0">
              <a:buNone/>
            </a:pPr>
            <a:endParaRPr lang="cs-CZ" dirty="0"/>
          </a:p>
          <a:p>
            <a:endParaRPr lang="cs-CZ" dirty="0"/>
          </a:p>
        </p:txBody>
      </p:sp>
    </p:spTree>
    <p:extLst>
      <p:ext uri="{BB962C8B-B14F-4D97-AF65-F5344CB8AC3E}">
        <p14:creationId xmlns:p14="http://schemas.microsoft.com/office/powerpoint/2010/main" val="1005499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 1594-1629</a:t>
            </a:r>
          </a:p>
        </p:txBody>
      </p:sp>
      <p:sp>
        <p:nvSpPr>
          <p:cNvPr id="3" name="Zástupný symbol pro obsah 2"/>
          <p:cNvSpPr>
            <a:spLocks noGrp="1"/>
          </p:cNvSpPr>
          <p:nvPr>
            <p:ph idx="1"/>
          </p:nvPr>
        </p:nvSpPr>
        <p:spPr/>
        <p:txBody>
          <a:bodyPr/>
          <a:lstStyle/>
          <a:p>
            <a:r>
              <a:rPr lang="cs-CZ" dirty="0"/>
              <a:t>Podstata: zůstavitel v pořízení pro případ smrti uloží určité osoby povinnost, aby </a:t>
            </a:r>
            <a:r>
              <a:rPr lang="cs-CZ" dirty="0" err="1"/>
              <a:t>odkazovníku</a:t>
            </a:r>
            <a:r>
              <a:rPr lang="cs-CZ" dirty="0"/>
              <a:t> vydala předmět odkazu a to z pozůstalosti nebo od této osoby samotné</a:t>
            </a:r>
          </a:p>
          <a:p>
            <a:r>
              <a:rPr lang="cs-CZ" dirty="0" err="1"/>
              <a:t>Odkazovník</a:t>
            </a:r>
            <a:r>
              <a:rPr lang="cs-CZ" dirty="0"/>
              <a:t> není povinen hradit dluhy zůstavitele</a:t>
            </a:r>
          </a:p>
          <a:p>
            <a:r>
              <a:rPr lang="cs-CZ" dirty="0" err="1"/>
              <a:t>Odkazovník</a:t>
            </a:r>
            <a:r>
              <a:rPr lang="cs-CZ" dirty="0"/>
              <a:t> není účastníkem pozůstalostního řízení</a:t>
            </a:r>
          </a:p>
          <a:p>
            <a:r>
              <a:rPr lang="cs-CZ" dirty="0"/>
              <a:t>Často využíváno k dobročinným účelům(nadace, církve, dotace politickým stranám, různé předměty muzejní hodnoty, příslušným odkazům, atp.)</a:t>
            </a:r>
          </a:p>
          <a:p>
            <a:endParaRPr lang="cs-CZ" dirty="0"/>
          </a:p>
        </p:txBody>
      </p:sp>
    </p:spTree>
    <p:extLst>
      <p:ext uri="{BB962C8B-B14F-4D97-AF65-F5344CB8AC3E}">
        <p14:creationId xmlns:p14="http://schemas.microsoft.com/office/powerpoint/2010/main" val="2930482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 dědictví a pozůstalost</a:t>
            </a:r>
          </a:p>
        </p:txBody>
      </p:sp>
      <p:sp>
        <p:nvSpPr>
          <p:cNvPr id="3" name="Zástupný symbol pro obsah 2"/>
          <p:cNvSpPr>
            <a:spLocks noGrp="1"/>
          </p:cNvSpPr>
          <p:nvPr>
            <p:ph idx="1"/>
          </p:nvPr>
        </p:nvSpPr>
        <p:spPr/>
        <p:txBody>
          <a:bodyPr>
            <a:normAutofit fontScale="92500" lnSpcReduction="20000"/>
          </a:bodyPr>
          <a:lstStyle/>
          <a:p>
            <a:r>
              <a:rPr lang="cs-CZ" sz="3200" dirty="0"/>
              <a:t>Pozůstalost je jmění zůstavitele nebo jeho část v okamžiku jeho smrti (§1475)</a:t>
            </a:r>
          </a:p>
          <a:p>
            <a:r>
              <a:rPr lang="cs-CZ" sz="3200" dirty="0"/>
              <a:t> Dědictví je ta část pozůstalosti, který skutečně připadne na dědice</a:t>
            </a:r>
          </a:p>
          <a:p>
            <a:r>
              <a:rPr lang="cs-CZ" sz="3200" dirty="0"/>
              <a:t>Pozor na zaběhlé termíny x nesprávnost</a:t>
            </a:r>
          </a:p>
          <a:p>
            <a:r>
              <a:rPr lang="cs-CZ" sz="3200" dirty="0"/>
              <a:t>„odkazuji“ –vyložit dle vůle zůstavitele, převážně jako „povolávám k dědění“</a:t>
            </a:r>
          </a:p>
          <a:p>
            <a:pPr marL="0" indent="0">
              <a:buNone/>
            </a:pPr>
            <a:endParaRPr lang="cs-CZ" dirty="0"/>
          </a:p>
          <a:p>
            <a:endParaRPr lang="cs-CZ" dirty="0"/>
          </a:p>
        </p:txBody>
      </p:sp>
    </p:spTree>
    <p:extLst>
      <p:ext uri="{BB962C8B-B14F-4D97-AF65-F5344CB8AC3E}">
        <p14:creationId xmlns:p14="http://schemas.microsoft.com/office/powerpoint/2010/main" val="241880148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Odkaz (pokračování)</a:t>
            </a:r>
          </a:p>
        </p:txBody>
      </p:sp>
      <p:sp>
        <p:nvSpPr>
          <p:cNvPr id="3" name="Zástupný symbol pro obsah 2"/>
          <p:cNvSpPr>
            <a:spLocks noGrp="1"/>
          </p:cNvSpPr>
          <p:nvPr>
            <p:ph idx="1"/>
          </p:nvPr>
        </p:nvSpPr>
        <p:spPr/>
        <p:txBody>
          <a:bodyPr/>
          <a:lstStyle/>
          <a:p>
            <a:r>
              <a:rPr lang="cs-CZ" dirty="0"/>
              <a:t>Odkaz jde k tíži všech dědiců, i když odkázaná věc náleží pouze jednomu z nich</a:t>
            </a:r>
          </a:p>
          <a:p>
            <a:r>
              <a:rPr lang="cs-CZ" dirty="0"/>
              <a:t>Toto neplatí, pokud je pouze dědici A uložen příkaz vydat odkaz osobě X</a:t>
            </a:r>
          </a:p>
          <a:p>
            <a:r>
              <a:rPr lang="cs-CZ" dirty="0"/>
              <a:t>Každému dědici musí zůstat alespoň čtvrtina z hodnoty dědictví nezatížená odkazy (pokud by to přesáhlo, musí se odkaz poměrně pokrátit)</a:t>
            </a:r>
          </a:p>
        </p:txBody>
      </p:sp>
    </p:spTree>
    <p:extLst>
      <p:ext uri="{BB962C8B-B14F-4D97-AF65-F5344CB8AC3E}">
        <p14:creationId xmlns:p14="http://schemas.microsoft.com/office/powerpoint/2010/main" val="1328988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Druhy odkazu</a:t>
            </a:r>
          </a:p>
        </p:txBody>
      </p:sp>
      <p:sp>
        <p:nvSpPr>
          <p:cNvPr id="3" name="Zástupný symbol pro obsah 2"/>
          <p:cNvSpPr>
            <a:spLocks noGrp="1"/>
          </p:cNvSpPr>
          <p:nvPr>
            <p:ph idx="1"/>
          </p:nvPr>
        </p:nvSpPr>
        <p:spPr/>
        <p:txBody>
          <a:bodyPr/>
          <a:lstStyle/>
          <a:p>
            <a:r>
              <a:rPr lang="cs-CZ" dirty="0"/>
              <a:t>Odkaz věcí určených podle druhu (osoba odkazem obtížená rozhodne, která věc bude vydána) – nejčastěji odkaz peněz</a:t>
            </a:r>
          </a:p>
          <a:p>
            <a:r>
              <a:rPr lang="cs-CZ" dirty="0"/>
              <a:t>Odkaz individuálně určené věci</a:t>
            </a:r>
          </a:p>
          <a:p>
            <a:r>
              <a:rPr lang="cs-CZ" dirty="0"/>
              <a:t>Odkaz pohledávky (obtížená osoba postoupí pohledávku i s příslušenstvím a případným zajištěním </a:t>
            </a:r>
            <a:r>
              <a:rPr lang="cs-CZ" dirty="0" err="1"/>
              <a:t>odkazovníku</a:t>
            </a:r>
            <a:r>
              <a:rPr lang="cs-CZ" dirty="0"/>
              <a:t>)</a:t>
            </a:r>
          </a:p>
          <a:p>
            <a:r>
              <a:rPr lang="cs-CZ" dirty="0"/>
              <a:t>Odkaz jednotlivých věcí je možné požadovat ihned, jiné odkazy jsou splatné rok po smrti zůstavitele</a:t>
            </a:r>
          </a:p>
        </p:txBody>
      </p:sp>
    </p:spTree>
    <p:extLst>
      <p:ext uri="{BB962C8B-B14F-4D97-AF65-F5344CB8AC3E}">
        <p14:creationId xmlns:p14="http://schemas.microsoft.com/office/powerpoint/2010/main" val="12061909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16EE000-7309-48E9-A3C4-ABE17502D95D}"/>
              </a:ext>
            </a:extLst>
          </p:cNvPr>
          <p:cNvSpPr>
            <a:spLocks noGrp="1"/>
          </p:cNvSpPr>
          <p:nvPr>
            <p:ph type="title"/>
          </p:nvPr>
        </p:nvSpPr>
        <p:spPr/>
        <p:txBody>
          <a:bodyPr/>
          <a:lstStyle/>
          <a:p>
            <a:r>
              <a:rPr lang="cs-CZ" dirty="0"/>
              <a:t>Odvolání odkazu</a:t>
            </a:r>
          </a:p>
        </p:txBody>
      </p:sp>
      <p:sp>
        <p:nvSpPr>
          <p:cNvPr id="3" name="Zástupný obsah 2">
            <a:extLst>
              <a:ext uri="{FF2B5EF4-FFF2-40B4-BE49-F238E27FC236}">
                <a16:creationId xmlns:a16="http://schemas.microsoft.com/office/drawing/2014/main" id="{11CDF47C-2D25-4231-A544-FC1B6ADD0D03}"/>
              </a:ext>
            </a:extLst>
          </p:cNvPr>
          <p:cNvSpPr>
            <a:spLocks noGrp="1"/>
          </p:cNvSpPr>
          <p:nvPr>
            <p:ph idx="1"/>
          </p:nvPr>
        </p:nvSpPr>
        <p:spPr/>
        <p:txBody>
          <a:bodyPr/>
          <a:lstStyle/>
          <a:p>
            <a:r>
              <a:rPr lang="cs-CZ" dirty="0"/>
              <a:t>-zničením věci za života (pouze u věcí nezastupitelných)</a:t>
            </a:r>
          </a:p>
          <a:p>
            <a:r>
              <a:rPr lang="cs-CZ" dirty="0"/>
              <a:t>Změnou odkázané věci zcela měnící její povahu</a:t>
            </a:r>
          </a:p>
          <a:p>
            <a:r>
              <a:rPr lang="cs-CZ" dirty="0"/>
              <a:t>Zůstavitel pohledávku vymůže či vybere</a:t>
            </a:r>
          </a:p>
          <a:p>
            <a:pPr marL="0" indent="0">
              <a:buNone/>
            </a:pPr>
            <a:endParaRPr lang="cs-CZ" dirty="0"/>
          </a:p>
        </p:txBody>
      </p:sp>
    </p:spTree>
    <p:extLst>
      <p:ext uri="{BB962C8B-B14F-4D97-AF65-F5344CB8AC3E}">
        <p14:creationId xmlns:p14="http://schemas.microsoft.com/office/powerpoint/2010/main" val="16645823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a:t>
            </a:r>
          </a:p>
        </p:txBody>
      </p:sp>
      <p:sp>
        <p:nvSpPr>
          <p:cNvPr id="3" name="Zástupný symbol pro obsah 2"/>
          <p:cNvSpPr>
            <a:spLocks noGrp="1"/>
          </p:cNvSpPr>
          <p:nvPr>
            <p:ph idx="1"/>
          </p:nvPr>
        </p:nvSpPr>
        <p:spPr/>
        <p:txBody>
          <a:bodyPr>
            <a:normAutofit lnSpcReduction="10000"/>
          </a:bodyPr>
          <a:lstStyle/>
          <a:p>
            <a:r>
              <a:rPr lang="cs-CZ" dirty="0"/>
              <a:t>Situace, kdy zůstavitel svou vůlí povolá svému dědici dědice</a:t>
            </a:r>
          </a:p>
          <a:p>
            <a:r>
              <a:rPr lang="cs-CZ" dirty="0"/>
              <a:t>Možnosti:</a:t>
            </a:r>
          </a:p>
          <a:p>
            <a:r>
              <a:rPr lang="cs-CZ" dirty="0"/>
              <a:t>Povolá někoho, kdo v době smrti ještě není</a:t>
            </a:r>
          </a:p>
          <a:p>
            <a:r>
              <a:rPr lang="cs-CZ" dirty="0"/>
              <a:t>Povolá-li někoho s podmínkou rozvazovací i odkládací</a:t>
            </a:r>
          </a:p>
          <a:p>
            <a:r>
              <a:rPr lang="cs-CZ" dirty="0"/>
              <a:t>Uloží-li někomu příkaz a ten jej nesplní</a:t>
            </a:r>
          </a:p>
          <a:p>
            <a:r>
              <a:rPr lang="cs-CZ" dirty="0"/>
              <a:t>Doloží-li zůstavitel čas, na nějž má dědic dědictví nabýt nebo od kdy ho má nabýt</a:t>
            </a:r>
          </a:p>
        </p:txBody>
      </p:sp>
    </p:spTree>
    <p:extLst>
      <p:ext uri="{BB962C8B-B14F-4D97-AF65-F5344CB8AC3E}">
        <p14:creationId xmlns:p14="http://schemas.microsoft.com/office/powerpoint/2010/main" val="2429338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a:t>
            </a:r>
          </a:p>
        </p:txBody>
      </p:sp>
      <p:sp>
        <p:nvSpPr>
          <p:cNvPr id="3" name="Zástupný symbol pro obsah 2"/>
          <p:cNvSpPr>
            <a:spLocks noGrp="1"/>
          </p:cNvSpPr>
          <p:nvPr>
            <p:ph idx="1"/>
          </p:nvPr>
        </p:nvSpPr>
        <p:spPr/>
        <p:txBody>
          <a:bodyPr>
            <a:normAutofit lnSpcReduction="10000"/>
          </a:bodyPr>
          <a:lstStyle/>
          <a:p>
            <a:r>
              <a:rPr lang="cs-CZ" dirty="0"/>
              <a:t>Subjekty:</a:t>
            </a:r>
          </a:p>
          <a:p>
            <a:r>
              <a:rPr lang="cs-CZ" dirty="0"/>
              <a:t> přední dědic a následný dědic nebo </a:t>
            </a:r>
          </a:p>
          <a:p>
            <a:r>
              <a:rPr lang="cs-CZ" dirty="0"/>
              <a:t>Dědic a svěřenecký nástupce </a:t>
            </a:r>
          </a:p>
          <a:p>
            <a:r>
              <a:rPr lang="cs-CZ" dirty="0"/>
              <a:t>Právo předního dědice – pokud mu neumožnil zůstavitel ve svém pořízení nic víc, tak má pouze právo poživatele, který </a:t>
            </a:r>
            <a:r>
              <a:rPr lang="cs-CZ" dirty="0" err="1"/>
              <a:t>max</a:t>
            </a:r>
            <a:r>
              <a:rPr lang="cs-CZ" dirty="0"/>
              <a:t> může věc zatížit či zcizit za účelem úhrady dluhů zůstavitele nebo tak může učinit se souhlasem svěřeneckého nástupce (forma veřejné listiny) nebo na návrh tak rozhodne soud (z důvodu péče řádného hospodáře ze strany předního dědice)</a:t>
            </a:r>
          </a:p>
          <a:p>
            <a:endParaRPr lang="cs-CZ" dirty="0"/>
          </a:p>
        </p:txBody>
      </p:sp>
    </p:spTree>
    <p:extLst>
      <p:ext uri="{BB962C8B-B14F-4D97-AF65-F5344CB8AC3E}">
        <p14:creationId xmlns:p14="http://schemas.microsoft.com/office/powerpoint/2010/main" val="27537526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Svěřenecké nástupnictví – pokračování II</a:t>
            </a:r>
          </a:p>
        </p:txBody>
      </p:sp>
      <p:sp>
        <p:nvSpPr>
          <p:cNvPr id="3" name="Zástupný symbol pro obsah 2"/>
          <p:cNvSpPr>
            <a:spLocks noGrp="1"/>
          </p:cNvSpPr>
          <p:nvPr>
            <p:ph idx="1"/>
          </p:nvPr>
        </p:nvSpPr>
        <p:spPr/>
        <p:txBody>
          <a:bodyPr>
            <a:normAutofit fontScale="92500" lnSpcReduction="10000"/>
          </a:bodyPr>
          <a:lstStyle/>
          <a:p>
            <a:r>
              <a:rPr lang="cs-CZ" dirty="0"/>
              <a:t>Zapisuje-li se věc do veřejného seznamu, zapíše se i svěřenecké nástupnictví</a:t>
            </a:r>
          </a:p>
          <a:p>
            <a:r>
              <a:rPr lang="cs-CZ" dirty="0"/>
              <a:t>Povolání více nástupců, kteří v době smrti zůstavitele ještě neexistují – zaniká nabytím prvního, který se narodil po jeho smrti</a:t>
            </a:r>
          </a:p>
          <a:p>
            <a:r>
              <a:rPr lang="cs-CZ" dirty="0"/>
              <a:t>Nejpozději zánik uplynutím sta let od smrti zůstavitele i když byla vůle na dobu delší (</a:t>
            </a:r>
            <a:r>
              <a:rPr lang="cs-CZ" dirty="0" err="1"/>
              <a:t>kogence</a:t>
            </a:r>
            <a:r>
              <a:rPr lang="cs-CZ" dirty="0"/>
              <a:t>)</a:t>
            </a:r>
          </a:p>
          <a:p>
            <a:r>
              <a:rPr lang="cs-CZ" dirty="0"/>
              <a:t>Povolání svěřeneckého nástupce </a:t>
            </a:r>
            <a:r>
              <a:rPr lang="cs-CZ" dirty="0" err="1"/>
              <a:t>nezl.dítěti</a:t>
            </a:r>
            <a:r>
              <a:rPr lang="cs-CZ" dirty="0"/>
              <a:t> nezpůsobilému pořizovat zanikne nabytím pořizovací způsobilosti (v rozsahu jeho povinného dílu)</a:t>
            </a:r>
          </a:p>
          <a:p>
            <a:r>
              <a:rPr lang="cs-CZ" dirty="0"/>
              <a:t>Povolání osobě s omezenou svéprávností zaniká, pokud </a:t>
            </a:r>
            <a:r>
              <a:rPr lang="cs-CZ"/>
              <a:t>svéprávnost nabyla</a:t>
            </a:r>
          </a:p>
        </p:txBody>
      </p:sp>
    </p:spTree>
    <p:extLst>
      <p:ext uri="{BB962C8B-B14F-4D97-AF65-F5344CB8AC3E}">
        <p14:creationId xmlns:p14="http://schemas.microsoft.com/office/powerpoint/2010/main" val="34231759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dpis 6">
            <a:extLst>
              <a:ext uri="{FF2B5EF4-FFF2-40B4-BE49-F238E27FC236}">
                <a16:creationId xmlns:a16="http://schemas.microsoft.com/office/drawing/2014/main" id="{0E51007E-B924-450C-A8C4-BD3E88E1FEB9}"/>
              </a:ext>
            </a:extLst>
          </p:cNvPr>
          <p:cNvSpPr>
            <a:spLocks noGrp="1"/>
          </p:cNvSpPr>
          <p:nvPr>
            <p:ph type="title"/>
          </p:nvPr>
        </p:nvSpPr>
        <p:spPr/>
        <p:txBody>
          <a:bodyPr/>
          <a:lstStyle/>
          <a:p>
            <a:r>
              <a:rPr lang="cs-CZ" dirty="0"/>
              <a:t>Darování pro případ smrti §2063 OZ</a:t>
            </a:r>
          </a:p>
        </p:txBody>
      </p:sp>
      <p:sp>
        <p:nvSpPr>
          <p:cNvPr id="8" name="Zástupný obsah 7">
            <a:extLst>
              <a:ext uri="{FF2B5EF4-FFF2-40B4-BE49-F238E27FC236}">
                <a16:creationId xmlns:a16="http://schemas.microsoft.com/office/drawing/2014/main" id="{602032F1-B467-4865-BCEE-8B475F16995D}"/>
              </a:ext>
            </a:extLst>
          </p:cNvPr>
          <p:cNvSpPr>
            <a:spLocks noGrp="1"/>
          </p:cNvSpPr>
          <p:nvPr>
            <p:ph idx="1"/>
          </p:nvPr>
        </p:nvSpPr>
        <p:spPr/>
        <p:txBody>
          <a:bodyPr/>
          <a:lstStyle/>
          <a:p>
            <a:r>
              <a:rPr lang="cs-CZ" dirty="0"/>
              <a:t>- zůstavitel uzavře smlouvu s obdarovaným – </a:t>
            </a:r>
            <a:r>
              <a:rPr lang="cs-CZ" dirty="0" err="1"/>
              <a:t>bezúplatnost</a:t>
            </a:r>
            <a:r>
              <a:rPr lang="cs-CZ" dirty="0"/>
              <a:t> a účinky ke dni smrti</a:t>
            </a:r>
          </a:p>
          <a:p>
            <a:r>
              <a:rPr lang="cs-CZ" dirty="0"/>
              <a:t>Smluvní konsensus (právní jednání – souhlas, nikoli fyzické převzetí věci)</a:t>
            </a:r>
          </a:p>
          <a:p>
            <a:r>
              <a:rPr lang="cs-CZ" dirty="0"/>
              <a:t>Výslovné vzdání se práva odvolat dar ze strany dárce a vydání listiny toto potvrzující obdarovanému</a:t>
            </a:r>
          </a:p>
          <a:p>
            <a:r>
              <a:rPr lang="cs-CZ" dirty="0"/>
              <a:t>Obdarovaný přežije dárce</a:t>
            </a:r>
          </a:p>
          <a:p>
            <a:pPr marL="0" indent="0">
              <a:buNone/>
            </a:pPr>
            <a:endParaRPr lang="cs-CZ" dirty="0"/>
          </a:p>
        </p:txBody>
      </p:sp>
    </p:spTree>
    <p:extLst>
      <p:ext uri="{BB962C8B-B14F-4D97-AF65-F5344CB8AC3E}">
        <p14:creationId xmlns:p14="http://schemas.microsoft.com/office/powerpoint/2010/main" val="41231655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0537BB-5B72-42A6-95FF-66D328517826}"/>
              </a:ext>
            </a:extLst>
          </p:cNvPr>
          <p:cNvSpPr>
            <a:spLocks noGrp="1"/>
          </p:cNvSpPr>
          <p:nvPr>
            <p:ph type="title"/>
          </p:nvPr>
        </p:nvSpPr>
        <p:spPr/>
        <p:txBody>
          <a:bodyPr/>
          <a:lstStyle/>
          <a:p>
            <a:r>
              <a:rPr lang="cs-CZ" dirty="0"/>
              <a:t>Darování pro případ smrti pokračování</a:t>
            </a:r>
          </a:p>
        </p:txBody>
      </p:sp>
      <p:sp>
        <p:nvSpPr>
          <p:cNvPr id="3" name="Zástupný obsah 2">
            <a:extLst>
              <a:ext uri="{FF2B5EF4-FFF2-40B4-BE49-F238E27FC236}">
                <a16:creationId xmlns:a16="http://schemas.microsoft.com/office/drawing/2014/main" id="{BA95489F-554F-4D7B-87C3-EF17973276B7}"/>
              </a:ext>
            </a:extLst>
          </p:cNvPr>
          <p:cNvSpPr>
            <a:spLocks noGrp="1"/>
          </p:cNvSpPr>
          <p:nvPr>
            <p:ph idx="1"/>
          </p:nvPr>
        </p:nvSpPr>
        <p:spPr/>
        <p:txBody>
          <a:bodyPr/>
          <a:lstStyle/>
          <a:p>
            <a:r>
              <a:rPr lang="cs-CZ" dirty="0"/>
              <a:t>Věcně právní účinky až zápisem do katastru</a:t>
            </a:r>
          </a:p>
          <a:p>
            <a:r>
              <a:rPr lang="cs-CZ" dirty="0"/>
              <a:t>Obdarovaný podá návrh na zápis ke KN</a:t>
            </a:r>
          </a:p>
          <a:p>
            <a:r>
              <a:rPr lang="cs-CZ" dirty="0"/>
              <a:t>Vhodné aby strany uzavřely za života zůstavitele smlouvu o zákazu zcizení a zatížení věci (plus zápis do KN)</a:t>
            </a:r>
          </a:p>
          <a:p>
            <a:r>
              <a:rPr lang="cs-CZ" dirty="0"/>
              <a:t>Po smrti je věc zahrnuta do aktiv pozůstalosti</a:t>
            </a:r>
          </a:p>
          <a:p>
            <a:r>
              <a:rPr lang="cs-CZ" dirty="0"/>
              <a:t>Pokud jedna ze smluvních stran zemře, závazek přechází do dědictví</a:t>
            </a:r>
          </a:p>
        </p:txBody>
      </p:sp>
    </p:spTree>
    <p:extLst>
      <p:ext uri="{BB962C8B-B14F-4D97-AF65-F5344CB8AC3E}">
        <p14:creationId xmlns:p14="http://schemas.microsoft.com/office/powerpoint/2010/main" val="269561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F8FB750D-83B4-482F-B1D1-C9520114F63D}"/>
              </a:ext>
            </a:extLst>
          </p:cNvPr>
          <p:cNvSpPr>
            <a:spLocks noGrp="1"/>
          </p:cNvSpPr>
          <p:nvPr>
            <p:ph type="title"/>
          </p:nvPr>
        </p:nvSpPr>
        <p:spPr/>
        <p:txBody>
          <a:bodyPr>
            <a:normAutofit fontScale="90000"/>
          </a:bodyPr>
          <a:lstStyle/>
          <a:p>
            <a:r>
              <a:rPr lang="cs-CZ" dirty="0"/>
              <a:t>Ještě k povolání vykonavatele závěti a ustanovení správce pozůstalosti</a:t>
            </a:r>
          </a:p>
        </p:txBody>
      </p:sp>
      <p:sp>
        <p:nvSpPr>
          <p:cNvPr id="5" name="Zástupný obsah 4">
            <a:extLst>
              <a:ext uri="{FF2B5EF4-FFF2-40B4-BE49-F238E27FC236}">
                <a16:creationId xmlns:a16="http://schemas.microsoft.com/office/drawing/2014/main" id="{F5B091DF-8A42-4171-A2A4-07F5B7CA8E8D}"/>
              </a:ext>
            </a:extLst>
          </p:cNvPr>
          <p:cNvSpPr>
            <a:spLocks noGrp="1"/>
          </p:cNvSpPr>
          <p:nvPr>
            <p:ph idx="1"/>
          </p:nvPr>
        </p:nvSpPr>
        <p:spPr/>
        <p:txBody>
          <a:bodyPr>
            <a:normAutofit fontScale="92500" lnSpcReduction="10000"/>
          </a:bodyPr>
          <a:lstStyle/>
          <a:p>
            <a:r>
              <a:rPr lang="cs-CZ" dirty="0"/>
              <a:t>Úkolem vykonavatele je dbát o naplnění vůle zůstavitele</a:t>
            </a:r>
          </a:p>
          <a:p>
            <a:r>
              <a:rPr lang="cs-CZ" dirty="0"/>
              <a:t>Zůstavitel povolá správce v závěti či smlouvě</a:t>
            </a:r>
          </a:p>
          <a:p>
            <a:r>
              <a:rPr lang="cs-CZ" dirty="0"/>
              <a:t>Má hájit platnost závěti, vydědění potomka, namítat nezpůsobilost osob, potvrzuje soudu splnění nařízení zůstavitele, vymáhá splnění příkazu, vydává prohlášení o vydání odkazu, vykonává správu, není-li zůstavitelem povolán správce</a:t>
            </a:r>
          </a:p>
          <a:p>
            <a:r>
              <a:rPr lang="cs-CZ" dirty="0"/>
              <a:t>ROZDÍL od správce – jeho pozice přetrvává i po skončení řízení</a:t>
            </a:r>
          </a:p>
          <a:p>
            <a:r>
              <a:rPr lang="cs-CZ" dirty="0"/>
              <a:t>Vykonavatel může kdykoli odstoupit – nutno oznámit soudu</a:t>
            </a:r>
          </a:p>
          <a:p>
            <a:r>
              <a:rPr lang="cs-CZ" dirty="0"/>
              <a:t>Má právo vyžádat od notáře potvrzení o výkonu funkce vykonavatele</a:t>
            </a:r>
          </a:p>
        </p:txBody>
      </p:sp>
    </p:spTree>
    <p:extLst>
      <p:ext uri="{BB962C8B-B14F-4D97-AF65-F5344CB8AC3E}">
        <p14:creationId xmlns:p14="http://schemas.microsoft.com/office/powerpoint/2010/main" val="423247870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D370B0-6C20-4509-84F1-DA25C762AD16}"/>
              </a:ext>
            </a:extLst>
          </p:cNvPr>
          <p:cNvSpPr>
            <a:spLocks noGrp="1"/>
          </p:cNvSpPr>
          <p:nvPr>
            <p:ph type="title"/>
          </p:nvPr>
        </p:nvSpPr>
        <p:spPr/>
        <p:txBody>
          <a:bodyPr/>
          <a:lstStyle/>
          <a:p>
            <a:r>
              <a:rPr lang="cs-CZ" dirty="0"/>
              <a:t>Povolání správce pozůstalosti § 1556</a:t>
            </a:r>
          </a:p>
        </p:txBody>
      </p:sp>
      <p:sp>
        <p:nvSpPr>
          <p:cNvPr id="3" name="Zástupný obsah 2">
            <a:extLst>
              <a:ext uri="{FF2B5EF4-FFF2-40B4-BE49-F238E27FC236}">
                <a16:creationId xmlns:a16="http://schemas.microsoft.com/office/drawing/2014/main" id="{0B5A56BA-3F14-4981-8BE0-C74CA8F3F7A5}"/>
              </a:ext>
            </a:extLst>
          </p:cNvPr>
          <p:cNvSpPr>
            <a:spLocks noGrp="1"/>
          </p:cNvSpPr>
          <p:nvPr>
            <p:ph idx="1"/>
          </p:nvPr>
        </p:nvSpPr>
        <p:spPr/>
        <p:txBody>
          <a:bodyPr/>
          <a:lstStyle/>
          <a:p>
            <a:r>
              <a:rPr lang="cs-CZ" dirty="0"/>
              <a:t>Zůstavitel může povolat správce, forma veřejná listina</a:t>
            </a:r>
          </a:p>
          <a:p>
            <a:r>
              <a:rPr lang="cs-CZ" dirty="0"/>
              <a:t>Správce se ujme, jakmile se dozví o smrti zůstavitele</a:t>
            </a:r>
          </a:p>
          <a:p>
            <a:r>
              <a:rPr lang="cs-CZ" dirty="0"/>
              <a:t>Byl- </a:t>
            </a:r>
            <a:r>
              <a:rPr lang="cs-CZ" dirty="0" err="1"/>
              <a:t>li</a:t>
            </a:r>
            <a:r>
              <a:rPr lang="cs-CZ" dirty="0"/>
              <a:t> povolán i vykonavatel, řídí se pokyny vykonavatele</a:t>
            </a:r>
          </a:p>
          <a:p>
            <a:r>
              <a:rPr lang="cs-CZ" dirty="0"/>
              <a:t>Může kdykoli ohlásit soudu že odstupuje </a:t>
            </a:r>
          </a:p>
          <a:p>
            <a:r>
              <a:rPr lang="cs-CZ" dirty="0"/>
              <a:t>Porušuje- </a:t>
            </a:r>
            <a:r>
              <a:rPr lang="cs-CZ" dirty="0" err="1"/>
              <a:t>li</a:t>
            </a:r>
            <a:r>
              <a:rPr lang="cs-CZ" dirty="0"/>
              <a:t> vykonavatel či správce své povinnosti, lze je odvolat i bez návrhu</a:t>
            </a:r>
          </a:p>
        </p:txBody>
      </p:sp>
    </p:spTree>
    <p:extLst>
      <p:ext uri="{BB962C8B-B14F-4D97-AF65-F5344CB8AC3E}">
        <p14:creationId xmlns:p14="http://schemas.microsoft.com/office/powerpoint/2010/main" val="16292287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Předpoklady dědění</a:t>
            </a:r>
          </a:p>
        </p:txBody>
      </p:sp>
      <p:sp>
        <p:nvSpPr>
          <p:cNvPr id="3" name="Zástupný symbol pro obsah 2"/>
          <p:cNvSpPr>
            <a:spLocks noGrp="1"/>
          </p:cNvSpPr>
          <p:nvPr>
            <p:ph idx="1"/>
          </p:nvPr>
        </p:nvSpPr>
        <p:spPr/>
        <p:txBody>
          <a:bodyPr/>
          <a:lstStyle/>
          <a:p>
            <a:r>
              <a:rPr lang="cs-CZ" dirty="0"/>
              <a:t>1. smrt zůstavitele </a:t>
            </a:r>
          </a:p>
          <a:p>
            <a:r>
              <a:rPr lang="cs-CZ" dirty="0"/>
              <a:t>2. způsobilý dědic</a:t>
            </a:r>
          </a:p>
          <a:p>
            <a:r>
              <a:rPr lang="cs-CZ" dirty="0"/>
              <a:t>3. existence jmění</a:t>
            </a:r>
          </a:p>
          <a:p>
            <a:r>
              <a:rPr lang="cs-CZ" dirty="0"/>
              <a:t>4. dědický titul</a:t>
            </a:r>
          </a:p>
        </p:txBody>
      </p:sp>
    </p:spTree>
    <p:extLst>
      <p:ext uri="{BB962C8B-B14F-4D97-AF65-F5344CB8AC3E}">
        <p14:creationId xmlns:p14="http://schemas.microsoft.com/office/powerpoint/2010/main" val="35353254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EBDBA5-1857-4364-8461-EE765A46BC87}"/>
              </a:ext>
            </a:extLst>
          </p:cNvPr>
          <p:cNvSpPr>
            <a:spLocks noGrp="1"/>
          </p:cNvSpPr>
          <p:nvPr>
            <p:ph type="title"/>
          </p:nvPr>
        </p:nvSpPr>
        <p:spPr/>
        <p:txBody>
          <a:bodyPr/>
          <a:lstStyle/>
          <a:p>
            <a:r>
              <a:rPr lang="cs-CZ" dirty="0"/>
              <a:t>Dědění s mezinárodním prvkem</a:t>
            </a:r>
          </a:p>
        </p:txBody>
      </p:sp>
      <p:sp>
        <p:nvSpPr>
          <p:cNvPr id="3" name="Zástupný obsah 2">
            <a:extLst>
              <a:ext uri="{FF2B5EF4-FFF2-40B4-BE49-F238E27FC236}">
                <a16:creationId xmlns:a16="http://schemas.microsoft.com/office/drawing/2014/main" id="{17F8B484-3342-49DB-AA24-726839CB26F9}"/>
              </a:ext>
            </a:extLst>
          </p:cNvPr>
          <p:cNvSpPr>
            <a:spLocks noGrp="1"/>
          </p:cNvSpPr>
          <p:nvPr>
            <p:ph idx="1"/>
          </p:nvPr>
        </p:nvSpPr>
        <p:spPr/>
        <p:txBody>
          <a:bodyPr>
            <a:normAutofit fontScale="92500" lnSpcReduction="10000"/>
          </a:bodyPr>
          <a:lstStyle/>
          <a:p>
            <a:r>
              <a:rPr lang="cs-CZ" dirty="0"/>
              <a:t>Prameny právní úpravy: </a:t>
            </a:r>
            <a:r>
              <a:rPr lang="cs-CZ" dirty="0" err="1"/>
              <a:t>zák.č</a:t>
            </a:r>
            <a:r>
              <a:rPr lang="cs-CZ" dirty="0"/>
              <a:t>. 91/2012 Sb., o mezinárodním právu soukromém</a:t>
            </a:r>
          </a:p>
          <a:p>
            <a:r>
              <a:rPr lang="cs-CZ" dirty="0"/>
              <a:t>Nařízení Evropského parlamentu a Rady č.650/2012Sb – použije se na dědictví osob, které zemřely po 17.8.2015 (nepoužije se na daňové, celní a správní věci)</a:t>
            </a:r>
          </a:p>
          <a:p>
            <a:r>
              <a:rPr lang="cs-CZ" sz="2400" dirty="0"/>
              <a:t>Cíl: </a:t>
            </a:r>
          </a:p>
          <a:p>
            <a:pPr marL="0" indent="0">
              <a:buNone/>
            </a:pPr>
            <a:r>
              <a:rPr lang="cs-CZ" sz="2400" dirty="0"/>
              <a:t> -  udržovat a rozvíjet prostor svobody, bezpečnosti a práva, ve </a:t>
            </a:r>
          </a:p>
          <a:p>
            <a:pPr marL="0" indent="0">
              <a:buNone/>
            </a:pPr>
            <a:r>
              <a:rPr lang="cs-CZ" sz="2400" dirty="0"/>
              <a:t>    kterém je zaručen volný pohyb osob</a:t>
            </a:r>
          </a:p>
          <a:p>
            <a:pPr marL="0" indent="0">
              <a:buNone/>
            </a:pPr>
            <a:r>
              <a:rPr lang="cs-CZ" sz="2400" dirty="0"/>
              <a:t> -  zajistit slučitelnost kolizních norem a pravidel pro určení příslušnosti platných v členských státech</a:t>
            </a:r>
          </a:p>
          <a:p>
            <a:endParaRPr lang="cs-CZ" dirty="0"/>
          </a:p>
        </p:txBody>
      </p:sp>
    </p:spTree>
    <p:extLst>
      <p:ext uri="{BB962C8B-B14F-4D97-AF65-F5344CB8AC3E}">
        <p14:creationId xmlns:p14="http://schemas.microsoft.com/office/powerpoint/2010/main" val="37055822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0EEB28-5EE0-4A32-999C-322EF573D7F8}"/>
              </a:ext>
            </a:extLst>
          </p:cNvPr>
          <p:cNvSpPr>
            <a:spLocks noGrp="1"/>
          </p:cNvSpPr>
          <p:nvPr>
            <p:ph type="title"/>
          </p:nvPr>
        </p:nvSpPr>
        <p:spPr/>
        <p:txBody>
          <a:bodyPr/>
          <a:lstStyle/>
          <a:p>
            <a:r>
              <a:rPr lang="cs-CZ" dirty="0"/>
              <a:t>Nařízení o dědickém právu pokračování….</a:t>
            </a:r>
          </a:p>
        </p:txBody>
      </p:sp>
      <p:sp>
        <p:nvSpPr>
          <p:cNvPr id="3" name="Zástupný obsah 2">
            <a:extLst>
              <a:ext uri="{FF2B5EF4-FFF2-40B4-BE49-F238E27FC236}">
                <a16:creationId xmlns:a16="http://schemas.microsoft.com/office/drawing/2014/main" id="{BC850867-EB3C-4739-92EA-3E016592C1F9}"/>
              </a:ext>
            </a:extLst>
          </p:cNvPr>
          <p:cNvSpPr>
            <a:spLocks noGrp="1"/>
          </p:cNvSpPr>
          <p:nvPr>
            <p:ph idx="1"/>
          </p:nvPr>
        </p:nvSpPr>
        <p:spPr/>
        <p:txBody>
          <a:bodyPr>
            <a:normAutofit fontScale="92500" lnSpcReduction="10000"/>
          </a:bodyPr>
          <a:lstStyle/>
          <a:p>
            <a:r>
              <a:rPr lang="cs-CZ" sz="2400" dirty="0"/>
              <a:t>Obecným hraničním určovatelem pro určení příslušnosti i rozhodného práva je:</a:t>
            </a:r>
          </a:p>
          <a:p>
            <a:pPr marL="0" indent="0">
              <a:buNone/>
            </a:pPr>
            <a:r>
              <a:rPr lang="cs-CZ" sz="2400" dirty="0"/>
              <a:t>     - </a:t>
            </a:r>
            <a:r>
              <a:rPr lang="cs-CZ" sz="2400" b="1" dirty="0"/>
              <a:t>obvyklý pobyt zůstavitele v době smrti</a:t>
            </a:r>
          </a:p>
          <a:p>
            <a:pPr marL="0" indent="0">
              <a:buNone/>
            </a:pPr>
            <a:r>
              <a:rPr lang="cs-CZ" sz="2400" dirty="0"/>
              <a:t>Při posuzování obvyklého pobytu celkově posuzovat životní okolnosti zůstavitele, zejména délku pobytu, pravidelnost pobytu, podmínky a důvody pobytu. Místo by mělo vykazovat úzký vztah k dotčenému státu</a:t>
            </a:r>
          </a:p>
          <a:p>
            <a:r>
              <a:rPr lang="cs-CZ" sz="2400" b="1" dirty="0"/>
              <a:t>Není-li možno </a:t>
            </a:r>
            <a:r>
              <a:rPr lang="cs-CZ" sz="2400" dirty="0"/>
              <a:t>místo obvyklého pobytu stanovit, popř. je-li to obtížné, pak </a:t>
            </a:r>
          </a:p>
          <a:p>
            <a:pPr marL="0" indent="0">
              <a:buNone/>
            </a:pPr>
            <a:r>
              <a:rPr lang="cs-CZ" sz="2400" dirty="0"/>
              <a:t>    - </a:t>
            </a:r>
            <a:r>
              <a:rPr lang="cs-CZ" sz="2400" b="1" dirty="0"/>
              <a:t>stát původu zůstavitele </a:t>
            </a:r>
            <a:r>
              <a:rPr lang="cs-CZ" sz="2400" dirty="0"/>
              <a:t>(tam, kde se nacházelo středisko jeho rodiny a jeho společenského života)</a:t>
            </a:r>
          </a:p>
          <a:p>
            <a:endParaRPr lang="cs-CZ" dirty="0"/>
          </a:p>
        </p:txBody>
      </p:sp>
    </p:spTree>
    <p:extLst>
      <p:ext uri="{BB962C8B-B14F-4D97-AF65-F5344CB8AC3E}">
        <p14:creationId xmlns:p14="http://schemas.microsoft.com/office/powerpoint/2010/main" val="15374361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9E8E7FC-7D64-471A-A130-3129599BA834}"/>
              </a:ext>
            </a:extLst>
          </p:cNvPr>
          <p:cNvSpPr>
            <a:spLocks noGrp="1"/>
          </p:cNvSpPr>
          <p:nvPr>
            <p:ph type="title"/>
          </p:nvPr>
        </p:nvSpPr>
        <p:spPr/>
        <p:txBody>
          <a:bodyPr/>
          <a:lstStyle/>
          <a:p>
            <a:r>
              <a:rPr lang="cs-CZ" dirty="0"/>
              <a:t>Nařízení o dědickém právu pokračování…</a:t>
            </a:r>
          </a:p>
        </p:txBody>
      </p:sp>
      <p:sp>
        <p:nvSpPr>
          <p:cNvPr id="3" name="Zástupný obsah 2">
            <a:extLst>
              <a:ext uri="{FF2B5EF4-FFF2-40B4-BE49-F238E27FC236}">
                <a16:creationId xmlns:a16="http://schemas.microsoft.com/office/drawing/2014/main" id="{6B14AB46-D1C5-4C9C-A468-A7786EE2C878}"/>
              </a:ext>
            </a:extLst>
          </p:cNvPr>
          <p:cNvSpPr>
            <a:spLocks noGrp="1"/>
          </p:cNvSpPr>
          <p:nvPr>
            <p:ph idx="1"/>
          </p:nvPr>
        </p:nvSpPr>
        <p:spPr/>
        <p:txBody>
          <a:bodyPr/>
          <a:lstStyle/>
          <a:p>
            <a:r>
              <a:rPr lang="cs-CZ" sz="2400" dirty="0"/>
              <a:t>Přemísťoval-li se zůstavitel střídavě mezi několika státy, aniž by se někde usadil trvale,</a:t>
            </a:r>
          </a:p>
          <a:p>
            <a:r>
              <a:rPr lang="cs-CZ" sz="2400" dirty="0"/>
              <a:t>Pak:</a:t>
            </a:r>
          </a:p>
          <a:p>
            <a:pPr marL="0" indent="0">
              <a:buNone/>
            </a:pPr>
            <a:r>
              <a:rPr lang="cs-CZ" sz="2400" dirty="0"/>
              <a:t>    - stát, jehož byl příslušníkem</a:t>
            </a:r>
          </a:p>
          <a:p>
            <a:pPr marL="0" indent="0">
              <a:buNone/>
            </a:pPr>
            <a:r>
              <a:rPr lang="cs-CZ" sz="2400" dirty="0"/>
              <a:t> nebo </a:t>
            </a:r>
          </a:p>
          <a:p>
            <a:pPr marL="0" indent="0">
              <a:buNone/>
            </a:pPr>
            <a:r>
              <a:rPr lang="cs-CZ" sz="2400" dirty="0"/>
              <a:t>    -  stát, jde měl většinu majetku</a:t>
            </a:r>
          </a:p>
          <a:p>
            <a:endParaRPr lang="cs-CZ" dirty="0"/>
          </a:p>
        </p:txBody>
      </p:sp>
    </p:spTree>
    <p:extLst>
      <p:ext uri="{BB962C8B-B14F-4D97-AF65-F5344CB8AC3E}">
        <p14:creationId xmlns:p14="http://schemas.microsoft.com/office/powerpoint/2010/main" val="12654821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BAF2D7-7352-423F-A264-66AD3410AB34}"/>
              </a:ext>
            </a:extLst>
          </p:cNvPr>
          <p:cNvSpPr>
            <a:spLocks noGrp="1"/>
          </p:cNvSpPr>
          <p:nvPr>
            <p:ph type="title"/>
          </p:nvPr>
        </p:nvSpPr>
        <p:spPr/>
        <p:txBody>
          <a:bodyPr/>
          <a:lstStyle/>
          <a:p>
            <a:r>
              <a:rPr lang="cs-CZ" dirty="0"/>
              <a:t>Nařízení o dědickém právu pokračování…</a:t>
            </a:r>
          </a:p>
        </p:txBody>
      </p:sp>
      <p:sp>
        <p:nvSpPr>
          <p:cNvPr id="3" name="Zástupný obsah 2">
            <a:extLst>
              <a:ext uri="{FF2B5EF4-FFF2-40B4-BE49-F238E27FC236}">
                <a16:creationId xmlns:a16="http://schemas.microsoft.com/office/drawing/2014/main" id="{F32E16BD-D392-4DFC-B6AE-0FCDD8F4DC67}"/>
              </a:ext>
            </a:extLst>
          </p:cNvPr>
          <p:cNvSpPr>
            <a:spLocks noGrp="1"/>
          </p:cNvSpPr>
          <p:nvPr>
            <p:ph idx="1"/>
          </p:nvPr>
        </p:nvSpPr>
        <p:spPr/>
        <p:txBody>
          <a:bodyPr>
            <a:normAutofit fontScale="92500"/>
          </a:bodyPr>
          <a:lstStyle/>
          <a:p>
            <a:r>
              <a:rPr lang="cs-CZ" sz="2400" dirty="0"/>
              <a:t>Z důvodů právní jistoty by se </a:t>
            </a:r>
            <a:r>
              <a:rPr lang="cs-CZ" sz="2400" b="1" dirty="0"/>
              <a:t>mělo dědictví řídit právním řádem jako celek</a:t>
            </a:r>
          </a:p>
          <a:p>
            <a:r>
              <a:rPr lang="cs-CZ" sz="2400" b="1" dirty="0"/>
              <a:t>Veškerý majetek, který je součástí pozůstalosti, b</a:t>
            </a:r>
            <a:r>
              <a:rPr lang="cs-CZ" sz="2400" dirty="0"/>
              <a:t>ez ohledu na to, zda se nachází v členském státě nebo mimo, pomocí volby rozhodného práva pro dědictví</a:t>
            </a:r>
          </a:p>
          <a:p>
            <a:r>
              <a:rPr lang="cs-CZ" sz="2400" dirty="0"/>
              <a:t>Volba by se měla omezit na právo státu, jehož jsou státními příslušníky</a:t>
            </a:r>
          </a:p>
          <a:p>
            <a:r>
              <a:rPr lang="cs-CZ" sz="2400" dirty="0"/>
              <a:t>Je třeba zajistit vazbu mezi zůstavitelem a zvoleným právem a zabránit úmyslné volbě práva, která by mohla zmařit legitimní očekávání blízkých osob na povinný díl</a:t>
            </a:r>
          </a:p>
          <a:p>
            <a:endParaRPr lang="cs-CZ" dirty="0"/>
          </a:p>
        </p:txBody>
      </p:sp>
    </p:spTree>
    <p:extLst>
      <p:ext uri="{BB962C8B-B14F-4D97-AF65-F5344CB8AC3E}">
        <p14:creationId xmlns:p14="http://schemas.microsoft.com/office/powerpoint/2010/main" val="11206406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780B95-04F6-4804-9134-596BF7DED53D}"/>
              </a:ext>
            </a:extLst>
          </p:cNvPr>
          <p:cNvSpPr>
            <a:spLocks noGrp="1"/>
          </p:cNvSpPr>
          <p:nvPr>
            <p:ph type="title"/>
          </p:nvPr>
        </p:nvSpPr>
        <p:spPr/>
        <p:txBody>
          <a:bodyPr/>
          <a:lstStyle/>
          <a:p>
            <a:r>
              <a:rPr lang="cs-CZ" sz="4400" dirty="0"/>
              <a:t>Jednotné Evropské dědické osvědčení</a:t>
            </a:r>
            <a:endParaRPr lang="cs-CZ" dirty="0"/>
          </a:p>
        </p:txBody>
      </p:sp>
      <p:sp>
        <p:nvSpPr>
          <p:cNvPr id="3" name="Zástupný obsah 2">
            <a:extLst>
              <a:ext uri="{FF2B5EF4-FFF2-40B4-BE49-F238E27FC236}">
                <a16:creationId xmlns:a16="http://schemas.microsoft.com/office/drawing/2014/main" id="{B3317ECC-8C24-49FB-A8B0-482ED38E0646}"/>
              </a:ext>
            </a:extLst>
          </p:cNvPr>
          <p:cNvSpPr>
            <a:spLocks noGrp="1"/>
          </p:cNvSpPr>
          <p:nvPr>
            <p:ph idx="1"/>
          </p:nvPr>
        </p:nvSpPr>
        <p:spPr/>
        <p:txBody>
          <a:bodyPr/>
          <a:lstStyle/>
          <a:p>
            <a:r>
              <a:rPr lang="cs-CZ" sz="2400" dirty="0"/>
              <a:t>Mělo by zajistit rychlé, usnadněné a účinné vypořádání dědictví s přeshraničními dopady v unii, aby dědicové, </a:t>
            </a:r>
            <a:r>
              <a:rPr lang="cs-CZ" sz="2400" dirty="0" err="1"/>
              <a:t>odkazovníci</a:t>
            </a:r>
            <a:r>
              <a:rPr lang="cs-CZ" sz="2400" dirty="0"/>
              <a:t>, vykonavatelé dědictví či správci pozůstalosti měli možnost prokázat své právo a své postavení v jiném členském státě</a:t>
            </a:r>
          </a:p>
          <a:p>
            <a:r>
              <a:rPr lang="cs-CZ" sz="2400" dirty="0"/>
              <a:t>Orgán vydávající osvědčení by měl zohlednit formální náležitosti nezbytné pro zápis nemovitého majetku v členském státě, v němž se nachází příslušný rejstřík</a:t>
            </a:r>
          </a:p>
          <a:p>
            <a:endParaRPr lang="cs-CZ" dirty="0"/>
          </a:p>
        </p:txBody>
      </p:sp>
    </p:spTree>
    <p:extLst>
      <p:ext uri="{BB962C8B-B14F-4D97-AF65-F5344CB8AC3E}">
        <p14:creationId xmlns:p14="http://schemas.microsoft.com/office/powerpoint/2010/main" val="25299890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9501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58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Smrt zůstavitele</a:t>
            </a:r>
          </a:p>
        </p:txBody>
      </p:sp>
      <p:sp>
        <p:nvSpPr>
          <p:cNvPr id="3" name="Zástupný symbol pro obsah 2"/>
          <p:cNvSpPr>
            <a:spLocks noGrp="1"/>
          </p:cNvSpPr>
          <p:nvPr>
            <p:ph idx="1"/>
          </p:nvPr>
        </p:nvSpPr>
        <p:spPr/>
        <p:txBody>
          <a:bodyPr>
            <a:normAutofit fontScale="92500" lnSpcReduction="20000"/>
          </a:bodyPr>
          <a:lstStyle/>
          <a:p>
            <a:r>
              <a:rPr lang="cs-CZ" dirty="0"/>
              <a:t>Objektivní právní skutečnost</a:t>
            </a:r>
          </a:p>
          <a:p>
            <a:r>
              <a:rPr lang="cs-CZ" dirty="0"/>
              <a:t>Stanovení dle § 26/1,2 (důkaz smrti)</a:t>
            </a:r>
          </a:p>
          <a:p>
            <a:r>
              <a:rPr lang="cs-CZ" dirty="0"/>
              <a:t>Popřípadě dle § 73 a násl. (domněnka smrti)</a:t>
            </a:r>
          </a:p>
          <a:p>
            <a:r>
              <a:rPr lang="cs-CZ" dirty="0"/>
              <a:t>V případě pochybnosti kdy a kde§ 27 a 28</a:t>
            </a:r>
          </a:p>
          <a:p>
            <a:r>
              <a:rPr lang="cs-CZ" dirty="0"/>
              <a:t>Matrika, resp. soud oznámí soudu skutečnost o smrt</a:t>
            </a:r>
          </a:p>
          <a:p>
            <a:r>
              <a:rPr lang="cs-CZ" dirty="0"/>
              <a:t>Ten zahájí řízení o pozůstalosti</a:t>
            </a:r>
          </a:p>
          <a:p>
            <a:r>
              <a:rPr lang="cs-CZ" dirty="0"/>
              <a:t>Jmenuje notáře (soudního komisaře) (na www Notářské komory lze nalézt jméno jmenovaného notáře pro daný případ)</a:t>
            </a:r>
          </a:p>
        </p:txBody>
      </p:sp>
    </p:spTree>
    <p:extLst>
      <p:ext uri="{BB962C8B-B14F-4D97-AF65-F5344CB8AC3E}">
        <p14:creationId xmlns:p14="http://schemas.microsoft.com/office/powerpoint/2010/main" val="3517417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DĚDICKÁ NEZPŮSOBILOST</a:t>
            </a:r>
            <a:br>
              <a:rPr lang="cs-CZ" dirty="0"/>
            </a:br>
            <a:r>
              <a:rPr lang="cs-CZ" dirty="0"/>
              <a:t>(tradiční sankce ex offo vůči dědici –stav ex lege…)</a:t>
            </a:r>
          </a:p>
        </p:txBody>
      </p:sp>
      <p:sp>
        <p:nvSpPr>
          <p:cNvPr id="3" name="Zástupný symbol pro obsah 2"/>
          <p:cNvSpPr>
            <a:spLocks noGrp="1"/>
          </p:cNvSpPr>
          <p:nvPr>
            <p:ph idx="1"/>
          </p:nvPr>
        </p:nvSpPr>
        <p:spPr/>
        <p:txBody>
          <a:bodyPr>
            <a:normAutofit lnSpcReduction="10000"/>
          </a:bodyPr>
          <a:lstStyle/>
          <a:p>
            <a:r>
              <a:rPr lang="cs-CZ" dirty="0"/>
              <a:t>§ 1481 – 1483</a:t>
            </a:r>
          </a:p>
          <a:p>
            <a:r>
              <a:rPr lang="cs-CZ" dirty="0"/>
              <a:t>Sankce za „špatné“ chování dědice (nikoli pouze potomka x vydědění)</a:t>
            </a:r>
          </a:p>
          <a:p>
            <a:r>
              <a:rPr lang="cs-CZ" dirty="0"/>
              <a:t>Není nutná aktivita či právní jednání zůstavitele, zakládající tuto sankci x od vydědění</a:t>
            </a:r>
          </a:p>
          <a:p>
            <a:r>
              <a:rPr lang="cs-CZ" dirty="0"/>
              <a:t>Soud přihlíží (měl by přihlížet</a:t>
            </a:r>
            <a:r>
              <a:rPr lang="cs-CZ" dirty="0">
                <a:sym typeface="Wingdings" panose="05000000000000000000" pitchFamily="2" charset="2"/>
              </a:rPr>
              <a:t>) ex offo</a:t>
            </a:r>
          </a:p>
          <a:p>
            <a:r>
              <a:rPr lang="cs-CZ" dirty="0">
                <a:sym typeface="Wingdings" panose="05000000000000000000" pitchFamily="2" charset="2"/>
              </a:rPr>
              <a:t>Dle §20 odst.1 </a:t>
            </a:r>
            <a:r>
              <a:rPr lang="cs-CZ" dirty="0" err="1">
                <a:sym typeface="Wingdings" panose="05000000000000000000" pitchFamily="2" charset="2"/>
              </a:rPr>
              <a:t>z.ř.s</a:t>
            </a:r>
            <a:r>
              <a:rPr lang="cs-CZ" dirty="0">
                <a:sym typeface="Wingdings" panose="05000000000000000000" pitchFamily="2" charset="2"/>
              </a:rPr>
              <a:t> soud povinen zjistit všechny skutečnosti důležité pro rozhodnutí, není omezen skutečnostmi od účastníků uvedenými</a:t>
            </a:r>
          </a:p>
          <a:p>
            <a:pPr marL="0" indent="0">
              <a:buNone/>
            </a:pPr>
            <a:endParaRPr lang="cs-CZ" dirty="0"/>
          </a:p>
        </p:txBody>
      </p:sp>
    </p:spTree>
    <p:extLst>
      <p:ext uri="{BB962C8B-B14F-4D97-AF65-F5344CB8AC3E}">
        <p14:creationId xmlns:p14="http://schemas.microsoft.com/office/powerpoint/2010/main" val="315364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76070" y="723340"/>
            <a:ext cx="9601196" cy="1303867"/>
          </a:xfrm>
        </p:spPr>
        <p:txBody>
          <a:bodyPr/>
          <a:lstStyle/>
          <a:p>
            <a:r>
              <a:rPr lang="cs-CZ" dirty="0"/>
              <a:t>Důvody dědické nezpůsobilosti</a:t>
            </a:r>
          </a:p>
        </p:txBody>
      </p:sp>
      <p:sp>
        <p:nvSpPr>
          <p:cNvPr id="3" name="Zástupný symbol pro obsah 2"/>
          <p:cNvSpPr>
            <a:spLocks noGrp="1"/>
          </p:cNvSpPr>
          <p:nvPr>
            <p:ph idx="1"/>
          </p:nvPr>
        </p:nvSpPr>
        <p:spPr/>
        <p:txBody>
          <a:bodyPr>
            <a:normAutofit lnSpcReduction="10000"/>
          </a:bodyPr>
          <a:lstStyle/>
          <a:p>
            <a:r>
              <a:rPr lang="cs-CZ" dirty="0"/>
              <a:t>Úmyslný trestný čin x zůstaviteli, jeho potomkům, předkům, manželu </a:t>
            </a:r>
          </a:p>
          <a:p>
            <a:r>
              <a:rPr lang="cs-CZ" dirty="0"/>
              <a:t>Zavrženíhodného jednání proti projevu poslední vůle zůstavitele</a:t>
            </a:r>
          </a:p>
          <a:p>
            <a:r>
              <a:rPr lang="cs-CZ" dirty="0"/>
              <a:t>Ledaže mu zůstavitel toto chování </a:t>
            </a:r>
            <a:r>
              <a:rPr lang="cs-CZ" b="1" dirty="0"/>
              <a:t>výslovně prominul</a:t>
            </a:r>
          </a:p>
          <a:p>
            <a:r>
              <a:rPr lang="cs-CZ" dirty="0"/>
              <a:t>Domácí násilí (v den smrti musí probíhat rozvodové řízení)</a:t>
            </a:r>
          </a:p>
          <a:p>
            <a:r>
              <a:rPr lang="cs-CZ" dirty="0"/>
              <a:t>Zbavení rodičovské odpovědnosti, její zneužívání či zaviněné </a:t>
            </a:r>
            <a:r>
              <a:rPr lang="cs-CZ" dirty="0" err="1"/>
              <a:t>zanedbábvání</a:t>
            </a:r>
            <a:endParaRPr lang="cs-CZ" dirty="0"/>
          </a:p>
          <a:p>
            <a:r>
              <a:rPr lang="cs-CZ" dirty="0"/>
              <a:t>Potomek nezpůsobilého není sankcionován (i když vyloučená přežije zůstavitele, mimo domácího násilí)</a:t>
            </a:r>
          </a:p>
          <a:p>
            <a:pPr marL="0" indent="0">
              <a:buNone/>
            </a:pPr>
            <a:endParaRPr lang="cs-CZ" b="1" dirty="0"/>
          </a:p>
        </p:txBody>
      </p:sp>
    </p:spTree>
    <p:extLst>
      <p:ext uri="{BB962C8B-B14F-4D97-AF65-F5344CB8AC3E}">
        <p14:creationId xmlns:p14="http://schemas.microsoft.com/office/powerpoint/2010/main" val="306353950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1357</TotalTime>
  <Words>5065</Words>
  <Application>Microsoft Office PowerPoint</Application>
  <PresentationFormat>Širokoúhlá obrazovka</PresentationFormat>
  <Paragraphs>374</Paragraphs>
  <Slides>66</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66</vt:i4>
      </vt:variant>
    </vt:vector>
  </HeadingPairs>
  <TitlesOfParts>
    <vt:vector size="70" baseType="lpstr">
      <vt:lpstr>Arial</vt:lpstr>
      <vt:lpstr>Bahnschrift Condensed</vt:lpstr>
      <vt:lpstr>Garamond</vt:lpstr>
      <vt:lpstr>Organika</vt:lpstr>
      <vt:lpstr>DĚDICKÉ PRÁVO</vt:lpstr>
      <vt:lpstr>Citáty</vt:lpstr>
      <vt:lpstr>Východiska „nového“ dědického práva</vt:lpstr>
      <vt:lpstr>Hlavní zásady dědického práva</vt:lpstr>
      <vt:lpstr>Pojmy dědictví a pozůstalost</vt:lpstr>
      <vt:lpstr>Předpoklady dědění</vt:lpstr>
      <vt:lpstr>Smrt zůstavitele</vt:lpstr>
      <vt:lpstr>DĚDICKÁ NEZPŮSOBILOST (tradiční sankce ex offo vůči dědici –stav ex lege…)</vt:lpstr>
      <vt:lpstr>Důvody dědické nezpůsobilosti</vt:lpstr>
      <vt:lpstr>Dědická nezpůsobilost pokračování</vt:lpstr>
      <vt:lpstr>Vydědění (volní jednání, nepřihlíží se ex offo, formalní požadavky viz závěť)</vt:lpstr>
      <vt:lpstr>Možnosti – formy vydědění</vt:lpstr>
      <vt:lpstr>Vydědění…pokračování</vt:lpstr>
      <vt:lpstr>Existence jmění –aneb, kde nic není, ani čert nebere a ani se nedědí (leč řízení o pozůstalosti se zahájit musí)</vt:lpstr>
      <vt:lpstr>Existence jmění pokračování</vt:lpstr>
      <vt:lpstr>Judikatura k vydání majetku nepatrné hodnoty</vt:lpstr>
      <vt:lpstr>Odměny notáře dle vyhlášky 196/2001 Sb. v platném znění</vt:lpstr>
      <vt:lpstr>Specifické způsobu přechodu určitých práv</vt:lpstr>
      <vt:lpstr>Přechod majetkových práv jinak než děděním</vt:lpstr>
      <vt:lpstr>Práva a povinnosti, která smrtí zanikají</vt:lpstr>
      <vt:lpstr>Jak již nebýt dědicem: ZŘEKNUTÍ SE DĚDICTVÍ § 1484 an.</vt:lpstr>
      <vt:lpstr>Odmítnutí dědictví  (1485 až 1489 NOZ)</vt:lpstr>
      <vt:lpstr>Kdy dědic odmítnout nemůže</vt:lpstr>
      <vt:lpstr>Vzdání se dědictví  (§1490 NOZ) </vt:lpstr>
      <vt:lpstr>Zcizení dědictví (§ 1714 – 1720 NOZ)</vt:lpstr>
      <vt:lpstr>Výhrada soupisu pozůstalosti a soupis pozůstalosti (§ 1674 a 1684-1689 NOZ) </vt:lpstr>
      <vt:lpstr>Ad jmění zůstavitele:</vt:lpstr>
      <vt:lpstr>Dědická smlouva (§ 1582-1593 NOZ)</vt:lpstr>
      <vt:lpstr>Ad Dědický titul:Dědická smlouva - pokračování</vt:lpstr>
      <vt:lpstr>Dědická smlouva - pokračování</vt:lpstr>
      <vt:lpstr>Dědická smlouva pokračování..</vt:lpstr>
      <vt:lpstr>Dědická smlouva pořízená  před 1.1.2014</vt:lpstr>
      <vt:lpstr>ZÁVĚŤ</vt:lpstr>
      <vt:lpstr>Pořizovací způsobilost</vt:lpstr>
      <vt:lpstr>Obsah závěti</vt:lpstr>
      <vt:lpstr>Obsah závěti pokračování</vt:lpstr>
      <vt:lpstr>Závěť - pokračování</vt:lpstr>
      <vt:lpstr>Omyl v závěti</vt:lpstr>
      <vt:lpstr>Svědkové závěti</vt:lpstr>
      <vt:lpstr>Vedlejší doložky v závěti</vt:lpstr>
      <vt:lpstr>Formy závěti</vt:lpstr>
      <vt:lpstr>Dědění ze zákona (§ 1633-1641 NOZ)</vt:lpstr>
      <vt:lpstr>Nepominutelný dědic – povinný díl</vt:lpstr>
      <vt:lpstr>Velikost povinného dílu</vt:lpstr>
      <vt:lpstr>Započtení na povinný díl a dědický podíl § 1658-1643</vt:lpstr>
      <vt:lpstr>Započtení na povinný díl § 1660</vt:lpstr>
      <vt:lpstr>Započtení na dědický podíl § 1662-1664</vt:lpstr>
      <vt:lpstr>Právo některých osob na zaopatření § 1665-1669 (záchranná síť??odbřemenění sociální síti??)</vt:lpstr>
      <vt:lpstr>Odkaz § 1594-1629</vt:lpstr>
      <vt:lpstr>Odkaz (pokračování)</vt:lpstr>
      <vt:lpstr>Druhy odkazu</vt:lpstr>
      <vt:lpstr>Odvolání odkazu</vt:lpstr>
      <vt:lpstr>Svěřenecké nástupnictví</vt:lpstr>
      <vt:lpstr>Svěřenecké nástupnictví - pokračování</vt:lpstr>
      <vt:lpstr>Svěřenecké nástupnictví – pokračování II</vt:lpstr>
      <vt:lpstr>Darování pro případ smrti §2063 OZ</vt:lpstr>
      <vt:lpstr>Darování pro případ smrti pokračování</vt:lpstr>
      <vt:lpstr>Ještě k povolání vykonavatele závěti a ustanovení správce pozůstalosti</vt:lpstr>
      <vt:lpstr>Povolání správce pozůstalosti § 1556</vt:lpstr>
      <vt:lpstr>Dědění s mezinárodním prvkem</vt:lpstr>
      <vt:lpstr>Nařízení o dědickém právu pokračování….</vt:lpstr>
      <vt:lpstr>Nařízení o dědickém právu pokračování…</vt:lpstr>
      <vt:lpstr>Nařízení o dědickém právu pokračování…</vt:lpstr>
      <vt:lpstr>Jednotné Evropské dědické osvědčení</vt:lpstr>
      <vt:lpstr>Prezentace aplikace PowerPoint</vt:lpstr>
      <vt:lpstr>Prezentace aplikace PowerPoint</vt:lpstr>
    </vt:vector>
  </TitlesOfParts>
  <Company>PrF 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Dědické právo pojem, zásady, předpoklady dědění</dc:title>
  <dc:creator>Lenka Dobešová</dc:creator>
  <cp:lastModifiedBy>Alžběta Jeřábková</cp:lastModifiedBy>
  <cp:revision>63</cp:revision>
  <cp:lastPrinted>2019-10-24T09:16:58Z</cp:lastPrinted>
  <dcterms:created xsi:type="dcterms:W3CDTF">2016-12-06T12:28:24Z</dcterms:created>
  <dcterms:modified xsi:type="dcterms:W3CDTF">2023-10-23T17:27:27Z</dcterms:modified>
</cp:coreProperties>
</file>