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2B67F-11DE-4D9C-9E44-398AEF18A3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392866-4B75-42BC-A3DC-E5CDDF9B4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FAE22F-33E7-4F35-80D5-3C7AEA29E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375E-A56D-4E44-8A23-4211FF39F44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2EA452-43E0-44D5-B9AC-10269C247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55DDBE-ECB5-4B9B-A14A-21A48DF58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7B4B-C3D1-4714-B806-51E06022E0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097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4006C9-4E3D-4823-952C-99C09A75F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2C2B30-918B-412A-9199-370D791259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779BA0-0E85-4960-8E76-49C1A950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375E-A56D-4E44-8A23-4211FF39F44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5523AE-D46E-4CBE-8B84-02734BCB7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03A890-F810-49E7-8477-4ADAD5C78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7B4B-C3D1-4714-B806-51E06022E0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061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470901E-2E76-4E99-AE5F-E730099F12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264086F-1BEF-4A18-B6F2-31786738B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F7A5E3-90EC-4CAC-8634-BC2AFEE0B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375E-A56D-4E44-8A23-4211FF39F44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62E620-D202-4E63-8F92-B8A58B503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BB55CB-E631-48D2-8210-AF1F3ED6B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7B4B-C3D1-4714-B806-51E06022E0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260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166D77-8F07-4501-AEB3-E7BCE9074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0A18E3-C2E9-41CE-9840-5D4B1306B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9AC430-F4DD-4B60-8182-A481B1E86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375E-A56D-4E44-8A23-4211FF39F44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B08C63-4971-47FF-BF99-B913DE791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8915BB-BE7F-45EC-A2D7-5FAF627F6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7B4B-C3D1-4714-B806-51E06022E0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21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58788-0068-40E6-A419-B368C7B54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CF667E-722A-43F0-A063-4D235D4D8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BBB43A-7142-433E-AB0F-663098FFA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375E-A56D-4E44-8A23-4211FF39F44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0BCBAD-07EF-4FAF-891C-C56FBE765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3026B7-DA93-475D-A780-3338E9555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7B4B-C3D1-4714-B806-51E06022E0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763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C030E6-3ED4-46A8-839C-C7034C67C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818DBC-61CD-4EA7-8995-4A1A3E8074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B5DF7E4-19DD-41F1-B2D5-BCFD5367BB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5C3452-0CDF-415D-9057-689678357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375E-A56D-4E44-8A23-4211FF39F44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096668-F82E-4E9E-89F1-B35F11F9A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12670BB-D072-4B33-820B-191757D40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7B4B-C3D1-4714-B806-51E06022E0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536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2D9CE-35AF-426B-BE38-A4EC6DB24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DD8CCF9-1242-485F-8D06-D3F10A9C8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75CC8E9-9782-4307-BB4B-F4733C81D6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6A3F4A3-6495-4EAC-A3CA-90D8A39D28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5B823E2-89CB-4CBD-AA5C-178137521C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4C51A96-CDE9-45F4-85F2-F635781F3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375E-A56D-4E44-8A23-4211FF39F44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5132705-8A1C-44C3-8403-334358CE9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0EE65B9-417B-4234-993E-FA38391BC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7B4B-C3D1-4714-B806-51E06022E0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10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5E5FC2-0110-447F-BD0B-A01E63687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0F99E5A-1148-4001-9027-D195BC2A6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375E-A56D-4E44-8A23-4211FF39F44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32F4362-CF36-4ABE-A27D-BAAA6F253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C87C9EB-0D41-4F65-8BC0-95A8681AE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7B4B-C3D1-4714-B806-51E06022E0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863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D6C8978-43B4-4ACD-81C2-168EAACB7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375E-A56D-4E44-8A23-4211FF39F44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D3667FD-0D47-4D74-BDAB-518998F4B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0F783BF-150A-4ADD-905F-9D02D1472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7B4B-C3D1-4714-B806-51E06022E0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191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490D6F-99FD-4757-9B9F-9F136F515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B27C84-719F-4D00-ACED-BEB9F9098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3B3A0B-8DBA-4BB1-B9AD-1D12418BCC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1FB0799-7FBC-40E6-B12C-1445BB315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375E-A56D-4E44-8A23-4211FF39F44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E35469-D46E-4060-A5F3-42BC4760E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3B9DCFA-6925-4AA8-8F1B-CDD721770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7B4B-C3D1-4714-B806-51E06022E0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981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7A5B6D-3BE0-44E5-897D-3F8259412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9CE6D31-3F76-4F14-B5B1-621DE16B80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B1214A6-A994-49CE-B960-0A6A4AC0A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7FED918-7470-478F-AD72-F0671650F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375E-A56D-4E44-8A23-4211FF39F44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63E8AA-30C9-4916-BA5E-1222DF905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0481A2-427F-4D22-96AF-467C6ECB4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47B4B-C3D1-4714-B806-51E06022E0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255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DD55763-5E59-436F-A6B2-C9F42EF08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8280BEB-985E-4C8B-9328-D438121DC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EE18F4-FB0D-487C-A5D3-63047DDB52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B375E-A56D-4E44-8A23-4211FF39F44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EBFF05-936A-4EBA-8E73-70037A95D0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7937B8-DD59-4D03-8C01-FB93C4F860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47B4B-C3D1-4714-B806-51E06022E0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025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FE5A6D-4888-42DE-8EA1-CF8AF148F4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Odpovědnost za škodu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2C5BD98-5185-419F-BD37-9F1026B784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4142" y="3509964"/>
            <a:ext cx="9144000" cy="481592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r>
              <a:rPr lang="cs-CZ" dirty="0"/>
              <a:t>JUDr. Lenka Dobešová, Ph.D.</a:t>
            </a:r>
          </a:p>
        </p:txBody>
      </p:sp>
    </p:spTree>
    <p:extLst>
      <p:ext uri="{BB962C8B-B14F-4D97-AF65-F5344CB8AC3E}">
        <p14:creationId xmlns:p14="http://schemas.microsoft.com/office/powerpoint/2010/main" val="500136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71AB35-5F29-4291-822F-45376B14DDB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Příčinná souvislost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3EB489-896A-4874-9C1D-A1EABCC1FD0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Faktická (přirozená) kauzalita</a:t>
            </a:r>
          </a:p>
          <a:p>
            <a:r>
              <a:rPr lang="cs-CZ" dirty="0"/>
              <a:t>Teorie podmínky</a:t>
            </a:r>
          </a:p>
          <a:p>
            <a:r>
              <a:rPr lang="cs-CZ" dirty="0"/>
              <a:t> - </a:t>
            </a:r>
            <a:r>
              <a:rPr lang="cs-CZ" dirty="0" err="1"/>
              <a:t>Conditio</a:t>
            </a:r>
            <a:r>
              <a:rPr lang="cs-CZ" dirty="0"/>
              <a:t> sine </a:t>
            </a:r>
            <a:r>
              <a:rPr lang="cs-CZ" dirty="0" err="1"/>
              <a:t>qua</a:t>
            </a:r>
            <a:r>
              <a:rPr lang="cs-CZ" dirty="0"/>
              <a:t> non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Co např. není příčinná souvislost: NS30 </a:t>
            </a:r>
            <a:r>
              <a:rPr lang="cs-CZ" dirty="0" err="1"/>
              <a:t>Cdo</a:t>
            </a:r>
            <a:r>
              <a:rPr lang="cs-CZ" dirty="0"/>
              <a:t> 4973/2014, R 35/2017</a:t>
            </a:r>
          </a:p>
          <a:p>
            <a:r>
              <a:rPr lang="cs-CZ" dirty="0"/>
              <a:t>Snížení obvyklé ceny vozidla v důsledku plynutí času není v příčinné souvislosti s nepřiměřeně dlouhým řízením o schválení technické způsobilosti (např. cena v roce 2018  - 400tis a rok 2021 350tis)</a:t>
            </a:r>
          </a:p>
        </p:txBody>
      </p:sp>
    </p:spTree>
    <p:extLst>
      <p:ext uri="{BB962C8B-B14F-4D97-AF65-F5344CB8AC3E}">
        <p14:creationId xmlns:p14="http://schemas.microsoft.com/office/powerpoint/2010/main" val="2723319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6D5EE9-FC38-462C-8FD4-E37457DAB31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Právní kauzalita (přičítání)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A6CAB0-9091-495A-A811-C3571973E9F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Rozumná předvídatelnost</a:t>
            </a:r>
          </a:p>
          <a:p>
            <a:r>
              <a:rPr lang="cs-CZ" dirty="0"/>
              <a:t>Pravděpodobnost</a:t>
            </a:r>
          </a:p>
          <a:p>
            <a:r>
              <a:rPr lang="cs-CZ" dirty="0"/>
              <a:t>Adekvátní příčinná souvislost</a:t>
            </a:r>
          </a:p>
          <a:p>
            <a:r>
              <a:rPr lang="cs-CZ" dirty="0"/>
              <a:t> - skutečnost musí být obecně způsobilá s vyšší mírou pravděpodobnosti vyvolat daný následek</a:t>
            </a:r>
          </a:p>
          <a:p>
            <a:r>
              <a:rPr lang="cs-CZ" dirty="0"/>
              <a:t> - nutno vyřadit skutečnosti, které daný následek přivodí jen provázáním s mimořádnými okolnostmi</a:t>
            </a:r>
          </a:p>
          <a:p>
            <a:r>
              <a:rPr lang="cs-CZ" dirty="0"/>
              <a:t>Problém prosté ekonomické újmy</a:t>
            </a:r>
          </a:p>
        </p:txBody>
      </p:sp>
    </p:spTree>
    <p:extLst>
      <p:ext uri="{BB962C8B-B14F-4D97-AF65-F5344CB8AC3E}">
        <p14:creationId xmlns:p14="http://schemas.microsoft.com/office/powerpoint/2010/main" val="2389614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0B6923-7265-4106-8B21-4EF121B19D2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Zavinění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1CD31-B1C4-4CC9-AD0E-44F2F1D03DE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000" dirty="0"/>
              <a:t>Psychický vztah škůdce k vlastnímu jednání příčícímu se objektivnímu právu</a:t>
            </a:r>
          </a:p>
          <a:p>
            <a:r>
              <a:rPr lang="cs-CZ" sz="2000" dirty="0"/>
              <a:t>Hodnocení dle rozumového a volního prvku:</a:t>
            </a:r>
          </a:p>
          <a:p>
            <a:r>
              <a:rPr lang="cs-CZ" sz="2000" dirty="0"/>
              <a:t>Úmysl: - přímý (věděl a chtěl)</a:t>
            </a:r>
          </a:p>
          <a:p>
            <a:r>
              <a:rPr lang="cs-CZ" sz="2000" dirty="0"/>
              <a:t>             - nepřímý (věděl a pro případ, že normu poruší s tím byl srozuměn)</a:t>
            </a:r>
          </a:p>
          <a:p>
            <a:r>
              <a:rPr lang="cs-CZ" sz="2000" dirty="0"/>
              <a:t>Nedbalost: - vědomá – věděl, že může normu porušit, avšak bez přiměřených důvodů spoléhal na to, že se tak nestane</a:t>
            </a:r>
          </a:p>
          <a:p>
            <a:r>
              <a:rPr lang="cs-CZ" sz="2000" dirty="0"/>
              <a:t>                     - nevědomá – nevěděl, že může normu porušit, ač to vědět měl a mohl</a:t>
            </a:r>
          </a:p>
          <a:p>
            <a:r>
              <a:rPr lang="cs-CZ" sz="2000" dirty="0"/>
              <a:t>Hrubá nedbalost – vyšší stupeň intenzity</a:t>
            </a:r>
          </a:p>
          <a:p>
            <a:r>
              <a:rPr lang="cs-CZ" sz="2000" dirty="0"/>
              <a:t>Presumpce zavinění</a:t>
            </a:r>
          </a:p>
        </p:txBody>
      </p:sp>
    </p:spTree>
    <p:extLst>
      <p:ext uri="{BB962C8B-B14F-4D97-AF65-F5344CB8AC3E}">
        <p14:creationId xmlns:p14="http://schemas.microsoft.com/office/powerpoint/2010/main" val="1783294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A3EC7-0169-457F-BCAA-EDBA748C418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Deliktní způsobilost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6717ED-F206-432D-BE63-5006017DCFA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Intelektuální a volní vyspělost</a:t>
            </a:r>
          </a:p>
          <a:p>
            <a:r>
              <a:rPr lang="cs-CZ" dirty="0"/>
              <a:t>Nezpůsobilý pro:</a:t>
            </a:r>
          </a:p>
          <a:p>
            <a:r>
              <a:rPr lang="cs-CZ" dirty="0"/>
              <a:t>Nedostatek věku</a:t>
            </a:r>
          </a:p>
          <a:p>
            <a:r>
              <a:rPr lang="cs-CZ" dirty="0"/>
              <a:t>V důsledku soudního rozhodnutí pro duševní poruchu</a:t>
            </a:r>
          </a:p>
          <a:p>
            <a:r>
              <a:rPr lang="cs-CZ" dirty="0"/>
              <a:t>Následkem duševní poruchy působící během protiprávního jednání</a:t>
            </a:r>
          </a:p>
          <a:p>
            <a:r>
              <a:rPr lang="cs-CZ" dirty="0"/>
              <a:t>§2920 a n. nová věková hranice 13 let!!!!! </a:t>
            </a:r>
          </a:p>
        </p:txBody>
      </p:sp>
    </p:spTree>
    <p:extLst>
      <p:ext uri="{BB962C8B-B14F-4D97-AF65-F5344CB8AC3E}">
        <p14:creationId xmlns:p14="http://schemas.microsoft.com/office/powerpoint/2010/main" val="3210414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2E4C18-0F69-492E-B248-40273AD4B29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Zvláštní případy odpovědnosti v OZ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38F906-D13E-428C-8AC0-A479A663F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010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sz="2000" dirty="0"/>
              <a:t>- škoda způsobená tím, kdo nemůže posoudit následky svého jednání</a:t>
            </a:r>
          </a:p>
          <a:p>
            <a:r>
              <a:rPr lang="cs-CZ" sz="2000" dirty="0"/>
              <a:t>Škoda způsobená osobou s nebezpečnými vlastnostmi</a:t>
            </a:r>
          </a:p>
          <a:p>
            <a:r>
              <a:rPr lang="cs-CZ" sz="2000" dirty="0"/>
              <a:t>Škoda z provozní činnosti</a:t>
            </a:r>
          </a:p>
          <a:p>
            <a:r>
              <a:rPr lang="cs-CZ" sz="2000" dirty="0"/>
              <a:t>Škoda způsobená provozem zvlášť nebezpečným</a:t>
            </a:r>
          </a:p>
          <a:p>
            <a:r>
              <a:rPr lang="cs-CZ" sz="2000" dirty="0"/>
              <a:t>Škoda na nemovité věci</a:t>
            </a:r>
          </a:p>
          <a:p>
            <a:r>
              <a:rPr lang="cs-CZ" sz="2000" dirty="0"/>
              <a:t>Škoda z provozu dopravních prostředků</a:t>
            </a:r>
          </a:p>
          <a:p>
            <a:r>
              <a:rPr lang="cs-CZ" sz="2000" dirty="0"/>
              <a:t>Škoda způsobená zvířetem</a:t>
            </a:r>
          </a:p>
          <a:p>
            <a:r>
              <a:rPr lang="cs-CZ" sz="2000" dirty="0"/>
              <a:t>Škoda způsobená věcí</a:t>
            </a:r>
          </a:p>
          <a:p>
            <a:r>
              <a:rPr lang="cs-CZ" sz="2000" dirty="0"/>
              <a:t>Škoda způsobená vadou výrobku</a:t>
            </a:r>
          </a:p>
          <a:p>
            <a:pPr marL="0" indent="0">
              <a:buNone/>
            </a:pPr>
            <a:r>
              <a:rPr lang="cs-CZ" sz="2000" dirty="0"/>
              <a:t> . Škoda na odložené věci</a:t>
            </a:r>
          </a:p>
          <a:p>
            <a:pPr marL="0" indent="0">
              <a:buNone/>
            </a:pPr>
            <a:r>
              <a:rPr lang="cs-CZ" sz="2000" dirty="0"/>
              <a:t>Škoda způsobená na vnesené věci</a:t>
            </a:r>
          </a:p>
          <a:p>
            <a:pPr marL="0" indent="0">
              <a:buNone/>
            </a:pPr>
            <a:r>
              <a:rPr lang="cs-CZ" sz="2000" dirty="0"/>
              <a:t>Škoda způsobená informací nebo radou za úplatu</a:t>
            </a:r>
          </a:p>
          <a:p>
            <a:pPr marL="0" indent="0">
              <a:buNone/>
            </a:pPr>
            <a:r>
              <a:rPr lang="cs-CZ" sz="2000" dirty="0"/>
              <a:t>Škoda způsobená při výkonu veřejné moci – </a:t>
            </a:r>
            <a:r>
              <a:rPr lang="cs-CZ" sz="2000" dirty="0" err="1"/>
              <a:t>zák.č</a:t>
            </a:r>
            <a:r>
              <a:rPr lang="cs-CZ" sz="2000" dirty="0"/>
              <a:t>. 82/1998 Sb.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58804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62EDE-B442-41BA-9707-1C06051264A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Obsah náhrady újmy dle OZ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222FE9-DF2F-4C7C-B949-95D1E07CA42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Obsah = co se hradí (§ 2894-1899)</a:t>
            </a:r>
          </a:p>
          <a:p>
            <a:r>
              <a:rPr lang="cs-CZ" dirty="0"/>
              <a:t>Újma na jmění (škoda) vždy</a:t>
            </a:r>
          </a:p>
          <a:p>
            <a:r>
              <a:rPr lang="cs-CZ" dirty="0"/>
              <a:t>Nemajetková újma ( pokud byla výslovně ujednána nebo pokud tak výslovně stanoví zákon)</a:t>
            </a:r>
          </a:p>
        </p:txBody>
      </p:sp>
    </p:spTree>
    <p:extLst>
      <p:ext uri="{BB962C8B-B14F-4D97-AF65-F5344CB8AC3E}">
        <p14:creationId xmlns:p14="http://schemas.microsoft.com/office/powerpoint/2010/main" val="3823300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A0ABD8-CA12-4769-9972-2F416847E0E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Způsob a rozsah náhrady škody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32DB83-5C3F-410A-B94C-EF05489E4B7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Jak se škoda hradí a kolik?</a:t>
            </a:r>
          </a:p>
          <a:p>
            <a:r>
              <a:rPr lang="cs-CZ" dirty="0"/>
              <a:t>Přednost naturální restituce (tzn. uvedení do předešlého stavu) před </a:t>
            </a:r>
            <a:r>
              <a:rPr lang="cs-CZ" dirty="0" err="1"/>
              <a:t>relutární</a:t>
            </a:r>
            <a:r>
              <a:rPr lang="cs-CZ" dirty="0"/>
              <a:t> náhradou (peněžní)</a:t>
            </a:r>
          </a:p>
          <a:p>
            <a:r>
              <a:rPr lang="cs-CZ" dirty="0"/>
              <a:t>Je na poškozeném, zda-</a:t>
            </a:r>
            <a:r>
              <a:rPr lang="cs-CZ" dirty="0" err="1"/>
              <a:t>li</a:t>
            </a:r>
            <a:r>
              <a:rPr lang="cs-CZ" dirty="0"/>
              <a:t> o </a:t>
            </a:r>
            <a:r>
              <a:rPr lang="cs-CZ" dirty="0" err="1"/>
              <a:t>relutární</a:t>
            </a:r>
            <a:r>
              <a:rPr lang="cs-CZ" dirty="0"/>
              <a:t> náhradu požádá na prvním místě</a:t>
            </a:r>
          </a:p>
          <a:p>
            <a:r>
              <a:rPr lang="cs-CZ" dirty="0"/>
              <a:t>Hradí se škoda skutečná a ušlý zisk</a:t>
            </a:r>
          </a:p>
        </p:txBody>
      </p:sp>
    </p:spTree>
    <p:extLst>
      <p:ext uri="{BB962C8B-B14F-4D97-AF65-F5344CB8AC3E}">
        <p14:creationId xmlns:p14="http://schemas.microsoft.com/office/powerpoint/2010/main" val="2701081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9113D2-49E0-42BD-A5B4-F53DD78DA6B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Moderační právo soudu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667593-D754-47F2-A90D-8DBCA9F5DA6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Snížení náhrady § 2953n.</a:t>
            </a:r>
          </a:p>
          <a:p>
            <a:r>
              <a:rPr lang="cs-CZ" dirty="0"/>
              <a:t>Soud sníží z důvodu zvláštního zřetele hodných</a:t>
            </a:r>
          </a:p>
          <a:p>
            <a:r>
              <a:rPr lang="cs-CZ" dirty="0"/>
              <a:t>Zohlední – jak ke  škodě došlo, k osobním a majetkovým poměrům škůdce a poškozeného</a:t>
            </a:r>
          </a:p>
          <a:p>
            <a:r>
              <a:rPr lang="cs-CZ" dirty="0"/>
              <a:t>Nelze: u úmyslu a u toho, kdo se přihlásil k odbornému výkonu jako příslušník určitého stavu nebo povolání, pokud došlo k porušení odborné péče</a:t>
            </a:r>
          </a:p>
        </p:txBody>
      </p:sp>
    </p:spTree>
    <p:extLst>
      <p:ext uri="{BB962C8B-B14F-4D97-AF65-F5344CB8AC3E}">
        <p14:creationId xmlns:p14="http://schemas.microsoft.com/office/powerpoint/2010/main" val="649338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ED6A75-BB34-4620-BF22-B6DE2ABDC90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Odčinění nemajetkové újmy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EE776B-B842-4C3F-8853-C5B52A3BB34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Přiměřené zadostiučinění (satisfakce)</a:t>
            </a:r>
          </a:p>
          <a:p>
            <a:r>
              <a:rPr lang="cs-CZ" dirty="0"/>
              <a:t>Morální – omluva, konstatování porušení práva</a:t>
            </a:r>
          </a:p>
          <a:p>
            <a:r>
              <a:rPr lang="cs-CZ" dirty="0"/>
              <a:t>V penězích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0441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EA11E9-FC0B-4761-9BED-48037F3E801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Odčinění újmy na přirozených právech člověka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354A38-1C52-4814-9FF6-0EF4276D732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sz="2000" dirty="0"/>
              <a:t>§ 2956 generální klauzule</a:t>
            </a:r>
          </a:p>
          <a:p>
            <a:r>
              <a:rPr lang="cs-CZ" sz="2000" dirty="0"/>
              <a:t>§2958 újma na zdraví – bolest, náhrada společenského </a:t>
            </a:r>
            <a:r>
              <a:rPr lang="cs-CZ" sz="2000" dirty="0" err="1"/>
              <a:t>upraltnění</a:t>
            </a:r>
            <a:r>
              <a:rPr lang="cs-CZ" sz="2000" dirty="0"/>
              <a:t>, další nemajetková újma, metodika Nejvyššího soudu)</a:t>
            </a:r>
          </a:p>
          <a:p>
            <a:r>
              <a:rPr lang="cs-CZ" sz="2000" dirty="0"/>
              <a:t>§ 2959 sekundární oběti</a:t>
            </a:r>
          </a:p>
          <a:p>
            <a:r>
              <a:rPr lang="cs-CZ" sz="2000" dirty="0"/>
              <a:t>Další práva:</a:t>
            </a:r>
          </a:p>
          <a:p>
            <a:r>
              <a:rPr lang="cs-CZ" sz="2000" dirty="0"/>
              <a:t>Náklady spojené s péčí o zdraví</a:t>
            </a:r>
          </a:p>
          <a:p>
            <a:r>
              <a:rPr lang="cs-CZ" sz="2000" dirty="0"/>
              <a:t>Náklady pohřbu</a:t>
            </a:r>
          </a:p>
          <a:p>
            <a:r>
              <a:rPr lang="cs-CZ" sz="2000" dirty="0"/>
              <a:t>Náhrada za ztrátu na výdělku</a:t>
            </a:r>
          </a:p>
          <a:p>
            <a:r>
              <a:rPr lang="cs-CZ" sz="2000" dirty="0"/>
              <a:t>Náhrada za ztrátu na důchodu</a:t>
            </a:r>
          </a:p>
          <a:p>
            <a:r>
              <a:rPr lang="cs-CZ" sz="2000" dirty="0"/>
              <a:t>Náhrada bezplatně poskytované práce</a:t>
            </a:r>
          </a:p>
          <a:p>
            <a:r>
              <a:rPr lang="cs-CZ" sz="2000" dirty="0"/>
              <a:t>Náhrada nákladů na výživu pozůstalým</a:t>
            </a:r>
          </a:p>
          <a:p>
            <a:r>
              <a:rPr lang="cs-CZ" sz="2000" dirty="0"/>
              <a:t>odbytné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149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7B5234-6545-412E-9339-CAE92B5653E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Pojem odpovědnosti a historický 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11FD61-7596-469E-B420-57812B6AE9F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/>
              <a:t>Římské právo pojem odpovědnosti neznalo</a:t>
            </a:r>
          </a:p>
          <a:p>
            <a:r>
              <a:rPr lang="cs-CZ" dirty="0"/>
              <a:t>Upravovalo závazky ex </a:t>
            </a:r>
            <a:r>
              <a:rPr lang="cs-CZ" dirty="0" err="1"/>
              <a:t>delicto</a:t>
            </a:r>
            <a:r>
              <a:rPr lang="cs-CZ" dirty="0"/>
              <a:t> – bez rozlišení deliktu civilního x trestního </a:t>
            </a:r>
          </a:p>
          <a:p>
            <a:r>
              <a:rPr lang="cs-CZ" dirty="0"/>
              <a:t>Pojem odpovědnosti byl vyvinut a nedůsledně přejat z jiných společenských věd 19. století</a:t>
            </a:r>
          </a:p>
          <a:p>
            <a:r>
              <a:rPr lang="cs-CZ" dirty="0"/>
              <a:t>Dodnes dle teorie dva náhledy na odpovědnost:</a:t>
            </a:r>
          </a:p>
          <a:p>
            <a:pPr marL="514350" indent="-514350">
              <a:buAutoNum type="alphaLcParenR"/>
            </a:pPr>
            <a:r>
              <a:rPr lang="cs-CZ" dirty="0"/>
              <a:t>Sankční odpovědnost, tzv. retrospektivní (za nesplnění povinnosti či za porušení povinnosti)</a:t>
            </a:r>
          </a:p>
          <a:p>
            <a:pPr marL="514350" indent="-514350">
              <a:buAutoNum type="alphaLcParenR"/>
            </a:pPr>
            <a:r>
              <a:rPr lang="cs-CZ" dirty="0"/>
              <a:t>Aktivní odpovědnost, tzv. perspektivní – primární, za to, že bude splněno</a:t>
            </a:r>
          </a:p>
        </p:txBody>
      </p:sp>
    </p:spTree>
    <p:extLst>
      <p:ext uri="{BB962C8B-B14F-4D97-AF65-F5344CB8AC3E}">
        <p14:creationId xmlns:p14="http://schemas.microsoft.com/office/powerpoint/2010/main" val="2044823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13CD6E-F08B-41DB-A7D4-0B45940AE3D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Bolestné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2AEBF4-8130-4748-BE4C-E1EE04A714D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Bodové hodnocení v části B metodiky Nejvyššího soudu</a:t>
            </a:r>
          </a:p>
          <a:p>
            <a:r>
              <a:rPr lang="cs-CZ" dirty="0"/>
              <a:t>Hodnota bodu je odvozena od jednoho procenta hrubé měsíční nominální mzdy přepočtené počty zaměstnanců v národním hospodářství za kalendářní rok předcházejícího roku, v němž vznikl nárok/bolest</a:t>
            </a:r>
          </a:p>
          <a:p>
            <a:r>
              <a:rPr lang="cs-CZ" dirty="0"/>
              <a:t>V roce 2021 = 356,11 Kč</a:t>
            </a:r>
          </a:p>
        </p:txBody>
      </p:sp>
    </p:spTree>
    <p:extLst>
      <p:ext uri="{BB962C8B-B14F-4D97-AF65-F5344CB8AC3E}">
        <p14:creationId xmlns:p14="http://schemas.microsoft.com/office/powerpoint/2010/main" val="15922537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F4356D-A9FD-47C8-872D-F29717FCC84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Ztížení společenského uplatnění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EC1190-AF01-455B-859A-D88051528CC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Základní otázka – jaká je hodnota lidského života???</a:t>
            </a:r>
          </a:p>
          <a:p>
            <a:r>
              <a:rPr lang="cs-CZ" dirty="0"/>
              <a:t>400-násobek průměrné hrubé měsíční nominální mzdy na přepočtené počty zaměstnanců v národním hospodářství za kalendářní rok předcházejícího roku, v n </a:t>
            </a:r>
            <a:r>
              <a:rPr lang="cs-CZ" dirty="0" err="1"/>
              <a:t>měž</a:t>
            </a:r>
            <a:r>
              <a:rPr lang="cs-CZ" dirty="0"/>
              <a:t> se ustálil zdravotní stav</a:t>
            </a:r>
          </a:p>
          <a:p>
            <a:r>
              <a:rPr lang="cs-CZ" dirty="0"/>
              <a:t>V roce 2021 : 14 244 400 Kč</a:t>
            </a:r>
          </a:p>
        </p:txBody>
      </p:sp>
    </p:spTree>
    <p:extLst>
      <p:ext uri="{BB962C8B-B14F-4D97-AF65-F5344CB8AC3E}">
        <p14:creationId xmlns:p14="http://schemas.microsoft.com/office/powerpoint/2010/main" val="3896868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5B2792-257B-4877-A2A6-2AA2999B5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Bezdůvodné obohacení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23BEBB-54E5-448D-997D-396B6963E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2991</a:t>
            </a:r>
          </a:p>
          <a:p>
            <a:r>
              <a:rPr lang="cs-CZ" dirty="0"/>
              <a:t>Kdo se na úkor jiného bez spravedlivého důvodu  obohatí, musí ochuzenému vydat, oč se obohatil</a:t>
            </a:r>
          </a:p>
          <a:p>
            <a:r>
              <a:rPr lang="cs-CZ" dirty="0"/>
              <a:t>Bezdůvodně se obohatí ten, kdo získá majetkový prospěch:</a:t>
            </a:r>
          </a:p>
          <a:p>
            <a:r>
              <a:rPr lang="cs-CZ" dirty="0"/>
              <a:t> - plněním bez právního důvodu</a:t>
            </a:r>
          </a:p>
          <a:p>
            <a:r>
              <a:rPr lang="cs-CZ" dirty="0"/>
              <a:t> - plněním z právního důvodu, který odpadl</a:t>
            </a:r>
          </a:p>
          <a:p>
            <a:r>
              <a:rPr lang="cs-CZ" dirty="0"/>
              <a:t> - protiprávním užitím cizí hodnoty</a:t>
            </a:r>
          </a:p>
          <a:p>
            <a:r>
              <a:rPr lang="cs-CZ" dirty="0"/>
              <a:t> - tím, že za něho bylo plněno, co měl plnit po právu sám</a:t>
            </a:r>
          </a:p>
        </p:txBody>
      </p:sp>
    </p:spTree>
    <p:extLst>
      <p:ext uri="{BB962C8B-B14F-4D97-AF65-F5344CB8AC3E}">
        <p14:creationId xmlns:p14="http://schemas.microsoft.com/office/powerpoint/2010/main" val="8197612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338A65-580A-412A-BD0C-741F11843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není povinnost vydat….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A1BC57-C178-4D86-90C1-9810AD6D6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Byl-li splněn dluh a to i předčasně</a:t>
            </a:r>
          </a:p>
          <a:p>
            <a:r>
              <a:rPr lang="cs-CZ" dirty="0"/>
              <a:t>Nebylo-li uplatněno právo, ač uplatněno být mohlo</a:t>
            </a:r>
          </a:p>
          <a:p>
            <a:r>
              <a:rPr lang="cs-CZ" dirty="0"/>
              <a:t>Učinila-li jedna osoba něco ve svém výlučném a osobním zájmu či na vlastní nebezpečí</a:t>
            </a:r>
          </a:p>
          <a:p>
            <a:r>
              <a:rPr lang="cs-CZ" dirty="0"/>
              <a:t>Kdy jedna osoba obohatí druhou s úmyslem ji obdarovat nebo o bohatit bez úmyslu </a:t>
            </a:r>
            <a:r>
              <a:rPr lang="cs-CZ"/>
              <a:t>se právně vázat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007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CBFE52-95B5-4477-818B-831C0C8B648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Subjektivní a objektivní odpovědnost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B979E7-571F-427A-AA0E-71C8DE352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Subjektivní  = odpovědnost za zavinění (bez zavinění nevznikne), historicky starší</a:t>
            </a:r>
          </a:p>
          <a:p>
            <a:r>
              <a:rPr lang="cs-CZ" dirty="0"/>
              <a:t>Objektivní = odpovědnost bez ohledu za zavinění (za riziko), podle § 2895 ji nelze rozšiřovat</a:t>
            </a:r>
          </a:p>
          <a:p>
            <a:r>
              <a:rPr lang="cs-CZ" dirty="0"/>
              <a:t>Absolutní odpovědnost =  bez ohledu na zavinění a bez možnosti liberace (nepřísnější s ohledem na rizikovost daných situací či činností a nutná z hlediska prevence jednajících a ochrany případných poškozených)</a:t>
            </a:r>
          </a:p>
        </p:txBody>
      </p:sp>
    </p:spTree>
    <p:extLst>
      <p:ext uri="{BB962C8B-B14F-4D97-AF65-F5344CB8AC3E}">
        <p14:creationId xmlns:p14="http://schemas.microsoft.com/office/powerpoint/2010/main" val="540219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EF2F3-27CF-4236-B3F3-757C34B7F4A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Předpoklady odpovědnosti za škodu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140D33-FC12-4A6B-9BD1-5B9B7B63996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1. protiprávní jednání (u objektivní právně relevantní škodná událost)</a:t>
            </a:r>
          </a:p>
          <a:p>
            <a:r>
              <a:rPr lang="cs-CZ" dirty="0"/>
              <a:t>2. Újma (nemajetková újma i škoda)</a:t>
            </a:r>
          </a:p>
          <a:p>
            <a:r>
              <a:rPr lang="cs-CZ" dirty="0"/>
              <a:t>3. Příčinná souvislost (kauzální nexus mezi jednáním a škodou)</a:t>
            </a:r>
          </a:p>
          <a:p>
            <a:r>
              <a:rPr lang="cs-CZ" dirty="0"/>
              <a:t>4. Zavinění (u subjektivní odpovědnosti se presumuje v nedbalostní formě, u objektivní se nevyžaduje)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8428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87D900-A8B6-4397-8833-3E92D8F26B1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Druhy odpovědnosti upravení v OZ dle povahy porušení primární povinnosti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C7774F-446B-4C69-862E-4E805BAD907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Odpovědnost vzniklá z </a:t>
            </a:r>
            <a:r>
              <a:rPr lang="cs-CZ" dirty="0">
                <a:solidFill>
                  <a:srgbClr val="FF0000"/>
                </a:solidFill>
              </a:rPr>
              <a:t>úmyslného porušení dobrých mravů </a:t>
            </a:r>
            <a:r>
              <a:rPr lang="cs-CZ" dirty="0"/>
              <a:t>§ 2909</a:t>
            </a:r>
          </a:p>
          <a:p>
            <a:r>
              <a:rPr lang="cs-CZ" dirty="0"/>
              <a:t>Odpovědnost vzniklá z </a:t>
            </a:r>
            <a:r>
              <a:rPr lang="cs-CZ" dirty="0">
                <a:solidFill>
                  <a:srgbClr val="FF0000"/>
                </a:solidFill>
              </a:rPr>
              <a:t>porušení zákona a zásahu do absolutního práva </a:t>
            </a:r>
            <a:r>
              <a:rPr lang="cs-CZ" dirty="0"/>
              <a:t>§2910 (za zavinění –subjektivní)</a:t>
            </a:r>
          </a:p>
          <a:p>
            <a:r>
              <a:rPr lang="cs-CZ" dirty="0"/>
              <a:t>Odpovědnost vzniklá </a:t>
            </a:r>
            <a:r>
              <a:rPr lang="cs-CZ" dirty="0">
                <a:solidFill>
                  <a:srgbClr val="FF0000"/>
                </a:solidFill>
              </a:rPr>
              <a:t>ze zaviněného porušení ochranné normy § 2910 </a:t>
            </a:r>
          </a:p>
          <a:p>
            <a:pPr marL="0" indent="0">
              <a:buNone/>
            </a:pPr>
            <a:r>
              <a:rPr lang="cs-CZ" dirty="0"/>
              <a:t>   (za zavinění – subjektivní)</a:t>
            </a:r>
          </a:p>
          <a:p>
            <a:pPr marL="0" indent="0">
              <a:buNone/>
            </a:pPr>
            <a:r>
              <a:rPr lang="cs-CZ" dirty="0"/>
              <a:t>. Odpovědnost vzniklá z porušení smluvní povinnosti § 2913 (bez zavinění – objektivní)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6433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4388E-C4D7-4181-8612-A20E7B72B6E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dirty="0"/>
              <a:t>Ochranný účel normy v judikatuře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A30ACC-8A7A-4FA0-B5E7-B91B2E02DB1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/>
              <a:t>25 </a:t>
            </a:r>
            <a:r>
              <a:rPr lang="cs-CZ" dirty="0" err="1"/>
              <a:t>Cdo</a:t>
            </a:r>
            <a:r>
              <a:rPr lang="cs-CZ" dirty="0"/>
              <a:t> 535/2018</a:t>
            </a:r>
          </a:p>
          <a:p>
            <a:r>
              <a:rPr lang="cs-CZ" sz="2000" dirty="0"/>
              <a:t>Žalovaná dne 21.7.2015 způsobila dopravní nehodu, při níž byl zraněn zaměstnanec žalobkyně a pro trvalé následky musel ukončit svůj pracovní poměr. Žalobkyně mu vyplatila odstupné ve výši 223.668Kč.</a:t>
            </a:r>
          </a:p>
          <a:p>
            <a:r>
              <a:rPr lang="cs-CZ" sz="2000" dirty="0"/>
              <a:t>Především je nutno zdůraznit, že protiprávním jednáním řidičky bylo zasaženo do absolutních práv poškozeného, tj. zaměstnance žalobkyně (způsobení újmy na jeho zdraví), nikoli do práva zaměstnavatele – žalobkyně. Výplata odstupného je až následkem poškození zdraví jejího zaměstnance, tedy následkem následku protiprávního jednání žalované.</a:t>
            </a:r>
          </a:p>
          <a:p>
            <a:r>
              <a:rPr lang="cs-CZ" sz="2000" dirty="0"/>
              <a:t>Účelem zákona o silničním provozu je dle §1 tohoto zákona úprava práv a povinností účastníků provozu, pravidla provozu na pozemních komunikacích a správa řízení silničního provozu státem. Ochranná funkce normy zajišťuje pouze plynulost a bezpečnost provozu na pozemních komunikacích, zákon chrání život, zdraví a majetek účastníků provozu a garantuje i odškodnění zásahu do těchto statků způsobených bezprostředním porušením silničních předpisů. Tuto funkci však nejde nepřiměřeně rozšiřovat nad rámec ochrany bezpečnosti dopravního provozu a nahrazovat tak ochrannou funkci dalších právních norem, jejichž podstatou je ochrana daných právních vztahů, v posuzované věci zákoníku práce. Žalovaná zasáhla do práv poškozeného z dopravní nehody, jímž byl zaměstnanec </a:t>
            </a:r>
            <a:r>
              <a:rPr lang="cs-CZ" sz="2000" dirty="0" err="1"/>
              <a:t>dovolatelky</a:t>
            </a:r>
            <a:r>
              <a:rPr lang="cs-CZ" sz="2000" dirty="0"/>
              <a:t>, nikoli do práv zaměstnavatele</a:t>
            </a:r>
          </a:p>
        </p:txBody>
      </p:sp>
    </p:spTree>
    <p:extLst>
      <p:ext uri="{BB962C8B-B14F-4D97-AF65-F5344CB8AC3E}">
        <p14:creationId xmlns:p14="http://schemas.microsoft.com/office/powerpoint/2010/main" val="2261434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F4D931-CCFA-406B-BA51-A365C9F5F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2256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Jednání a jeho protiprávnost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ACCC66-495C-4CE3-A395-4CFACD58F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7081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2000" dirty="0"/>
              <a:t>Protiprávnost – objektivní prvek</a:t>
            </a:r>
          </a:p>
          <a:p>
            <a:r>
              <a:rPr lang="cs-CZ" sz="2000" dirty="0"/>
              <a:t>Zákazy a příkazy v celém právním řádu</a:t>
            </a:r>
          </a:p>
          <a:p>
            <a:r>
              <a:rPr lang="cs-CZ" sz="2000" dirty="0"/>
              <a:t>Závazky z deliktů pouze úprava prevenční povinnosti v §2900 </a:t>
            </a:r>
            <a:r>
              <a:rPr lang="cs-CZ" sz="2000" dirty="0" err="1"/>
              <a:t>an</a:t>
            </a:r>
            <a:r>
              <a:rPr lang="cs-CZ" sz="2000" dirty="0"/>
              <a:t>.</a:t>
            </a:r>
          </a:p>
          <a:p>
            <a:endParaRPr lang="cs-CZ" sz="2000" dirty="0"/>
          </a:p>
          <a:p>
            <a:r>
              <a:rPr lang="cs-CZ" sz="2000" dirty="0"/>
              <a:t>PREVENCE dle OZ</a:t>
            </a:r>
          </a:p>
          <a:p>
            <a:r>
              <a:rPr lang="cs-CZ" sz="2000" dirty="0"/>
              <a:t>Generální prevence § 2900</a:t>
            </a:r>
          </a:p>
          <a:p>
            <a:pPr marL="0" indent="0">
              <a:buNone/>
            </a:pPr>
            <a:r>
              <a:rPr lang="cs-CZ" sz="2000" dirty="0"/>
              <a:t>Hypotéza:1)vyžadují-li to okolnosti případu nebo zvyklosti </a:t>
            </a:r>
            <a:r>
              <a:rPr lang="cs-CZ" sz="2000" dirty="0" err="1"/>
              <a:t>soukr.života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                  2)omezena na konání (dare, </a:t>
            </a:r>
            <a:r>
              <a:rPr lang="cs-CZ" sz="2000" dirty="0" err="1"/>
              <a:t>facere</a:t>
            </a:r>
            <a:r>
              <a:rPr lang="cs-CZ" sz="2000" dirty="0"/>
              <a:t>)</a:t>
            </a:r>
          </a:p>
          <a:p>
            <a:pPr marL="0" indent="0">
              <a:buNone/>
            </a:pPr>
            <a:r>
              <a:rPr lang="cs-CZ" sz="2000" dirty="0"/>
              <a:t>                  3) subjektivní rozsah – každý</a:t>
            </a:r>
          </a:p>
          <a:p>
            <a:pPr marL="0" indent="0">
              <a:buNone/>
            </a:pPr>
            <a:r>
              <a:rPr lang="cs-CZ" sz="2000" dirty="0"/>
              <a:t>Dispozice: nesmí dojít k:</a:t>
            </a:r>
          </a:p>
          <a:p>
            <a:pPr marL="0" indent="0">
              <a:buNone/>
            </a:pPr>
            <a:r>
              <a:rPr lang="cs-CZ" sz="2000" dirty="0"/>
              <a:t>                   1) nedůvodné újmě</a:t>
            </a:r>
          </a:p>
          <a:p>
            <a:pPr marL="0" indent="0">
              <a:buNone/>
            </a:pPr>
            <a:r>
              <a:rPr lang="cs-CZ" sz="2000" dirty="0"/>
              <a:t>                   2) na životě, zdraví nebo vlastnictví jiného (i živ. prostředí)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7764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AB3C4F-EC51-4D43-A6F8-F90D009960F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Speciální prevence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AC1E41-1927-43B7-899A-F4D75CA762B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 err="1"/>
              <a:t>Zakročovací</a:t>
            </a:r>
            <a:r>
              <a:rPr lang="cs-CZ" dirty="0"/>
              <a:t>  povinnost§ 2901</a:t>
            </a:r>
          </a:p>
          <a:p>
            <a:r>
              <a:rPr lang="cs-CZ" dirty="0"/>
              <a:t>Oznamovací povinnost § 2902</a:t>
            </a:r>
          </a:p>
          <a:p>
            <a:r>
              <a:rPr lang="cs-CZ" dirty="0"/>
              <a:t>Nesplnění </a:t>
            </a:r>
            <a:r>
              <a:rPr lang="cs-CZ" dirty="0" err="1"/>
              <a:t>zakročovací</a:t>
            </a:r>
            <a:r>
              <a:rPr lang="cs-CZ" dirty="0"/>
              <a:t> povinnosti přiměřeným způsobem ohroženým § 2903/1</a:t>
            </a:r>
          </a:p>
          <a:p>
            <a:r>
              <a:rPr lang="cs-CZ" dirty="0"/>
              <a:t>Nese následky, kterým mohl zabránit ze svého</a:t>
            </a:r>
          </a:p>
          <a:p>
            <a:r>
              <a:rPr lang="cs-CZ" dirty="0"/>
              <a:t>Při vážném ohrožení:</a:t>
            </a:r>
          </a:p>
          <a:p>
            <a:pPr marL="0" indent="0">
              <a:buNone/>
            </a:pPr>
            <a:r>
              <a:rPr lang="cs-CZ" dirty="0"/>
              <a:t>Právo ohroženého požadovat uložení vhodného a přiměřeného opatření k odvrácení hrozící újmy soudem § 2903/2</a:t>
            </a:r>
          </a:p>
          <a:p>
            <a:pPr marL="0" indent="0">
              <a:buNone/>
            </a:pPr>
            <a:r>
              <a:rPr lang="cs-CZ" dirty="0"/>
              <a:t>Újma způsobená náhodou: nahradí ten, kdo dal zaviněně náhodě podnět (např. rozbití záchranné brzdy či hasícího přístroje)</a:t>
            </a:r>
          </a:p>
        </p:txBody>
      </p:sp>
    </p:spTree>
    <p:extLst>
      <p:ext uri="{BB962C8B-B14F-4D97-AF65-F5344CB8AC3E}">
        <p14:creationId xmlns:p14="http://schemas.microsoft.com/office/powerpoint/2010/main" val="1197414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BA023-6F47-4ADF-B11B-C8616127486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/>
              <a:t>Okolnosti vylučující protiprávnost (následná absence výchozího předpokladu pro odpovědnost)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8BE884-2DF9-42E0-9241-1E5A8A83143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Zvláštní soukromoprávní oprávnění</a:t>
            </a:r>
          </a:p>
          <a:p>
            <a:r>
              <a:rPr lang="cs-CZ" dirty="0"/>
              <a:t>Plnění zákonné povinnosti</a:t>
            </a:r>
          </a:p>
          <a:p>
            <a:r>
              <a:rPr lang="cs-CZ" dirty="0"/>
              <a:t>Svolení poškozeného</a:t>
            </a:r>
          </a:p>
          <a:p>
            <a:r>
              <a:rPr lang="cs-CZ" dirty="0"/>
              <a:t>Svépomoc (§14)</a:t>
            </a:r>
          </a:p>
          <a:p>
            <a:r>
              <a:rPr lang="cs-CZ" dirty="0"/>
              <a:t>Nutná obrana (§2905)</a:t>
            </a:r>
          </a:p>
          <a:p>
            <a:r>
              <a:rPr lang="cs-CZ" dirty="0"/>
              <a:t>Krajní nouze (2906)</a:t>
            </a:r>
          </a:p>
        </p:txBody>
      </p:sp>
    </p:spTree>
    <p:extLst>
      <p:ext uri="{BB962C8B-B14F-4D97-AF65-F5344CB8AC3E}">
        <p14:creationId xmlns:p14="http://schemas.microsoft.com/office/powerpoint/2010/main" val="15826851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1421</Words>
  <Application>Microsoft Office PowerPoint</Application>
  <PresentationFormat>Širokoúhlá obrazovka</PresentationFormat>
  <Paragraphs>153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Odpovědnost za škodu</vt:lpstr>
      <vt:lpstr>Pojem odpovědnosti a historický úvod</vt:lpstr>
      <vt:lpstr>Subjektivní a objektivní odpovědnost</vt:lpstr>
      <vt:lpstr>Předpoklady odpovědnosti za škodu</vt:lpstr>
      <vt:lpstr>Druhy odpovědnosti upravení v OZ dle povahy porušení primární povinnosti</vt:lpstr>
      <vt:lpstr>Ochranný účel normy v judikatuře</vt:lpstr>
      <vt:lpstr>Jednání a jeho protiprávnost</vt:lpstr>
      <vt:lpstr>Speciální prevence</vt:lpstr>
      <vt:lpstr>Okolnosti vylučující protiprávnost (následná absence výchozího předpokladu pro odpovědnost)</vt:lpstr>
      <vt:lpstr>Příčinná souvislost</vt:lpstr>
      <vt:lpstr>Právní kauzalita (přičítání)</vt:lpstr>
      <vt:lpstr>Zavinění</vt:lpstr>
      <vt:lpstr>Deliktní způsobilost</vt:lpstr>
      <vt:lpstr>Zvláštní případy odpovědnosti v OZ</vt:lpstr>
      <vt:lpstr>Obsah náhrady újmy dle OZ</vt:lpstr>
      <vt:lpstr>Způsob a rozsah náhrady škody</vt:lpstr>
      <vt:lpstr>Moderační právo soudu</vt:lpstr>
      <vt:lpstr>Odčinění nemajetkové újmy</vt:lpstr>
      <vt:lpstr>Odčinění újmy na přirozených právech člověka</vt:lpstr>
      <vt:lpstr>Bolestné</vt:lpstr>
      <vt:lpstr>Ztížení společenského uplatnění</vt:lpstr>
      <vt:lpstr>Bezdůvodné obohacení</vt:lpstr>
      <vt:lpstr>Kdy není povinnost vydat….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Odpovědnost za škodu</dc:title>
  <dc:creator>Lenka Dobešová</dc:creator>
  <cp:lastModifiedBy>Alžběta Jeřábková</cp:lastModifiedBy>
  <cp:revision>16</cp:revision>
  <dcterms:created xsi:type="dcterms:W3CDTF">2023-04-24T08:48:31Z</dcterms:created>
  <dcterms:modified xsi:type="dcterms:W3CDTF">2023-10-23T17:26:53Z</dcterms:modified>
</cp:coreProperties>
</file>