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9" r:id="rId3"/>
    <p:sldId id="276" r:id="rId4"/>
    <p:sldId id="327" r:id="rId5"/>
    <p:sldId id="257" r:id="rId6"/>
    <p:sldId id="309" r:id="rId7"/>
    <p:sldId id="328" r:id="rId8"/>
    <p:sldId id="329" r:id="rId9"/>
    <p:sldId id="313" r:id="rId10"/>
    <p:sldId id="331" r:id="rId11"/>
    <p:sldId id="288" r:id="rId12"/>
    <p:sldId id="318" r:id="rId13"/>
  </p:sldIdLst>
  <p:sldSz cx="9145588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33" autoAdjust="0"/>
    <p:restoredTop sz="67801" autoAdjust="0"/>
  </p:normalViewPr>
  <p:slideViewPr>
    <p:cSldViewPr snapToGrid="0">
      <p:cViewPr varScale="1">
        <p:scale>
          <a:sx n="45" d="100"/>
          <a:sy n="45" d="100"/>
        </p:scale>
        <p:origin x="1968" y="4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250462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124661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874886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228963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162825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300375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561161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303415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666644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461061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92443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2901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C251B53-6C8B-4F0B-8824-504A47FFD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133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8393F8C-A31C-4CAB-9887-50F0DCCDFB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877" y="2019299"/>
            <a:ext cx="4106255" cy="2833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048F454-420A-4E72-98B5-76C7E9DB3E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01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98928" y="2700000"/>
            <a:ext cx="8522680" cy="1171580"/>
          </a:xfrm>
        </p:spPr>
        <p:txBody>
          <a:bodyPr/>
          <a:lstStyle/>
          <a:p>
            <a:r>
              <a:rPr lang="cs-CZ" dirty="0"/>
              <a:t>Virtuální vlastnictví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doc. JUDr. Pavel Koukal, Ph.D.</a:t>
            </a:r>
          </a:p>
          <a:p>
            <a:r>
              <a:rPr lang="cs-CZ" dirty="0"/>
              <a:t>Právnická fakulta Masarykovy univerzity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93604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Virtuální vlastnictví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436728"/>
            <a:ext cx="8066301" cy="451576"/>
          </a:xfrm>
        </p:spPr>
        <p:txBody>
          <a:bodyPr/>
          <a:lstStyle/>
          <a:p>
            <a:r>
              <a:rPr lang="cs-CZ" dirty="0"/>
              <a:t>Předmět vlastnického práva</a:t>
            </a:r>
          </a:p>
        </p:txBody>
      </p:sp>
      <p:sp>
        <p:nvSpPr>
          <p:cNvPr id="6" name="Zástupný obsah 4">
            <a:extLst>
              <a:ext uri="{FF2B5EF4-FFF2-40B4-BE49-F238E27FC236}">
                <a16:creationId xmlns:a16="http://schemas.microsoft.com/office/drawing/2014/main" id="{F6C7F95A-E51D-4AE8-9BA2-C103E60835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94" y="1203414"/>
            <a:ext cx="8066301" cy="5024585"/>
          </a:xfrm>
        </p:spPr>
        <p:txBody>
          <a:bodyPr/>
          <a:lstStyle/>
          <a:p>
            <a:r>
              <a:rPr lang="cs-CZ" dirty="0"/>
              <a:t>„</a:t>
            </a:r>
            <a:r>
              <a:rPr lang="cs-CZ" i="1" dirty="0"/>
              <a:t>Každý má právo vlastnit majetek. </a:t>
            </a:r>
            <a:r>
              <a:rPr lang="cs-CZ" b="1" i="1" dirty="0"/>
              <a:t>Vlastnické právo všech vlastníků má stejný zákonný obsah a ochranu</a:t>
            </a:r>
            <a:r>
              <a:rPr lang="cs-CZ" i="1" dirty="0"/>
              <a:t>. Dědění se zaručuje</a:t>
            </a:r>
            <a:r>
              <a:rPr lang="cs-CZ" dirty="0"/>
              <a:t>“ (čl. 11 odst. 1 LZPS)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800" dirty="0"/>
              <a:t>Vlastnické právo </a:t>
            </a:r>
            <a:r>
              <a:rPr lang="cs-CZ" sz="2800" i="1" dirty="0"/>
              <a:t>largo </a:t>
            </a:r>
            <a:r>
              <a:rPr lang="cs-CZ" sz="2800" i="1" dirty="0" err="1"/>
              <a:t>sensu</a:t>
            </a:r>
            <a:r>
              <a:rPr lang="cs-CZ" sz="2800" i="1" dirty="0"/>
              <a:t> </a:t>
            </a:r>
            <a:r>
              <a:rPr lang="cs-CZ" sz="2800" dirty="0"/>
              <a:t>(§ 1011, § 495 </a:t>
            </a:r>
            <a:r>
              <a:rPr lang="cs-CZ" sz="2800" dirty="0" err="1"/>
              <a:t>o.z</a:t>
            </a:r>
            <a:r>
              <a:rPr lang="cs-CZ" sz="2800" dirty="0"/>
              <a:t>.) – subjektové hledisko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800" dirty="0"/>
              <a:t>Vlastnické právo </a:t>
            </a:r>
            <a:r>
              <a:rPr lang="cs-CZ" sz="2800" i="1" dirty="0" err="1"/>
              <a:t>stricto</a:t>
            </a:r>
            <a:r>
              <a:rPr lang="cs-CZ" sz="2800" i="1" dirty="0"/>
              <a:t> </a:t>
            </a:r>
            <a:r>
              <a:rPr lang="cs-CZ" sz="2800" i="1" dirty="0" err="1"/>
              <a:t>sensu</a:t>
            </a:r>
            <a:r>
              <a:rPr lang="cs-CZ" sz="2800" i="1" dirty="0"/>
              <a:t> </a:t>
            </a:r>
            <a:r>
              <a:rPr lang="cs-CZ" sz="2800" dirty="0"/>
              <a:t>(§ 1012 </a:t>
            </a:r>
            <a:r>
              <a:rPr lang="cs-CZ" sz="2800" dirty="0" err="1"/>
              <a:t>o.z</a:t>
            </a:r>
            <a:r>
              <a:rPr lang="cs-CZ" sz="2800" dirty="0"/>
              <a:t>.) – objektové hledisko</a:t>
            </a:r>
          </a:p>
        </p:txBody>
      </p:sp>
    </p:spTree>
    <p:extLst>
      <p:ext uri="{BB962C8B-B14F-4D97-AF65-F5344CB8AC3E}">
        <p14:creationId xmlns:p14="http://schemas.microsoft.com/office/powerpoint/2010/main" val="23509330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39643" y="313087"/>
            <a:ext cx="8066301" cy="451576"/>
          </a:xfrm>
        </p:spPr>
        <p:txBody>
          <a:bodyPr/>
          <a:lstStyle/>
          <a:p>
            <a:r>
              <a:rPr lang="cs-CZ" dirty="0"/>
              <a:t>Základní charakteristika vlastnického práva </a:t>
            </a:r>
            <a:r>
              <a:rPr lang="cs-CZ" i="1" dirty="0" err="1"/>
              <a:t>stricto</a:t>
            </a:r>
            <a:r>
              <a:rPr lang="cs-CZ" i="1" dirty="0"/>
              <a:t> </a:t>
            </a:r>
            <a:r>
              <a:rPr lang="cs-CZ" i="1" dirty="0" err="1"/>
              <a:t>sensu</a:t>
            </a:r>
            <a:endParaRPr lang="cs-CZ" i="1" dirty="0"/>
          </a:p>
        </p:txBody>
      </p:sp>
      <p:sp>
        <p:nvSpPr>
          <p:cNvPr id="6" name="Zástupný symbol pro obsah 4"/>
          <p:cNvSpPr>
            <a:spLocks noGrp="1"/>
          </p:cNvSpPr>
          <p:nvPr>
            <p:ph idx="1"/>
          </p:nvPr>
        </p:nvSpPr>
        <p:spPr>
          <a:xfrm>
            <a:off x="499587" y="1433773"/>
            <a:ext cx="8066301" cy="3990454"/>
          </a:xfrm>
        </p:spPr>
        <p:txBody>
          <a:bodyPr/>
          <a:lstStyle/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800" dirty="0"/>
              <a:t>Absolutní právo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800" dirty="0"/>
              <a:t>Děditelné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800" dirty="0"/>
              <a:t>Zcizitelné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800" dirty="0"/>
              <a:t>Časově neomezené, nepromlčitelné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800" dirty="0"/>
              <a:t>Přímé právní panství nad věcí hmotnou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800" dirty="0"/>
              <a:t>Elastické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800" dirty="0"/>
              <a:t>Rovné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800" dirty="0"/>
              <a:t>Sebeomezující (zavazující)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endParaRPr lang="cs-CZ" sz="3600" dirty="0"/>
          </a:p>
        </p:txBody>
      </p:sp>
      <p:sp>
        <p:nvSpPr>
          <p:cNvPr id="5" name="Zástupný symbol pro zápatí 1">
            <a:extLst>
              <a:ext uri="{FF2B5EF4-FFF2-40B4-BE49-F238E27FC236}">
                <a16:creationId xmlns:a16="http://schemas.microsoft.com/office/drawing/2014/main" id="{8CD6683C-0AAB-45E6-9FAA-F3D49DDA4D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/>
          <a:p>
            <a:r>
              <a:rPr lang="cs-CZ" dirty="0"/>
              <a:t>Virtuální vlastnictví</a:t>
            </a:r>
          </a:p>
        </p:txBody>
      </p:sp>
    </p:spTree>
    <p:extLst>
      <p:ext uri="{BB962C8B-B14F-4D97-AF65-F5344CB8AC3E}">
        <p14:creationId xmlns:p14="http://schemas.microsoft.com/office/powerpoint/2010/main" val="16977320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39643" y="313087"/>
            <a:ext cx="8066301" cy="451576"/>
          </a:xfrm>
        </p:spPr>
        <p:txBody>
          <a:bodyPr/>
          <a:lstStyle/>
          <a:p>
            <a:r>
              <a:rPr lang="cs-CZ" dirty="0"/>
              <a:t>Obsah VP </a:t>
            </a:r>
            <a:r>
              <a:rPr lang="cs-CZ" i="1" dirty="0" err="1"/>
              <a:t>stricto</a:t>
            </a:r>
            <a:r>
              <a:rPr lang="cs-CZ" i="1" dirty="0"/>
              <a:t> </a:t>
            </a:r>
            <a:r>
              <a:rPr lang="cs-CZ" i="1" dirty="0" err="1"/>
              <a:t>sensu</a:t>
            </a:r>
            <a:endParaRPr lang="cs-CZ" i="1" dirty="0"/>
          </a:p>
        </p:txBody>
      </p:sp>
      <p:sp>
        <p:nvSpPr>
          <p:cNvPr id="6" name="Zástupný symbol pro obsah 4"/>
          <p:cNvSpPr>
            <a:spLocks noGrp="1"/>
          </p:cNvSpPr>
          <p:nvPr>
            <p:ph idx="1"/>
          </p:nvPr>
        </p:nvSpPr>
        <p:spPr>
          <a:xfrm>
            <a:off x="310554" y="764663"/>
            <a:ext cx="8066301" cy="3990454"/>
          </a:xfrm>
        </p:spPr>
        <p:txBody>
          <a:bodyPr/>
          <a:lstStyle/>
          <a:p>
            <a:pPr algn="l"/>
            <a:r>
              <a:rPr lang="cs-CZ" sz="2600" dirty="0"/>
              <a:t>§ 1012: „</a:t>
            </a:r>
            <a:r>
              <a:rPr lang="cs-CZ" sz="2600" i="1" dirty="0"/>
              <a:t>Vlastník má </a:t>
            </a:r>
            <a:r>
              <a:rPr lang="cs-CZ" sz="2600" b="1" i="1" dirty="0"/>
              <a:t>právo </a:t>
            </a:r>
            <a:r>
              <a:rPr lang="cs-CZ" sz="2600" i="1" dirty="0"/>
              <a:t>se svým vlastnictvím v mezích právního řádu libovolně nakládat a jiné osoby z toho vyloučit. Vlastníku </a:t>
            </a:r>
            <a:r>
              <a:rPr lang="cs-CZ" sz="2600" b="1" i="1" dirty="0"/>
              <a:t>se zakazuje </a:t>
            </a:r>
            <a:r>
              <a:rPr lang="cs-CZ" sz="2600" i="1" dirty="0"/>
              <a:t>nad míru přiměřenou poměrům závažně rušit práva jiných osob, jakož i vykonávat takové činy, jejichž hlavním účelem je jiné osoby obtěžovat nebo poškodit</a:t>
            </a:r>
            <a:r>
              <a:rPr lang="cs-CZ" sz="2600" dirty="0"/>
              <a:t>.“</a:t>
            </a:r>
          </a:p>
          <a:p>
            <a:pPr algn="l"/>
            <a:r>
              <a:rPr lang="cs-CZ" sz="2400" i="1" dirty="0"/>
              <a:t>ius </a:t>
            </a:r>
            <a:r>
              <a:rPr lang="cs-CZ" sz="2400" i="1" dirty="0" err="1"/>
              <a:t>excludendi</a:t>
            </a:r>
            <a:r>
              <a:rPr lang="cs-CZ" sz="2400" i="1" dirty="0"/>
              <a:t>, ius utendi et </a:t>
            </a:r>
            <a:r>
              <a:rPr lang="cs-CZ" sz="2400" i="1" dirty="0" err="1"/>
              <a:t>fruendi</a:t>
            </a:r>
            <a:r>
              <a:rPr lang="cs-CZ" sz="2400" i="1" dirty="0"/>
              <a:t>, ius </a:t>
            </a:r>
            <a:r>
              <a:rPr lang="cs-CZ" sz="2400" i="1" dirty="0" err="1"/>
              <a:t>abutendi</a:t>
            </a:r>
            <a:r>
              <a:rPr lang="cs-CZ" sz="2400" i="1" dirty="0"/>
              <a:t>, ius </a:t>
            </a:r>
            <a:r>
              <a:rPr lang="cs-CZ" sz="2400" i="1" dirty="0" err="1"/>
              <a:t>disponendi</a:t>
            </a:r>
            <a:r>
              <a:rPr lang="cs-CZ" sz="2400" i="1" dirty="0"/>
              <a:t>, ius </a:t>
            </a:r>
            <a:r>
              <a:rPr lang="cs-CZ" sz="2400" i="1" dirty="0" err="1"/>
              <a:t>dereliquendi</a:t>
            </a:r>
            <a:endParaRPr lang="cs-CZ" sz="2400" i="1" dirty="0"/>
          </a:p>
          <a:p>
            <a:pPr marL="72000" indent="0" algn="l">
              <a:buNone/>
            </a:pPr>
            <a:endParaRPr lang="cs-CZ" sz="3600" dirty="0"/>
          </a:p>
        </p:txBody>
      </p:sp>
      <p:sp>
        <p:nvSpPr>
          <p:cNvPr id="5" name="Zástupný symbol pro zápatí 1">
            <a:extLst>
              <a:ext uri="{FF2B5EF4-FFF2-40B4-BE49-F238E27FC236}">
                <a16:creationId xmlns:a16="http://schemas.microsoft.com/office/drawing/2014/main" id="{B147C00E-0A2C-4E76-BD41-60186DAF473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/>
          <a:p>
            <a:r>
              <a:rPr lang="cs-CZ" dirty="0"/>
              <a:t>Virtuální vlastnictví</a:t>
            </a:r>
          </a:p>
        </p:txBody>
      </p:sp>
    </p:spTree>
    <p:extLst>
      <p:ext uri="{BB962C8B-B14F-4D97-AF65-F5344CB8AC3E}">
        <p14:creationId xmlns:p14="http://schemas.microsoft.com/office/powerpoint/2010/main" val="2046591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Virtuální vlastnictví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40094" y="425662"/>
            <a:ext cx="8066301" cy="451576"/>
          </a:xfrm>
        </p:spPr>
        <p:txBody>
          <a:bodyPr/>
          <a:lstStyle/>
          <a:p>
            <a:r>
              <a:rPr lang="cs-CZ" dirty="0"/>
              <a:t>Co je a není věcí v právním smyslu?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99587" y="1279275"/>
            <a:ext cx="8066301" cy="430102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3600" dirty="0"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cs-CZ" i="1" dirty="0"/>
              <a:t>Věc v právním smyslu (dále jen „věc“) je </a:t>
            </a:r>
            <a:r>
              <a:rPr lang="cs-CZ" b="1" i="1" dirty="0"/>
              <a:t>vše, co je rozdílné od osoby a slouží potřebě lidí</a:t>
            </a:r>
            <a:r>
              <a:rPr lang="cs-CZ" dirty="0"/>
              <a:t>“ (§ 489).</a:t>
            </a:r>
            <a:endParaRPr lang="cs-CZ" altLang="cs-CZ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cs-CZ" altLang="cs-CZ" sz="2800" dirty="0">
                <a:latin typeface="Arial" panose="020B0604020202020204" pitchFamily="34" charset="0"/>
                <a:cs typeface="Arial" panose="020B0604020202020204" pitchFamily="34" charset="0"/>
              </a:rPr>
              <a:t>Osoba (§ 17, § 18)</a:t>
            </a:r>
          </a:p>
          <a:p>
            <a:pPr lvl="1"/>
            <a:r>
              <a:rPr lang="cs-CZ" altLang="cs-CZ" sz="2800" dirty="0">
                <a:latin typeface="Arial" panose="020B0604020202020204" pitchFamily="34" charset="0"/>
                <a:cs typeface="Arial" panose="020B0604020202020204" pitchFamily="34" charset="0"/>
              </a:rPr>
              <a:t>Živé zvíře (§ 494)</a:t>
            </a:r>
          </a:p>
          <a:p>
            <a:pPr lvl="1"/>
            <a:r>
              <a:rPr lang="cs-CZ" altLang="cs-CZ" sz="2800" dirty="0">
                <a:latin typeface="Arial" panose="020B0604020202020204" pitchFamily="34" charset="0"/>
                <a:cs typeface="Arial" panose="020B0604020202020204" pitchFamily="34" charset="0"/>
              </a:rPr>
              <a:t>Lidské tělo a jeho části (§ 493, § 112)</a:t>
            </a:r>
          </a:p>
          <a:p>
            <a:pPr lvl="1"/>
            <a:r>
              <a:rPr lang="cs-CZ" altLang="cs-CZ" sz="2800" dirty="0">
                <a:latin typeface="Arial" panose="020B0604020202020204" pitchFamily="34" charset="0"/>
                <a:cs typeface="Arial" panose="020B0604020202020204" pitchFamily="34" charset="0"/>
              </a:rPr>
              <a:t>Součásti věci (§ 505)</a:t>
            </a:r>
          </a:p>
          <a:p>
            <a:endParaRPr lang="cs-CZ" altLang="cs-CZ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6211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Virtuální vlastnictví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40094" y="180000"/>
            <a:ext cx="8066301" cy="451576"/>
          </a:xfrm>
        </p:spPr>
        <p:txBody>
          <a:bodyPr/>
          <a:lstStyle/>
          <a:p>
            <a:r>
              <a:rPr lang="cs-CZ" dirty="0"/>
              <a:t>Věci hmotné a nehmotné (§ 496) 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99587" y="1279275"/>
            <a:ext cx="8066301" cy="4301025"/>
          </a:xfrm>
        </p:spPr>
        <p:txBody>
          <a:bodyPr/>
          <a:lstStyle/>
          <a:p>
            <a:r>
              <a:rPr lang="cs-CZ" sz="3600" dirty="0"/>
              <a:t>Věc hmotná</a:t>
            </a:r>
          </a:p>
          <a:p>
            <a:pPr lvl="1"/>
            <a:r>
              <a:rPr lang="en-US" sz="2800" dirty="0" err="1"/>
              <a:t>ovladatelná</a:t>
            </a:r>
            <a:r>
              <a:rPr lang="en-US" sz="2800" dirty="0"/>
              <a:t> </a:t>
            </a:r>
            <a:r>
              <a:rPr lang="en-US" sz="2800" dirty="0" err="1"/>
              <a:t>část</a:t>
            </a:r>
            <a:r>
              <a:rPr lang="en-US" sz="2800" dirty="0"/>
              <a:t> </a:t>
            </a:r>
            <a:r>
              <a:rPr lang="en-US" sz="2800" dirty="0" err="1"/>
              <a:t>vnějšího</a:t>
            </a:r>
            <a:r>
              <a:rPr lang="en-US" sz="2800" dirty="0"/>
              <a:t> </a:t>
            </a:r>
            <a:r>
              <a:rPr lang="en-US" sz="2800" dirty="0" err="1"/>
              <a:t>světa</a:t>
            </a:r>
            <a:r>
              <a:rPr lang="en-US" sz="2800" dirty="0"/>
              <a:t>, </a:t>
            </a:r>
            <a:r>
              <a:rPr lang="en-US" sz="2800" dirty="0" err="1"/>
              <a:t>která</a:t>
            </a:r>
            <a:r>
              <a:rPr lang="en-US" sz="2800" dirty="0"/>
              <a:t> </a:t>
            </a:r>
            <a:r>
              <a:rPr lang="en-US" sz="2800" dirty="0" err="1"/>
              <a:t>má</a:t>
            </a:r>
            <a:r>
              <a:rPr lang="en-US" sz="2800" dirty="0"/>
              <a:t> </a:t>
            </a:r>
            <a:r>
              <a:rPr lang="en-US" sz="2800" dirty="0" err="1"/>
              <a:t>povahu</a:t>
            </a:r>
            <a:r>
              <a:rPr lang="en-US" sz="2800" dirty="0"/>
              <a:t> </a:t>
            </a:r>
            <a:r>
              <a:rPr lang="en-US" sz="2800" dirty="0" err="1"/>
              <a:t>samostatného</a:t>
            </a:r>
            <a:r>
              <a:rPr lang="en-US" sz="2800" dirty="0"/>
              <a:t> </a:t>
            </a:r>
            <a:r>
              <a:rPr lang="en-US" sz="2800" dirty="0" err="1"/>
              <a:t>předmětu</a:t>
            </a:r>
            <a:endParaRPr lang="cs-CZ" sz="2800" dirty="0"/>
          </a:p>
          <a:p>
            <a:pPr marL="324000" lvl="1" indent="0">
              <a:buNone/>
            </a:pPr>
            <a:endParaRPr lang="cs-CZ" sz="2800" dirty="0"/>
          </a:p>
          <a:p>
            <a:r>
              <a:rPr lang="cs-CZ" altLang="cs-CZ" sz="3600" dirty="0">
                <a:latin typeface="Arial" panose="020B0604020202020204" pitchFamily="34" charset="0"/>
                <a:cs typeface="Arial" panose="020B0604020202020204" pitchFamily="34" charset="0"/>
              </a:rPr>
              <a:t>Věc nehmotná</a:t>
            </a:r>
          </a:p>
          <a:p>
            <a:pPr lvl="1"/>
            <a:r>
              <a:rPr lang="cs-CZ" altLang="cs-CZ" sz="2800" dirty="0">
                <a:latin typeface="Arial" panose="020B0604020202020204" pitchFamily="34" charset="0"/>
                <a:cs typeface="Arial" panose="020B0604020202020204" pitchFamily="34" charset="0"/>
              </a:rPr>
              <a:t>Předměty bez hmotné podstaty</a:t>
            </a:r>
          </a:p>
          <a:p>
            <a:pPr lvl="1"/>
            <a:r>
              <a:rPr lang="cs-CZ" altLang="cs-CZ" sz="2800" dirty="0">
                <a:latin typeface="Arial" panose="020B0604020202020204" pitchFamily="34" charset="0"/>
                <a:cs typeface="Arial" panose="020B0604020202020204" pitchFamily="34" charset="0"/>
              </a:rPr>
              <a:t>Práva, jejichž povaha to připouští</a:t>
            </a:r>
          </a:p>
          <a:p>
            <a:pPr marL="72000" indent="0">
              <a:buNone/>
            </a:pPr>
            <a:endParaRPr lang="cs-CZ" altLang="cs-CZ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4326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Virtuální vlastnictví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308184"/>
            <a:ext cx="8066301" cy="451576"/>
          </a:xfrm>
        </p:spPr>
        <p:txBody>
          <a:bodyPr/>
          <a:lstStyle/>
          <a:p>
            <a:r>
              <a:rPr lang="cs-CZ" dirty="0"/>
              <a:t>Vlastnické právo a autonomie jednotlivce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310554" y="1196401"/>
            <a:ext cx="8066301" cy="4139998"/>
          </a:xfrm>
        </p:spPr>
        <p:txBody>
          <a:bodyPr/>
          <a:lstStyle/>
          <a:p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„Vlastnické právo náleží svou povahou do kategorie "základních" práv a svobod jednotlivce ("</a:t>
            </a:r>
            <a:r>
              <a:rPr lang="cs-CZ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core-rights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"), a tvoří tedy jádro personální autonomie jednotlivce ve vztahu k veřejné moci. Podle liberální tradice, která stála u zrodu ideologie základních práv a svobod, je vlastnické právo všezahrnující kategorií autonomního postavení jednotlivce vůči veřejné moci 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endParaRPr lang="cs-CZ" sz="18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Nicméně tak jako jiná základní práva je rovněž vlastnické právo omezitelné, a to v případě kolize s jiným základním právem nebo v případě nezbytného prosazení ústavně aprobovaného veřejného zájmu. Vzhledem k tomu, že vlastnické právo má - na rozdíl od jiných základních práv - poměrně jasně vyjádřitelnou materiální (hmotnou) ekonomickou hodnotu a jeho realizace stojí v základu společenských tržních transakcí, vyžaduje jeho případné omezení poskytnutí kompenzace (náhrady)“. 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(nález II.ÚS 268/06)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14129250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499587" y="6228000"/>
            <a:ext cx="5941032" cy="252000"/>
          </a:xfrm>
        </p:spPr>
        <p:txBody>
          <a:bodyPr/>
          <a:lstStyle/>
          <a:p>
            <a:r>
              <a:rPr lang="cs-CZ" dirty="0"/>
              <a:t>Virtuální vlastnictví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414678"/>
            <a:ext cx="8066301" cy="451576"/>
          </a:xfrm>
        </p:spPr>
        <p:txBody>
          <a:bodyPr/>
          <a:lstStyle/>
          <a:p>
            <a:r>
              <a:rPr lang="cs-CZ" dirty="0"/>
              <a:t>Vlastnické právo jako věčný problém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310554" y="1359001"/>
            <a:ext cx="8066301" cy="4139998"/>
          </a:xfrm>
        </p:spPr>
        <p:txBody>
          <a:bodyPr/>
          <a:lstStyle/>
          <a:p>
            <a:r>
              <a:rPr lang="cs-CZ" dirty="0"/>
              <a:t>„</a:t>
            </a:r>
            <a:r>
              <a:rPr lang="cs-CZ" i="1" dirty="0"/>
              <a:t>Nic nepůsobí na lidskou představivost a </a:t>
            </a:r>
            <a:r>
              <a:rPr lang="cs-CZ" b="1" i="1" dirty="0"/>
              <a:t>nepudí vášně lidí </a:t>
            </a:r>
            <a:r>
              <a:rPr lang="cs-CZ" i="1" dirty="0"/>
              <a:t>tak silně jako vlastnické právo jakožto jediné a despotické panství, které si jeden člověk nárokuje a vykonává nad jsoucny tohoto světa s naprostým vyloučením práva jakéhokoli jiného jedince ve vesmíru</a:t>
            </a:r>
            <a:r>
              <a:rPr lang="cs-CZ" dirty="0"/>
              <a:t>“.</a:t>
            </a:r>
          </a:p>
          <a:p>
            <a:r>
              <a:rPr lang="cs-CZ" b="1" dirty="0"/>
              <a:t>William </a:t>
            </a:r>
            <a:r>
              <a:rPr lang="cs-CZ" b="1" dirty="0" err="1"/>
              <a:t>Blackstone</a:t>
            </a:r>
            <a:r>
              <a:rPr lang="cs-CZ" dirty="0"/>
              <a:t>, </a:t>
            </a:r>
            <a:r>
              <a:rPr lang="en-US" i="1" dirty="0"/>
              <a:t>Commentaries on the Laws of England in Four Books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996801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Virtuální vlastnictví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436728"/>
            <a:ext cx="8066301" cy="451576"/>
          </a:xfrm>
        </p:spPr>
        <p:txBody>
          <a:bodyPr/>
          <a:lstStyle/>
          <a:p>
            <a:r>
              <a:rPr lang="cs-CZ" dirty="0"/>
              <a:t>Deklarace práv člověka a občana ze dne 26. 8. 1789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525806" y="1692002"/>
            <a:ext cx="8066301" cy="4139998"/>
          </a:xfrm>
        </p:spPr>
        <p:txBody>
          <a:bodyPr/>
          <a:lstStyle/>
          <a:p>
            <a:r>
              <a:rPr lang="cs-CZ" b="0" i="0" dirty="0">
                <a:solidFill>
                  <a:srgbClr val="1F3343"/>
                </a:solidFill>
                <a:effectLst/>
              </a:rPr>
              <a:t>Čl. XVII: „</a:t>
            </a:r>
            <a:r>
              <a:rPr lang="cs-CZ" b="0" i="1" dirty="0">
                <a:solidFill>
                  <a:srgbClr val="1F3343"/>
                </a:solidFill>
                <a:effectLst/>
              </a:rPr>
              <a:t>Protože vlastnictví je </a:t>
            </a:r>
            <a:r>
              <a:rPr lang="cs-CZ" b="1" i="1" dirty="0">
                <a:solidFill>
                  <a:srgbClr val="1F3343"/>
                </a:solidFill>
                <a:effectLst/>
              </a:rPr>
              <a:t>nedotknutelným </a:t>
            </a:r>
            <a:r>
              <a:rPr lang="cs-CZ" b="0" i="1" dirty="0">
                <a:solidFill>
                  <a:srgbClr val="1F3343"/>
                </a:solidFill>
                <a:effectLst/>
              </a:rPr>
              <a:t>a </a:t>
            </a:r>
            <a:r>
              <a:rPr lang="cs-CZ" b="1" i="1" dirty="0">
                <a:solidFill>
                  <a:srgbClr val="1F3343"/>
                </a:solidFill>
                <a:effectLst/>
              </a:rPr>
              <a:t>posvátným </a:t>
            </a:r>
            <a:r>
              <a:rPr lang="cs-CZ" b="0" i="1" dirty="0">
                <a:solidFill>
                  <a:srgbClr val="1F3343"/>
                </a:solidFill>
                <a:effectLst/>
              </a:rPr>
              <a:t>právem, nikdo ho nemůže být zbaven kromě případu, kdy by to vyžadovala zákonně zajištěná veřejná nezbytnost. A pod podmínkou spravedlivého a předchozího odškodnění</a:t>
            </a:r>
            <a:r>
              <a:rPr lang="cs-CZ" b="0" i="0" dirty="0">
                <a:solidFill>
                  <a:srgbClr val="1F3343"/>
                </a:solidFill>
                <a:effectLst/>
              </a:rPr>
              <a:t>“.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7527102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Virtuální vlastnictví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313725"/>
            <a:ext cx="189033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436728"/>
            <a:ext cx="8066301" cy="451576"/>
          </a:xfrm>
        </p:spPr>
        <p:txBody>
          <a:bodyPr/>
          <a:lstStyle/>
          <a:p>
            <a:r>
              <a:rPr lang="cs-CZ" dirty="0"/>
              <a:t>Všeobecná deklarace lidských práv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540094" y="1488153"/>
            <a:ext cx="8066301" cy="2255172"/>
          </a:xfrm>
        </p:spPr>
        <p:txBody>
          <a:bodyPr/>
          <a:lstStyle/>
          <a:p>
            <a:r>
              <a:rPr lang="cs-CZ" sz="2400" b="0" i="0" dirty="0">
                <a:solidFill>
                  <a:srgbClr val="1F3343"/>
                </a:solidFill>
                <a:effectLst/>
              </a:rPr>
              <a:t>Čl. 17</a:t>
            </a:r>
          </a:p>
          <a:p>
            <a:r>
              <a:rPr lang="cs-CZ" sz="2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1. Každý má právo vlastnit majetek jak sám, tak spolu s jinými.</a:t>
            </a:r>
          </a:p>
          <a:p>
            <a:r>
              <a:rPr lang="cs-CZ" sz="2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2. Nikdo nesmí být svévolně zbaven svého majetku</a:t>
            </a:r>
            <a:endParaRPr lang="cs-CZ" sz="3600" i="1" dirty="0"/>
          </a:p>
        </p:txBody>
      </p:sp>
      <p:sp>
        <p:nvSpPr>
          <p:cNvPr id="7" name="Nadpis 3">
            <a:extLst>
              <a:ext uri="{FF2B5EF4-FFF2-40B4-BE49-F238E27FC236}">
                <a16:creationId xmlns:a16="http://schemas.microsoft.com/office/drawing/2014/main" id="{D1E4C7A9-2F60-4328-A89D-6604C1CD7278}"/>
              </a:ext>
            </a:extLst>
          </p:cNvPr>
          <p:cNvSpPr txBox="1">
            <a:spLocks/>
          </p:cNvSpPr>
          <p:nvPr/>
        </p:nvSpPr>
        <p:spPr>
          <a:xfrm>
            <a:off x="539643" y="3846678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kern="0" dirty="0"/>
              <a:t>Dodatkový protokol k EÚLP</a:t>
            </a:r>
          </a:p>
        </p:txBody>
      </p:sp>
      <p:sp>
        <p:nvSpPr>
          <p:cNvPr id="8" name="Zástupný symbol pro obsah 5">
            <a:extLst>
              <a:ext uri="{FF2B5EF4-FFF2-40B4-BE49-F238E27FC236}">
                <a16:creationId xmlns:a16="http://schemas.microsoft.com/office/drawing/2014/main" id="{133AF88D-1167-4D33-A361-69A7870BDB31}"/>
              </a:ext>
            </a:extLst>
          </p:cNvPr>
          <p:cNvSpPr txBox="1">
            <a:spLocks/>
          </p:cNvSpPr>
          <p:nvPr/>
        </p:nvSpPr>
        <p:spPr>
          <a:xfrm>
            <a:off x="539643" y="4298254"/>
            <a:ext cx="8066301" cy="225517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000" kern="0" dirty="0">
                <a:solidFill>
                  <a:srgbClr val="1F3343"/>
                </a:solidFill>
              </a:rPr>
              <a:t>Čl. 1: </a:t>
            </a:r>
            <a:r>
              <a:rPr lang="cs-CZ" sz="3200" i="1" kern="0" dirty="0"/>
              <a:t>„</a:t>
            </a:r>
            <a:r>
              <a:rPr lang="cs-CZ" sz="2000" i="1" dirty="0"/>
              <a:t>Každá fyzická nebo právnická osoba má právo pokojně užívat svůj majetek. Nikdo nemůže být zbaven svého majetku s výjimkou veřejného zájmu a za podmínek, které stanoví zákon a obecné zásady mezinárodního práva</a:t>
            </a:r>
            <a:r>
              <a:rPr lang="cs-CZ" sz="2000" dirty="0"/>
              <a:t>“ …</a:t>
            </a:r>
            <a:endParaRPr lang="cs-CZ" sz="3200" i="1" kern="0" dirty="0"/>
          </a:p>
        </p:txBody>
      </p:sp>
    </p:spTree>
    <p:extLst>
      <p:ext uri="{BB962C8B-B14F-4D97-AF65-F5344CB8AC3E}">
        <p14:creationId xmlns:p14="http://schemas.microsoft.com/office/powerpoint/2010/main" val="8384621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Virtuální vlastnictví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436728"/>
            <a:ext cx="8066301" cy="451576"/>
          </a:xfrm>
        </p:spPr>
        <p:txBody>
          <a:bodyPr/>
          <a:lstStyle/>
          <a:p>
            <a:r>
              <a:rPr lang="cs-CZ" dirty="0"/>
              <a:t>Charta základních práv a svobod EU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99587" y="1488153"/>
            <a:ext cx="8066301" cy="4139998"/>
          </a:xfrm>
        </p:spPr>
        <p:txBody>
          <a:bodyPr/>
          <a:lstStyle/>
          <a:p>
            <a:r>
              <a:rPr lang="cs-CZ" sz="2400" b="0" i="0" dirty="0">
                <a:solidFill>
                  <a:srgbClr val="1F3343"/>
                </a:solidFill>
                <a:effectLst/>
              </a:rPr>
              <a:t>Čl. 17 Právo na vlastnictví</a:t>
            </a:r>
          </a:p>
          <a:p>
            <a:r>
              <a:rPr lang="cs-CZ" sz="2400" b="0" i="1" dirty="0">
                <a:solidFill>
                  <a:srgbClr val="1F3343"/>
                </a:solidFill>
                <a:effectLst/>
              </a:rPr>
              <a:t>1.   Každý má právo vlastnit zákonně nabytý majetek, užívat jej, nakládat s ním a odkazovat jej. Nikdo nesmí být zbaven svého majetku s výjimkou veřejného zájmu, v případech a za podmínek, které stanoví zákon, a při poskytnutí spravedlivé náhrady v přiměřené lhůtě. Užívání majetku může rovněž být upraveno zákonem v míře nezbytné z hlediska obecného zájmu.</a:t>
            </a:r>
          </a:p>
          <a:p>
            <a:r>
              <a:rPr lang="cs-CZ" sz="2400" b="0" i="1" dirty="0">
                <a:solidFill>
                  <a:srgbClr val="1F3343"/>
                </a:solidFill>
                <a:effectLst/>
              </a:rPr>
              <a:t>2. Duševní vlastnictví je chráněno.</a:t>
            </a:r>
            <a:endParaRPr lang="cs-CZ" b="0" i="1" dirty="0">
              <a:solidFill>
                <a:srgbClr val="1F3343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911952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95272"/>
            <a:ext cx="5941032" cy="252000"/>
          </a:xfrm>
        </p:spPr>
        <p:txBody>
          <a:bodyPr/>
          <a:lstStyle/>
          <a:p>
            <a:r>
              <a:rPr lang="cs-CZ" dirty="0"/>
              <a:t>Virtuální vlastnictví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436728"/>
            <a:ext cx="8066301" cy="451576"/>
          </a:xfrm>
        </p:spPr>
        <p:txBody>
          <a:bodyPr/>
          <a:lstStyle/>
          <a:p>
            <a:r>
              <a:rPr lang="cs-CZ" dirty="0"/>
              <a:t>Rozdělení statků</a:t>
            </a:r>
          </a:p>
        </p:txBody>
      </p:sp>
      <p:graphicFrame>
        <p:nvGraphicFramePr>
          <p:cNvPr id="8" name="Tabulka 7">
            <a:extLst>
              <a:ext uri="{FF2B5EF4-FFF2-40B4-BE49-F238E27FC236}">
                <a16:creationId xmlns:a16="http://schemas.microsoft.com/office/drawing/2014/main" id="{A207A2B2-BEC1-425A-A8B6-2C12B1DE4E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8986379"/>
              </p:ext>
            </p:extLst>
          </p:nvPr>
        </p:nvGraphicFramePr>
        <p:xfrm>
          <a:off x="540094" y="948382"/>
          <a:ext cx="8239289" cy="52195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78799">
                  <a:extLst>
                    <a:ext uri="{9D8B030D-6E8A-4147-A177-3AD203B41FA5}">
                      <a16:colId xmlns:a16="http://schemas.microsoft.com/office/drawing/2014/main" val="2341316765"/>
                    </a:ext>
                  </a:extLst>
                </a:gridCol>
                <a:gridCol w="3170816">
                  <a:extLst>
                    <a:ext uri="{9D8B030D-6E8A-4147-A177-3AD203B41FA5}">
                      <a16:colId xmlns:a16="http://schemas.microsoft.com/office/drawing/2014/main" val="3323113890"/>
                    </a:ext>
                  </a:extLst>
                </a:gridCol>
                <a:gridCol w="2789674">
                  <a:extLst>
                    <a:ext uri="{9D8B030D-6E8A-4147-A177-3AD203B41FA5}">
                      <a16:colId xmlns:a16="http://schemas.microsoft.com/office/drawing/2014/main" val="2086337934"/>
                    </a:ext>
                  </a:extLst>
                </a:gridCol>
              </a:tblGrid>
              <a:tr h="95405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Statky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</a:rPr>
                        <a:t>vyloučitelné</a:t>
                      </a:r>
                      <a:r>
                        <a:rPr lang="cs-CZ" sz="2400" dirty="0">
                          <a:effectLst/>
                        </a:rPr>
                        <a:t> (</a:t>
                      </a:r>
                      <a:r>
                        <a:rPr lang="cs-CZ" sz="2400" dirty="0" err="1">
                          <a:effectLst/>
                        </a:rPr>
                        <a:t>excludable</a:t>
                      </a:r>
                      <a:r>
                        <a:rPr lang="cs-CZ" sz="2400" dirty="0">
                          <a:effectLst/>
                        </a:rPr>
                        <a:t>)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</a:rPr>
                        <a:t>nevyloučitelné</a:t>
                      </a:r>
                      <a:r>
                        <a:rPr lang="cs-CZ" sz="2400" dirty="0">
                          <a:effectLst/>
                        </a:rPr>
                        <a:t> (non-</a:t>
                      </a:r>
                      <a:r>
                        <a:rPr lang="cs-CZ" sz="2400" dirty="0" err="1">
                          <a:effectLst/>
                        </a:rPr>
                        <a:t>excludable</a:t>
                      </a:r>
                      <a:r>
                        <a:rPr lang="cs-CZ" sz="2400" dirty="0">
                          <a:effectLst/>
                        </a:rPr>
                        <a:t>)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02465235"/>
                  </a:ext>
                </a:extLst>
              </a:tr>
              <a:tr h="153752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rivalitní (</a:t>
                      </a:r>
                      <a:r>
                        <a:rPr lang="cs-CZ" sz="2400" dirty="0" err="1">
                          <a:effectLst/>
                        </a:rPr>
                        <a:t>rivalrous</a:t>
                      </a:r>
                      <a:r>
                        <a:rPr lang="cs-CZ" sz="2400" dirty="0">
                          <a:effectLst/>
                        </a:rPr>
                        <a:t>)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[soukromé statky]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krajíc chleba, auto</a:t>
                      </a:r>
                      <a:r>
                        <a:rPr lang="cs-CZ" sz="2400">
                          <a:effectLst/>
                        </a:rPr>
                        <a:t>, notebook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[veřejné statky smíšené]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zdroje surovin – zásoby ryb, uhlí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91134278"/>
                  </a:ext>
                </a:extLst>
              </a:tr>
              <a:tr h="270534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nerivalitní (non-</a:t>
                      </a:r>
                      <a:r>
                        <a:rPr lang="cs-CZ" sz="2400" dirty="0" err="1">
                          <a:effectLst/>
                        </a:rPr>
                        <a:t>rivalrous</a:t>
                      </a:r>
                      <a:r>
                        <a:rPr lang="cs-CZ" sz="2400" dirty="0">
                          <a:effectLst/>
                        </a:rPr>
                        <a:t>) 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[klubové statky/přirozené monopoly]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kabelové a satelitní vysílání, kino, soukromé </a:t>
                      </a:r>
                      <a:r>
                        <a:rPr lang="cs-CZ" sz="2400" dirty="0" err="1">
                          <a:effectLst/>
                        </a:rPr>
                        <a:t>párty</a:t>
                      </a:r>
                      <a:endParaRPr lang="cs-CZ" sz="24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 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[veřejné statky]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Terestriální vysílání, veřejné osvětlení, vzduch, ohňostroj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575886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3692314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prezentace-law-cz-4-3</Template>
  <TotalTime>29782</TotalTime>
  <Words>805</Words>
  <Application>Microsoft Office PowerPoint</Application>
  <PresentationFormat>Vlastní</PresentationFormat>
  <Paragraphs>100</Paragraphs>
  <Slides>12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Calibri</vt:lpstr>
      <vt:lpstr>Tahoma</vt:lpstr>
      <vt:lpstr>Wingdings</vt:lpstr>
      <vt:lpstr>Prezentace_MU_CZ</vt:lpstr>
      <vt:lpstr>Virtuální vlastnictví</vt:lpstr>
      <vt:lpstr>Co je a není věcí v právním smyslu?</vt:lpstr>
      <vt:lpstr>Věci hmotné a nehmotné (§ 496) </vt:lpstr>
      <vt:lpstr>Vlastnické právo a autonomie jednotlivce</vt:lpstr>
      <vt:lpstr>Vlastnické právo jako věčný problém</vt:lpstr>
      <vt:lpstr>Deklarace práv člověka a občana ze dne 26. 8. 1789</vt:lpstr>
      <vt:lpstr>Všeobecná deklarace lidských práv</vt:lpstr>
      <vt:lpstr>Charta základních práv a svobod EU</vt:lpstr>
      <vt:lpstr>Rozdělení statků</vt:lpstr>
      <vt:lpstr>Předmět vlastnického práva</vt:lpstr>
      <vt:lpstr>Základní charakteristika vlastnického práva stricto sensu</vt:lpstr>
      <vt:lpstr>Obsah VP stricto sensu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Autorskoprávní public domain  a společné statky (commons)</dc:title>
  <dc:creator>Martin Grepl</dc:creator>
  <cp:lastModifiedBy>Pavel Koukal</cp:lastModifiedBy>
  <cp:revision>229</cp:revision>
  <cp:lastPrinted>1601-01-01T00:00:00Z</cp:lastPrinted>
  <dcterms:created xsi:type="dcterms:W3CDTF">2019-10-01T06:59:56Z</dcterms:created>
  <dcterms:modified xsi:type="dcterms:W3CDTF">2022-10-13T00:08:36Z</dcterms:modified>
</cp:coreProperties>
</file>