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72"/>
  </p:notesMasterIdLst>
  <p:handoutMasterIdLst>
    <p:handoutMasterId r:id="rId73"/>
  </p:handoutMasterIdLst>
  <p:sldIdLst>
    <p:sldId id="256" r:id="rId2"/>
    <p:sldId id="257" r:id="rId3"/>
    <p:sldId id="258" r:id="rId4"/>
    <p:sldId id="373" r:id="rId5"/>
    <p:sldId id="259" r:id="rId6"/>
    <p:sldId id="271" r:id="rId7"/>
    <p:sldId id="370" r:id="rId8"/>
    <p:sldId id="329" r:id="rId9"/>
    <p:sldId id="330" r:id="rId10"/>
    <p:sldId id="374" r:id="rId11"/>
    <p:sldId id="260" r:id="rId12"/>
    <p:sldId id="282" r:id="rId13"/>
    <p:sldId id="336" r:id="rId14"/>
    <p:sldId id="262" r:id="rId15"/>
    <p:sldId id="263" r:id="rId16"/>
    <p:sldId id="375" r:id="rId17"/>
    <p:sldId id="376" r:id="rId18"/>
    <p:sldId id="265" r:id="rId19"/>
    <p:sldId id="380" r:id="rId20"/>
    <p:sldId id="381" r:id="rId21"/>
    <p:sldId id="332" r:id="rId22"/>
    <p:sldId id="333" r:id="rId23"/>
    <p:sldId id="348" r:id="rId24"/>
    <p:sldId id="334" r:id="rId25"/>
    <p:sldId id="338" r:id="rId26"/>
    <p:sldId id="340" r:id="rId27"/>
    <p:sldId id="341" r:id="rId28"/>
    <p:sldId id="377" r:id="rId29"/>
    <p:sldId id="342" r:id="rId30"/>
    <p:sldId id="343" r:id="rId31"/>
    <p:sldId id="378" r:id="rId32"/>
    <p:sldId id="391" r:id="rId33"/>
    <p:sldId id="350" r:id="rId34"/>
    <p:sldId id="367" r:id="rId35"/>
    <p:sldId id="351" r:id="rId36"/>
    <p:sldId id="355" r:id="rId37"/>
    <p:sldId id="356" r:id="rId38"/>
    <p:sldId id="357" r:id="rId39"/>
    <p:sldId id="359" r:id="rId40"/>
    <p:sldId id="360" r:id="rId41"/>
    <p:sldId id="361" r:id="rId42"/>
    <p:sldId id="362" r:id="rId43"/>
    <p:sldId id="363" r:id="rId44"/>
    <p:sldId id="364" r:id="rId45"/>
    <p:sldId id="368" r:id="rId46"/>
    <p:sldId id="369" r:id="rId47"/>
    <p:sldId id="365" r:id="rId48"/>
    <p:sldId id="366" r:id="rId49"/>
    <p:sldId id="349" r:id="rId50"/>
    <p:sldId id="335" r:id="rId51"/>
    <p:sldId id="344" r:id="rId52"/>
    <p:sldId id="345" r:id="rId53"/>
    <p:sldId id="346" r:id="rId54"/>
    <p:sldId id="371" r:id="rId55"/>
    <p:sldId id="372" r:id="rId56"/>
    <p:sldId id="382" r:id="rId57"/>
    <p:sldId id="383" r:id="rId58"/>
    <p:sldId id="384" r:id="rId59"/>
    <p:sldId id="385" r:id="rId60"/>
    <p:sldId id="386" r:id="rId61"/>
    <p:sldId id="387" r:id="rId62"/>
    <p:sldId id="388" r:id="rId63"/>
    <p:sldId id="347" r:id="rId64"/>
    <p:sldId id="389" r:id="rId65"/>
    <p:sldId id="320" r:id="rId66"/>
    <p:sldId id="390" r:id="rId67"/>
    <p:sldId id="352" r:id="rId68"/>
    <p:sldId id="353" r:id="rId69"/>
    <p:sldId id="379" r:id="rId70"/>
    <p:sldId id="354" r:id="rId7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5768" autoAdjust="0"/>
  </p:normalViewPr>
  <p:slideViewPr>
    <p:cSldViewPr snapToGrid="0">
      <p:cViewPr varScale="1">
        <p:scale>
          <a:sx n="69" d="100"/>
          <a:sy n="69" d="100"/>
        </p:scale>
        <p:origin x="79" y="1385"/>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p:cNvSpPr>
            <a:spLocks noGrp="1" noRot="1" noChangeAspect="1" noTextEdit="1"/>
          </p:cNvSpPr>
          <p:nvPr>
            <p:ph type="sldImg"/>
          </p:nvPr>
        </p:nvSpPr>
        <p:spPr>
          <a:ln/>
        </p:spPr>
      </p:sp>
      <p:sp>
        <p:nvSpPr>
          <p:cNvPr id="6656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656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8FE1C1-E808-4701-8F73-98AE03CD431B}" type="slidenum">
              <a:rPr lang="cs-CZ" altLang="cs-CZ"/>
              <a:pPr>
                <a:spcBef>
                  <a:spcPct val="0"/>
                </a:spcBef>
              </a:pPr>
              <a:t>12</a:t>
            </a:fld>
            <a:endParaRPr lang="cs-CZ" altLang="cs-CZ"/>
          </a:p>
        </p:txBody>
      </p:sp>
    </p:spTree>
    <p:extLst>
      <p:ext uri="{BB962C8B-B14F-4D97-AF65-F5344CB8AC3E}">
        <p14:creationId xmlns:p14="http://schemas.microsoft.com/office/powerpoint/2010/main" val="1550961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pt-BR"/>
              <a:t>doc. JUDr. Tereza Kyselovská, Ph.D.</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pt-BR"/>
              <a:t>doc. 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4" name="Obrázek 8">
            <a:extLst>
              <a:ext uri="{FF2B5EF4-FFF2-40B4-BE49-F238E27FC236}">
                <a16:creationId xmlns:a16="http://schemas.microsoft.com/office/drawing/2014/main" id="{F4BEF68F-D2E3-A445-BE69-DE5712F4B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doc. 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pt-BR"/>
              <a:t>doc. JUDr. Tereza Kyselovská, Ph.D.</a:t>
            </a:r>
            <a:endParaRPr lang="cs-CZ" dirty="0"/>
          </a:p>
        </p:txBody>
      </p:sp>
      <p:pic>
        <p:nvPicPr>
          <p:cNvPr id="8" name="Obrázek 8">
            <a:extLst>
              <a:ext uri="{FF2B5EF4-FFF2-40B4-BE49-F238E27FC236}">
                <a16:creationId xmlns:a16="http://schemas.microsoft.com/office/drawing/2014/main" id="{3670C515-4DAA-7F4B-92D5-CBE714037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pt-BR"/>
              <a:t>doc. JUDr. Tereza Kyselovská, Ph.D.</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10" name="Obrázek 8">
            <a:extLst>
              <a:ext uri="{FF2B5EF4-FFF2-40B4-BE49-F238E27FC236}">
                <a16:creationId xmlns:a16="http://schemas.microsoft.com/office/drawing/2014/main" id="{D2567773-B605-2B43-9036-93D644655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91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pt-BR"/>
              <a:t>doc. JUDr. Tereza Kyselovská, Ph.D.</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91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9"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5"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79451" y="2019302"/>
            <a:ext cx="5169259"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p:txBody>
      </p:sp>
      <p:sp>
        <p:nvSpPr>
          <p:cNvPr id="4" name="Zástupný symbol pro obsah 3"/>
          <p:cNvSpPr>
            <a:spLocks noGrp="1"/>
          </p:cNvSpPr>
          <p:nvPr>
            <p:ph sz="half" idx="2"/>
          </p:nvPr>
        </p:nvSpPr>
        <p:spPr>
          <a:xfrm>
            <a:off x="6298841" y="2019302"/>
            <a:ext cx="5169259"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p:txBody>
      </p:sp>
      <p:sp>
        <p:nvSpPr>
          <p:cNvPr id="5" name="Zástupný symbol pro zápatí 4"/>
          <p:cNvSpPr>
            <a:spLocks noGrp="1"/>
          </p:cNvSpPr>
          <p:nvPr>
            <p:ph type="ftr" sz="quarter" idx="10"/>
          </p:nvPr>
        </p:nvSpPr>
        <p:spPr/>
        <p:txBody>
          <a:bodyPr/>
          <a:lstStyle>
            <a:lvl1pPr>
              <a:defRPr/>
            </a:lvl1pPr>
          </a:lstStyle>
          <a:p>
            <a:r>
              <a:rPr lang="cs-CZ" altLang="cs-CZ"/>
              <a:t>doc. JUDr. Tereza Kyselovská, Ph.D.</a:t>
            </a:r>
            <a:endParaRPr lang="cs-CZ" altLang="cs-CZ" dirty="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Tree>
    <p:extLst>
      <p:ext uri="{BB962C8B-B14F-4D97-AF65-F5344CB8AC3E}">
        <p14:creationId xmlns:p14="http://schemas.microsoft.com/office/powerpoint/2010/main" val="90490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pt-BR"/>
              <a:t>doc. JUDr. Tereza Kyselovská, Ph.D.</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pt-BR"/>
              <a:t>doc. JUDr. Tereza Kyselovská, Ph.D.</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59BBB889-9A7B-9D4F-983C-EF6BCB924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doc. 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8B634E8E-DBA3-B14F-81EC-219FEC2F82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doc. 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Obrázek 8">
            <a:extLst>
              <a:ext uri="{FF2B5EF4-FFF2-40B4-BE49-F238E27FC236}">
                <a16:creationId xmlns:a16="http://schemas.microsoft.com/office/drawing/2014/main" id="{F5224E24-147F-EE43-B65A-19061D0BD9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pt-BR"/>
              <a:t>doc. JUDr. Tereza Kyselovská, Ph.D.</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9" name="Obrázek 8">
            <a:extLst>
              <a:ext uri="{FF2B5EF4-FFF2-40B4-BE49-F238E27FC236}">
                <a16:creationId xmlns:a16="http://schemas.microsoft.com/office/drawing/2014/main" id="{9FA8E4E0-B396-804E-A80F-F901C2CBAF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pt-BR"/>
              <a:t>doc. 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17" name="Obrázek 8">
            <a:extLst>
              <a:ext uri="{FF2B5EF4-FFF2-40B4-BE49-F238E27FC236}">
                <a16:creationId xmlns:a16="http://schemas.microsoft.com/office/drawing/2014/main" id="{A63F5DF2-7BE9-9D42-95D5-0960F0062F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doc. 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7" name="Obrázek 8">
            <a:extLst>
              <a:ext uri="{FF2B5EF4-FFF2-40B4-BE49-F238E27FC236}">
                <a16:creationId xmlns:a16="http://schemas.microsoft.com/office/drawing/2014/main" id="{2B91F2EA-D76F-7D4C-960D-6E3E77E718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doc. 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7" name="Obrázek 8">
            <a:extLst>
              <a:ext uri="{FF2B5EF4-FFF2-40B4-BE49-F238E27FC236}">
                <a16:creationId xmlns:a16="http://schemas.microsoft.com/office/drawing/2014/main" id="{E7FAA686-EF64-0D47-AFF9-2958D27898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pt-BR"/>
              <a:t>doc. JUDr. Tereza Kyselovská, Ph.D.</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uni.cz/lide/107801-tereza-kyselovska/zivotopis" TargetMode="External"/><Relationship Id="rId2" Type="http://schemas.openxmlformats.org/officeDocument/2006/relationships/hyperlink" Target="mailto:tereza.kyselovska@law.muni.cz"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a:t>Jurisdikce a rozhodné právo na internetu I – úvod, opakování MPS, smlouvy</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cs-CZ" dirty="0"/>
              <a:t>Mezinárodní právo soukromé na internetu I</a:t>
            </a:r>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513FAE-47DD-3BF0-C717-5E98FBCC3877}"/>
              </a:ext>
            </a:extLst>
          </p:cNvPr>
          <p:cNvSpPr>
            <a:spLocks noGrp="1"/>
          </p:cNvSpPr>
          <p:nvPr>
            <p:ph type="title"/>
          </p:nvPr>
        </p:nvSpPr>
        <p:spPr/>
        <p:txBody>
          <a:bodyPr/>
          <a:lstStyle/>
          <a:p>
            <a:r>
              <a:rPr lang="cs-CZ" dirty="0"/>
              <a:t>Mezinárodní právo soukromé (online)</a:t>
            </a:r>
          </a:p>
        </p:txBody>
      </p:sp>
      <p:sp>
        <p:nvSpPr>
          <p:cNvPr id="3" name="Podnadpis 2">
            <a:extLst>
              <a:ext uri="{FF2B5EF4-FFF2-40B4-BE49-F238E27FC236}">
                <a16:creationId xmlns:a16="http://schemas.microsoft.com/office/drawing/2014/main" id="{B64C858D-6C48-30F1-C7BD-7D1A43E49645}"/>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875484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F894A3C-44E2-4823-918F-07422AE47D6D}"/>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537EFCEB-5D25-40CB-9FF5-15D6FFBB88BD}"/>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DA6E0F06-F4D2-4AF8-A777-DED50B296658}"/>
              </a:ext>
            </a:extLst>
          </p:cNvPr>
          <p:cNvSpPr>
            <a:spLocks noGrp="1"/>
          </p:cNvSpPr>
          <p:nvPr>
            <p:ph type="title"/>
          </p:nvPr>
        </p:nvSpPr>
        <p:spPr/>
        <p:txBody>
          <a:bodyPr/>
          <a:lstStyle/>
          <a:p>
            <a:r>
              <a:rPr lang="cs-CZ" dirty="0"/>
              <a:t>Opakování</a:t>
            </a:r>
          </a:p>
        </p:txBody>
      </p:sp>
      <p:sp>
        <p:nvSpPr>
          <p:cNvPr id="5" name="Zástupný obsah 4">
            <a:extLst>
              <a:ext uri="{FF2B5EF4-FFF2-40B4-BE49-F238E27FC236}">
                <a16:creationId xmlns:a16="http://schemas.microsoft.com/office/drawing/2014/main" id="{69367C50-ACEB-4D1A-A235-0E4FDBAE0157}"/>
              </a:ext>
            </a:extLst>
          </p:cNvPr>
          <p:cNvSpPr>
            <a:spLocks noGrp="1"/>
          </p:cNvSpPr>
          <p:nvPr>
            <p:ph idx="1"/>
          </p:nvPr>
        </p:nvSpPr>
        <p:spPr>
          <a:xfrm>
            <a:off x="720000" y="1359001"/>
            <a:ext cx="10753200" cy="4139998"/>
          </a:xfrm>
        </p:spPr>
        <p:txBody>
          <a:bodyPr/>
          <a:lstStyle/>
          <a:p>
            <a:r>
              <a:rPr lang="cs-CZ" sz="2400" dirty="0"/>
              <a:t>Jaké je postavení mezinárodního práva soukromého v systematice práva?</a:t>
            </a:r>
          </a:p>
          <a:p>
            <a:r>
              <a:rPr lang="cs-CZ" sz="2400" dirty="0"/>
              <a:t>Co je předmětem mezinárodního práva soukromého (MPS)?</a:t>
            </a:r>
          </a:p>
          <a:p>
            <a:r>
              <a:rPr lang="cs-CZ" sz="2400" dirty="0"/>
              <a:t>Jaké tři (čtyři) základní otázky MPS řeší?</a:t>
            </a:r>
          </a:p>
          <a:p>
            <a:r>
              <a:rPr lang="cs-CZ" sz="2400" dirty="0"/>
              <a:t>Pomocí jakých norem dojdeme k procesnímu řešení (určení příslušného soudu)?</a:t>
            </a:r>
          </a:p>
          <a:p>
            <a:r>
              <a:rPr lang="cs-CZ" sz="2400" dirty="0"/>
              <a:t>Pomocí jakých norem a metod dojdeme ke koliznímu řešení (určení rozhodného práva)?</a:t>
            </a:r>
          </a:p>
          <a:p>
            <a:r>
              <a:rPr lang="cs-CZ" sz="2400" dirty="0"/>
              <a:t>Jaké prameny v MPS používáme? Jaké jsou působnosti Nařízení Brusel Ibis, Nařízení Řím I a Nařízení Řím II?</a:t>
            </a:r>
          </a:p>
          <a:p>
            <a:r>
              <a:rPr lang="cs-CZ" sz="2400" dirty="0"/>
              <a:t>Co znamená slovo </a:t>
            </a:r>
            <a:r>
              <a:rPr lang="cs-CZ" sz="2400" i="1" dirty="0"/>
              <a:t>fórum</a:t>
            </a:r>
            <a:r>
              <a:rPr lang="cs-CZ" sz="2400" dirty="0"/>
              <a:t>?</a:t>
            </a:r>
          </a:p>
        </p:txBody>
      </p:sp>
    </p:spTree>
    <p:extLst>
      <p:ext uri="{BB962C8B-B14F-4D97-AF65-F5344CB8AC3E}">
        <p14:creationId xmlns:p14="http://schemas.microsoft.com/office/powerpoint/2010/main" val="360246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p:cNvSpPr>
            <a:spLocks noGrp="1"/>
          </p:cNvSpPr>
          <p:nvPr>
            <p:ph type="title"/>
          </p:nvPr>
        </p:nvSpPr>
        <p:spPr/>
        <p:txBody>
          <a:bodyPr/>
          <a:lstStyle/>
          <a:p>
            <a:pPr eaLnBrk="1" hangingPunct="1"/>
            <a:r>
              <a:rPr lang="cs-CZ" altLang="cs-CZ" dirty="0"/>
              <a:t>Relevantní právní předpisy</a:t>
            </a:r>
          </a:p>
        </p:txBody>
      </p:sp>
      <p:sp>
        <p:nvSpPr>
          <p:cNvPr id="65539" name="Zástupný symbol pro obsah 2"/>
          <p:cNvSpPr>
            <a:spLocks noGrp="1"/>
          </p:cNvSpPr>
          <p:nvPr>
            <p:ph idx="1"/>
          </p:nvPr>
        </p:nvSpPr>
        <p:spPr/>
        <p:txBody>
          <a:bodyPr/>
          <a:lstStyle/>
          <a:p>
            <a:pPr eaLnBrk="1" hangingPunct="1"/>
            <a:r>
              <a:rPr lang="cs-CZ" altLang="cs-CZ" dirty="0"/>
              <a:t>Mezinárodní pravomoc/příslušnost soudů</a:t>
            </a:r>
          </a:p>
          <a:p>
            <a:pPr lvl="1"/>
            <a:r>
              <a:rPr lang="cs-CZ" altLang="cs-CZ" dirty="0"/>
              <a:t>Nařízení Brusel Ibis </a:t>
            </a:r>
            <a:r>
              <a:rPr lang="cs-CZ" altLang="cs-CZ" sz="1800" dirty="0"/>
              <a:t>(</a:t>
            </a:r>
            <a:r>
              <a:rPr lang="cs-CZ" sz="1800" dirty="0"/>
              <a:t>Nařízení Evropského parlamentu a Rady (EU) č. 1215/2012 ze dne 12. prosince 2012 o příslušnosti a uznávání a výkonu soudních rozhodnutí v občanských a obchodních věcech)</a:t>
            </a:r>
            <a:endParaRPr lang="cs-CZ" altLang="cs-CZ" sz="1800" dirty="0"/>
          </a:p>
          <a:p>
            <a:pPr eaLnBrk="1" hangingPunct="1"/>
            <a:r>
              <a:rPr lang="cs-CZ" altLang="cs-CZ" dirty="0"/>
              <a:t>Právo rozhodné pro smluvní závazkové vztahy</a:t>
            </a:r>
          </a:p>
          <a:p>
            <a:pPr lvl="1"/>
            <a:r>
              <a:rPr lang="cs-CZ" altLang="cs-CZ" dirty="0"/>
              <a:t>Nařízení Řím I </a:t>
            </a:r>
            <a:r>
              <a:rPr lang="cs-CZ" altLang="cs-CZ" sz="1800" dirty="0"/>
              <a:t>(</a:t>
            </a:r>
            <a:r>
              <a:rPr lang="cs-CZ" sz="1800" dirty="0"/>
              <a:t>Nařízení Evropského parlamentu a Rady (ES) č. 593/2008 ze dne 17. června 2008 o právu rozhodném pro smluvní závazkové vztahy)</a:t>
            </a:r>
            <a:endParaRPr lang="cs-CZ" altLang="cs-CZ" sz="1800" dirty="0"/>
          </a:p>
          <a:p>
            <a:pPr eaLnBrk="1" hangingPunct="1"/>
            <a:r>
              <a:rPr lang="cs-CZ" altLang="cs-CZ" dirty="0"/>
              <a:t>Právo rozhodné pro mimosmluvní závazkové vztahy</a:t>
            </a:r>
          </a:p>
          <a:p>
            <a:pPr lvl="1"/>
            <a:r>
              <a:rPr lang="cs-CZ" altLang="cs-CZ" dirty="0"/>
              <a:t>Nařízení Řím II </a:t>
            </a:r>
            <a:r>
              <a:rPr lang="cs-CZ" altLang="cs-CZ" sz="1800" dirty="0"/>
              <a:t>(</a:t>
            </a:r>
            <a:r>
              <a:rPr lang="cs-CZ" sz="1800" dirty="0"/>
              <a:t>Nařízení Evropského parlamentu a Rady (ES) č. 864/2007 ze dne 11. července 2007 o právu rozhodném pro mimosmluvní závazkové vztahy)</a:t>
            </a:r>
          </a:p>
          <a:p>
            <a:r>
              <a:rPr lang="cs-CZ" altLang="cs-CZ" sz="2600" dirty="0"/>
              <a:t>Zákon č. 89/2012 Sb., zákon o mezinárodním právu soukromém</a:t>
            </a:r>
          </a:p>
        </p:txBody>
      </p:sp>
      <p:sp>
        <p:nvSpPr>
          <p:cNvPr id="65540"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258E5A7-C840-4B5F-9039-E8226BF8AA25}" type="slidenum">
              <a:rPr lang="cs-CZ" altLang="cs-CZ" sz="1200"/>
              <a:pPr>
                <a:spcBef>
                  <a:spcPct val="0"/>
                </a:spcBef>
                <a:buClrTx/>
                <a:buFontTx/>
                <a:buNone/>
              </a:pPr>
              <a:t>12</a:t>
            </a:fld>
            <a:endParaRPr lang="cs-CZ" altLang="cs-CZ" sz="1200"/>
          </a:p>
        </p:txBody>
      </p:sp>
      <p:sp>
        <p:nvSpPr>
          <p:cNvPr id="2" name="Zástupný symbol pro zápatí 1"/>
          <p:cNvSpPr>
            <a:spLocks noGrp="1"/>
          </p:cNvSpPr>
          <p:nvPr>
            <p:ph type="ftr" sz="quarter" idx="10"/>
          </p:nvPr>
        </p:nvSpPr>
        <p:spPr/>
        <p:txBody>
          <a:bodyPr/>
          <a:lstStyle/>
          <a:p>
            <a:r>
              <a:rPr lang="cs-CZ" altLang="cs-CZ"/>
              <a:t>doc. JUDr. Tereza Kyselovská, Ph.D.</a:t>
            </a:r>
            <a:endParaRPr lang="cs-CZ" altLang="cs-CZ" dirty="0"/>
          </a:p>
        </p:txBody>
      </p:sp>
    </p:spTree>
    <p:extLst>
      <p:ext uri="{BB962C8B-B14F-4D97-AF65-F5344CB8AC3E}">
        <p14:creationId xmlns:p14="http://schemas.microsoft.com/office/powerpoint/2010/main" val="255969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410BEAE-F24A-364B-652D-5DBADF1F8C31}"/>
              </a:ext>
            </a:extLst>
          </p:cNvPr>
          <p:cNvSpPr>
            <a:spLocks noGrp="1"/>
          </p:cNvSpPr>
          <p:nvPr>
            <p:ph type="ftr" sz="quarter" idx="10"/>
          </p:nvPr>
        </p:nvSpPr>
        <p:spPr/>
        <p:txBody>
          <a:bodyPr/>
          <a:lstStyle/>
          <a:p>
            <a:r>
              <a:rPr lang="pt-BR" dirty="0"/>
              <a:t>doc. JUDr. Tereza Kyselovská, Ph.D.</a:t>
            </a:r>
            <a:endParaRPr lang="cs-CZ" dirty="0"/>
          </a:p>
        </p:txBody>
      </p:sp>
      <p:sp>
        <p:nvSpPr>
          <p:cNvPr id="3" name="Zástupný symbol pro číslo snímku 2">
            <a:extLst>
              <a:ext uri="{FF2B5EF4-FFF2-40B4-BE49-F238E27FC236}">
                <a16:creationId xmlns:a16="http://schemas.microsoft.com/office/drawing/2014/main" id="{1D929D69-D46B-1640-2CC2-D8741888E90F}"/>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DF85167B-9E9A-BFEA-A122-BF6E4B147321}"/>
              </a:ext>
            </a:extLst>
          </p:cNvPr>
          <p:cNvSpPr>
            <a:spLocks noGrp="1"/>
          </p:cNvSpPr>
          <p:nvPr>
            <p:ph type="title"/>
          </p:nvPr>
        </p:nvSpPr>
        <p:spPr/>
        <p:txBody>
          <a:bodyPr/>
          <a:lstStyle/>
          <a:p>
            <a:r>
              <a:rPr lang="cs-CZ" dirty="0"/>
              <a:t>Výchozí teze</a:t>
            </a:r>
          </a:p>
        </p:txBody>
      </p:sp>
      <p:sp>
        <p:nvSpPr>
          <p:cNvPr id="5" name="Zástupný obsah 4">
            <a:extLst>
              <a:ext uri="{FF2B5EF4-FFF2-40B4-BE49-F238E27FC236}">
                <a16:creationId xmlns:a16="http://schemas.microsoft.com/office/drawing/2014/main" id="{A03FB172-D782-DDA4-B9E6-3C9EF598F2D9}"/>
              </a:ext>
            </a:extLst>
          </p:cNvPr>
          <p:cNvSpPr>
            <a:spLocks noGrp="1"/>
          </p:cNvSpPr>
          <p:nvPr>
            <p:ph idx="1"/>
          </p:nvPr>
        </p:nvSpPr>
        <p:spPr/>
        <p:txBody>
          <a:bodyPr/>
          <a:lstStyle/>
          <a:p>
            <a:r>
              <a:rPr lang="cs-CZ" dirty="0"/>
              <a:t>Právo je teritoriální</a:t>
            </a:r>
          </a:p>
          <a:p>
            <a:r>
              <a:rPr lang="cs-CZ" dirty="0"/>
              <a:t>Teritorialita je základem MPS</a:t>
            </a:r>
          </a:p>
          <a:p>
            <a:endParaRPr lang="cs-CZ" altLang="cs-CZ" sz="2800" b="1" dirty="0"/>
          </a:p>
          <a:p>
            <a:r>
              <a:rPr lang="cs-CZ" altLang="cs-CZ" sz="2800" b="1" dirty="0" err="1"/>
              <a:t>W</a:t>
            </a:r>
            <a:r>
              <a:rPr lang="cs-CZ" altLang="cs-CZ" sz="2800" dirty="0" err="1"/>
              <a:t>orldwide</a:t>
            </a:r>
            <a:r>
              <a:rPr lang="cs-CZ" altLang="cs-CZ" sz="2800" dirty="0"/>
              <a:t> </a:t>
            </a:r>
            <a:r>
              <a:rPr lang="cs-CZ" altLang="cs-CZ" sz="2800" dirty="0" err="1"/>
              <a:t>accessibility</a:t>
            </a:r>
            <a:endParaRPr lang="cs-CZ" altLang="cs-CZ" sz="2800" dirty="0"/>
          </a:p>
          <a:p>
            <a:r>
              <a:rPr lang="cs-CZ" altLang="cs-CZ" sz="2800" b="1" dirty="0" err="1"/>
              <a:t>W</a:t>
            </a:r>
            <a:r>
              <a:rPr lang="cs-CZ" altLang="cs-CZ" sz="2800" dirty="0" err="1"/>
              <a:t>orldwide</a:t>
            </a:r>
            <a:r>
              <a:rPr lang="cs-CZ" altLang="cs-CZ" sz="2800" dirty="0"/>
              <a:t> place </a:t>
            </a:r>
            <a:r>
              <a:rPr lang="cs-CZ" altLang="cs-CZ" sz="2800" dirty="0" err="1"/>
              <a:t>of</a:t>
            </a:r>
            <a:r>
              <a:rPr lang="cs-CZ" altLang="cs-CZ" sz="2800" dirty="0"/>
              <a:t> performance (</a:t>
            </a:r>
            <a:r>
              <a:rPr lang="cs-CZ" altLang="cs-CZ" sz="2800" dirty="0" err="1"/>
              <a:t>contracts</a:t>
            </a:r>
            <a:r>
              <a:rPr lang="cs-CZ" altLang="cs-CZ" sz="2800" dirty="0"/>
              <a:t>) </a:t>
            </a:r>
            <a:r>
              <a:rPr lang="cs-CZ" altLang="cs-CZ" sz="2800" dirty="0" err="1"/>
              <a:t>or</a:t>
            </a:r>
            <a:r>
              <a:rPr lang="cs-CZ" altLang="cs-CZ" sz="2800" dirty="0"/>
              <a:t> </a:t>
            </a:r>
            <a:r>
              <a:rPr lang="cs-CZ" altLang="cs-CZ" sz="2800" dirty="0" err="1"/>
              <a:t>potential</a:t>
            </a:r>
            <a:r>
              <a:rPr lang="cs-CZ" altLang="cs-CZ" sz="2800" dirty="0"/>
              <a:t> </a:t>
            </a:r>
            <a:r>
              <a:rPr lang="cs-CZ" altLang="cs-CZ" sz="2800" dirty="0" err="1"/>
              <a:t>damage</a:t>
            </a:r>
            <a:r>
              <a:rPr lang="cs-CZ" altLang="cs-CZ" sz="2800" dirty="0"/>
              <a:t> (</a:t>
            </a:r>
            <a:r>
              <a:rPr lang="cs-CZ" altLang="cs-CZ" sz="2800" dirty="0" err="1"/>
              <a:t>delicts</a:t>
            </a:r>
            <a:r>
              <a:rPr lang="cs-CZ" altLang="cs-CZ" sz="2800" dirty="0"/>
              <a:t>)</a:t>
            </a:r>
          </a:p>
          <a:p>
            <a:r>
              <a:rPr lang="cs-CZ" altLang="cs-CZ" sz="2800" b="1" dirty="0" err="1"/>
              <a:t>W</a:t>
            </a:r>
            <a:r>
              <a:rPr lang="cs-CZ" altLang="cs-CZ" sz="2800" dirty="0" err="1"/>
              <a:t>orldwide</a:t>
            </a:r>
            <a:r>
              <a:rPr lang="cs-CZ" altLang="cs-CZ" sz="2800" dirty="0"/>
              <a:t> </a:t>
            </a:r>
            <a:r>
              <a:rPr lang="cs-CZ" altLang="cs-CZ" sz="2800" dirty="0" err="1"/>
              <a:t>jurisdiction</a:t>
            </a:r>
            <a:endParaRPr lang="cs-CZ" altLang="cs-CZ" sz="2800" dirty="0"/>
          </a:p>
          <a:p>
            <a:endParaRPr lang="cs-CZ" dirty="0"/>
          </a:p>
          <a:p>
            <a:pPr marL="72000" indent="0">
              <a:buNone/>
            </a:pPr>
            <a:endParaRPr lang="cs-CZ" dirty="0"/>
          </a:p>
          <a:p>
            <a:endParaRPr lang="cs-CZ" dirty="0"/>
          </a:p>
        </p:txBody>
      </p:sp>
      <p:pic>
        <p:nvPicPr>
          <p:cNvPr id="6" name="Picture 2">
            <a:extLst>
              <a:ext uri="{FF2B5EF4-FFF2-40B4-BE49-F238E27FC236}">
                <a16:creationId xmlns:a16="http://schemas.microsoft.com/office/drawing/2014/main" id="{CE260203-686B-44F0-F76E-C36A8ED364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470960" y="1095549"/>
            <a:ext cx="3630253" cy="209935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67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7950751-BD9B-2C64-C0E6-EA1D7AC23961}"/>
              </a:ext>
            </a:extLst>
          </p:cNvPr>
          <p:cNvSpPr>
            <a:spLocks noGrp="1"/>
          </p:cNvSpPr>
          <p:nvPr>
            <p:ph type="ftr" sz="quarter" idx="10"/>
          </p:nvPr>
        </p:nvSpPr>
        <p:spPr/>
        <p:txBody>
          <a:bodyPr/>
          <a:lstStyle/>
          <a:p>
            <a:r>
              <a:rPr lang="cs-CZ"/>
              <a:t>doc. JUDr. Tereza Kyselovská, Ph.D.</a:t>
            </a:r>
            <a:endParaRPr lang="cs-CZ" dirty="0"/>
          </a:p>
        </p:txBody>
      </p:sp>
      <p:sp>
        <p:nvSpPr>
          <p:cNvPr id="3" name="Zástupný symbol pro číslo snímku 2">
            <a:extLst>
              <a:ext uri="{FF2B5EF4-FFF2-40B4-BE49-F238E27FC236}">
                <a16:creationId xmlns:a16="http://schemas.microsoft.com/office/drawing/2014/main" id="{686A4CDE-3C66-7DB7-EFD1-ABCD6CBABF8C}"/>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B9F8C999-37EF-5E65-252D-1FC7A05E65E1}"/>
              </a:ext>
            </a:extLst>
          </p:cNvPr>
          <p:cNvSpPr>
            <a:spLocks noGrp="1"/>
          </p:cNvSpPr>
          <p:nvPr>
            <p:ph type="title"/>
          </p:nvPr>
        </p:nvSpPr>
        <p:spPr>
          <a:xfrm>
            <a:off x="787179" y="731260"/>
            <a:ext cx="10495722" cy="451576"/>
          </a:xfrm>
        </p:spPr>
        <p:txBody>
          <a:bodyPr/>
          <a:lstStyle/>
          <a:p>
            <a:r>
              <a:rPr lang="cs-CZ" dirty="0"/>
              <a:t>MPS a MPP</a:t>
            </a:r>
          </a:p>
        </p:txBody>
      </p:sp>
      <p:sp>
        <p:nvSpPr>
          <p:cNvPr id="5" name="Zástupný obsah 4">
            <a:extLst>
              <a:ext uri="{FF2B5EF4-FFF2-40B4-BE49-F238E27FC236}">
                <a16:creationId xmlns:a16="http://schemas.microsoft.com/office/drawing/2014/main" id="{F8B1CDA3-02DC-9FEB-A2CB-69E737661444}"/>
              </a:ext>
            </a:extLst>
          </p:cNvPr>
          <p:cNvSpPr>
            <a:spLocks noGrp="1"/>
          </p:cNvSpPr>
          <p:nvPr>
            <p:ph idx="1"/>
          </p:nvPr>
        </p:nvSpPr>
        <p:spPr>
          <a:xfrm>
            <a:off x="787179" y="1273735"/>
            <a:ext cx="10742212" cy="4535998"/>
          </a:xfrm>
        </p:spPr>
        <p:txBody>
          <a:bodyPr/>
          <a:lstStyle/>
          <a:p>
            <a:pPr>
              <a:lnSpc>
                <a:spcPts val="3000"/>
              </a:lnSpc>
            </a:pPr>
            <a:r>
              <a:rPr lang="cs-CZ" sz="2400" dirty="0"/>
              <a:t>Cílem je </a:t>
            </a:r>
            <a:r>
              <a:rPr lang="cs-CZ" sz="2400" i="1" dirty="0"/>
              <a:t>„dosažení vnější rozhodovací harmonie, a to i za situace, kdy se nejedná o náhodu či dovednost stran“</a:t>
            </a:r>
            <a:r>
              <a:rPr lang="cs-CZ" sz="2400" dirty="0"/>
              <a:t> (Rozehnalová)</a:t>
            </a:r>
          </a:p>
          <a:p>
            <a:pPr lvl="1">
              <a:buFont typeface="Wingdings" panose="05000000000000000000" pitchFamily="2" charset="2"/>
              <a:buChar char="Ø"/>
            </a:pPr>
            <a:r>
              <a:rPr lang="cs-CZ" sz="2200" dirty="0"/>
              <a:t>… aby se bez ohledu na to, kde je právní poměr s mezinárodním prvkem posuzován, dal očekávat procesně a kolizně obdobný výsledek</a:t>
            </a:r>
          </a:p>
          <a:p>
            <a:pPr lvl="1">
              <a:buFont typeface="Wingdings" panose="05000000000000000000" pitchFamily="2" charset="2"/>
              <a:buChar char="Ø"/>
            </a:pPr>
            <a:r>
              <a:rPr lang="cs-CZ" sz="2200" dirty="0"/>
              <a:t>… dosažení kolizní spravedlnosti a předvídatelnosti procesního řešení</a:t>
            </a:r>
          </a:p>
          <a:p>
            <a:endParaRPr lang="cs-CZ" dirty="0"/>
          </a:p>
          <a:p>
            <a:r>
              <a:rPr lang="cs-CZ" sz="2400" dirty="0"/>
              <a:t>Dosahování cíle </a:t>
            </a:r>
          </a:p>
          <a:p>
            <a:pPr lvl="1">
              <a:buFont typeface="Wingdings" panose="05000000000000000000" pitchFamily="2" charset="2"/>
              <a:buChar char="Ø"/>
            </a:pPr>
            <a:r>
              <a:rPr lang="cs-CZ" sz="2200" dirty="0"/>
              <a:t>výstavbou systému </a:t>
            </a:r>
          </a:p>
          <a:p>
            <a:pPr lvl="1">
              <a:buFont typeface="Wingdings" panose="05000000000000000000" pitchFamily="2" charset="2"/>
              <a:buChar char="Ø"/>
            </a:pPr>
            <a:r>
              <a:rPr lang="cs-CZ" sz="2200" dirty="0"/>
              <a:t>pomocí mezinárodní či regionální unifikace (EU) a interpretační jednoty</a:t>
            </a:r>
          </a:p>
          <a:p>
            <a:pPr lvl="1">
              <a:buFont typeface="Wingdings" panose="05000000000000000000" pitchFamily="2" charset="2"/>
              <a:buChar char="Ø"/>
            </a:pPr>
            <a:r>
              <a:rPr lang="cs-CZ" sz="2200" dirty="0"/>
              <a:t>nastavením hodnot daného právního prostoru (veřejný pořádek a veřejný zájem vs. ochrana individuálních zájmů)</a:t>
            </a:r>
          </a:p>
          <a:p>
            <a:pPr lvl="1">
              <a:buFont typeface="Wingdings" panose="05000000000000000000" pitchFamily="2" charset="2"/>
              <a:buChar char="Ø"/>
            </a:pPr>
            <a:r>
              <a:rPr lang="cs-CZ" sz="2200" dirty="0"/>
              <a:t>legislativně technickým uchopením (technologicky neutrální právní úprava?)</a:t>
            </a:r>
          </a:p>
          <a:p>
            <a:pPr marL="54000" indent="0">
              <a:buNone/>
            </a:pPr>
            <a:endParaRPr lang="cs-CZ" dirty="0"/>
          </a:p>
          <a:p>
            <a:pPr>
              <a:buFont typeface="Wingdings" panose="05000000000000000000" pitchFamily="2" charset="2"/>
              <a:buChar char="Ø"/>
            </a:pPr>
            <a:endParaRPr lang="cs-CZ" dirty="0"/>
          </a:p>
          <a:p>
            <a:endParaRPr lang="cs-CZ" dirty="0"/>
          </a:p>
          <a:p>
            <a:endParaRPr lang="cs-CZ" dirty="0"/>
          </a:p>
        </p:txBody>
      </p:sp>
    </p:spTree>
    <p:extLst>
      <p:ext uri="{BB962C8B-B14F-4D97-AF65-F5344CB8AC3E}">
        <p14:creationId xmlns:p14="http://schemas.microsoft.com/office/powerpoint/2010/main" val="279588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43C4DA0-E666-A104-A641-AB1B5F84C3BD}"/>
              </a:ext>
            </a:extLst>
          </p:cNvPr>
          <p:cNvSpPr>
            <a:spLocks noGrp="1"/>
          </p:cNvSpPr>
          <p:nvPr>
            <p:ph type="ftr" sz="quarter" idx="10"/>
          </p:nvPr>
        </p:nvSpPr>
        <p:spPr/>
        <p:txBody>
          <a:bodyPr/>
          <a:lstStyle/>
          <a:p>
            <a:r>
              <a:rPr lang="cs-CZ"/>
              <a:t>doc. JUDr. Tereza Kyselovská, Ph.D.</a:t>
            </a:r>
            <a:endParaRPr lang="cs-CZ" dirty="0"/>
          </a:p>
        </p:txBody>
      </p:sp>
      <p:sp>
        <p:nvSpPr>
          <p:cNvPr id="3" name="Zástupný symbol pro číslo snímku 2">
            <a:extLst>
              <a:ext uri="{FF2B5EF4-FFF2-40B4-BE49-F238E27FC236}">
                <a16:creationId xmlns:a16="http://schemas.microsoft.com/office/drawing/2014/main" id="{426998C6-C97F-0FB7-103D-D7988136B626}"/>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10F199EB-7DDF-5505-43B0-AAD76D749AA4}"/>
              </a:ext>
            </a:extLst>
          </p:cNvPr>
          <p:cNvSpPr>
            <a:spLocks noGrp="1"/>
          </p:cNvSpPr>
          <p:nvPr>
            <p:ph type="title"/>
          </p:nvPr>
        </p:nvSpPr>
        <p:spPr/>
        <p:txBody>
          <a:bodyPr/>
          <a:lstStyle/>
          <a:p>
            <a:r>
              <a:rPr lang="cs-CZ" dirty="0"/>
              <a:t>„Tradiční“ přístup MPS a MPP…</a:t>
            </a:r>
          </a:p>
        </p:txBody>
      </p:sp>
      <p:sp>
        <p:nvSpPr>
          <p:cNvPr id="5" name="Zástupný obsah 4">
            <a:extLst>
              <a:ext uri="{FF2B5EF4-FFF2-40B4-BE49-F238E27FC236}">
                <a16:creationId xmlns:a16="http://schemas.microsoft.com/office/drawing/2014/main" id="{4BF124EA-D006-5CE4-9B24-BC71EBCAB5A9}"/>
              </a:ext>
            </a:extLst>
          </p:cNvPr>
          <p:cNvSpPr>
            <a:spLocks noGrp="1"/>
          </p:cNvSpPr>
          <p:nvPr>
            <p:ph idx="1"/>
          </p:nvPr>
        </p:nvSpPr>
        <p:spPr>
          <a:xfrm>
            <a:off x="720000" y="1493220"/>
            <a:ext cx="10753200" cy="4139998"/>
          </a:xfrm>
        </p:spPr>
        <p:txBody>
          <a:bodyPr/>
          <a:lstStyle/>
          <a:p>
            <a:r>
              <a:rPr lang="cs-CZ" sz="2400" dirty="0"/>
              <a:t>Mezinárodní právo soukromé – kolizní normy a hraniční určovatele ukotvují právní poměr k území určitého státu pro určení rozhodného práva</a:t>
            </a:r>
          </a:p>
          <a:p>
            <a:r>
              <a:rPr lang="cs-CZ" sz="2400" dirty="0"/>
              <a:t>Mezinárodní právo procesní – procesní kritéria ukotvují právní poměr k území určitého státu pro určení mezinárodně příslušného soudu</a:t>
            </a:r>
          </a:p>
          <a:p>
            <a:pPr>
              <a:buFont typeface="Wingdings" panose="05000000000000000000" pitchFamily="2" charset="2"/>
              <a:buChar char="Ø"/>
            </a:pPr>
            <a:r>
              <a:rPr lang="cs-CZ" sz="2400" dirty="0"/>
              <a:t>ukotvování právních poměrů k území určitého státu</a:t>
            </a:r>
          </a:p>
          <a:p>
            <a:pPr>
              <a:buFont typeface="Wingdings" panose="05000000000000000000" pitchFamily="2" charset="2"/>
              <a:buChar char="Ø"/>
            </a:pPr>
            <a:r>
              <a:rPr lang="cs-CZ" sz="2400" dirty="0"/>
              <a:t>„všeprostupující“ význam teritoriality pro působnost předpisů, způsob a metody aplikace práva…</a:t>
            </a:r>
          </a:p>
          <a:p>
            <a:pPr>
              <a:buFont typeface="Wingdings" panose="05000000000000000000" pitchFamily="2" charset="2"/>
              <a:buChar char="Ø"/>
            </a:pPr>
            <a:r>
              <a:rPr lang="cs-CZ" sz="2400" dirty="0"/>
              <a:t>Právní úprava MPS je „technologicky neutrální“</a:t>
            </a:r>
          </a:p>
          <a:p>
            <a:r>
              <a:rPr lang="cs-CZ" sz="2400" dirty="0"/>
              <a:t>„tradiční“ MPS se od dob glosátorů (12. stol.), resp. </a:t>
            </a:r>
            <a:r>
              <a:rPr lang="cs-CZ" sz="2400" i="1" dirty="0"/>
              <a:t>von </a:t>
            </a:r>
            <a:r>
              <a:rPr lang="cs-CZ" sz="2400" i="1" dirty="0" err="1"/>
              <a:t>Savignyho</a:t>
            </a:r>
            <a:r>
              <a:rPr lang="cs-CZ" sz="2400" i="1" dirty="0"/>
              <a:t> </a:t>
            </a:r>
            <a:r>
              <a:rPr lang="cs-CZ" sz="2400" dirty="0"/>
              <a:t>(19. stol.)</a:t>
            </a:r>
            <a:r>
              <a:rPr lang="cs-CZ" sz="2400" i="1" dirty="0"/>
              <a:t>, </a:t>
            </a:r>
            <a:r>
              <a:rPr lang="cs-CZ" sz="2400" dirty="0"/>
              <a:t>vyvíjí</a:t>
            </a:r>
          </a:p>
          <a:p>
            <a:pPr marL="54000" indent="0">
              <a:buNone/>
            </a:pPr>
            <a:endParaRPr lang="cs-CZ" sz="2400" dirty="0"/>
          </a:p>
        </p:txBody>
      </p:sp>
    </p:spTree>
    <p:extLst>
      <p:ext uri="{BB962C8B-B14F-4D97-AF65-F5344CB8AC3E}">
        <p14:creationId xmlns:p14="http://schemas.microsoft.com/office/powerpoint/2010/main" val="290574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CD2E5DD-C43D-A0BE-BECB-74374ED510E0}"/>
              </a:ext>
            </a:extLst>
          </p:cNvPr>
          <p:cNvSpPr>
            <a:spLocks noGrp="1"/>
          </p:cNvSpPr>
          <p:nvPr>
            <p:ph type="ftr" sz="quarter" idx="10"/>
          </p:nvPr>
        </p:nvSpPr>
        <p:spPr/>
        <p:txBody>
          <a:bodyPr/>
          <a:lstStyle/>
          <a:p>
            <a:r>
              <a:rPr lang="cs-CZ"/>
              <a:t>doc. JUDr. Tereza Kyselovská, Ph.D.</a:t>
            </a:r>
            <a:endParaRPr lang="cs-CZ" dirty="0"/>
          </a:p>
        </p:txBody>
      </p:sp>
      <p:sp>
        <p:nvSpPr>
          <p:cNvPr id="3" name="Zástupný symbol pro číslo snímku 2">
            <a:extLst>
              <a:ext uri="{FF2B5EF4-FFF2-40B4-BE49-F238E27FC236}">
                <a16:creationId xmlns:a16="http://schemas.microsoft.com/office/drawing/2014/main" id="{A5A59489-5E88-4F6C-C7DD-83F019B2BC46}"/>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564EA6F0-8E73-572F-5FC1-2B510724EC24}"/>
              </a:ext>
            </a:extLst>
          </p:cNvPr>
          <p:cNvSpPr>
            <a:spLocks noGrp="1"/>
          </p:cNvSpPr>
          <p:nvPr>
            <p:ph type="title"/>
          </p:nvPr>
        </p:nvSpPr>
        <p:spPr/>
        <p:txBody>
          <a:bodyPr/>
          <a:lstStyle/>
          <a:p>
            <a:r>
              <a:rPr lang="cs-CZ" dirty="0"/>
              <a:t>… se mění a vyvíjí,…</a:t>
            </a:r>
          </a:p>
        </p:txBody>
      </p:sp>
      <p:sp>
        <p:nvSpPr>
          <p:cNvPr id="5" name="Zástupný obsah 4">
            <a:extLst>
              <a:ext uri="{FF2B5EF4-FFF2-40B4-BE49-F238E27FC236}">
                <a16:creationId xmlns:a16="http://schemas.microsoft.com/office/drawing/2014/main" id="{0208DB18-182F-E82E-06FE-F3463FE12FC6}"/>
              </a:ext>
            </a:extLst>
          </p:cNvPr>
          <p:cNvSpPr>
            <a:spLocks noGrp="1"/>
          </p:cNvSpPr>
          <p:nvPr>
            <p:ph idx="1"/>
          </p:nvPr>
        </p:nvSpPr>
        <p:spPr/>
        <p:txBody>
          <a:bodyPr/>
          <a:lstStyle/>
          <a:p>
            <a:r>
              <a:rPr lang="cs-CZ" sz="2400" dirty="0"/>
              <a:t>Online prostředí je „jiné“ a není „teritoriální“ (nebo ano?)</a:t>
            </a:r>
          </a:p>
          <a:p>
            <a:r>
              <a:rPr lang="cs-CZ" sz="2400" dirty="0"/>
              <a:t>Díky vnějším i vnitřním vlivům, globalizaci, elektronizaci a internetu lze vnímat</a:t>
            </a:r>
          </a:p>
          <a:p>
            <a:pPr lvl="1"/>
            <a:r>
              <a:rPr lang="cs-CZ" sz="2200" dirty="0"/>
              <a:t>odklon od hodnotové neutrality ve smyslu materializace řešení a ochrany slabší smluvní strany v kolizní a procesní rovině</a:t>
            </a:r>
          </a:p>
          <a:p>
            <a:pPr lvl="1"/>
            <a:r>
              <a:rPr lang="cs-CZ" sz="2200" dirty="0"/>
              <a:t>důraz na regionální unifikaci (EU)</a:t>
            </a:r>
          </a:p>
          <a:p>
            <a:pPr lvl="1"/>
            <a:r>
              <a:rPr lang="cs-CZ" sz="2200" dirty="0"/>
              <a:t>redefinování (upřesňování) veřejných zájmů </a:t>
            </a:r>
            <a:r>
              <a:rPr lang="cs-CZ" sz="2200" i="1" dirty="0"/>
              <a:t>(„Internet jako nové bojiště států o suverenitu“</a:t>
            </a:r>
            <a:r>
              <a:rPr lang="cs-CZ" sz="2200" dirty="0"/>
              <a:t>. </a:t>
            </a:r>
            <a:r>
              <a:rPr lang="cs-CZ" sz="2200" dirty="0" err="1"/>
              <a:t>Polčák</a:t>
            </a:r>
            <a:r>
              <a:rPr lang="cs-CZ" sz="2200" dirty="0"/>
              <a:t>)</a:t>
            </a:r>
          </a:p>
          <a:p>
            <a:pPr marL="243000" lvl="1" indent="0">
              <a:buNone/>
            </a:pPr>
            <a:endParaRPr lang="cs-CZ" dirty="0"/>
          </a:p>
          <a:p>
            <a:pPr>
              <a:buFont typeface="Wingdings" panose="05000000000000000000" pitchFamily="2" charset="2"/>
              <a:buChar char="Ø"/>
            </a:pPr>
            <a:r>
              <a:rPr lang="cs-CZ" sz="2400" dirty="0"/>
              <a:t>… internet tento vývoj urychluje</a:t>
            </a:r>
          </a:p>
          <a:p>
            <a:pPr lvl="1"/>
            <a:r>
              <a:rPr lang="cs-CZ" sz="2200" i="1" dirty="0"/>
              <a:t>lex loci server</a:t>
            </a:r>
          </a:p>
          <a:p>
            <a:pPr lvl="1"/>
            <a:r>
              <a:rPr lang="cs-CZ" sz="2200" dirty="0"/>
              <a:t>obvyklé bydliště vs. místo plnění, </a:t>
            </a:r>
            <a:r>
              <a:rPr lang="cs-CZ" sz="2200" i="1" dirty="0" err="1"/>
              <a:t>locus</a:t>
            </a:r>
            <a:r>
              <a:rPr lang="cs-CZ" sz="2200" i="1" dirty="0"/>
              <a:t> </a:t>
            </a:r>
            <a:r>
              <a:rPr lang="cs-CZ" sz="2200" i="1" dirty="0" err="1"/>
              <a:t>damni</a:t>
            </a:r>
            <a:r>
              <a:rPr lang="cs-CZ" sz="2200" i="1" dirty="0"/>
              <a:t> </a:t>
            </a:r>
            <a:r>
              <a:rPr lang="cs-CZ" sz="2200" i="1" dirty="0" err="1"/>
              <a:t>infecti</a:t>
            </a:r>
            <a:r>
              <a:rPr lang="cs-CZ" sz="2200" dirty="0"/>
              <a:t>, </a:t>
            </a:r>
            <a:r>
              <a:rPr lang="cs-CZ" sz="2200" i="1" dirty="0" err="1"/>
              <a:t>locus</a:t>
            </a:r>
            <a:r>
              <a:rPr lang="cs-CZ" sz="2200" i="1" dirty="0"/>
              <a:t> delicti </a:t>
            </a:r>
            <a:r>
              <a:rPr lang="cs-CZ" sz="2200" i="1" dirty="0" err="1"/>
              <a:t>commissi</a:t>
            </a:r>
            <a:endParaRPr lang="cs-CZ" sz="2200" i="1" dirty="0"/>
          </a:p>
          <a:p>
            <a:pPr lvl="1"/>
            <a:endParaRPr lang="cs-CZ" dirty="0"/>
          </a:p>
          <a:p>
            <a:pPr marL="243000" lvl="1" indent="0">
              <a:buNone/>
            </a:pPr>
            <a:endParaRPr lang="cs-CZ" dirty="0"/>
          </a:p>
          <a:p>
            <a:pPr>
              <a:buFont typeface="Wingdings" panose="05000000000000000000" pitchFamily="2" charset="2"/>
              <a:buChar char="Ø"/>
            </a:pPr>
            <a:endParaRPr lang="cs-CZ" dirty="0"/>
          </a:p>
        </p:txBody>
      </p:sp>
    </p:spTree>
    <p:extLst>
      <p:ext uri="{BB962C8B-B14F-4D97-AF65-F5344CB8AC3E}">
        <p14:creationId xmlns:p14="http://schemas.microsoft.com/office/powerpoint/2010/main" val="2212955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353CC89-C97C-96CB-8059-9BAD329C5C2D}"/>
              </a:ext>
            </a:extLst>
          </p:cNvPr>
          <p:cNvSpPr>
            <a:spLocks noGrp="1"/>
          </p:cNvSpPr>
          <p:nvPr>
            <p:ph type="ftr" sz="quarter" idx="10"/>
          </p:nvPr>
        </p:nvSpPr>
        <p:spPr/>
        <p:txBody>
          <a:bodyPr/>
          <a:lstStyle/>
          <a:p>
            <a:r>
              <a:rPr lang="cs-CZ"/>
              <a:t>doc. JUDr. Tereza Kyselovská, Ph.D.</a:t>
            </a:r>
            <a:endParaRPr lang="cs-CZ" dirty="0"/>
          </a:p>
        </p:txBody>
      </p:sp>
      <p:sp>
        <p:nvSpPr>
          <p:cNvPr id="3" name="Zástupný symbol pro číslo snímku 2">
            <a:extLst>
              <a:ext uri="{FF2B5EF4-FFF2-40B4-BE49-F238E27FC236}">
                <a16:creationId xmlns:a16="http://schemas.microsoft.com/office/drawing/2014/main" id="{D2241929-FA18-40EF-6916-5C88AEEA06C9}"/>
              </a:ext>
            </a:extLst>
          </p:cNvPr>
          <p:cNvSpPr>
            <a:spLocks noGrp="1"/>
          </p:cNvSpPr>
          <p:nvPr>
            <p:ph type="sldNum" sz="quarter" idx="11"/>
          </p:nvPr>
        </p:nvSpPr>
        <p:spPr/>
        <p:txBody>
          <a:bodyPr/>
          <a:lstStyle/>
          <a:p>
            <a:fld id="{D6D6C118-631F-4A80-9886-907009361577}" type="slidenum">
              <a:rPr lang="cs-CZ" altLang="cs-CZ" smtClean="0"/>
              <a:pPr/>
              <a:t>17</a:t>
            </a:fld>
            <a:endParaRPr lang="cs-CZ" altLang="cs-CZ" dirty="0"/>
          </a:p>
        </p:txBody>
      </p:sp>
      <p:sp>
        <p:nvSpPr>
          <p:cNvPr id="4" name="Zástupný text 3">
            <a:extLst>
              <a:ext uri="{FF2B5EF4-FFF2-40B4-BE49-F238E27FC236}">
                <a16:creationId xmlns:a16="http://schemas.microsoft.com/office/drawing/2014/main" id="{3185D385-E7C2-ECE3-E4BF-0A98A1DB5E3C}"/>
              </a:ext>
            </a:extLst>
          </p:cNvPr>
          <p:cNvSpPr>
            <a:spLocks noGrp="1"/>
          </p:cNvSpPr>
          <p:nvPr>
            <p:ph type="body" sz="quarter" idx="26"/>
          </p:nvPr>
        </p:nvSpPr>
        <p:spPr>
          <a:xfrm>
            <a:off x="955917" y="1701506"/>
            <a:ext cx="3915000" cy="271576"/>
          </a:xfrm>
        </p:spPr>
        <p:txBody>
          <a:bodyPr/>
          <a:lstStyle/>
          <a:p>
            <a:r>
              <a:rPr lang="cs-CZ" sz="2100" b="1" dirty="0"/>
              <a:t>Kolizní úprava</a:t>
            </a:r>
          </a:p>
        </p:txBody>
      </p:sp>
      <p:sp>
        <p:nvSpPr>
          <p:cNvPr id="5" name="Nadpis 4">
            <a:extLst>
              <a:ext uri="{FF2B5EF4-FFF2-40B4-BE49-F238E27FC236}">
                <a16:creationId xmlns:a16="http://schemas.microsoft.com/office/drawing/2014/main" id="{5DEF5A7D-F2AC-4066-5C05-55F211E5A260}"/>
              </a:ext>
            </a:extLst>
          </p:cNvPr>
          <p:cNvSpPr>
            <a:spLocks noGrp="1"/>
          </p:cNvSpPr>
          <p:nvPr>
            <p:ph type="title"/>
          </p:nvPr>
        </p:nvSpPr>
        <p:spPr>
          <a:xfrm>
            <a:off x="666000" y="450812"/>
            <a:ext cx="10608950" cy="451576"/>
          </a:xfrm>
        </p:spPr>
        <p:txBody>
          <a:bodyPr/>
          <a:lstStyle/>
          <a:p>
            <a:r>
              <a:rPr lang="cs-CZ" dirty="0"/>
              <a:t>… a je konfrontováno s právními poměry vznikajícími online…</a:t>
            </a:r>
          </a:p>
        </p:txBody>
      </p:sp>
      <p:sp>
        <p:nvSpPr>
          <p:cNvPr id="6" name="Zástupný text 5">
            <a:extLst>
              <a:ext uri="{FF2B5EF4-FFF2-40B4-BE49-F238E27FC236}">
                <a16:creationId xmlns:a16="http://schemas.microsoft.com/office/drawing/2014/main" id="{9EE23BD8-DB65-57FA-25F8-A193AFB2E00E}"/>
              </a:ext>
            </a:extLst>
          </p:cNvPr>
          <p:cNvSpPr>
            <a:spLocks noGrp="1"/>
          </p:cNvSpPr>
          <p:nvPr>
            <p:ph type="body" sz="quarter" idx="27"/>
          </p:nvPr>
        </p:nvSpPr>
        <p:spPr>
          <a:xfrm>
            <a:off x="6212459" y="1701506"/>
            <a:ext cx="3915000" cy="271576"/>
          </a:xfrm>
        </p:spPr>
        <p:txBody>
          <a:bodyPr/>
          <a:lstStyle/>
          <a:p>
            <a:r>
              <a:rPr lang="cs-CZ" sz="2100" b="1" dirty="0"/>
              <a:t>Procesní úprava</a:t>
            </a:r>
          </a:p>
        </p:txBody>
      </p:sp>
      <p:sp>
        <p:nvSpPr>
          <p:cNvPr id="7" name="Zástupný obsah 6">
            <a:extLst>
              <a:ext uri="{FF2B5EF4-FFF2-40B4-BE49-F238E27FC236}">
                <a16:creationId xmlns:a16="http://schemas.microsoft.com/office/drawing/2014/main" id="{A2676392-3156-EDB1-55E7-E3CC97C8EBA8}"/>
              </a:ext>
            </a:extLst>
          </p:cNvPr>
          <p:cNvSpPr>
            <a:spLocks noGrp="1"/>
          </p:cNvSpPr>
          <p:nvPr>
            <p:ph idx="29"/>
          </p:nvPr>
        </p:nvSpPr>
        <p:spPr>
          <a:xfrm>
            <a:off x="666001" y="1973894"/>
            <a:ext cx="5349904" cy="3723598"/>
          </a:xfrm>
        </p:spPr>
        <p:txBody>
          <a:bodyPr/>
          <a:lstStyle/>
          <a:p>
            <a:r>
              <a:rPr lang="cs-CZ" sz="2000" dirty="0"/>
              <a:t>Smluvní závazky</a:t>
            </a:r>
          </a:p>
          <a:p>
            <a:pPr lvl="1"/>
            <a:r>
              <a:rPr lang="cs-CZ" sz="1600" dirty="0"/>
              <a:t>Volba práva</a:t>
            </a:r>
          </a:p>
          <a:p>
            <a:pPr lvl="1"/>
            <a:r>
              <a:rPr lang="cs-CZ" sz="1600" dirty="0"/>
              <a:t>Náhradní hraniční určovatel</a:t>
            </a:r>
          </a:p>
          <a:p>
            <a:pPr lvl="1"/>
            <a:r>
              <a:rPr lang="cs-CZ" sz="1600" dirty="0"/>
              <a:t>Právo země obvyklého bydliště poskytovatele charakteristického plnění</a:t>
            </a:r>
          </a:p>
          <a:p>
            <a:pPr lvl="1"/>
            <a:r>
              <a:rPr lang="cs-CZ" sz="1600" dirty="0"/>
              <a:t>Užší, resp. nejužší spojení právního poměru s právem jiné země</a:t>
            </a:r>
          </a:p>
          <a:p>
            <a:pPr lvl="1"/>
            <a:r>
              <a:rPr lang="cs-CZ" sz="1600" dirty="0"/>
              <a:t>Veřejný pořádek</a:t>
            </a:r>
          </a:p>
          <a:p>
            <a:pPr lvl="1">
              <a:buFont typeface="Wingdings" panose="05000000000000000000" pitchFamily="2" charset="2"/>
              <a:buChar char="Ø"/>
            </a:pPr>
            <a:r>
              <a:rPr lang="cs-CZ" sz="1600" dirty="0">
                <a:solidFill>
                  <a:srgbClr val="0000DC"/>
                </a:solidFill>
              </a:rPr>
              <a:t>Flexibilita kolizního řešení</a:t>
            </a:r>
          </a:p>
          <a:p>
            <a:r>
              <a:rPr lang="cs-CZ" sz="2000" dirty="0"/>
              <a:t>Mimosmluvní závazky</a:t>
            </a:r>
          </a:p>
          <a:p>
            <a:pPr lvl="1"/>
            <a:r>
              <a:rPr lang="cs-CZ" sz="1600" dirty="0"/>
              <a:t>Vyloučení volby práva pro PDV</a:t>
            </a:r>
          </a:p>
          <a:p>
            <a:pPr lvl="1"/>
            <a:r>
              <a:rPr lang="cs-CZ" sz="1600" i="1" dirty="0"/>
              <a:t>Lex loci </a:t>
            </a:r>
            <a:r>
              <a:rPr lang="cs-CZ" sz="1600" i="1" dirty="0" err="1"/>
              <a:t>protectionis</a:t>
            </a:r>
            <a:endParaRPr lang="cs-CZ" sz="1600" i="1" dirty="0"/>
          </a:p>
          <a:p>
            <a:pPr lvl="1">
              <a:buFont typeface="Wingdings" panose="05000000000000000000" pitchFamily="2" charset="2"/>
              <a:buChar char="Ø"/>
            </a:pPr>
            <a:r>
              <a:rPr lang="cs-CZ" sz="1600" dirty="0">
                <a:solidFill>
                  <a:srgbClr val="0000DC"/>
                </a:solidFill>
              </a:rPr>
              <a:t>Multiplikace (mnohost) rozhodných práv</a:t>
            </a:r>
          </a:p>
          <a:p>
            <a:pPr lvl="1"/>
            <a:endParaRPr lang="cs-CZ" sz="1400" dirty="0"/>
          </a:p>
          <a:p>
            <a:pPr lvl="1"/>
            <a:endParaRPr lang="cs-CZ" sz="1400" dirty="0"/>
          </a:p>
        </p:txBody>
      </p:sp>
      <p:sp>
        <p:nvSpPr>
          <p:cNvPr id="8" name="Zástupný obsah 7">
            <a:extLst>
              <a:ext uri="{FF2B5EF4-FFF2-40B4-BE49-F238E27FC236}">
                <a16:creationId xmlns:a16="http://schemas.microsoft.com/office/drawing/2014/main" id="{ED6FAB6B-0478-E834-EC91-6FB02BC0A068}"/>
              </a:ext>
            </a:extLst>
          </p:cNvPr>
          <p:cNvSpPr>
            <a:spLocks noGrp="1"/>
          </p:cNvSpPr>
          <p:nvPr>
            <p:ph idx="30"/>
          </p:nvPr>
        </p:nvSpPr>
        <p:spPr>
          <a:xfrm>
            <a:off x="6212460" y="1973894"/>
            <a:ext cx="5062490" cy="3981718"/>
          </a:xfrm>
        </p:spPr>
        <p:txBody>
          <a:bodyPr/>
          <a:lstStyle/>
          <a:p>
            <a:r>
              <a:rPr lang="cs-CZ" sz="2000" dirty="0"/>
              <a:t>Společné</a:t>
            </a:r>
          </a:p>
          <a:p>
            <a:pPr lvl="1"/>
            <a:r>
              <a:rPr lang="cs-CZ" sz="1600" dirty="0"/>
              <a:t>Prorogace</a:t>
            </a:r>
          </a:p>
          <a:p>
            <a:pPr lvl="1"/>
            <a:r>
              <a:rPr lang="cs-CZ" sz="1600" dirty="0"/>
              <a:t>Obecná příslušnost</a:t>
            </a:r>
          </a:p>
          <a:p>
            <a:pPr lvl="1"/>
            <a:r>
              <a:rPr lang="cs-CZ" sz="1600" dirty="0"/>
              <a:t>Alternativní příslušnost</a:t>
            </a:r>
          </a:p>
          <a:p>
            <a:r>
              <a:rPr lang="cs-CZ" sz="2000" dirty="0"/>
              <a:t>Smluvní závazky</a:t>
            </a:r>
          </a:p>
          <a:p>
            <a:pPr lvl="1"/>
            <a:r>
              <a:rPr lang="cs-CZ" sz="1600" dirty="0"/>
              <a:t>Místo plnění</a:t>
            </a:r>
          </a:p>
          <a:p>
            <a:pPr lvl="1"/>
            <a:r>
              <a:rPr lang="cs-CZ" sz="1600" dirty="0"/>
              <a:t>Místo dodání</a:t>
            </a:r>
          </a:p>
          <a:p>
            <a:pPr lvl="1"/>
            <a:r>
              <a:rPr lang="cs-CZ" sz="1600" dirty="0"/>
              <a:t>Místo poskytnutí služby (viz Aktuálně)</a:t>
            </a:r>
          </a:p>
          <a:p>
            <a:pPr lvl="1">
              <a:buFont typeface="Wingdings" panose="05000000000000000000" pitchFamily="2" charset="2"/>
              <a:buChar char="Ø"/>
            </a:pPr>
            <a:r>
              <a:rPr lang="cs-CZ" sz="1600" dirty="0">
                <a:solidFill>
                  <a:srgbClr val="0000DC"/>
                </a:solidFill>
              </a:rPr>
              <a:t>Nepředvídatelnost a právní nejistota</a:t>
            </a:r>
          </a:p>
          <a:p>
            <a:r>
              <a:rPr lang="cs-CZ" sz="2000" dirty="0"/>
              <a:t>Mimosmluvní závazky</a:t>
            </a:r>
          </a:p>
          <a:p>
            <a:pPr lvl="1"/>
            <a:r>
              <a:rPr lang="cs-CZ" sz="1600" dirty="0"/>
              <a:t>Místo škodné události</a:t>
            </a:r>
          </a:p>
          <a:p>
            <a:pPr lvl="1"/>
            <a:r>
              <a:rPr lang="cs-CZ" sz="1600" dirty="0"/>
              <a:t>Místo příčinného jednání</a:t>
            </a:r>
          </a:p>
          <a:p>
            <a:pPr lvl="1"/>
            <a:r>
              <a:rPr lang="cs-CZ" sz="1600" dirty="0"/>
              <a:t>Místo škodlivých následků</a:t>
            </a:r>
          </a:p>
          <a:p>
            <a:pPr lvl="1"/>
            <a:r>
              <a:rPr lang="cs-CZ" sz="1600" dirty="0"/>
              <a:t>Centrum zájmů poškozeného</a:t>
            </a:r>
          </a:p>
          <a:p>
            <a:pPr lvl="1">
              <a:buFont typeface="Wingdings" panose="05000000000000000000" pitchFamily="2" charset="2"/>
              <a:buChar char="Ø"/>
            </a:pPr>
            <a:r>
              <a:rPr lang="cs-CZ" sz="1600" dirty="0">
                <a:solidFill>
                  <a:srgbClr val="0000DC"/>
                </a:solidFill>
              </a:rPr>
              <a:t>Multiplikace (mnohost) potenciálních sudišť</a:t>
            </a:r>
          </a:p>
          <a:p>
            <a:pPr marL="243000" lvl="1" indent="0">
              <a:buNone/>
            </a:pPr>
            <a:endParaRPr lang="cs-CZ" sz="1400" dirty="0"/>
          </a:p>
          <a:p>
            <a:pPr lvl="1"/>
            <a:endParaRPr lang="cs-CZ" sz="1400" dirty="0"/>
          </a:p>
          <a:p>
            <a:pPr lvl="1"/>
            <a:endParaRPr lang="cs-CZ" sz="1400" dirty="0"/>
          </a:p>
          <a:p>
            <a:pPr lvl="1"/>
            <a:endParaRPr lang="cs-CZ" sz="1400" dirty="0"/>
          </a:p>
        </p:txBody>
      </p:sp>
    </p:spTree>
    <p:extLst>
      <p:ext uri="{BB962C8B-B14F-4D97-AF65-F5344CB8AC3E}">
        <p14:creationId xmlns:p14="http://schemas.microsoft.com/office/powerpoint/2010/main" val="1508588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7F7375A-3C24-E808-6C82-1CC9E3B7016B}"/>
              </a:ext>
            </a:extLst>
          </p:cNvPr>
          <p:cNvSpPr>
            <a:spLocks noGrp="1"/>
          </p:cNvSpPr>
          <p:nvPr>
            <p:ph type="ftr" sz="quarter" idx="10"/>
          </p:nvPr>
        </p:nvSpPr>
        <p:spPr/>
        <p:txBody>
          <a:bodyPr/>
          <a:lstStyle/>
          <a:p>
            <a:r>
              <a:rPr lang="cs-CZ"/>
              <a:t>doc. JUDr. Tereza Kyselovská, Ph.D.</a:t>
            </a:r>
            <a:endParaRPr lang="cs-CZ" dirty="0"/>
          </a:p>
        </p:txBody>
      </p:sp>
      <p:sp>
        <p:nvSpPr>
          <p:cNvPr id="3" name="Zástupný symbol pro číslo snímku 2">
            <a:extLst>
              <a:ext uri="{FF2B5EF4-FFF2-40B4-BE49-F238E27FC236}">
                <a16:creationId xmlns:a16="http://schemas.microsoft.com/office/drawing/2014/main" id="{6F904A83-AF81-0B9F-6569-F9FADED09BB6}"/>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00DF36B0-9469-1177-8D88-FAA5841E6BEA}"/>
              </a:ext>
            </a:extLst>
          </p:cNvPr>
          <p:cNvSpPr>
            <a:spLocks noGrp="1"/>
          </p:cNvSpPr>
          <p:nvPr>
            <p:ph type="title"/>
          </p:nvPr>
        </p:nvSpPr>
        <p:spPr/>
        <p:txBody>
          <a:bodyPr/>
          <a:lstStyle/>
          <a:p>
            <a:r>
              <a:rPr lang="cs-CZ" dirty="0"/>
              <a:t>… </a:t>
            </a:r>
            <a:r>
              <a:rPr lang="cs-CZ"/>
              <a:t>a vyrovnává se s nimi.</a:t>
            </a:r>
            <a:endParaRPr lang="cs-CZ" dirty="0"/>
          </a:p>
        </p:txBody>
      </p:sp>
      <p:sp>
        <p:nvSpPr>
          <p:cNvPr id="5" name="Zástupný obsah 4">
            <a:extLst>
              <a:ext uri="{FF2B5EF4-FFF2-40B4-BE49-F238E27FC236}">
                <a16:creationId xmlns:a16="http://schemas.microsoft.com/office/drawing/2014/main" id="{50BFCB8A-A013-E574-5D2A-4990D671D4F0}"/>
              </a:ext>
            </a:extLst>
          </p:cNvPr>
          <p:cNvSpPr>
            <a:spLocks noGrp="1"/>
          </p:cNvSpPr>
          <p:nvPr>
            <p:ph idx="1"/>
          </p:nvPr>
        </p:nvSpPr>
        <p:spPr>
          <a:xfrm>
            <a:off x="414000" y="1692002"/>
            <a:ext cx="11059200" cy="4139998"/>
          </a:xfrm>
        </p:spPr>
        <p:txBody>
          <a:bodyPr/>
          <a:lstStyle/>
          <a:p>
            <a:pPr lvl="1"/>
            <a:r>
              <a:rPr lang="cs-CZ" sz="2400" dirty="0"/>
              <a:t>Odklon od požadavku striktní teritoriality</a:t>
            </a:r>
          </a:p>
          <a:p>
            <a:pPr marL="720900" lvl="1" indent="-342900">
              <a:buFont typeface="Wingdings" panose="05000000000000000000" pitchFamily="2" charset="2"/>
              <a:buChar char="Ø"/>
            </a:pPr>
            <a:r>
              <a:rPr lang="cs-CZ" sz="2400" dirty="0"/>
              <a:t>flexibilita kolizního řešení - odklon od ryze rigidního řešení k náhradním hraničním určovatelům, únikovým doložkám a důrazu na volbu práva se zachováním „kontroly“ prostřednictvím institutů veřejného pořádku</a:t>
            </a:r>
          </a:p>
          <a:p>
            <a:pPr marL="720900" lvl="1" indent="-342900">
              <a:buFont typeface="Wingdings" panose="05000000000000000000" pitchFamily="2" charset="2"/>
              <a:buChar char="Ø"/>
            </a:pPr>
            <a:r>
              <a:rPr lang="cs-CZ" sz="2400" dirty="0"/>
              <a:t>„flexibilita“ procesního řešení - úprava alternativních procesních kritérií s důrazem na volbu sudiště se zachováním „kontroly“ prostřednictvím výhrady veřejného pořádku</a:t>
            </a:r>
          </a:p>
          <a:p>
            <a:pPr lvl="1" indent="0">
              <a:buNone/>
            </a:pPr>
            <a:endParaRPr lang="cs-CZ" sz="2400" dirty="0"/>
          </a:p>
          <a:p>
            <a:pPr marL="531900" indent="-342900">
              <a:lnSpc>
                <a:spcPct val="100000"/>
              </a:lnSpc>
            </a:pPr>
            <a:r>
              <a:rPr lang="cs-CZ" sz="2400" dirty="0"/>
              <a:t>Význam interpretační judikatury Soudního dvora EU</a:t>
            </a:r>
          </a:p>
          <a:p>
            <a:pPr marL="189000" indent="0">
              <a:buNone/>
            </a:pPr>
            <a:endParaRPr lang="cs-CZ" sz="2400" dirty="0"/>
          </a:p>
          <a:p>
            <a:pPr marL="720900" lvl="1" indent="-342900"/>
            <a:endParaRPr lang="cs-CZ" sz="2400" dirty="0"/>
          </a:p>
          <a:p>
            <a:endParaRPr lang="cs-CZ" sz="2400" dirty="0"/>
          </a:p>
        </p:txBody>
      </p:sp>
    </p:spTree>
    <p:extLst>
      <p:ext uri="{BB962C8B-B14F-4D97-AF65-F5344CB8AC3E}">
        <p14:creationId xmlns:p14="http://schemas.microsoft.com/office/powerpoint/2010/main" val="386706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5466DC9-6558-198C-9226-BEF11182C690}"/>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2A4371AC-9D4F-4BBF-6D0E-549212D3A9FE}"/>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03D9E6F7-30A2-05F2-0F1B-D7D54FC4F5CD}"/>
              </a:ext>
            </a:extLst>
          </p:cNvPr>
          <p:cNvSpPr>
            <a:spLocks noGrp="1"/>
          </p:cNvSpPr>
          <p:nvPr>
            <p:ph type="title"/>
          </p:nvPr>
        </p:nvSpPr>
        <p:spPr>
          <a:xfrm>
            <a:off x="719400" y="258824"/>
            <a:ext cx="10753200" cy="451576"/>
          </a:xfrm>
        </p:spPr>
        <p:txBody>
          <a:bodyPr/>
          <a:lstStyle/>
          <a:p>
            <a:r>
              <a:rPr lang="cs-CZ" dirty="0"/>
              <a:t>Autonomní interpretace SD EU</a:t>
            </a:r>
          </a:p>
        </p:txBody>
      </p:sp>
      <p:pic>
        <p:nvPicPr>
          <p:cNvPr id="6" name="Zástupný obsah 10" descr="Obsah obrázku text, snímek obrazovky, diagram, Vykreslený graf&#10;&#10;Popis byl vytvořen automaticky">
            <a:extLst>
              <a:ext uri="{FF2B5EF4-FFF2-40B4-BE49-F238E27FC236}">
                <a16:creationId xmlns:a16="http://schemas.microsoft.com/office/drawing/2014/main" id="{42A2B675-06E2-76D1-37BC-53F36CF9D85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0789" y="962108"/>
            <a:ext cx="9573371" cy="5152445"/>
          </a:xfrm>
        </p:spPr>
      </p:pic>
    </p:spTree>
    <p:extLst>
      <p:ext uri="{BB962C8B-B14F-4D97-AF65-F5344CB8AC3E}">
        <p14:creationId xmlns:p14="http://schemas.microsoft.com/office/powerpoint/2010/main" val="19328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43D658-D262-4087-8669-D19BB81B2D45}"/>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00A1CCC1-221B-4C9A-918F-D17BEB4574AB}"/>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2D421A20-DCC2-499A-AFD1-16F1BA96D193}"/>
              </a:ext>
            </a:extLst>
          </p:cNvPr>
          <p:cNvSpPr>
            <a:spLocks noGrp="1"/>
          </p:cNvSpPr>
          <p:nvPr>
            <p:ph type="title"/>
          </p:nvPr>
        </p:nvSpPr>
        <p:spPr/>
        <p:txBody>
          <a:bodyPr/>
          <a:lstStyle/>
          <a:p>
            <a:r>
              <a:rPr lang="cs-CZ" dirty="0"/>
              <a:t>Upozornění</a:t>
            </a:r>
          </a:p>
        </p:txBody>
      </p:sp>
      <p:sp>
        <p:nvSpPr>
          <p:cNvPr id="5" name="Zástupný obsah 4">
            <a:extLst>
              <a:ext uri="{FF2B5EF4-FFF2-40B4-BE49-F238E27FC236}">
                <a16:creationId xmlns:a16="http://schemas.microsoft.com/office/drawing/2014/main" id="{1B64D704-0D49-46DF-BD15-7C26F37193A2}"/>
              </a:ext>
            </a:extLst>
          </p:cNvPr>
          <p:cNvSpPr>
            <a:spLocks noGrp="1"/>
          </p:cNvSpPr>
          <p:nvPr>
            <p:ph idx="1"/>
          </p:nvPr>
        </p:nvSpPr>
        <p:spPr/>
        <p:txBody>
          <a:bodyPr/>
          <a:lstStyle/>
          <a:p>
            <a:r>
              <a:rPr lang="cs-CZ" altLang="cs-CZ" dirty="0"/>
              <a:t>Nelekněte se prosím délky prezentací a počtu slajdů. Na přednáškách neprobereme výslovně vše. Prezentace jsou koncipovány tak, abyste je mohli využít jako plnohodnotný studijní podklad. Česká učebnice k problematice mezinárodního práva soukromého na internetu (zatím) chybí.</a:t>
            </a:r>
          </a:p>
          <a:p>
            <a:r>
              <a:rPr lang="cs-CZ" altLang="cs-CZ" i="1" dirty="0"/>
              <a:t>Tereza Kyselovská</a:t>
            </a:r>
          </a:p>
          <a:p>
            <a:endParaRPr lang="cs-CZ" dirty="0"/>
          </a:p>
        </p:txBody>
      </p:sp>
    </p:spTree>
    <p:extLst>
      <p:ext uri="{BB962C8B-B14F-4D97-AF65-F5344CB8AC3E}">
        <p14:creationId xmlns:p14="http://schemas.microsoft.com/office/powerpoint/2010/main" val="2100302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27B7497-A9C9-7399-3DDF-7366A92727EB}"/>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AD597C5E-1A52-9D64-4D45-1782AA2FBBEB}"/>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6121A1B6-5E56-48C4-ED3E-622FF70E0832}"/>
              </a:ext>
            </a:extLst>
          </p:cNvPr>
          <p:cNvSpPr>
            <a:spLocks noGrp="1"/>
          </p:cNvSpPr>
          <p:nvPr>
            <p:ph type="title"/>
          </p:nvPr>
        </p:nvSpPr>
        <p:spPr>
          <a:xfrm>
            <a:off x="720000" y="290630"/>
            <a:ext cx="10753200" cy="451576"/>
          </a:xfrm>
        </p:spPr>
        <p:txBody>
          <a:bodyPr/>
          <a:lstStyle/>
          <a:p>
            <a:r>
              <a:rPr lang="cs-CZ" dirty="0"/>
              <a:t>Autonomní interpretace SD EU</a:t>
            </a:r>
          </a:p>
        </p:txBody>
      </p:sp>
      <p:pic>
        <p:nvPicPr>
          <p:cNvPr id="7" name="Zástupný obsah 6" descr="Obsah obrázku snímek obrazovky, text, kruh, diagram&#10;&#10;Popis byl vytvořen automaticky">
            <a:extLst>
              <a:ext uri="{FF2B5EF4-FFF2-40B4-BE49-F238E27FC236}">
                <a16:creationId xmlns:a16="http://schemas.microsoft.com/office/drawing/2014/main" id="{203A44F8-7AE5-1236-01A2-650E2B917D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663" y="1017766"/>
            <a:ext cx="5526157" cy="5128591"/>
          </a:xfrm>
        </p:spPr>
      </p:pic>
    </p:spTree>
    <p:extLst>
      <p:ext uri="{BB962C8B-B14F-4D97-AF65-F5344CB8AC3E}">
        <p14:creationId xmlns:p14="http://schemas.microsoft.com/office/powerpoint/2010/main" val="880595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A36C8-0BCE-4290-9499-F9D9A082B755}"/>
              </a:ext>
            </a:extLst>
          </p:cNvPr>
          <p:cNvSpPr>
            <a:spLocks noGrp="1"/>
          </p:cNvSpPr>
          <p:nvPr>
            <p:ph type="title"/>
          </p:nvPr>
        </p:nvSpPr>
        <p:spPr/>
        <p:txBody>
          <a:bodyPr/>
          <a:lstStyle/>
          <a:p>
            <a:r>
              <a:rPr lang="cs-CZ" dirty="0"/>
              <a:t>Smluvní závazkové vztahy s mezinárodním prvkem online</a:t>
            </a:r>
          </a:p>
        </p:txBody>
      </p:sp>
      <p:sp>
        <p:nvSpPr>
          <p:cNvPr id="3" name="Podnadpis 2">
            <a:extLst>
              <a:ext uri="{FF2B5EF4-FFF2-40B4-BE49-F238E27FC236}">
                <a16:creationId xmlns:a16="http://schemas.microsoft.com/office/drawing/2014/main" id="{8BB276DC-396E-4D90-9BB9-C5AEB33C5FAE}"/>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03814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48771D0-9068-416B-9DBF-2BEADA220BC0}"/>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36E82EAD-D5E5-44AF-8A18-24DC6A2500B4}"/>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19309B44-920B-4751-9725-0D5B7F246CB9}"/>
              </a:ext>
            </a:extLst>
          </p:cNvPr>
          <p:cNvSpPr>
            <a:spLocks noGrp="1"/>
          </p:cNvSpPr>
          <p:nvPr>
            <p:ph type="title"/>
          </p:nvPr>
        </p:nvSpPr>
        <p:spPr/>
        <p:txBody>
          <a:bodyPr/>
          <a:lstStyle/>
          <a:p>
            <a:r>
              <a:rPr lang="cs-CZ" dirty="0"/>
              <a:t>Obsah výkladu</a:t>
            </a:r>
          </a:p>
        </p:txBody>
      </p:sp>
      <p:sp>
        <p:nvSpPr>
          <p:cNvPr id="5" name="Zástupný obsah 4">
            <a:extLst>
              <a:ext uri="{FF2B5EF4-FFF2-40B4-BE49-F238E27FC236}">
                <a16:creationId xmlns:a16="http://schemas.microsoft.com/office/drawing/2014/main" id="{550E5743-58AA-4ED1-A50B-6C5344734723}"/>
              </a:ext>
            </a:extLst>
          </p:cNvPr>
          <p:cNvSpPr>
            <a:spLocks noGrp="1"/>
          </p:cNvSpPr>
          <p:nvPr>
            <p:ph idx="1"/>
          </p:nvPr>
        </p:nvSpPr>
        <p:spPr/>
        <p:txBody>
          <a:bodyPr/>
          <a:lstStyle/>
          <a:p>
            <a:r>
              <a:rPr lang="cs-CZ" dirty="0"/>
              <a:t>Procesní a kolizní aspekty</a:t>
            </a:r>
          </a:p>
          <a:p>
            <a:pPr lvl="1"/>
            <a:r>
              <a:rPr lang="cs-CZ" sz="2400" dirty="0"/>
              <a:t>Obchodní smlouvy obecně</a:t>
            </a:r>
          </a:p>
          <a:p>
            <a:pPr lvl="1"/>
            <a:r>
              <a:rPr lang="cs-CZ" sz="2400" dirty="0"/>
              <a:t>Spotřebitelské smlouvy</a:t>
            </a:r>
          </a:p>
          <a:p>
            <a:pPr lvl="1"/>
            <a:r>
              <a:rPr lang="cs-CZ" sz="2400" dirty="0"/>
              <a:t>Mezinárodní licenční smlouvy – rozhodné právo</a:t>
            </a:r>
          </a:p>
          <a:p>
            <a:pPr marL="324000" lvl="1" indent="0">
              <a:buNone/>
            </a:pPr>
            <a:endParaRPr lang="cs-CZ" sz="2400" dirty="0"/>
          </a:p>
        </p:txBody>
      </p:sp>
    </p:spTree>
    <p:extLst>
      <p:ext uri="{BB962C8B-B14F-4D97-AF65-F5344CB8AC3E}">
        <p14:creationId xmlns:p14="http://schemas.microsoft.com/office/powerpoint/2010/main" val="2704442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4AADE3-D6CD-F93F-B0DD-B1E91D8BD19D}"/>
              </a:ext>
            </a:extLst>
          </p:cNvPr>
          <p:cNvSpPr>
            <a:spLocks noGrp="1"/>
          </p:cNvSpPr>
          <p:nvPr>
            <p:ph type="title"/>
          </p:nvPr>
        </p:nvSpPr>
        <p:spPr/>
        <p:txBody>
          <a:bodyPr/>
          <a:lstStyle/>
          <a:p>
            <a:r>
              <a:rPr lang="cs-CZ" dirty="0"/>
              <a:t>Obchodní smlouvy online – příslušnost a rozhodné právo</a:t>
            </a:r>
          </a:p>
        </p:txBody>
      </p:sp>
      <p:sp>
        <p:nvSpPr>
          <p:cNvPr id="3" name="Podnadpis 2">
            <a:extLst>
              <a:ext uri="{FF2B5EF4-FFF2-40B4-BE49-F238E27FC236}">
                <a16:creationId xmlns:a16="http://schemas.microsoft.com/office/drawing/2014/main" id="{5566086E-32C8-1D19-B4A3-6B5EEE5E5FDD}"/>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085371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553F8CD-8475-477B-9D0C-6C05AE0F3F53}"/>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C84F2E49-9F69-4985-925E-D6C17CB5A9DB}"/>
              </a:ext>
            </a:extLst>
          </p:cNvPr>
          <p:cNvSpPr>
            <a:spLocks noGrp="1"/>
          </p:cNvSpPr>
          <p:nvPr>
            <p:ph type="sldNum" sz="quarter" idx="11"/>
          </p:nvPr>
        </p:nvSpPr>
        <p:spPr/>
        <p:txBody>
          <a:bodyPr/>
          <a:lstStyle/>
          <a:p>
            <a:fld id="{D6D6C118-631F-4A80-9886-907009361577}" type="slidenum">
              <a:rPr lang="cs-CZ" altLang="cs-CZ" smtClean="0"/>
              <a:pPr/>
              <a:t>24</a:t>
            </a:fld>
            <a:endParaRPr lang="cs-CZ" altLang="cs-CZ" dirty="0"/>
          </a:p>
        </p:txBody>
      </p:sp>
      <p:sp>
        <p:nvSpPr>
          <p:cNvPr id="4" name="Zástupný text 3">
            <a:extLst>
              <a:ext uri="{FF2B5EF4-FFF2-40B4-BE49-F238E27FC236}">
                <a16:creationId xmlns:a16="http://schemas.microsoft.com/office/drawing/2014/main" id="{4FCB221C-D7C8-4F35-B58F-88ED456FD465}"/>
              </a:ext>
            </a:extLst>
          </p:cNvPr>
          <p:cNvSpPr>
            <a:spLocks noGrp="1"/>
          </p:cNvSpPr>
          <p:nvPr>
            <p:ph type="body" sz="quarter" idx="26"/>
          </p:nvPr>
        </p:nvSpPr>
        <p:spPr/>
        <p:txBody>
          <a:bodyPr/>
          <a:lstStyle/>
          <a:p>
            <a:r>
              <a:rPr lang="cs-CZ" sz="2400" dirty="0"/>
              <a:t>Nařízení Brusel Ibis</a:t>
            </a:r>
          </a:p>
        </p:txBody>
      </p:sp>
      <p:sp>
        <p:nvSpPr>
          <p:cNvPr id="5" name="Nadpis 4">
            <a:extLst>
              <a:ext uri="{FF2B5EF4-FFF2-40B4-BE49-F238E27FC236}">
                <a16:creationId xmlns:a16="http://schemas.microsoft.com/office/drawing/2014/main" id="{C7AF2051-C026-4DF2-BC64-95B596AFD983}"/>
              </a:ext>
            </a:extLst>
          </p:cNvPr>
          <p:cNvSpPr>
            <a:spLocks noGrp="1"/>
          </p:cNvSpPr>
          <p:nvPr>
            <p:ph type="title"/>
          </p:nvPr>
        </p:nvSpPr>
        <p:spPr/>
        <p:txBody>
          <a:bodyPr/>
          <a:lstStyle/>
          <a:p>
            <a:r>
              <a:rPr lang="cs-CZ" dirty="0"/>
              <a:t>Obchodní smlouvy (vč. licenční a převodní)</a:t>
            </a:r>
          </a:p>
        </p:txBody>
      </p:sp>
      <p:sp>
        <p:nvSpPr>
          <p:cNvPr id="6" name="Zástupný text 5">
            <a:extLst>
              <a:ext uri="{FF2B5EF4-FFF2-40B4-BE49-F238E27FC236}">
                <a16:creationId xmlns:a16="http://schemas.microsoft.com/office/drawing/2014/main" id="{72A56F98-CB4F-4FD7-9F67-FE06751B7CC7}"/>
              </a:ext>
            </a:extLst>
          </p:cNvPr>
          <p:cNvSpPr>
            <a:spLocks noGrp="1"/>
          </p:cNvSpPr>
          <p:nvPr>
            <p:ph type="body" sz="quarter" idx="27"/>
          </p:nvPr>
        </p:nvSpPr>
        <p:spPr/>
        <p:txBody>
          <a:bodyPr/>
          <a:lstStyle/>
          <a:p>
            <a:r>
              <a:rPr lang="cs-CZ" sz="2400" dirty="0"/>
              <a:t>Nařízení Řím I</a:t>
            </a:r>
          </a:p>
        </p:txBody>
      </p:sp>
      <p:sp>
        <p:nvSpPr>
          <p:cNvPr id="7" name="Zástupný obsah 6">
            <a:extLst>
              <a:ext uri="{FF2B5EF4-FFF2-40B4-BE49-F238E27FC236}">
                <a16:creationId xmlns:a16="http://schemas.microsoft.com/office/drawing/2014/main" id="{E1C12C39-8D79-4935-B328-A73B17920FC2}"/>
              </a:ext>
            </a:extLst>
          </p:cNvPr>
          <p:cNvSpPr>
            <a:spLocks noGrp="1"/>
          </p:cNvSpPr>
          <p:nvPr>
            <p:ph idx="29"/>
          </p:nvPr>
        </p:nvSpPr>
        <p:spPr/>
        <p:txBody>
          <a:bodyPr/>
          <a:lstStyle/>
          <a:p>
            <a:r>
              <a:rPr lang="cs-CZ" dirty="0"/>
              <a:t>Článek 4</a:t>
            </a:r>
          </a:p>
          <a:p>
            <a:pPr lvl="1"/>
            <a:r>
              <a:rPr lang="cs-CZ" dirty="0"/>
              <a:t>Obecná příslušnost</a:t>
            </a:r>
          </a:p>
          <a:p>
            <a:r>
              <a:rPr lang="cs-CZ" dirty="0"/>
              <a:t>Článek 7 odst. 1</a:t>
            </a:r>
          </a:p>
          <a:p>
            <a:pPr lvl="1"/>
            <a:r>
              <a:rPr lang="cs-CZ" dirty="0"/>
              <a:t>Alternativní příslušnost pro smlouvy</a:t>
            </a:r>
          </a:p>
          <a:p>
            <a:r>
              <a:rPr lang="cs-CZ" dirty="0"/>
              <a:t>Článek 25</a:t>
            </a:r>
          </a:p>
          <a:p>
            <a:pPr lvl="1"/>
            <a:r>
              <a:rPr lang="cs-CZ" dirty="0"/>
              <a:t>Volba sudiště (prorogace)</a:t>
            </a:r>
          </a:p>
        </p:txBody>
      </p:sp>
      <p:sp>
        <p:nvSpPr>
          <p:cNvPr id="8" name="Zástupný obsah 7">
            <a:extLst>
              <a:ext uri="{FF2B5EF4-FFF2-40B4-BE49-F238E27FC236}">
                <a16:creationId xmlns:a16="http://schemas.microsoft.com/office/drawing/2014/main" id="{95AC7E0B-B3DA-4016-BDDF-EDF9117C216F}"/>
              </a:ext>
            </a:extLst>
          </p:cNvPr>
          <p:cNvSpPr>
            <a:spLocks noGrp="1"/>
          </p:cNvSpPr>
          <p:nvPr>
            <p:ph idx="30"/>
          </p:nvPr>
        </p:nvSpPr>
        <p:spPr/>
        <p:txBody>
          <a:bodyPr/>
          <a:lstStyle/>
          <a:p>
            <a:r>
              <a:rPr lang="cs-CZ" dirty="0"/>
              <a:t>Článek 3</a:t>
            </a:r>
          </a:p>
          <a:p>
            <a:pPr lvl="1"/>
            <a:r>
              <a:rPr lang="cs-CZ" dirty="0"/>
              <a:t>Volba práva</a:t>
            </a:r>
          </a:p>
          <a:p>
            <a:r>
              <a:rPr lang="cs-CZ" dirty="0"/>
              <a:t>Článek 4</a:t>
            </a:r>
          </a:p>
          <a:p>
            <a:pPr lvl="1"/>
            <a:r>
              <a:rPr lang="cs-CZ" dirty="0"/>
              <a:t>Náhradní hraniční určovatel v případě neexistence volby práva</a:t>
            </a:r>
          </a:p>
        </p:txBody>
      </p:sp>
    </p:spTree>
    <p:extLst>
      <p:ext uri="{BB962C8B-B14F-4D97-AF65-F5344CB8AC3E}">
        <p14:creationId xmlns:p14="http://schemas.microsoft.com/office/powerpoint/2010/main" val="2720747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9160085-0E47-1BF3-E949-62B55958A8DD}"/>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D81FBD1C-4A5E-A3B5-AFBB-BC45E5266F13}"/>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166F2B2C-A8CC-E9D5-2F8A-40E2DE2162D4}"/>
              </a:ext>
            </a:extLst>
          </p:cNvPr>
          <p:cNvSpPr>
            <a:spLocks noGrp="1"/>
          </p:cNvSpPr>
          <p:nvPr>
            <p:ph type="title"/>
          </p:nvPr>
        </p:nvSpPr>
        <p:spPr/>
        <p:txBody>
          <a:bodyPr/>
          <a:lstStyle/>
          <a:p>
            <a:r>
              <a:rPr lang="cs-CZ" dirty="0"/>
              <a:t>Obchodní smlouvy online – příslušnost</a:t>
            </a:r>
          </a:p>
        </p:txBody>
      </p:sp>
      <p:sp>
        <p:nvSpPr>
          <p:cNvPr id="5" name="Zástupný obsah 4">
            <a:extLst>
              <a:ext uri="{FF2B5EF4-FFF2-40B4-BE49-F238E27FC236}">
                <a16:creationId xmlns:a16="http://schemas.microsoft.com/office/drawing/2014/main" id="{618DED95-885A-7995-CC5A-119BFB848099}"/>
              </a:ext>
            </a:extLst>
          </p:cNvPr>
          <p:cNvSpPr>
            <a:spLocks noGrp="1"/>
          </p:cNvSpPr>
          <p:nvPr>
            <p:ph idx="1"/>
          </p:nvPr>
        </p:nvSpPr>
        <p:spPr/>
        <p:txBody>
          <a:bodyPr/>
          <a:lstStyle/>
          <a:p>
            <a:r>
              <a:rPr lang="cs-CZ" sz="2400" dirty="0"/>
              <a:t>Článek 4 - obecná příslušnost</a:t>
            </a:r>
          </a:p>
          <a:p>
            <a:pPr lvl="1"/>
            <a:r>
              <a:rPr lang="cs-CZ" sz="2400" i="1" dirty="0"/>
              <a:t>Nestanoví-li toto nařízení jinak, mohou být osoby, které mají </a:t>
            </a:r>
            <a:r>
              <a:rPr lang="cs-CZ" sz="2400" b="1" i="1" dirty="0"/>
              <a:t>bydliště</a:t>
            </a:r>
            <a:r>
              <a:rPr lang="cs-CZ" sz="2400" i="1" dirty="0"/>
              <a:t> v některém členském státě, bez ohledu na svou státní příslušnost žalovány u soudů tohoto členského státu.</a:t>
            </a:r>
          </a:p>
          <a:p>
            <a:pPr marL="1257300" lvl="2" indent="-342900">
              <a:buFont typeface="Arial" panose="020B0604020202020204" pitchFamily="34" charset="0"/>
              <a:buChar char="•"/>
            </a:pPr>
            <a:r>
              <a:rPr lang="cs-CZ" sz="2400" dirty="0"/>
              <a:t>Bydliště FO – článek 62 – </a:t>
            </a:r>
            <a:r>
              <a:rPr lang="cs-CZ" sz="2400" i="1" dirty="0"/>
              <a:t>lex </a:t>
            </a:r>
            <a:r>
              <a:rPr lang="cs-CZ" sz="2400" i="1" dirty="0" err="1"/>
              <a:t>fori</a:t>
            </a:r>
            <a:endParaRPr lang="cs-CZ" sz="2400" i="1" dirty="0"/>
          </a:p>
          <a:p>
            <a:pPr marL="1257300" lvl="2" indent="-342900">
              <a:buFont typeface="Arial" panose="020B0604020202020204" pitchFamily="34" charset="0"/>
              <a:buChar char="•"/>
            </a:pPr>
            <a:r>
              <a:rPr lang="cs-CZ" sz="2400" dirty="0"/>
              <a:t>Bydliště PO – článek 63 – sídlo nebo ústředí nebo hlavní provozovna</a:t>
            </a:r>
          </a:p>
          <a:p>
            <a:pPr lvl="1"/>
            <a:endParaRPr lang="cs-CZ" sz="2400" dirty="0"/>
          </a:p>
          <a:p>
            <a:pPr marL="324000" lvl="1" indent="0">
              <a:buNone/>
            </a:pPr>
            <a:endParaRPr lang="cs-CZ" sz="2400" dirty="0"/>
          </a:p>
        </p:txBody>
      </p:sp>
    </p:spTree>
    <p:extLst>
      <p:ext uri="{BB962C8B-B14F-4D97-AF65-F5344CB8AC3E}">
        <p14:creationId xmlns:p14="http://schemas.microsoft.com/office/powerpoint/2010/main" val="940607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4A6C951-9AA3-59B1-3BB8-357611EFA67A}"/>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AC1E0BDF-10B7-A771-686E-ACC51EDCB19B}"/>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C5C94E3C-35ED-3D04-A511-EB9F3373152F}"/>
              </a:ext>
            </a:extLst>
          </p:cNvPr>
          <p:cNvSpPr>
            <a:spLocks noGrp="1"/>
          </p:cNvSpPr>
          <p:nvPr>
            <p:ph type="title"/>
          </p:nvPr>
        </p:nvSpPr>
        <p:spPr/>
        <p:txBody>
          <a:bodyPr/>
          <a:lstStyle/>
          <a:p>
            <a:r>
              <a:rPr lang="cs-CZ" dirty="0"/>
              <a:t>Obchodní smlouvy online – příslušnost</a:t>
            </a:r>
          </a:p>
        </p:txBody>
      </p:sp>
      <p:sp>
        <p:nvSpPr>
          <p:cNvPr id="5" name="Zástupný obsah 4">
            <a:extLst>
              <a:ext uri="{FF2B5EF4-FFF2-40B4-BE49-F238E27FC236}">
                <a16:creationId xmlns:a16="http://schemas.microsoft.com/office/drawing/2014/main" id="{46A4B4FB-F6FE-5DB2-7A18-E5F9ACEB01F9}"/>
              </a:ext>
            </a:extLst>
          </p:cNvPr>
          <p:cNvSpPr>
            <a:spLocks noGrp="1"/>
          </p:cNvSpPr>
          <p:nvPr>
            <p:ph idx="1"/>
          </p:nvPr>
        </p:nvSpPr>
        <p:spPr/>
        <p:txBody>
          <a:bodyPr/>
          <a:lstStyle/>
          <a:p>
            <a:pPr eaLnBrk="1" hangingPunct="1">
              <a:defRPr/>
            </a:pPr>
            <a:r>
              <a:rPr lang="cs-CZ" sz="2400" dirty="0"/>
              <a:t>Článek 7 odstavec 1 Nařízení Brusel Ibis </a:t>
            </a:r>
          </a:p>
          <a:p>
            <a:pPr lvl="1">
              <a:defRPr/>
            </a:pPr>
            <a:r>
              <a:rPr lang="cs-CZ" sz="2400" i="1" dirty="0"/>
              <a:t>Osoba, která má bydliště na území některého členského státu, může být v jiném členském státě žalována:</a:t>
            </a:r>
          </a:p>
          <a:p>
            <a:pPr lvl="2">
              <a:defRPr/>
            </a:pPr>
            <a:r>
              <a:rPr lang="cs-CZ" sz="2400" i="1" dirty="0"/>
              <a:t>a) pokud předmět sporu tvoří smlouva nebo nároky ze smlouvy, u soudu místa, kde </a:t>
            </a:r>
            <a:r>
              <a:rPr lang="cs-CZ" sz="2400" b="1" i="1" u="sng" dirty="0"/>
              <a:t>závazek, o nějž se jedná, byl nebo měl být splněn</a:t>
            </a:r>
          </a:p>
          <a:p>
            <a:pPr lvl="2">
              <a:defRPr/>
            </a:pPr>
            <a:r>
              <a:rPr lang="cs-CZ" sz="2400" i="1" dirty="0"/>
              <a:t>b) pro účely tohoto ustanovení a pokud nebylo dohodnuto jinak, je místem plnění zmíněného závazku</a:t>
            </a:r>
          </a:p>
          <a:p>
            <a:pPr marL="1257300" lvl="2" indent="-342900">
              <a:buFont typeface="Arial" panose="020B0604020202020204" pitchFamily="34" charset="0"/>
              <a:buChar char="•"/>
              <a:defRPr/>
            </a:pPr>
            <a:r>
              <a:rPr lang="cs-CZ" sz="2400" i="1" dirty="0"/>
              <a:t>v případě prodeje zboží místo na území členského státu, kam zboží podle smlouvy </a:t>
            </a:r>
            <a:r>
              <a:rPr lang="cs-CZ" sz="2400" b="1" i="1" u="sng" dirty="0"/>
              <a:t>bylo nebo mělo být dodáno</a:t>
            </a:r>
          </a:p>
          <a:p>
            <a:pPr marL="1257300" lvl="2" indent="-342900">
              <a:buFont typeface="Arial" panose="020B0604020202020204" pitchFamily="34" charset="0"/>
              <a:buChar char="•"/>
              <a:defRPr/>
            </a:pPr>
            <a:r>
              <a:rPr lang="cs-CZ" sz="2400" i="1" dirty="0"/>
              <a:t>v případě poskytování služeb místo na území členského státu, kde </a:t>
            </a:r>
            <a:r>
              <a:rPr lang="cs-CZ" sz="2400" b="1" i="1" u="sng" dirty="0"/>
              <a:t>služby podle smlouvy byly nebo měly být poskytnuty</a:t>
            </a:r>
          </a:p>
          <a:p>
            <a:endParaRPr lang="cs-CZ" sz="2400" dirty="0"/>
          </a:p>
        </p:txBody>
      </p:sp>
    </p:spTree>
    <p:extLst>
      <p:ext uri="{BB962C8B-B14F-4D97-AF65-F5344CB8AC3E}">
        <p14:creationId xmlns:p14="http://schemas.microsoft.com/office/powerpoint/2010/main" val="936135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FFCFFAF-185B-FF72-7A56-0268127A4805}"/>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B83A6A08-42F3-9804-B60A-BE22B83312D0}"/>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51E42CC3-EED3-B661-52E0-400F742DADA8}"/>
              </a:ext>
            </a:extLst>
          </p:cNvPr>
          <p:cNvSpPr>
            <a:spLocks noGrp="1"/>
          </p:cNvSpPr>
          <p:nvPr>
            <p:ph type="title"/>
          </p:nvPr>
        </p:nvSpPr>
        <p:spPr/>
        <p:txBody>
          <a:bodyPr/>
          <a:lstStyle/>
          <a:p>
            <a:r>
              <a:rPr lang="cs-CZ" dirty="0"/>
              <a:t>Obchodní smlouvy online – příslušnost</a:t>
            </a:r>
          </a:p>
        </p:txBody>
      </p:sp>
      <p:sp>
        <p:nvSpPr>
          <p:cNvPr id="5" name="Zástupný obsah 4">
            <a:extLst>
              <a:ext uri="{FF2B5EF4-FFF2-40B4-BE49-F238E27FC236}">
                <a16:creationId xmlns:a16="http://schemas.microsoft.com/office/drawing/2014/main" id="{A3464E05-8A6A-D5E7-3133-56F6DD20A895}"/>
              </a:ext>
            </a:extLst>
          </p:cNvPr>
          <p:cNvSpPr>
            <a:spLocks noGrp="1"/>
          </p:cNvSpPr>
          <p:nvPr>
            <p:ph idx="1"/>
          </p:nvPr>
        </p:nvSpPr>
        <p:spPr/>
        <p:txBody>
          <a:bodyPr/>
          <a:lstStyle/>
          <a:p>
            <a:r>
              <a:rPr lang="cs-CZ" sz="2400" dirty="0"/>
              <a:t>Judikatura k článku 7 odst. 1 Nařízení Brusel Ibis </a:t>
            </a:r>
          </a:p>
          <a:p>
            <a:pPr lvl="1"/>
            <a:r>
              <a:rPr lang="cs-CZ" sz="2400" dirty="0"/>
              <a:t>Chybí pro online plnění (předběžná otázka na dalším slajdu)</a:t>
            </a:r>
          </a:p>
          <a:p>
            <a:pPr lvl="1"/>
            <a:r>
              <a:rPr lang="cs-CZ" sz="2400" dirty="0"/>
              <a:t>Pouze pro mnohost míst v případě </a:t>
            </a:r>
            <a:r>
              <a:rPr lang="cs-CZ" sz="2400" dirty="0" err="1"/>
              <a:t>offline</a:t>
            </a:r>
            <a:r>
              <a:rPr lang="cs-CZ" sz="2400" dirty="0"/>
              <a:t> plnění (dodání nebo poskytnutí služby)</a:t>
            </a:r>
          </a:p>
          <a:p>
            <a:r>
              <a:rPr lang="cs-CZ" sz="2400" dirty="0"/>
              <a:t>Smlouvy týkající se PDV – licenční smlouva a převodní smlouva</a:t>
            </a:r>
          </a:p>
          <a:p>
            <a:pPr lvl="1"/>
            <a:r>
              <a:rPr lang="cs-CZ" sz="2400" i="1" dirty="0" err="1"/>
              <a:t>Falco</a:t>
            </a:r>
            <a:r>
              <a:rPr lang="cs-CZ" sz="2400" dirty="0"/>
              <a:t> - </a:t>
            </a:r>
            <a:r>
              <a:rPr lang="cs-CZ" sz="2400" i="1" dirty="0"/>
              <a:t>Článek </a:t>
            </a:r>
            <a:r>
              <a:rPr lang="en-US" sz="2400" i="1" dirty="0"/>
              <a:t>[</a:t>
            </a:r>
            <a:r>
              <a:rPr lang="cs-CZ" sz="2400" i="1" dirty="0"/>
              <a:t>7 odst. 1 Nařízení Brusel Ibis</a:t>
            </a:r>
            <a:r>
              <a:rPr lang="en-US" sz="2400" i="1" dirty="0"/>
              <a:t>]</a:t>
            </a:r>
            <a:r>
              <a:rPr lang="cs-CZ" sz="2400" i="1" dirty="0"/>
              <a:t> je nutno vykládat v tom smyslu, že smlouva, kterou majitel práva duševního vlastnictví za úplatu poskytne svému smluvnímu partnerovi oprávnění k výkonu tohoto práva, </a:t>
            </a:r>
            <a:r>
              <a:rPr lang="cs-CZ" sz="2400" i="1" u="sng" dirty="0"/>
              <a:t>není smlouvou o poskytování služeb </a:t>
            </a:r>
            <a:r>
              <a:rPr lang="cs-CZ" sz="2400" i="1" dirty="0"/>
              <a:t>ve smyslu tohoto ustanovení.</a:t>
            </a:r>
          </a:p>
          <a:p>
            <a:pPr marL="324000" lvl="1" indent="0">
              <a:buNone/>
            </a:pPr>
            <a:endParaRPr lang="cs-CZ" sz="2400" dirty="0"/>
          </a:p>
          <a:p>
            <a:pPr lvl="2"/>
            <a:endParaRPr lang="cs-CZ" sz="2400" dirty="0"/>
          </a:p>
        </p:txBody>
      </p:sp>
    </p:spTree>
    <p:extLst>
      <p:ext uri="{BB962C8B-B14F-4D97-AF65-F5344CB8AC3E}">
        <p14:creationId xmlns:p14="http://schemas.microsoft.com/office/powerpoint/2010/main" val="757035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FB2AE7A-640A-1D9F-7109-0A0ED2FE857C}"/>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49D3E1B5-1D67-8168-E155-E02C2158484E}"/>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D4E424DB-FE64-0805-E4D2-A2F2A874C1D4}"/>
              </a:ext>
            </a:extLst>
          </p:cNvPr>
          <p:cNvSpPr>
            <a:spLocks noGrp="1"/>
          </p:cNvSpPr>
          <p:nvPr>
            <p:ph type="title"/>
          </p:nvPr>
        </p:nvSpPr>
        <p:spPr/>
        <p:txBody>
          <a:bodyPr/>
          <a:lstStyle/>
          <a:p>
            <a:r>
              <a:rPr lang="cs-CZ" dirty="0"/>
              <a:t>Obchodní smlouvy online – příslušnost</a:t>
            </a:r>
          </a:p>
        </p:txBody>
      </p:sp>
      <p:sp>
        <p:nvSpPr>
          <p:cNvPr id="5" name="Zástupný obsah 4">
            <a:extLst>
              <a:ext uri="{FF2B5EF4-FFF2-40B4-BE49-F238E27FC236}">
                <a16:creationId xmlns:a16="http://schemas.microsoft.com/office/drawing/2014/main" id="{4FD992C6-9AD2-BFF6-5C8D-845DC4D89B29}"/>
              </a:ext>
            </a:extLst>
          </p:cNvPr>
          <p:cNvSpPr>
            <a:spLocks noGrp="1"/>
          </p:cNvSpPr>
          <p:nvPr>
            <p:ph idx="1"/>
          </p:nvPr>
        </p:nvSpPr>
        <p:spPr>
          <a:xfrm>
            <a:off x="720000" y="1455659"/>
            <a:ext cx="10753200" cy="4376341"/>
          </a:xfrm>
        </p:spPr>
        <p:txBody>
          <a:bodyPr/>
          <a:lstStyle/>
          <a:p>
            <a:pPr>
              <a:lnSpc>
                <a:spcPts val="3000"/>
              </a:lnSpc>
            </a:pPr>
            <a:r>
              <a:rPr lang="cs-CZ" sz="2400" dirty="0"/>
              <a:t>Předběžná otázka ve věci C-526/23, </a:t>
            </a:r>
            <a:r>
              <a:rPr lang="cs-CZ" sz="2400" dirty="0" err="1"/>
              <a:t>Oberster</a:t>
            </a:r>
            <a:r>
              <a:rPr lang="cs-CZ" sz="2400" dirty="0"/>
              <a:t> </a:t>
            </a:r>
            <a:r>
              <a:rPr lang="cs-CZ" sz="2400" dirty="0" err="1"/>
              <a:t>Gerichtshof</a:t>
            </a:r>
            <a:r>
              <a:rPr lang="cs-CZ" sz="2400" dirty="0"/>
              <a:t>, Rakousko, 17.8.2023, smlouva o vytvoření software na míru dle požadavků německé legislativy</a:t>
            </a:r>
          </a:p>
          <a:p>
            <a:pPr lvl="1"/>
            <a:r>
              <a:rPr lang="cs-CZ" i="1" dirty="0"/>
              <a:t>Musí být článek 7 odst. 1 písm. b) druhá odrážka Nařízení Brusel Ibis vykládán v tom smyslu, že u žaloby vyplývající ze smlouvy je v případě vývoje a běžného provozu softwaru přizpůsobeného individuálním potřebám </a:t>
            </a:r>
            <a:r>
              <a:rPr lang="cs-CZ" i="1" dirty="0" err="1"/>
              <a:t>objednatelky</a:t>
            </a:r>
            <a:r>
              <a:rPr lang="cs-CZ" i="1" dirty="0"/>
              <a:t> usazené v členském státě A (v projednávané věci Německo) místem plnění místo, </a:t>
            </a:r>
          </a:p>
          <a:p>
            <a:pPr marL="243000" lvl="1" indent="0">
              <a:buNone/>
            </a:pPr>
            <a:r>
              <a:rPr lang="cs-CZ" i="1" dirty="0"/>
              <a:t>	a) kde podnik usazený v členském státě B (v projednávané věci Rakousko) 	poskytuje duševní práci na tomto software (programování), nebo</a:t>
            </a:r>
          </a:p>
          <a:p>
            <a:pPr marL="243000" lvl="1" indent="0">
              <a:buNone/>
            </a:pPr>
            <a:r>
              <a:rPr lang="cs-CZ" i="1" dirty="0"/>
              <a:t>	b) kde tento software zastihne </a:t>
            </a:r>
            <a:r>
              <a:rPr lang="cs-CZ" i="1" dirty="0" err="1"/>
              <a:t>objednatelku</a:t>
            </a:r>
            <a:r>
              <a:rPr lang="cs-CZ" i="1" dirty="0"/>
              <a:t>, tedy kde si jej stáhne a používá?</a:t>
            </a:r>
          </a:p>
          <a:p>
            <a:pPr lvl="1">
              <a:buFont typeface="Wingdings" panose="05000000000000000000" pitchFamily="2" charset="2"/>
              <a:buChar char="Ø"/>
            </a:pPr>
            <a:endParaRPr lang="cs-CZ" dirty="0"/>
          </a:p>
          <a:p>
            <a:pPr lvl="1">
              <a:buFont typeface="Wingdings" panose="05000000000000000000" pitchFamily="2" charset="2"/>
              <a:buChar char="Ø"/>
            </a:pPr>
            <a:r>
              <a:rPr lang="cs-CZ" dirty="0"/>
              <a:t>Je místem poskytnutí služby místo duševního výkonu programátorů nebo místo, kde software bude využíván (zaměření na trh, splnění právních a individuálních požadavků, za úplatu, neboť </a:t>
            </a:r>
            <a:r>
              <a:rPr lang="cs-CZ" i="1" dirty="0"/>
              <a:t>„duševní výkon bez stažení software a používání nemá samostatnou hodnotu“</a:t>
            </a:r>
            <a:r>
              <a:rPr lang="cs-CZ" dirty="0"/>
              <a:t>)</a:t>
            </a:r>
          </a:p>
          <a:p>
            <a:endParaRPr lang="cs-CZ" dirty="0"/>
          </a:p>
        </p:txBody>
      </p:sp>
    </p:spTree>
    <p:extLst>
      <p:ext uri="{BB962C8B-B14F-4D97-AF65-F5344CB8AC3E}">
        <p14:creationId xmlns:p14="http://schemas.microsoft.com/office/powerpoint/2010/main" val="2753435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95B94B-C50E-C78C-9BDE-56613A93A977}"/>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EE001626-B92D-48AB-3E5E-2BCE4A43E13A}"/>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6C9FED79-A3EA-CBBD-08F3-BB40DBE9035E}"/>
              </a:ext>
            </a:extLst>
          </p:cNvPr>
          <p:cNvSpPr>
            <a:spLocks noGrp="1"/>
          </p:cNvSpPr>
          <p:nvPr>
            <p:ph type="title"/>
          </p:nvPr>
        </p:nvSpPr>
        <p:spPr/>
        <p:txBody>
          <a:bodyPr/>
          <a:lstStyle/>
          <a:p>
            <a:r>
              <a:rPr lang="cs-CZ" dirty="0"/>
              <a:t>Obchodní smlouvy online – příslušnost</a:t>
            </a:r>
          </a:p>
        </p:txBody>
      </p:sp>
      <p:sp>
        <p:nvSpPr>
          <p:cNvPr id="5" name="Zástupný obsah 4">
            <a:extLst>
              <a:ext uri="{FF2B5EF4-FFF2-40B4-BE49-F238E27FC236}">
                <a16:creationId xmlns:a16="http://schemas.microsoft.com/office/drawing/2014/main" id="{27043E98-17CA-285D-A4E6-E7850B53102A}"/>
              </a:ext>
            </a:extLst>
          </p:cNvPr>
          <p:cNvSpPr>
            <a:spLocks noGrp="1"/>
          </p:cNvSpPr>
          <p:nvPr>
            <p:ph idx="1"/>
          </p:nvPr>
        </p:nvSpPr>
        <p:spPr/>
        <p:txBody>
          <a:bodyPr/>
          <a:lstStyle/>
          <a:p>
            <a:pPr eaLnBrk="1" hangingPunct="1"/>
            <a:r>
              <a:rPr lang="cs-CZ" altLang="cs-CZ" sz="2400" dirty="0"/>
              <a:t>Článek 25 Nařízení Brusel Ibis – ujednání o příslušnosti</a:t>
            </a:r>
          </a:p>
          <a:p>
            <a:pPr marL="781200" lvl="1" indent="-457200">
              <a:buFont typeface="+mj-lt"/>
              <a:buAutoNum type="arabicPeriod"/>
            </a:pPr>
            <a:r>
              <a:rPr lang="cs-CZ" sz="2400" i="1" dirty="0"/>
              <a:t>Bez ohledu na bydliště stran, </a:t>
            </a:r>
            <a:r>
              <a:rPr lang="cs-CZ" sz="2400" b="1" i="1" dirty="0"/>
              <a:t>dohodnou-li se tyto strany, že v již vzniklém nebo budoucím sporu z určitého právního vztahu má příslušnost soud nebo soudy některého členského státu</a:t>
            </a:r>
            <a:r>
              <a:rPr lang="cs-CZ" sz="2400" i="1" dirty="0"/>
              <a:t>, je příslušný soud nebo soudy tohoto státu, pokud tato dohoda není z hlediska své věcné platnosti podle práva tohoto členského státu neplatná. Pokud se strany nedohodnou jinak, je tato příslušnost výlučná.</a:t>
            </a:r>
          </a:p>
          <a:p>
            <a:pPr marL="781200" lvl="1" indent="-457200">
              <a:buFont typeface="+mj-lt"/>
              <a:buAutoNum type="arabicPeriod"/>
            </a:pPr>
            <a:r>
              <a:rPr lang="cs-CZ" sz="2400" i="1" dirty="0"/>
              <a:t>Písemné formě jsou rovnocenná veškerá sdělení elektronickými prostředky, která umožňují trvalý záznam dohody.</a:t>
            </a:r>
          </a:p>
          <a:p>
            <a:endParaRPr lang="cs-CZ" sz="2400" dirty="0"/>
          </a:p>
        </p:txBody>
      </p:sp>
    </p:spTree>
    <p:extLst>
      <p:ext uri="{BB962C8B-B14F-4D97-AF65-F5344CB8AC3E}">
        <p14:creationId xmlns:p14="http://schemas.microsoft.com/office/powerpoint/2010/main" val="268542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19ABBFF-6F5B-4301-94B0-1DE62CED7988}"/>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33B20EC2-E47F-4A62-918D-A9971A60F095}"/>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37A87595-909C-4E16-9271-8420A54D4A18}"/>
              </a:ext>
            </a:extLst>
          </p:cNvPr>
          <p:cNvSpPr>
            <a:spLocks noGrp="1"/>
          </p:cNvSpPr>
          <p:nvPr>
            <p:ph type="title"/>
          </p:nvPr>
        </p:nvSpPr>
        <p:spPr/>
        <p:txBody>
          <a:bodyPr/>
          <a:lstStyle/>
          <a:p>
            <a:r>
              <a:rPr lang="cs-CZ" dirty="0"/>
              <a:t>Představení</a:t>
            </a:r>
          </a:p>
        </p:txBody>
      </p:sp>
      <p:sp>
        <p:nvSpPr>
          <p:cNvPr id="5" name="Zástupný obsah 4">
            <a:extLst>
              <a:ext uri="{FF2B5EF4-FFF2-40B4-BE49-F238E27FC236}">
                <a16:creationId xmlns:a16="http://schemas.microsoft.com/office/drawing/2014/main" id="{194C5ACE-EF8A-4915-B923-6B5E5D9AB29C}"/>
              </a:ext>
            </a:extLst>
          </p:cNvPr>
          <p:cNvSpPr>
            <a:spLocks noGrp="1"/>
          </p:cNvSpPr>
          <p:nvPr>
            <p:ph idx="1"/>
          </p:nvPr>
        </p:nvSpPr>
        <p:spPr/>
        <p:txBody>
          <a:bodyPr/>
          <a:lstStyle/>
          <a:p>
            <a:r>
              <a:rPr lang="cs-CZ" dirty="0"/>
              <a:t>doc. JUDr. Tereza Kyselovská, Ph.D.</a:t>
            </a:r>
          </a:p>
          <a:p>
            <a:r>
              <a:rPr lang="cs-CZ" dirty="0"/>
              <a:t>Oddělení mezinárodního práva soukromého, katedra mezinárodního a evropského práva, Právnická fakulta MU</a:t>
            </a:r>
          </a:p>
          <a:p>
            <a:r>
              <a:rPr lang="cs-CZ" dirty="0"/>
              <a:t>Kontakt: </a:t>
            </a:r>
            <a:r>
              <a:rPr lang="cs-CZ" dirty="0">
                <a:hlinkClick r:id="rId2"/>
              </a:rPr>
              <a:t>tereza.kyselovska@law.muni.cz</a:t>
            </a:r>
            <a:endParaRPr lang="cs-CZ" dirty="0"/>
          </a:p>
          <a:p>
            <a:r>
              <a:rPr lang="cs-CZ" dirty="0"/>
              <a:t>Viz úvodní video s představením kurzu</a:t>
            </a:r>
          </a:p>
          <a:p>
            <a:r>
              <a:rPr lang="cs-CZ" dirty="0"/>
              <a:t>CV </a:t>
            </a:r>
            <a:r>
              <a:rPr lang="cs-CZ" dirty="0">
                <a:hlinkClick r:id="rId3"/>
              </a:rPr>
              <a:t>https://www.muni.cz/lide/107801-tereza-kyselovska/zivotopis</a:t>
            </a:r>
            <a:r>
              <a:rPr lang="cs-CZ" dirty="0"/>
              <a:t> </a:t>
            </a:r>
            <a:endParaRPr lang="en-US" dirty="0"/>
          </a:p>
          <a:p>
            <a:endParaRPr lang="cs-CZ" dirty="0"/>
          </a:p>
        </p:txBody>
      </p:sp>
    </p:spTree>
    <p:extLst>
      <p:ext uri="{BB962C8B-B14F-4D97-AF65-F5344CB8AC3E}">
        <p14:creationId xmlns:p14="http://schemas.microsoft.com/office/powerpoint/2010/main" val="122399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2CB6982-BE65-8752-95FB-2242DD2BEC0D}"/>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7700586C-0BCF-8E29-88EB-D9F7C3D1D908}"/>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2F47472C-8C15-1380-725B-BAEF30E8FB3C}"/>
              </a:ext>
            </a:extLst>
          </p:cNvPr>
          <p:cNvSpPr>
            <a:spLocks noGrp="1"/>
          </p:cNvSpPr>
          <p:nvPr>
            <p:ph type="title"/>
          </p:nvPr>
        </p:nvSpPr>
        <p:spPr/>
        <p:txBody>
          <a:bodyPr/>
          <a:lstStyle/>
          <a:p>
            <a:r>
              <a:rPr lang="cs-CZ" dirty="0"/>
              <a:t>Obchodní smlouvy online – příslušnost</a:t>
            </a:r>
          </a:p>
        </p:txBody>
      </p:sp>
      <p:sp>
        <p:nvSpPr>
          <p:cNvPr id="5" name="Zástupný obsah 4">
            <a:extLst>
              <a:ext uri="{FF2B5EF4-FFF2-40B4-BE49-F238E27FC236}">
                <a16:creationId xmlns:a16="http://schemas.microsoft.com/office/drawing/2014/main" id="{3F8C5D2C-C99B-0406-0773-4479E8F83C7A}"/>
              </a:ext>
            </a:extLst>
          </p:cNvPr>
          <p:cNvSpPr>
            <a:spLocks noGrp="1"/>
          </p:cNvSpPr>
          <p:nvPr>
            <p:ph idx="1"/>
          </p:nvPr>
        </p:nvSpPr>
        <p:spPr/>
        <p:txBody>
          <a:bodyPr/>
          <a:lstStyle/>
          <a:p>
            <a:r>
              <a:rPr lang="cs-CZ" sz="2400" dirty="0"/>
              <a:t>Judikatura k článku 25 Nařízení Brusel Ibis</a:t>
            </a:r>
          </a:p>
          <a:p>
            <a:pPr lvl="1"/>
            <a:r>
              <a:rPr lang="cs-CZ" sz="2200" dirty="0"/>
              <a:t>C-322/14 </a:t>
            </a:r>
            <a:r>
              <a:rPr lang="cs-CZ" sz="2200" dirty="0" err="1"/>
              <a:t>Jaouad</a:t>
            </a:r>
            <a:r>
              <a:rPr lang="cs-CZ" sz="2200" dirty="0"/>
              <a:t> El </a:t>
            </a:r>
            <a:r>
              <a:rPr lang="cs-CZ" sz="2200" dirty="0" err="1"/>
              <a:t>Majdoub</a:t>
            </a:r>
            <a:r>
              <a:rPr lang="cs-CZ" sz="2200" dirty="0"/>
              <a:t> v. </a:t>
            </a:r>
            <a:r>
              <a:rPr lang="cs-CZ" sz="2200" dirty="0" err="1"/>
              <a:t>CarsOnTheWeb.Deutschland</a:t>
            </a:r>
            <a:r>
              <a:rPr lang="cs-CZ" sz="2200" dirty="0"/>
              <a:t> </a:t>
            </a:r>
            <a:r>
              <a:rPr lang="cs-CZ" sz="2200" dirty="0" err="1"/>
              <a:t>GmbH</a:t>
            </a:r>
            <a:endParaRPr lang="cs-CZ" sz="2200" dirty="0"/>
          </a:p>
          <a:p>
            <a:pPr lvl="1"/>
            <a:r>
              <a:rPr lang="cs-CZ" sz="2200" dirty="0" err="1"/>
              <a:t>Click-wrap</a:t>
            </a:r>
            <a:r>
              <a:rPr lang="cs-CZ" sz="2200" dirty="0"/>
              <a:t> smlouvy</a:t>
            </a:r>
          </a:p>
          <a:p>
            <a:pPr lvl="1"/>
            <a:r>
              <a:rPr lang="cs-CZ" sz="2200" i="1" dirty="0"/>
              <a:t>… technika vyjádření souhlasu „kliknutím“ se všeobecnými podmínkami takové kupní smlouvy, o jakou se jedná v původním řízení a jež byla uzavřena elektronickou cestou, přičemž tyto podmínky obsahují dohodu o příslušnosti, je sdělením elektronickými prostředky, které umožňuje trvalý záznam dohody ve smyslu tohoto ustanovení, jestliže tato technika umožňuje tisk a uložení textu zmíněných podmínek před uzavřením smlouvy…</a:t>
            </a:r>
          </a:p>
          <a:p>
            <a:pPr lvl="1">
              <a:buFont typeface="Wingdings" panose="05000000000000000000" pitchFamily="2" charset="2"/>
              <a:buChar char="Ø"/>
            </a:pPr>
            <a:r>
              <a:rPr lang="cs-CZ" sz="2200" dirty="0" err="1"/>
              <a:t>Click-wrap</a:t>
            </a:r>
            <a:endParaRPr lang="cs-CZ" sz="2200" dirty="0"/>
          </a:p>
          <a:p>
            <a:endParaRPr lang="cs-CZ" dirty="0"/>
          </a:p>
        </p:txBody>
      </p:sp>
    </p:spTree>
    <p:extLst>
      <p:ext uri="{BB962C8B-B14F-4D97-AF65-F5344CB8AC3E}">
        <p14:creationId xmlns:p14="http://schemas.microsoft.com/office/powerpoint/2010/main" val="1945144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FA55660-0A08-0F66-C4DC-895C013409BE}"/>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2CFE08E0-FE01-7F7D-E2C8-7D35355861CE}"/>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2B8EE7C8-0BFA-4FB6-3F1B-9F17C9023821}"/>
              </a:ext>
            </a:extLst>
          </p:cNvPr>
          <p:cNvSpPr>
            <a:spLocks noGrp="1"/>
          </p:cNvSpPr>
          <p:nvPr>
            <p:ph type="title"/>
          </p:nvPr>
        </p:nvSpPr>
        <p:spPr/>
        <p:txBody>
          <a:bodyPr/>
          <a:lstStyle/>
          <a:p>
            <a:r>
              <a:rPr lang="cs-CZ" dirty="0"/>
              <a:t>Obchodní smlouvy online – příslušnost</a:t>
            </a:r>
          </a:p>
        </p:txBody>
      </p:sp>
      <p:sp>
        <p:nvSpPr>
          <p:cNvPr id="5" name="Zástupný obsah 4">
            <a:extLst>
              <a:ext uri="{FF2B5EF4-FFF2-40B4-BE49-F238E27FC236}">
                <a16:creationId xmlns:a16="http://schemas.microsoft.com/office/drawing/2014/main" id="{12A9C40F-31D2-A7F9-5E9A-867B7CB8B048}"/>
              </a:ext>
            </a:extLst>
          </p:cNvPr>
          <p:cNvSpPr>
            <a:spLocks noGrp="1"/>
          </p:cNvSpPr>
          <p:nvPr>
            <p:ph idx="1"/>
          </p:nvPr>
        </p:nvSpPr>
        <p:spPr/>
        <p:txBody>
          <a:bodyPr/>
          <a:lstStyle/>
          <a:p>
            <a:r>
              <a:rPr lang="cs-CZ" sz="2400" dirty="0"/>
              <a:t>C-358/21 </a:t>
            </a:r>
            <a:r>
              <a:rPr lang="cs-CZ" sz="2400" dirty="0" err="1"/>
              <a:t>Tilman</a:t>
            </a:r>
            <a:endParaRPr lang="cs-CZ" sz="2400" dirty="0"/>
          </a:p>
          <a:p>
            <a:pPr lvl="1"/>
            <a:r>
              <a:rPr lang="cs-CZ" sz="2200" dirty="0"/>
              <a:t>Luganská úmluva II, ES</a:t>
            </a:r>
            <a:r>
              <a:rPr lang="en-GB" sz="2200" dirty="0"/>
              <a:t>+</a:t>
            </a:r>
            <a:r>
              <a:rPr lang="cs-CZ" sz="2200" dirty="0"/>
              <a:t>Dán</a:t>
            </a:r>
            <a:r>
              <a:rPr lang="en-GB" sz="2200" dirty="0"/>
              <a:t>+Islan</a:t>
            </a:r>
            <a:r>
              <a:rPr lang="cs-CZ" sz="2200" dirty="0"/>
              <a:t>d</a:t>
            </a:r>
            <a:r>
              <a:rPr lang="en-GB" sz="2200" dirty="0"/>
              <a:t>+</a:t>
            </a:r>
            <a:r>
              <a:rPr lang="cs-CZ" sz="2200" dirty="0"/>
              <a:t>Nor</a:t>
            </a:r>
            <a:r>
              <a:rPr lang="en-GB" sz="2200" dirty="0"/>
              <a:t>+</a:t>
            </a:r>
            <a:r>
              <a:rPr lang="cs-CZ" sz="2200" dirty="0" err="1"/>
              <a:t>Švýc</a:t>
            </a:r>
            <a:endParaRPr lang="cs-CZ" sz="2200" dirty="0"/>
          </a:p>
          <a:p>
            <a:pPr lvl="1"/>
            <a:r>
              <a:rPr lang="cs-CZ" sz="2200" i="1" dirty="0"/>
              <a:t>doložka o soudní příslušnosti je právoplatně uzavřena, pokud je obsažena ve všeobecných obchodních podmínkách, na které písemně uzavřená smlouva odkazuje prostřednictvím hypertextového odkazu na internetovou stránku, kde se lze před podpisem uvedené smlouvy s uvedenými všeobecnými obchodními podmínkami seznámit, stáhnout si je a vytisknout si je, aniž by smluvní strana, vůči níž je tato doložka namítána, byla formálně vyzvána, aby s těmito všeobecnými obchodními podmínkami vyslovila souhlas zaškrtnutím políčka na uvedené internetové stránce</a:t>
            </a:r>
          </a:p>
          <a:p>
            <a:pPr lvl="1">
              <a:buFont typeface="Wingdings" panose="05000000000000000000" pitchFamily="2" charset="2"/>
              <a:buChar char="Ø"/>
            </a:pPr>
            <a:r>
              <a:rPr lang="cs-CZ" dirty="0"/>
              <a:t>Není nutný </a:t>
            </a:r>
            <a:r>
              <a:rPr lang="cs-CZ" dirty="0" err="1"/>
              <a:t>click-wrap</a:t>
            </a:r>
            <a:endParaRPr lang="cs-CZ" dirty="0"/>
          </a:p>
        </p:txBody>
      </p:sp>
    </p:spTree>
    <p:extLst>
      <p:ext uri="{BB962C8B-B14F-4D97-AF65-F5344CB8AC3E}">
        <p14:creationId xmlns:p14="http://schemas.microsoft.com/office/powerpoint/2010/main" val="1478432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FCB58B3-DF68-9976-2E8C-C83136C70F3C}"/>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957F417C-CEE4-2186-A40E-8233ADF0BC8B}"/>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6670026E-3535-52B5-E8D4-729C41ECB8FC}"/>
              </a:ext>
            </a:extLst>
          </p:cNvPr>
          <p:cNvSpPr>
            <a:spLocks noGrp="1"/>
          </p:cNvSpPr>
          <p:nvPr>
            <p:ph type="title"/>
          </p:nvPr>
        </p:nvSpPr>
        <p:spPr/>
        <p:txBody>
          <a:bodyPr/>
          <a:lstStyle/>
          <a:p>
            <a:r>
              <a:rPr lang="cs-CZ" dirty="0"/>
              <a:t>Prorogace – kontroverzní (</a:t>
            </a:r>
            <a:r>
              <a:rPr lang="cs-CZ" dirty="0" err="1"/>
              <a:t>offline</a:t>
            </a:r>
            <a:r>
              <a:rPr lang="cs-CZ" dirty="0"/>
              <a:t>) rozhodnutí</a:t>
            </a:r>
          </a:p>
        </p:txBody>
      </p:sp>
      <p:sp>
        <p:nvSpPr>
          <p:cNvPr id="5" name="Zástupný obsah 4">
            <a:extLst>
              <a:ext uri="{FF2B5EF4-FFF2-40B4-BE49-F238E27FC236}">
                <a16:creationId xmlns:a16="http://schemas.microsoft.com/office/drawing/2014/main" id="{84333324-3328-5535-2054-E87D956DEF65}"/>
              </a:ext>
            </a:extLst>
          </p:cNvPr>
          <p:cNvSpPr>
            <a:spLocks noGrp="1"/>
          </p:cNvSpPr>
          <p:nvPr>
            <p:ph idx="1"/>
          </p:nvPr>
        </p:nvSpPr>
        <p:spPr>
          <a:xfrm>
            <a:off x="666000" y="1938492"/>
            <a:ext cx="10753200" cy="4139998"/>
          </a:xfrm>
        </p:spPr>
        <p:txBody>
          <a:bodyPr/>
          <a:lstStyle/>
          <a:p>
            <a:r>
              <a:rPr lang="cs-CZ" sz="2400" dirty="0"/>
              <a:t>C-566/22, </a:t>
            </a:r>
            <a:r>
              <a:rPr lang="pt-BR" sz="2400" dirty="0"/>
              <a:t>Inkreal s. r. o. v. Dúha reality s. r. o.</a:t>
            </a:r>
            <a:endParaRPr lang="cs-CZ" sz="2400" dirty="0"/>
          </a:p>
          <a:p>
            <a:pPr lvl="1"/>
            <a:r>
              <a:rPr lang="cs-CZ" sz="2200" i="1" dirty="0"/>
              <a:t>Článek 25 odst. 1 Nařízení Brusel Ibis se vztahuje na dohodu o příslušnosti, kterou si smluvní strany usazené ve stejném členském státě sjednají, že ve sporech ze smlouvy, kterou mezi sebou uzavřely, mají příslušnost soudy jiného členského státu, ačkoliv uvedená smlouva nemá na tento jiný členský stát žádnou jinou vazbu</a:t>
            </a:r>
          </a:p>
        </p:txBody>
      </p:sp>
    </p:spTree>
    <p:extLst>
      <p:ext uri="{BB962C8B-B14F-4D97-AF65-F5344CB8AC3E}">
        <p14:creationId xmlns:p14="http://schemas.microsoft.com/office/powerpoint/2010/main" val="378200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24029B-1861-FFB2-8733-748705347D53}"/>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F4251E2C-E4E6-0EC2-C027-F7FEF2483886}"/>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C1458872-3F10-AD11-0E5C-A26B393BE5B3}"/>
              </a:ext>
            </a:extLst>
          </p:cNvPr>
          <p:cNvSpPr>
            <a:spLocks noGrp="1"/>
          </p:cNvSpPr>
          <p:nvPr>
            <p:ph type="title"/>
          </p:nvPr>
        </p:nvSpPr>
        <p:spPr/>
        <p:txBody>
          <a:bodyPr/>
          <a:lstStyle/>
          <a:p>
            <a:r>
              <a:rPr lang="cs-CZ" dirty="0"/>
              <a:t>Obchodní smlouvy online – rozhodné právo</a:t>
            </a:r>
          </a:p>
        </p:txBody>
      </p:sp>
      <p:sp>
        <p:nvSpPr>
          <p:cNvPr id="5" name="Zástupný obsah 4">
            <a:extLst>
              <a:ext uri="{FF2B5EF4-FFF2-40B4-BE49-F238E27FC236}">
                <a16:creationId xmlns:a16="http://schemas.microsoft.com/office/drawing/2014/main" id="{E54D664A-5F1B-E51B-393D-B2E2A28C26A4}"/>
              </a:ext>
            </a:extLst>
          </p:cNvPr>
          <p:cNvSpPr>
            <a:spLocks noGrp="1"/>
          </p:cNvSpPr>
          <p:nvPr>
            <p:ph idx="1"/>
          </p:nvPr>
        </p:nvSpPr>
        <p:spPr/>
        <p:txBody>
          <a:bodyPr/>
          <a:lstStyle/>
          <a:p>
            <a:r>
              <a:rPr lang="cs-CZ" dirty="0"/>
              <a:t>Článek 3 Nařízení Řím I – volba práva</a:t>
            </a:r>
          </a:p>
          <a:p>
            <a:pPr lvl="1"/>
            <a:r>
              <a:rPr lang="cs-CZ" sz="2400" i="1" dirty="0"/>
              <a:t>Smlouva se řídí právem, které si strany zvolí. Volba musí být vyjádřena výslovně nebo jasně vyplývat z ustanovení smlouvy nebo okolností případu. Strany si mohou zvolit právo rozhodné pro celou smlouvu nebo pouze pro její část.</a:t>
            </a:r>
          </a:p>
          <a:p>
            <a:pPr lvl="1"/>
            <a:r>
              <a:rPr lang="cs-CZ" sz="2400" dirty="0"/>
              <a:t>Příklad doložky: </a:t>
            </a:r>
          </a:p>
          <a:p>
            <a:pPr lvl="1"/>
            <a:r>
              <a:rPr lang="cs-CZ" sz="2400" i="1" dirty="0"/>
              <a:t>Tato smlouva se řídí českým právem.</a:t>
            </a:r>
          </a:p>
          <a:p>
            <a:pPr lvl="1"/>
            <a:r>
              <a:rPr lang="cs-CZ" sz="2400" i="1" dirty="0"/>
              <a:t>Tato smlouva se řídí právem Středozemě.</a:t>
            </a:r>
          </a:p>
          <a:p>
            <a:pPr lvl="1"/>
            <a:r>
              <a:rPr lang="cs-CZ" sz="2400" i="1" dirty="0"/>
              <a:t>Veškeré spory vyplývající z této smlouvy budou řešeny před českými soudu.</a:t>
            </a:r>
          </a:p>
          <a:p>
            <a:pPr lvl="1"/>
            <a:r>
              <a:rPr lang="cs-CZ" sz="2400" i="1" dirty="0"/>
              <a:t>Tato smlouva se řídí zákonem č. 89/2012 Sb., občanský zákoník.</a:t>
            </a:r>
          </a:p>
          <a:p>
            <a:pPr lvl="1"/>
            <a:r>
              <a:rPr lang="cs-CZ" sz="2400" i="1" dirty="0"/>
              <a:t>Tato smlouva se řídí zákonem č. 513/1991 Sb., obchodní zákoník</a:t>
            </a:r>
          </a:p>
        </p:txBody>
      </p:sp>
    </p:spTree>
    <p:extLst>
      <p:ext uri="{BB962C8B-B14F-4D97-AF65-F5344CB8AC3E}">
        <p14:creationId xmlns:p14="http://schemas.microsoft.com/office/powerpoint/2010/main" val="3181134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5B4862C-C16F-2185-27B7-8AB2A816C937}"/>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E3D3C7B7-78E6-1918-FAEF-575B45290E15}"/>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13198C9F-C546-F91F-D793-CDDBD5A54D6C}"/>
              </a:ext>
            </a:extLst>
          </p:cNvPr>
          <p:cNvSpPr>
            <a:spLocks noGrp="1"/>
          </p:cNvSpPr>
          <p:nvPr>
            <p:ph type="title"/>
          </p:nvPr>
        </p:nvSpPr>
        <p:spPr/>
        <p:txBody>
          <a:bodyPr/>
          <a:lstStyle/>
          <a:p>
            <a:r>
              <a:rPr lang="cs-CZ" dirty="0"/>
              <a:t>Obchodní smlouvy online – rozhodné právo</a:t>
            </a:r>
          </a:p>
        </p:txBody>
      </p:sp>
      <p:sp>
        <p:nvSpPr>
          <p:cNvPr id="5" name="Zástupný obsah 4">
            <a:extLst>
              <a:ext uri="{FF2B5EF4-FFF2-40B4-BE49-F238E27FC236}">
                <a16:creationId xmlns:a16="http://schemas.microsoft.com/office/drawing/2014/main" id="{67C1C862-3478-E59F-A406-BBD5D5ECB855}"/>
              </a:ext>
            </a:extLst>
          </p:cNvPr>
          <p:cNvSpPr>
            <a:spLocks noGrp="1"/>
          </p:cNvSpPr>
          <p:nvPr>
            <p:ph idx="1"/>
          </p:nvPr>
        </p:nvSpPr>
        <p:spPr/>
        <p:txBody>
          <a:bodyPr/>
          <a:lstStyle/>
          <a:p>
            <a:r>
              <a:rPr lang="cs-CZ" dirty="0"/>
              <a:t>Článek 3 Nařízení Řím I – volba práva</a:t>
            </a:r>
          </a:p>
          <a:p>
            <a:pPr lvl="1"/>
            <a:r>
              <a:rPr lang="cs-CZ" sz="2400" dirty="0"/>
              <a:t>Pozor – vliv imperativních norem (článek 9), výhrady veřejného pořádku</a:t>
            </a:r>
          </a:p>
          <a:p>
            <a:pPr lvl="1"/>
            <a:r>
              <a:rPr lang="cs-CZ" sz="2400" dirty="0"/>
              <a:t>Pozor – článek 3 odst. 3 a odst. 4 – dosah kogentních norem</a:t>
            </a:r>
          </a:p>
          <a:p>
            <a:pPr lvl="1"/>
            <a:endParaRPr lang="cs-CZ" sz="2400" dirty="0"/>
          </a:p>
          <a:p>
            <a:endParaRPr lang="cs-CZ" dirty="0"/>
          </a:p>
        </p:txBody>
      </p:sp>
    </p:spTree>
    <p:extLst>
      <p:ext uri="{BB962C8B-B14F-4D97-AF65-F5344CB8AC3E}">
        <p14:creationId xmlns:p14="http://schemas.microsoft.com/office/powerpoint/2010/main" val="3995183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6E85A8E-9190-1FD5-7852-0B032AC75552}"/>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F3076D0E-D9FA-9F5B-C201-3D97A55F97E8}"/>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E0485D83-04D9-3AE5-8041-19E6241D499C}"/>
              </a:ext>
            </a:extLst>
          </p:cNvPr>
          <p:cNvSpPr>
            <a:spLocks noGrp="1"/>
          </p:cNvSpPr>
          <p:nvPr>
            <p:ph type="title"/>
          </p:nvPr>
        </p:nvSpPr>
        <p:spPr/>
        <p:txBody>
          <a:bodyPr/>
          <a:lstStyle/>
          <a:p>
            <a:r>
              <a:rPr lang="cs-CZ" dirty="0"/>
              <a:t>Obchodní smlouvy online – rozhodné právo</a:t>
            </a:r>
          </a:p>
        </p:txBody>
      </p:sp>
      <p:sp>
        <p:nvSpPr>
          <p:cNvPr id="5" name="Zástupný obsah 4">
            <a:extLst>
              <a:ext uri="{FF2B5EF4-FFF2-40B4-BE49-F238E27FC236}">
                <a16:creationId xmlns:a16="http://schemas.microsoft.com/office/drawing/2014/main" id="{AB2D9504-C0CD-24D2-776C-BBB67989B291}"/>
              </a:ext>
            </a:extLst>
          </p:cNvPr>
          <p:cNvSpPr>
            <a:spLocks noGrp="1"/>
          </p:cNvSpPr>
          <p:nvPr>
            <p:ph idx="1"/>
          </p:nvPr>
        </p:nvSpPr>
        <p:spPr/>
        <p:txBody>
          <a:bodyPr/>
          <a:lstStyle/>
          <a:p>
            <a:r>
              <a:rPr lang="cs-CZ" dirty="0"/>
              <a:t>Článek 4 – rozhodné právo v případě neexistence volby práva</a:t>
            </a:r>
          </a:p>
          <a:p>
            <a:pPr lvl="1"/>
            <a:r>
              <a:rPr lang="cs-CZ" sz="2400" dirty="0"/>
              <a:t>Odst. 1 – vyjmenované smluvní typy (kupní, služby, distribuce…)</a:t>
            </a:r>
          </a:p>
          <a:p>
            <a:pPr lvl="1"/>
            <a:r>
              <a:rPr lang="cs-CZ" sz="2400" dirty="0"/>
              <a:t>Odst. 2 - </a:t>
            </a:r>
            <a:r>
              <a:rPr lang="cs-CZ" sz="2400" i="1" dirty="0"/>
              <a:t>Pokud se na smlouvu nevztahuje odstavec 1 nebo pokud by se na prvky smlouvy vztahovalo více než jedno z písmen a) až h) odstavce 1, řídí se smlouva právem země, v níž má </a:t>
            </a:r>
            <a:r>
              <a:rPr lang="cs-CZ" sz="2400" b="1" i="1" dirty="0"/>
              <a:t>strana, která je povinna poskytnout plnění charakteristické pro smlouvu, své obvyklé bydliště</a:t>
            </a:r>
            <a:r>
              <a:rPr lang="cs-CZ" sz="2400" i="1" dirty="0"/>
              <a:t>.</a:t>
            </a:r>
          </a:p>
          <a:p>
            <a:pPr lvl="1"/>
            <a:r>
              <a:rPr lang="cs-CZ" sz="2400" dirty="0"/>
              <a:t>Odst. 3 - </a:t>
            </a:r>
            <a:r>
              <a:rPr lang="cs-CZ" sz="2400" i="1" dirty="0"/>
              <a:t>Vyplývá-li ze všech okolností případu, že je smlouva </a:t>
            </a:r>
            <a:r>
              <a:rPr lang="cs-CZ" sz="2400" b="1" i="1" dirty="0"/>
              <a:t>zjevně úžeji spojena </a:t>
            </a:r>
            <a:r>
              <a:rPr lang="cs-CZ" sz="2400" i="1" dirty="0"/>
              <a:t>s jinou zemí, než je země uvedená v odstavcích 1 nebo 2, použije se právo této jiné země</a:t>
            </a:r>
          </a:p>
          <a:p>
            <a:pPr lvl="1"/>
            <a:r>
              <a:rPr lang="cs-CZ" sz="2400" dirty="0"/>
              <a:t>Odst. 4 - </a:t>
            </a:r>
            <a:r>
              <a:rPr lang="cs-CZ" sz="2400" i="1" dirty="0"/>
              <a:t>Není-li možné určit rozhodné právo podle odstavce 1 nebo 2, řídí se smlouva právem země, s níž je </a:t>
            </a:r>
            <a:r>
              <a:rPr lang="cs-CZ" sz="2400" b="1" i="1" dirty="0"/>
              <a:t>nejúžeji spojena</a:t>
            </a:r>
            <a:r>
              <a:rPr lang="cs-CZ" sz="2400" i="1" dirty="0"/>
              <a:t>.</a:t>
            </a:r>
          </a:p>
        </p:txBody>
      </p:sp>
    </p:spTree>
    <p:extLst>
      <p:ext uri="{BB962C8B-B14F-4D97-AF65-F5344CB8AC3E}">
        <p14:creationId xmlns:p14="http://schemas.microsoft.com/office/powerpoint/2010/main" val="3251104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D5FBAD-708C-E42A-E68A-B49A1207A7A4}"/>
              </a:ext>
            </a:extLst>
          </p:cNvPr>
          <p:cNvSpPr>
            <a:spLocks noGrp="1"/>
          </p:cNvSpPr>
          <p:nvPr>
            <p:ph type="title"/>
          </p:nvPr>
        </p:nvSpPr>
        <p:spPr/>
        <p:txBody>
          <a:bodyPr/>
          <a:lstStyle/>
          <a:p>
            <a:r>
              <a:rPr lang="cs-CZ" dirty="0"/>
              <a:t>Mezinárodní licenční smlouva – rozhodné právo</a:t>
            </a:r>
          </a:p>
        </p:txBody>
      </p:sp>
      <p:sp>
        <p:nvSpPr>
          <p:cNvPr id="3" name="Podnadpis 2">
            <a:extLst>
              <a:ext uri="{FF2B5EF4-FFF2-40B4-BE49-F238E27FC236}">
                <a16:creationId xmlns:a16="http://schemas.microsoft.com/office/drawing/2014/main" id="{6A4671D0-27C5-88A1-C529-90F687906A64}"/>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630436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46A9644-D04C-DA56-9F65-18717D5FF31A}"/>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D0AD91B5-D8A5-2A3B-C7F8-56EBD8576F77}"/>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41D4FC11-5659-B1B1-7F57-5751E5B4510A}"/>
              </a:ext>
            </a:extLst>
          </p:cNvPr>
          <p:cNvSpPr>
            <a:spLocks noGrp="1"/>
          </p:cNvSpPr>
          <p:nvPr>
            <p:ph type="title"/>
          </p:nvPr>
        </p:nvSpPr>
        <p:spPr>
          <a:xfrm>
            <a:off x="666000" y="420092"/>
            <a:ext cx="10753200" cy="451576"/>
          </a:xfrm>
        </p:spPr>
        <p:txBody>
          <a:bodyPr/>
          <a:lstStyle/>
          <a:p>
            <a:r>
              <a:rPr lang="cs-CZ" dirty="0"/>
              <a:t>Exkurz: PDV a MPS</a:t>
            </a:r>
          </a:p>
        </p:txBody>
      </p:sp>
      <p:sp>
        <p:nvSpPr>
          <p:cNvPr id="5" name="Zástupný obsah 4">
            <a:extLst>
              <a:ext uri="{FF2B5EF4-FFF2-40B4-BE49-F238E27FC236}">
                <a16:creationId xmlns:a16="http://schemas.microsoft.com/office/drawing/2014/main" id="{456FD49D-2F11-1393-2DE1-66C09EA1F573}"/>
              </a:ext>
            </a:extLst>
          </p:cNvPr>
          <p:cNvSpPr>
            <a:spLocks noGrp="1"/>
          </p:cNvSpPr>
          <p:nvPr>
            <p:ph idx="1"/>
          </p:nvPr>
        </p:nvSpPr>
        <p:spPr>
          <a:xfrm>
            <a:off x="540000" y="1040594"/>
            <a:ext cx="10753200" cy="4139998"/>
          </a:xfrm>
        </p:spPr>
        <p:txBody>
          <a:bodyPr/>
          <a:lstStyle/>
          <a:p>
            <a:pPr marL="586350" indent="-514350">
              <a:buFont typeface="+mj-lt"/>
              <a:buAutoNum type="arabicPeriod"/>
            </a:pPr>
            <a:r>
              <a:rPr lang="cs-CZ" sz="2200" b="1" dirty="0"/>
              <a:t>Práva k duševnímu vlastnictví jako taková</a:t>
            </a:r>
          </a:p>
          <a:p>
            <a:pPr lvl="1"/>
            <a:r>
              <a:rPr lang="cs-CZ" dirty="0"/>
              <a:t>Mezinárodní právo veřejné</a:t>
            </a:r>
          </a:p>
          <a:p>
            <a:pPr lvl="1"/>
            <a:r>
              <a:rPr lang="cs-CZ" dirty="0"/>
              <a:t>§ 80 ZMPS – </a:t>
            </a:r>
            <a:r>
              <a:rPr lang="cs-CZ" i="1" dirty="0"/>
              <a:t>lex loci </a:t>
            </a:r>
            <a:r>
              <a:rPr lang="cs-CZ" i="1" dirty="0" err="1"/>
              <a:t>protectionis</a:t>
            </a:r>
            <a:r>
              <a:rPr lang="cs-CZ" i="1" dirty="0"/>
              <a:t> – </a:t>
            </a:r>
            <a:r>
              <a:rPr lang="cs-CZ" dirty="0"/>
              <a:t>druhy, vznik, obsah, délka ochrany, převoditelnost (osobnostní a majetkové aspekty), zánik…</a:t>
            </a:r>
          </a:p>
          <a:p>
            <a:pPr lvl="1"/>
            <a:r>
              <a:rPr lang="cs-CZ" dirty="0"/>
              <a:t>Článek 24 odst. 4 Nařízení Brusel Ibis – </a:t>
            </a:r>
            <a:r>
              <a:rPr lang="cs-CZ" i="1" dirty="0"/>
              <a:t>Bez ohledu na bydliště stran mají výlučnou příslušnost tyto soudy členského státu: pro řízení, jejichž předmětem je zápis nebo platnost patentů, ochranných známek a průmyslových vzorů nebo jiných podobných práv, která vyžadují udělení nebo zápis, bez ohledu na to, zda je tato otázka uplatněna prostřednictvím žaloby, nebo námitky, soudy členského státu, v němž bylo požádáno o udělení nebo zápis nebo kde byly uděleny nebo zapsány nebo platí za udělené nebo zapsané na základě právního aktu Unie nebo mezinárodní smlouvy</a:t>
            </a:r>
            <a:endParaRPr lang="cs-CZ" dirty="0"/>
          </a:p>
          <a:p>
            <a:pPr marL="586350" indent="-514350">
              <a:buFont typeface="+mj-lt"/>
              <a:buAutoNum type="arabicPeriod"/>
            </a:pPr>
            <a:r>
              <a:rPr lang="cs-CZ" sz="2200" b="1" dirty="0"/>
              <a:t>Smlouvy</a:t>
            </a:r>
            <a:r>
              <a:rPr lang="cs-CZ" sz="2200" dirty="0"/>
              <a:t> týkající se PDV (licenční, převodní) – tato prezentace</a:t>
            </a:r>
          </a:p>
          <a:p>
            <a:pPr marL="586350" indent="-514350">
              <a:buFont typeface="+mj-lt"/>
              <a:buAutoNum type="arabicPeriod"/>
            </a:pPr>
            <a:r>
              <a:rPr lang="cs-CZ" sz="2200" b="1" dirty="0"/>
              <a:t>Porušení</a:t>
            </a:r>
            <a:r>
              <a:rPr lang="cs-CZ" sz="2200" dirty="0"/>
              <a:t> práv k duševnímu vlastnictví = mimosmluvní závazky (delikty) – další prezentace</a:t>
            </a:r>
          </a:p>
        </p:txBody>
      </p:sp>
    </p:spTree>
    <p:extLst>
      <p:ext uri="{BB962C8B-B14F-4D97-AF65-F5344CB8AC3E}">
        <p14:creationId xmlns:p14="http://schemas.microsoft.com/office/powerpoint/2010/main" val="2894614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Exkurz: PDV a MPS</a:t>
            </a:r>
          </a:p>
        </p:txBody>
      </p:sp>
      <p:sp>
        <p:nvSpPr>
          <p:cNvPr id="3" name="Zástupný symbol pro obsah 2"/>
          <p:cNvSpPr>
            <a:spLocks noGrp="1"/>
          </p:cNvSpPr>
          <p:nvPr>
            <p:ph sz="half" idx="1"/>
          </p:nvPr>
        </p:nvSpPr>
        <p:spPr/>
        <p:txBody>
          <a:bodyPr/>
          <a:lstStyle/>
          <a:p>
            <a:pPr marL="342900" indent="-342900">
              <a:buFont typeface="Arial" panose="020B0604020202020204" pitchFamily="34" charset="0"/>
              <a:buChar char="•"/>
            </a:pPr>
            <a:r>
              <a:rPr lang="cs-CZ" sz="2400" dirty="0"/>
              <a:t>Internacionalizace smluv v této oblasti</a:t>
            </a:r>
          </a:p>
          <a:p>
            <a:pPr marL="342900" indent="-342900">
              <a:buFont typeface="Arial" panose="020B0604020202020204" pitchFamily="34" charset="0"/>
              <a:buChar char="•"/>
            </a:pPr>
            <a:r>
              <a:rPr lang="cs-CZ" sz="2400" dirty="0"/>
              <a:t>Trend uzavírat velmi podrobné smlouvy s procesními a režimovými doložkami (volba práva a sudiště)</a:t>
            </a:r>
          </a:p>
          <a:p>
            <a:pPr marL="342900" indent="-342900">
              <a:buFont typeface="Arial" panose="020B0604020202020204" pitchFamily="34" charset="0"/>
              <a:buChar char="•"/>
            </a:pPr>
            <a:r>
              <a:rPr lang="cs-CZ" sz="2400" dirty="0"/>
              <a:t>Globalizace, elektronizace</a:t>
            </a:r>
          </a:p>
          <a:p>
            <a:pPr marL="342900" indent="-342900">
              <a:buFont typeface="Arial" panose="020B0604020202020204" pitchFamily="34" charset="0"/>
              <a:buChar char="•"/>
            </a:pPr>
            <a:r>
              <a:rPr lang="cs-CZ" sz="2400" dirty="0"/>
              <a:t>Využívání/porušení ve více státech najednou</a:t>
            </a:r>
          </a:p>
        </p:txBody>
      </p:sp>
      <p:sp>
        <p:nvSpPr>
          <p:cNvPr id="4" name="Zástupný symbol pro obsah 3"/>
          <p:cNvSpPr>
            <a:spLocks noGrp="1"/>
          </p:cNvSpPr>
          <p:nvPr>
            <p:ph sz="half" idx="2"/>
          </p:nvPr>
        </p:nvSpPr>
        <p:spPr/>
        <p:txBody>
          <a:bodyPr/>
          <a:lstStyle/>
          <a:p>
            <a:pPr marL="342900" indent="-342900">
              <a:buFont typeface="Arial" panose="020B0604020202020204" pitchFamily="34" charset="0"/>
              <a:buChar char="•"/>
            </a:pPr>
            <a:r>
              <a:rPr lang="cs-CZ" sz="2400" dirty="0"/>
              <a:t>Absolutní práva, </a:t>
            </a:r>
            <a:r>
              <a:rPr lang="cs-CZ" sz="2400" i="1" dirty="0" err="1"/>
              <a:t>erga</a:t>
            </a:r>
            <a:r>
              <a:rPr lang="cs-CZ" sz="2400" i="1" dirty="0"/>
              <a:t> </a:t>
            </a:r>
            <a:r>
              <a:rPr lang="cs-CZ" sz="2400" i="1" dirty="0" err="1"/>
              <a:t>omnes</a:t>
            </a:r>
            <a:endParaRPr lang="cs-CZ" sz="2400" i="1" dirty="0"/>
          </a:p>
          <a:p>
            <a:pPr marL="342900" indent="-342900">
              <a:buFont typeface="Arial" panose="020B0604020202020204" pitchFamily="34" charset="0"/>
              <a:buChar char="•"/>
            </a:pPr>
            <a:r>
              <a:rPr lang="cs-CZ" sz="2400" dirty="0"/>
              <a:t>Princip teritoriality (???, univerzalita)</a:t>
            </a:r>
          </a:p>
          <a:p>
            <a:pPr marL="342900" indent="-342900">
              <a:buFont typeface="Arial" panose="020B0604020202020204" pitchFamily="34" charset="0"/>
              <a:buChar char="•"/>
            </a:pPr>
            <a:r>
              <a:rPr lang="cs-CZ" sz="2400" i="1" dirty="0"/>
              <a:t>Lex loci </a:t>
            </a:r>
            <a:r>
              <a:rPr lang="cs-CZ" sz="2400" i="1" dirty="0" err="1"/>
              <a:t>protectionis</a:t>
            </a:r>
            <a:endParaRPr lang="cs-CZ" sz="2400" i="1" dirty="0"/>
          </a:p>
          <a:p>
            <a:pPr marL="342900" indent="-342900">
              <a:buFont typeface="Arial" panose="020B0604020202020204" pitchFamily="34" charset="0"/>
              <a:buChar char="•"/>
            </a:pPr>
            <a:r>
              <a:rPr lang="cs-CZ" sz="2400" dirty="0"/>
              <a:t>Veřejný zájem</a:t>
            </a:r>
          </a:p>
          <a:p>
            <a:pPr marL="342900" indent="-342900">
              <a:buFont typeface="Arial" panose="020B0604020202020204" pitchFamily="34" charset="0"/>
              <a:buChar char="•"/>
            </a:pPr>
            <a:r>
              <a:rPr lang="cs-CZ" sz="2400" dirty="0"/>
              <a:t>Soutěžní právo, ochrana spotřebitele a zaměstnance</a:t>
            </a:r>
          </a:p>
          <a:p>
            <a:pPr marL="342900" indent="-342900">
              <a:buFont typeface="Arial" panose="020B0604020202020204" pitchFamily="34" charset="0"/>
              <a:buChar char="•"/>
            </a:pPr>
            <a:r>
              <a:rPr lang="cs-CZ" sz="2400" dirty="0"/>
              <a:t>Zaměstnanecká díla? (univerzity, výzkumné týmy)</a:t>
            </a:r>
          </a:p>
          <a:p>
            <a:pPr marL="342900" indent="-342900">
              <a:buFont typeface="Arial" panose="020B0604020202020204" pitchFamily="34" charset="0"/>
              <a:buChar char="•"/>
            </a:pPr>
            <a:r>
              <a:rPr lang="cs-CZ" sz="2400" dirty="0"/>
              <a:t>Autor jako slabší smluvní strana?</a:t>
            </a:r>
          </a:p>
        </p:txBody>
      </p:sp>
      <p:sp>
        <p:nvSpPr>
          <p:cNvPr id="5" name="Zástupný symbol pro zápatí 4"/>
          <p:cNvSpPr>
            <a:spLocks noGrp="1"/>
          </p:cNvSpPr>
          <p:nvPr>
            <p:ph type="ftr" sz="quarter" idx="10"/>
          </p:nvPr>
        </p:nvSpPr>
        <p:spPr/>
        <p:txBody>
          <a:bodyPr/>
          <a:lstStyle/>
          <a:p>
            <a:r>
              <a:rPr lang="cs-CZ" altLang="cs-CZ"/>
              <a:t>doc. JUDr. Tereza Kyselovská, Ph.D.</a:t>
            </a:r>
            <a:endParaRPr lang="cs-CZ" altLang="cs-CZ" dirty="0"/>
          </a:p>
        </p:txBody>
      </p:sp>
      <p:sp>
        <p:nvSpPr>
          <p:cNvPr id="6" name="Zástupný symbol pro číslo snímku 5"/>
          <p:cNvSpPr>
            <a:spLocks noGrp="1"/>
          </p:cNvSpPr>
          <p:nvPr>
            <p:ph type="sldNum" sz="quarter" idx="11"/>
          </p:nvPr>
        </p:nvSpPr>
        <p:spPr/>
        <p:txBody>
          <a:bodyPr/>
          <a:lstStyle/>
          <a:p>
            <a:fld id="{91152B74-69A5-4C0F-AF65-094CC50B2C3C}" type="slidenum">
              <a:rPr lang="cs-CZ" altLang="cs-CZ" smtClean="0"/>
              <a:pPr/>
              <a:t>38</a:t>
            </a:fld>
            <a:endParaRPr lang="cs-CZ" altLang="cs-CZ" dirty="0"/>
          </a:p>
        </p:txBody>
      </p:sp>
    </p:spTree>
    <p:extLst>
      <p:ext uri="{BB962C8B-B14F-4D97-AF65-F5344CB8AC3E}">
        <p14:creationId xmlns:p14="http://schemas.microsoft.com/office/powerpoint/2010/main" val="2362871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86AD362-1FEC-C63D-4B39-415DF46340D2}"/>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559512F3-50BF-ACD4-70BF-79BABFF0BD07}"/>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27D21A97-1C8E-5296-1CB6-6CC62EABA5C9}"/>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F0087326-D8FE-3F67-AF5F-93D01CCD6B89}"/>
              </a:ext>
            </a:extLst>
          </p:cNvPr>
          <p:cNvSpPr>
            <a:spLocks noGrp="1"/>
          </p:cNvSpPr>
          <p:nvPr>
            <p:ph idx="1"/>
          </p:nvPr>
        </p:nvSpPr>
        <p:spPr/>
        <p:txBody>
          <a:bodyPr/>
          <a:lstStyle/>
          <a:p>
            <a:r>
              <a:rPr lang="cs-CZ" dirty="0"/>
              <a:t>Kvalifikace </a:t>
            </a:r>
          </a:p>
          <a:p>
            <a:pPr lvl="1"/>
            <a:r>
              <a:rPr lang="cs-CZ" sz="2400" dirty="0"/>
              <a:t>… smlouva kupní, nájem, leasing, smíšená…</a:t>
            </a:r>
          </a:p>
          <a:p>
            <a:pPr lvl="1"/>
            <a:r>
              <a:rPr lang="cs-CZ" sz="2400" dirty="0"/>
              <a:t>V MO – kvalifikace jako smlouva </a:t>
            </a:r>
            <a:r>
              <a:rPr lang="cs-CZ" sz="2400" i="1" dirty="0" err="1"/>
              <a:t>sui</a:t>
            </a:r>
            <a:r>
              <a:rPr lang="cs-CZ" sz="2400" i="1" dirty="0"/>
              <a:t> generis</a:t>
            </a:r>
          </a:p>
          <a:p>
            <a:pPr lvl="1"/>
            <a:r>
              <a:rPr lang="cs-CZ" sz="2400" dirty="0"/>
              <a:t>„čistá“ licence nebo smlouva obsahující nějakou část/aspekt spojený s PDV</a:t>
            </a:r>
          </a:p>
          <a:p>
            <a:pPr lvl="1"/>
            <a:r>
              <a:rPr lang="cs-CZ" sz="2400" dirty="0"/>
              <a:t>Open source software, smíšené smlouvy…?</a:t>
            </a:r>
          </a:p>
          <a:p>
            <a:r>
              <a:rPr lang="cs-CZ" dirty="0"/>
              <a:t>Hranice mezi závazkem smluvním (možnost volby práva) a mimosmluvním (</a:t>
            </a:r>
            <a:r>
              <a:rPr lang="cs-CZ" i="1" dirty="0"/>
              <a:t>lex loci </a:t>
            </a:r>
            <a:r>
              <a:rPr lang="cs-CZ" i="1" dirty="0" err="1"/>
              <a:t>protectionis</a:t>
            </a:r>
            <a:r>
              <a:rPr lang="cs-CZ" i="1" dirty="0"/>
              <a:t>, </a:t>
            </a:r>
            <a:r>
              <a:rPr lang="cs-CZ" dirty="0"/>
              <a:t>volba práva vyloučena)</a:t>
            </a:r>
          </a:p>
          <a:p>
            <a:endParaRPr lang="cs-CZ" i="1" dirty="0"/>
          </a:p>
          <a:p>
            <a:endParaRPr lang="cs-CZ" dirty="0"/>
          </a:p>
          <a:p>
            <a:endParaRPr lang="cs-CZ" dirty="0"/>
          </a:p>
        </p:txBody>
      </p:sp>
    </p:spTree>
    <p:extLst>
      <p:ext uri="{BB962C8B-B14F-4D97-AF65-F5344CB8AC3E}">
        <p14:creationId xmlns:p14="http://schemas.microsoft.com/office/powerpoint/2010/main" val="411414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6DDE891-12D4-B057-6506-C23AF007AFEE}"/>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191174C9-4F08-13E2-AEE7-7E3CDCFFACF1}"/>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9316FF41-C3C6-5D5A-4BDB-3FC9BAD450C3}"/>
              </a:ext>
            </a:extLst>
          </p:cNvPr>
          <p:cNvSpPr>
            <a:spLocks noGrp="1"/>
          </p:cNvSpPr>
          <p:nvPr>
            <p:ph type="title"/>
          </p:nvPr>
        </p:nvSpPr>
        <p:spPr/>
        <p:txBody>
          <a:bodyPr/>
          <a:lstStyle/>
          <a:p>
            <a:r>
              <a:rPr lang="cs-CZ" dirty="0"/>
              <a:t>Organizace</a:t>
            </a:r>
          </a:p>
        </p:txBody>
      </p:sp>
      <p:sp>
        <p:nvSpPr>
          <p:cNvPr id="5" name="Zástupný obsah 4">
            <a:extLst>
              <a:ext uri="{FF2B5EF4-FFF2-40B4-BE49-F238E27FC236}">
                <a16:creationId xmlns:a16="http://schemas.microsoft.com/office/drawing/2014/main" id="{B20677E9-C14A-6E8A-7406-EDEE6042E472}"/>
              </a:ext>
            </a:extLst>
          </p:cNvPr>
          <p:cNvSpPr>
            <a:spLocks noGrp="1"/>
          </p:cNvSpPr>
          <p:nvPr>
            <p:ph idx="1"/>
          </p:nvPr>
        </p:nvSpPr>
        <p:spPr/>
        <p:txBody>
          <a:bodyPr/>
          <a:lstStyle/>
          <a:p>
            <a:r>
              <a:rPr lang="cs-CZ" dirty="0"/>
              <a:t>Pár organizačních (osobních) poznámek…</a:t>
            </a:r>
          </a:p>
          <a:p>
            <a:pPr>
              <a:buFont typeface="Wingdings" panose="05000000000000000000" pitchFamily="2" charset="2"/>
              <a:buChar char="Ø"/>
            </a:pPr>
            <a:r>
              <a:rPr lang="cs-CZ" dirty="0"/>
              <a:t>…dobří holubi se vracejí…</a:t>
            </a:r>
          </a:p>
          <a:p>
            <a:pPr>
              <a:buFont typeface="Wingdings" panose="05000000000000000000" pitchFamily="2" charset="2"/>
              <a:buChar char="Ø"/>
            </a:pPr>
            <a:r>
              <a:rPr lang="cs-CZ" dirty="0"/>
              <a:t>Proč tento kurz?</a:t>
            </a:r>
          </a:p>
          <a:p>
            <a:pPr>
              <a:buFont typeface="Wingdings" panose="05000000000000000000" pitchFamily="2" charset="2"/>
              <a:buChar char="Ø"/>
            </a:pPr>
            <a:r>
              <a:rPr lang="cs-CZ" dirty="0" err="1"/>
              <a:t>Odpovědníky</a:t>
            </a:r>
            <a:endParaRPr lang="cs-CZ" dirty="0"/>
          </a:p>
          <a:p>
            <a:pPr>
              <a:buFont typeface="Wingdings" panose="05000000000000000000" pitchFamily="2" charset="2"/>
              <a:buChar char="Ø"/>
            </a:pPr>
            <a:r>
              <a:rPr lang="cs-CZ" dirty="0"/>
              <a:t>Online konzultace</a:t>
            </a:r>
          </a:p>
          <a:p>
            <a:pPr>
              <a:buFont typeface="Wingdings" panose="05000000000000000000" pitchFamily="2" charset="2"/>
              <a:buChar char="Ø"/>
            </a:pPr>
            <a:r>
              <a:rPr lang="cs-CZ" dirty="0"/>
              <a:t>Nohy v teple</a:t>
            </a:r>
          </a:p>
        </p:txBody>
      </p:sp>
    </p:spTree>
    <p:extLst>
      <p:ext uri="{BB962C8B-B14F-4D97-AF65-F5344CB8AC3E}">
        <p14:creationId xmlns:p14="http://schemas.microsoft.com/office/powerpoint/2010/main" val="3003614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CAE4AA3-DE1B-CB6E-3AB5-E6E8E74B866A}"/>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6F959638-6DB8-84F1-5D31-42A960858D0B}"/>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EAEF9237-22A6-A3F8-CD6D-B817026D01CE}"/>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4282DB26-F7B5-2FB2-658D-26F051D84BA6}"/>
              </a:ext>
            </a:extLst>
          </p:cNvPr>
          <p:cNvSpPr>
            <a:spLocks noGrp="1"/>
          </p:cNvSpPr>
          <p:nvPr>
            <p:ph idx="1"/>
          </p:nvPr>
        </p:nvSpPr>
        <p:spPr/>
        <p:txBody>
          <a:bodyPr/>
          <a:lstStyle/>
          <a:p>
            <a:r>
              <a:rPr lang="cs-CZ" sz="2400" dirty="0"/>
              <a:t>… co vše spadá pod </a:t>
            </a:r>
            <a:r>
              <a:rPr lang="cs-CZ" sz="2400" i="1" dirty="0"/>
              <a:t>lex </a:t>
            </a:r>
            <a:r>
              <a:rPr lang="cs-CZ" sz="2400" i="1" dirty="0" err="1"/>
              <a:t>causae</a:t>
            </a:r>
            <a:r>
              <a:rPr lang="cs-CZ" sz="2400" i="1" dirty="0"/>
              <a:t> (lex </a:t>
            </a:r>
            <a:r>
              <a:rPr lang="cs-CZ" sz="2400" i="1" dirty="0" err="1"/>
              <a:t>contractus</a:t>
            </a:r>
            <a:r>
              <a:rPr lang="cs-CZ" sz="2400" dirty="0"/>
              <a:t> – právo rozhodné pro smlouvu</a:t>
            </a:r>
            <a:r>
              <a:rPr lang="cs-CZ" sz="2400" i="1" dirty="0"/>
              <a:t>) </a:t>
            </a:r>
            <a:r>
              <a:rPr lang="cs-CZ" sz="2400" dirty="0"/>
              <a:t>a co pod </a:t>
            </a:r>
            <a:r>
              <a:rPr lang="cs-CZ" sz="2400" i="1" dirty="0"/>
              <a:t>lex loci </a:t>
            </a:r>
            <a:r>
              <a:rPr lang="cs-CZ" sz="2400" i="1" dirty="0" err="1"/>
              <a:t>protectionis</a:t>
            </a:r>
            <a:r>
              <a:rPr lang="cs-CZ" sz="2400" dirty="0"/>
              <a:t>?</a:t>
            </a:r>
          </a:p>
          <a:p>
            <a:r>
              <a:rPr lang="cs-CZ" sz="2400" i="1" dirty="0"/>
              <a:t>Lex </a:t>
            </a:r>
            <a:r>
              <a:rPr lang="cs-CZ" sz="2400" i="1" dirty="0" err="1"/>
              <a:t>causae</a:t>
            </a:r>
            <a:endParaRPr lang="cs-CZ" sz="2400" i="1" dirty="0"/>
          </a:p>
          <a:p>
            <a:pPr lvl="1"/>
            <a:r>
              <a:rPr lang="cs-CZ" sz="2400" dirty="0"/>
              <a:t>Formální a materiální platnost smlouvy, práva a povinnosti stran smlouvy – můžeme upravit smluvně</a:t>
            </a:r>
          </a:p>
          <a:p>
            <a:r>
              <a:rPr lang="cs-CZ" sz="2400" i="1" dirty="0"/>
              <a:t>Lex loci </a:t>
            </a:r>
            <a:r>
              <a:rPr lang="cs-CZ" sz="2400" i="1" dirty="0" err="1"/>
              <a:t>protectionis</a:t>
            </a:r>
            <a:endParaRPr lang="cs-CZ" sz="2400" i="1" dirty="0"/>
          </a:p>
          <a:p>
            <a:pPr lvl="1"/>
            <a:r>
              <a:rPr lang="cs-CZ" sz="2400" dirty="0"/>
              <a:t>Převoditelnost práv </a:t>
            </a:r>
          </a:p>
          <a:p>
            <a:pPr lvl="1"/>
            <a:r>
              <a:rPr lang="cs-CZ" sz="2400" dirty="0"/>
              <a:t>Existence a platnost práv</a:t>
            </a:r>
          </a:p>
          <a:p>
            <a:pPr lvl="1"/>
            <a:r>
              <a:rPr lang="cs-CZ" sz="2400" dirty="0"/>
              <a:t>Dopad na třetí osoby </a:t>
            </a:r>
          </a:p>
          <a:p>
            <a:endParaRPr lang="cs-CZ" sz="2400" dirty="0"/>
          </a:p>
        </p:txBody>
      </p:sp>
    </p:spTree>
    <p:extLst>
      <p:ext uri="{BB962C8B-B14F-4D97-AF65-F5344CB8AC3E}">
        <p14:creationId xmlns:p14="http://schemas.microsoft.com/office/powerpoint/2010/main" val="1569340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DC2BB1F-C351-9056-F4B2-9C93E3F25106}"/>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8B7EF1B8-3A25-E75F-7FB3-F85337B4C6EB}"/>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AC9A49C2-8285-78D2-0139-095451892685}"/>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4E09F763-6436-CA5D-8A59-70F42C575C6C}"/>
              </a:ext>
            </a:extLst>
          </p:cNvPr>
          <p:cNvSpPr>
            <a:spLocks noGrp="1"/>
          </p:cNvSpPr>
          <p:nvPr>
            <p:ph idx="1"/>
          </p:nvPr>
        </p:nvSpPr>
        <p:spPr/>
        <p:txBody>
          <a:bodyPr/>
          <a:lstStyle/>
          <a:p>
            <a:r>
              <a:rPr lang="cs-CZ" sz="2400" dirty="0"/>
              <a:t>Nařízení Řím I</a:t>
            </a:r>
          </a:p>
          <a:p>
            <a:pPr lvl="1"/>
            <a:r>
              <a:rPr lang="cs-CZ" sz="2400" dirty="0"/>
              <a:t>Neobsahuje výslovné pravidlo pro licenční nebo převodní smlouvy</a:t>
            </a:r>
          </a:p>
          <a:p>
            <a:pPr lvl="1"/>
            <a:r>
              <a:rPr lang="cs-CZ" sz="2400" dirty="0"/>
              <a:t>Návrh Nařízení Řím I z roku 2005 </a:t>
            </a:r>
          </a:p>
          <a:p>
            <a:pPr lvl="2"/>
            <a:r>
              <a:rPr lang="cs-CZ" sz="2400" dirty="0"/>
              <a:t>Článek 4 odst. 1 (f)</a:t>
            </a:r>
          </a:p>
          <a:p>
            <a:pPr lvl="2"/>
            <a:r>
              <a:rPr lang="cs-CZ" sz="2400" i="1" dirty="0"/>
              <a:t>„</a:t>
            </a:r>
            <a:r>
              <a:rPr lang="cs-CZ" sz="2400" i="1" dirty="0">
                <a:effectLst/>
                <a:ea typeface="Calibri" panose="020F0502020204030204" pitchFamily="34" charset="0"/>
                <a:cs typeface="Arial" panose="020B0604020202020204" pitchFamily="34" charset="0"/>
              </a:rPr>
              <a:t>smlouvy týkající se duševního nebo průmyslového vlastnictví se řídí právem země, ve kterém mý obvyklé bydliště osoba, která práva převádí nebo postupuje</a:t>
            </a:r>
            <a:r>
              <a:rPr lang="cs-CZ" sz="2400" i="1" dirty="0"/>
              <a:t>“</a:t>
            </a:r>
          </a:p>
          <a:p>
            <a:endParaRPr lang="cs-CZ" sz="2400" dirty="0"/>
          </a:p>
          <a:p>
            <a:endParaRPr lang="cs-CZ" sz="2400" dirty="0"/>
          </a:p>
        </p:txBody>
      </p:sp>
    </p:spTree>
    <p:extLst>
      <p:ext uri="{BB962C8B-B14F-4D97-AF65-F5344CB8AC3E}">
        <p14:creationId xmlns:p14="http://schemas.microsoft.com/office/powerpoint/2010/main" val="912173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2E43565-8C6C-478E-CE61-1AAFDBB92363}"/>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3864D7BF-E471-F3E0-4FC3-2B84F8C8C312}"/>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B66D4DA1-ADA2-41DB-7A4B-084C8650900D}"/>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1900AB53-D057-5078-1517-A5DA85F7F948}"/>
              </a:ext>
            </a:extLst>
          </p:cNvPr>
          <p:cNvSpPr>
            <a:spLocks noGrp="1"/>
          </p:cNvSpPr>
          <p:nvPr>
            <p:ph idx="1"/>
          </p:nvPr>
        </p:nvSpPr>
        <p:spPr/>
        <p:txBody>
          <a:bodyPr/>
          <a:lstStyle/>
          <a:p>
            <a:r>
              <a:rPr lang="cs-CZ" sz="2400" dirty="0"/>
              <a:t>Nařízení Řím I – článek 3 – volba práva</a:t>
            </a:r>
          </a:p>
          <a:p>
            <a:pPr lvl="1"/>
            <a:r>
              <a:rPr lang="cs-CZ" sz="2400" i="1" dirty="0"/>
              <a:t>Smlouva se řídí právem, které si strany zvolí. Volba musí být vyjádřena výslovně nebo jasně vyplývat z ustanovení smlouvy nebo okolností případu. Strany si mohou zvolit právo rozhodné pro celou smlouvu nebo pouze pro její část.</a:t>
            </a:r>
          </a:p>
          <a:p>
            <a:r>
              <a:rPr lang="cs-CZ" sz="2400" dirty="0"/>
              <a:t>Ani volba práva negarantuje jeden jediný právní režim</a:t>
            </a:r>
          </a:p>
          <a:p>
            <a:pPr lvl="1"/>
            <a:r>
              <a:rPr lang="cs-CZ" sz="2400" dirty="0"/>
              <a:t>Imperativní normy (článek 3/3, 3/4, 9)</a:t>
            </a:r>
          </a:p>
          <a:p>
            <a:pPr lvl="1"/>
            <a:r>
              <a:rPr lang="cs-CZ" sz="2400" dirty="0" err="1"/>
              <a:t>Antitrust</a:t>
            </a:r>
            <a:r>
              <a:rPr lang="cs-CZ" sz="2400" dirty="0"/>
              <a:t>, soutěžní právo, omezení u technologií dvojího použití…</a:t>
            </a:r>
          </a:p>
          <a:p>
            <a:endParaRPr lang="cs-CZ" sz="2400" dirty="0"/>
          </a:p>
        </p:txBody>
      </p:sp>
    </p:spTree>
    <p:extLst>
      <p:ext uri="{BB962C8B-B14F-4D97-AF65-F5344CB8AC3E}">
        <p14:creationId xmlns:p14="http://schemas.microsoft.com/office/powerpoint/2010/main" val="2799493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4FD8AB7-F6EF-042D-AC1B-5D59144C4FB6}"/>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A6AD38AA-2A4F-7AF2-E7CC-DFFCBFF92188}"/>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6C949C3D-0E3F-2B53-EC89-9230581A5FB2}"/>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C9519C21-4E7F-1ACF-0924-8EFC0D8810CB}"/>
              </a:ext>
            </a:extLst>
          </p:cNvPr>
          <p:cNvSpPr>
            <a:spLocks noGrp="1"/>
          </p:cNvSpPr>
          <p:nvPr>
            <p:ph idx="1"/>
          </p:nvPr>
        </p:nvSpPr>
        <p:spPr/>
        <p:txBody>
          <a:bodyPr/>
          <a:lstStyle/>
          <a:p>
            <a:r>
              <a:rPr lang="cs-CZ" sz="2400" dirty="0"/>
              <a:t>Nařízení Řím I – článek 4 odst. 1 - právo rozhodné v případě neexistence volby práva – možnost aplikace?</a:t>
            </a:r>
          </a:p>
          <a:p>
            <a:pPr lvl="1"/>
            <a:r>
              <a:rPr lang="cs-CZ" sz="2400" dirty="0"/>
              <a:t>smlouva o </a:t>
            </a:r>
            <a:r>
              <a:rPr lang="cs-CZ" sz="2400" u="sng" dirty="0"/>
              <a:t>koupi zboží </a:t>
            </a:r>
            <a:r>
              <a:rPr lang="cs-CZ" sz="2400" dirty="0"/>
              <a:t>se řídí právem země, v níž má prodávající obvyklé bydliště</a:t>
            </a:r>
          </a:p>
          <a:p>
            <a:pPr lvl="1"/>
            <a:r>
              <a:rPr lang="cs-CZ" sz="2400" dirty="0"/>
              <a:t>smlouva o </a:t>
            </a:r>
            <a:r>
              <a:rPr lang="cs-CZ" sz="2400" u="sng" dirty="0"/>
              <a:t>poskytování služeb </a:t>
            </a:r>
            <a:r>
              <a:rPr lang="cs-CZ" sz="2400" dirty="0"/>
              <a:t>se řídí právem země, v níž má poskytovatel služby obvyklé bydliště</a:t>
            </a:r>
          </a:p>
          <a:p>
            <a:pPr lvl="1"/>
            <a:r>
              <a:rPr lang="cs-CZ" sz="2400" u="sng" dirty="0"/>
              <a:t>franšízová</a:t>
            </a:r>
            <a:r>
              <a:rPr lang="cs-CZ" sz="2400" dirty="0"/>
              <a:t> smlouva se řídí právem země, v níž má osoba, jíž je franšíza udělena, obvyklé bydliště</a:t>
            </a:r>
          </a:p>
          <a:p>
            <a:pPr lvl="1"/>
            <a:r>
              <a:rPr lang="cs-CZ" sz="2400" dirty="0"/>
              <a:t>smlouva o </a:t>
            </a:r>
            <a:r>
              <a:rPr lang="cs-CZ" sz="2400" u="sng" dirty="0"/>
              <a:t>distribuci </a:t>
            </a:r>
            <a:r>
              <a:rPr lang="cs-CZ" sz="2400" dirty="0"/>
              <a:t>se řídí právem země, v níž má distributor obvyklé bydliště</a:t>
            </a:r>
          </a:p>
          <a:p>
            <a:endParaRPr lang="cs-CZ" sz="2400" dirty="0"/>
          </a:p>
        </p:txBody>
      </p:sp>
    </p:spTree>
    <p:extLst>
      <p:ext uri="{BB962C8B-B14F-4D97-AF65-F5344CB8AC3E}">
        <p14:creationId xmlns:p14="http://schemas.microsoft.com/office/powerpoint/2010/main" val="3477216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E0B9546-E94D-74B3-0604-296026E7B640}"/>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6F69CE80-4948-A8DE-7369-E2367BF9735C}"/>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687F0311-9B36-90F0-10BB-7C37D0BF01EC}"/>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A13ADC83-E8B4-3529-E5CF-B42918D6C6FB}"/>
              </a:ext>
            </a:extLst>
          </p:cNvPr>
          <p:cNvSpPr>
            <a:spLocks noGrp="1"/>
          </p:cNvSpPr>
          <p:nvPr>
            <p:ph idx="1"/>
          </p:nvPr>
        </p:nvSpPr>
        <p:spPr/>
        <p:txBody>
          <a:bodyPr/>
          <a:lstStyle/>
          <a:p>
            <a:r>
              <a:rPr lang="cs-CZ" sz="2400" dirty="0"/>
              <a:t>Nařízení Řím I – článek 4 odst. 2 – poskytovatel charakteristického plnění</a:t>
            </a:r>
          </a:p>
          <a:p>
            <a:pPr lvl="1"/>
            <a:r>
              <a:rPr lang="cs-CZ" sz="2400" dirty="0"/>
              <a:t>Pokud se na smlouvu nevztahuje odstavec 1 nebo pokud by se na prvky smlouvy vztahovalo více než jedno z písmen a) až h) odstavce 1, řídí se smlouva právem země, </a:t>
            </a:r>
            <a:r>
              <a:rPr lang="cs-CZ" sz="2400" u="sng" dirty="0"/>
              <a:t>v níž má strana, která je povinna poskytnout plnění charakteristické pro smlouvu, své obvyklé bydliště</a:t>
            </a:r>
            <a:r>
              <a:rPr lang="cs-CZ" sz="2400" dirty="0"/>
              <a:t>.</a:t>
            </a:r>
          </a:p>
          <a:p>
            <a:r>
              <a:rPr lang="cs-CZ" sz="2400" dirty="0"/>
              <a:t>Poskytovatel charakteristického plnění</a:t>
            </a:r>
          </a:p>
          <a:p>
            <a:pPr lvl="1"/>
            <a:r>
              <a:rPr lang="cs-CZ" sz="2400" dirty="0"/>
              <a:t>Poskytovatel licence?</a:t>
            </a:r>
          </a:p>
          <a:p>
            <a:pPr lvl="1"/>
            <a:r>
              <a:rPr lang="cs-CZ" sz="2400" dirty="0"/>
              <a:t>Jednoznačné pouze u jednoduchých smluv</a:t>
            </a:r>
          </a:p>
          <a:p>
            <a:pPr lvl="1"/>
            <a:r>
              <a:rPr lang="cs-CZ" sz="2400" dirty="0"/>
              <a:t>ALE</a:t>
            </a:r>
          </a:p>
          <a:p>
            <a:pPr lvl="1"/>
            <a:r>
              <a:rPr lang="cs-CZ" sz="2400" dirty="0"/>
              <a:t>Nabyvatel licence mívá další povinnosti – registrace licence, technická podpora, záruky, odpovědnost, </a:t>
            </a:r>
            <a:r>
              <a:rPr lang="cs-CZ" sz="2400" dirty="0" err="1"/>
              <a:t>sublicencování</a:t>
            </a:r>
            <a:r>
              <a:rPr lang="cs-CZ" sz="2400" dirty="0"/>
              <a:t> apod.</a:t>
            </a:r>
          </a:p>
          <a:p>
            <a:pPr lvl="1"/>
            <a:r>
              <a:rPr lang="cs-CZ" sz="2400" dirty="0"/>
              <a:t>Problém u křížových licencí</a:t>
            </a:r>
          </a:p>
          <a:p>
            <a:pPr lvl="1"/>
            <a:endParaRPr lang="cs-CZ" sz="2400" dirty="0"/>
          </a:p>
          <a:p>
            <a:endParaRPr lang="cs-CZ" sz="2400" dirty="0"/>
          </a:p>
        </p:txBody>
      </p:sp>
    </p:spTree>
    <p:extLst>
      <p:ext uri="{BB962C8B-B14F-4D97-AF65-F5344CB8AC3E}">
        <p14:creationId xmlns:p14="http://schemas.microsoft.com/office/powerpoint/2010/main" val="2979061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AFD713C-E6A9-C27A-D817-ECF3BC2C8992}"/>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1CA4D940-6D46-7F0B-01FD-72D09E8C2500}"/>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A2235DC2-7B1A-8222-A030-60F42F605343}"/>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A29F6DDF-8F79-97A0-A087-FCDEEFC41F0D}"/>
              </a:ext>
            </a:extLst>
          </p:cNvPr>
          <p:cNvSpPr>
            <a:spLocks noGrp="1"/>
          </p:cNvSpPr>
          <p:nvPr>
            <p:ph idx="1"/>
          </p:nvPr>
        </p:nvSpPr>
        <p:spPr/>
        <p:txBody>
          <a:bodyPr/>
          <a:lstStyle/>
          <a:p>
            <a:r>
              <a:rPr lang="cs-CZ" dirty="0"/>
              <a:t>Poskytovatel charakteristického plnění</a:t>
            </a:r>
          </a:p>
          <a:p>
            <a:pPr lvl="1"/>
            <a:r>
              <a:rPr lang="cs-CZ" sz="2400" dirty="0"/>
              <a:t>Smlouva o převodu majetkových průmyslových práv (a některých majetkových autorských práv)</a:t>
            </a:r>
          </a:p>
          <a:p>
            <a:pPr marL="1257300" lvl="2" indent="-342900">
              <a:buFont typeface="+mj-lt"/>
              <a:buAutoNum type="arabicPeriod"/>
            </a:pPr>
            <a:r>
              <a:rPr lang="cs-CZ" sz="2400" dirty="0"/>
              <a:t>Jednoduchá smlouva -  převodce převádí právo, nabyvatel platí jednorázovou částku, „kupní smlouva“ – právo země obvyklého bydliště převodce</a:t>
            </a:r>
          </a:p>
          <a:p>
            <a:pPr marL="1257300" lvl="2" indent="-342900">
              <a:buFont typeface="+mj-lt"/>
              <a:buAutoNum type="arabicPeriod"/>
            </a:pPr>
            <a:r>
              <a:rPr lang="cs-CZ" sz="2400" dirty="0"/>
              <a:t>Komplexní smlouvy – další povinnosti pro nabyvatele (distribuce, marketing) – právo země obvyklého bydliště nabyvatele</a:t>
            </a:r>
          </a:p>
        </p:txBody>
      </p:sp>
    </p:spTree>
    <p:extLst>
      <p:ext uri="{BB962C8B-B14F-4D97-AF65-F5344CB8AC3E}">
        <p14:creationId xmlns:p14="http://schemas.microsoft.com/office/powerpoint/2010/main" val="3382673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A9E6F7-6651-D230-E6FF-BD0FFCD1B6A0}"/>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9AF6C3ED-069A-5E60-22F5-6A065E0D247E}"/>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E02C619F-4201-EE0C-37B5-F4ACA158EFD6}"/>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257B166C-EBE1-97FA-7C53-85215784F87A}"/>
              </a:ext>
            </a:extLst>
          </p:cNvPr>
          <p:cNvSpPr>
            <a:spLocks noGrp="1"/>
          </p:cNvSpPr>
          <p:nvPr>
            <p:ph idx="1"/>
          </p:nvPr>
        </p:nvSpPr>
        <p:spPr/>
        <p:txBody>
          <a:bodyPr/>
          <a:lstStyle/>
          <a:p>
            <a:r>
              <a:rPr lang="cs-CZ" dirty="0"/>
              <a:t>Poskytovatel charakteristického plnění</a:t>
            </a:r>
          </a:p>
          <a:p>
            <a:pPr lvl="1"/>
            <a:r>
              <a:rPr lang="cs-CZ" sz="2400" dirty="0"/>
              <a:t>Mezinárodní licenční smlouva</a:t>
            </a:r>
          </a:p>
          <a:p>
            <a:pPr marL="1257300" lvl="2" indent="-342900">
              <a:buFont typeface="+mj-lt"/>
              <a:buAutoNum type="arabicPeriod"/>
            </a:pPr>
            <a:r>
              <a:rPr lang="cs-CZ" sz="2400" dirty="0"/>
              <a:t>Jednoduchá smlouva -  jednorázové využití chráněného práva, jednorázová platba – právo země obvyklého bydliště převodce</a:t>
            </a:r>
          </a:p>
          <a:p>
            <a:pPr marL="1257300" lvl="2" indent="-342900">
              <a:buFont typeface="+mj-lt"/>
              <a:buAutoNum type="arabicPeriod"/>
            </a:pPr>
            <a:r>
              <a:rPr lang="cs-CZ" sz="2400" dirty="0"/>
              <a:t>Komplexní smlouvy – další povinnosti pro nabyvatele (výroba, distribuce, marketing, poplatky dle příjmů z licencovaného zboží) – právo země obvyklého bydliště nabyvatele (přebírá na sebe hlavní ekonomické riziko)</a:t>
            </a:r>
          </a:p>
          <a:p>
            <a:pPr marL="1714500" lvl="3" indent="-342900">
              <a:buFont typeface="+mj-lt"/>
              <a:buAutoNum type="arabicPeriod"/>
            </a:pPr>
            <a:r>
              <a:rPr lang="cs-CZ" sz="2300" dirty="0"/>
              <a:t>LS nakladatelská</a:t>
            </a:r>
          </a:p>
          <a:p>
            <a:pPr marL="1714500" lvl="3" indent="-342900">
              <a:buFont typeface="+mj-lt"/>
              <a:buAutoNum type="arabicPeriod"/>
            </a:pPr>
            <a:r>
              <a:rPr lang="cs-CZ" sz="2300" dirty="0"/>
              <a:t>LS autorská</a:t>
            </a:r>
          </a:p>
          <a:p>
            <a:pPr marL="1714500" lvl="3" indent="-342900">
              <a:buFont typeface="+mj-lt"/>
              <a:buAutoNum type="arabicPeriod"/>
            </a:pPr>
            <a:r>
              <a:rPr lang="cs-CZ" sz="2300" dirty="0"/>
              <a:t>LS při kolektivní správě </a:t>
            </a:r>
          </a:p>
          <a:p>
            <a:pPr marL="1714500" lvl="3" indent="-342900">
              <a:buFont typeface="+mj-lt"/>
              <a:buAutoNum type="arabicPeriod"/>
            </a:pPr>
            <a:r>
              <a:rPr lang="cs-CZ" sz="2300" dirty="0"/>
              <a:t>…</a:t>
            </a:r>
          </a:p>
          <a:p>
            <a:endParaRPr lang="cs-CZ" dirty="0"/>
          </a:p>
        </p:txBody>
      </p:sp>
    </p:spTree>
    <p:extLst>
      <p:ext uri="{BB962C8B-B14F-4D97-AF65-F5344CB8AC3E}">
        <p14:creationId xmlns:p14="http://schemas.microsoft.com/office/powerpoint/2010/main" val="4048086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AC63D62-ABBE-5D77-7486-9A1C887464D5}"/>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E5CEC4C4-208A-6284-F0DC-0C895F9F494D}"/>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D250C596-0051-B7E5-0043-2D00A6240190}"/>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05F03BB3-C6B5-0D1A-286F-1C5DBC02D78B}"/>
              </a:ext>
            </a:extLst>
          </p:cNvPr>
          <p:cNvSpPr>
            <a:spLocks noGrp="1"/>
          </p:cNvSpPr>
          <p:nvPr>
            <p:ph idx="1"/>
          </p:nvPr>
        </p:nvSpPr>
        <p:spPr/>
        <p:txBody>
          <a:bodyPr/>
          <a:lstStyle/>
          <a:p>
            <a:r>
              <a:rPr lang="cs-CZ" sz="2400" dirty="0"/>
              <a:t>Nařízení Řím I – článek 4 odst. 3 a 4 – tzv. únikové doložky</a:t>
            </a:r>
          </a:p>
          <a:p>
            <a:pPr lvl="1"/>
            <a:r>
              <a:rPr lang="cs-CZ" sz="2400" dirty="0"/>
              <a:t>Vyplývá-li ze všech okolností případu, že je smlouva </a:t>
            </a:r>
            <a:r>
              <a:rPr lang="cs-CZ" sz="2400" u="sng" dirty="0"/>
              <a:t>zjevně úžeji spojena s jinou zemí</a:t>
            </a:r>
            <a:r>
              <a:rPr lang="cs-CZ" sz="2400" dirty="0"/>
              <a:t>, než je země uvedená v odstavcích 1 nebo 2, použije se právo této jiné země.</a:t>
            </a:r>
          </a:p>
          <a:p>
            <a:pPr marL="1257300" lvl="2" indent="-342900">
              <a:buFont typeface="Arial" panose="020B0604020202020204" pitchFamily="34" charset="0"/>
              <a:buChar char="•"/>
            </a:pPr>
            <a:r>
              <a:rPr lang="cs-CZ" sz="2000" dirty="0"/>
              <a:t>Právo země obvyklého bydliště poskytovatele (převodce)</a:t>
            </a:r>
          </a:p>
          <a:p>
            <a:pPr marL="1257300" lvl="2" indent="-342900">
              <a:buFont typeface="Arial" panose="020B0604020202020204" pitchFamily="34" charset="0"/>
              <a:buChar char="•"/>
            </a:pPr>
            <a:r>
              <a:rPr lang="cs-CZ" sz="2000" dirty="0"/>
              <a:t>Právo země obvyklého bydliště nabyvatele</a:t>
            </a:r>
          </a:p>
          <a:p>
            <a:pPr marL="1257300" lvl="2" indent="-342900">
              <a:buFont typeface="Arial" panose="020B0604020202020204" pitchFamily="34" charset="0"/>
              <a:buChar char="•"/>
            </a:pPr>
            <a:r>
              <a:rPr lang="cs-CZ" sz="2000" i="1" dirty="0"/>
              <a:t>Lex loci </a:t>
            </a:r>
            <a:r>
              <a:rPr lang="cs-CZ" sz="2000" i="1" dirty="0" err="1"/>
              <a:t>protectionis</a:t>
            </a:r>
            <a:endParaRPr lang="cs-CZ" sz="2000" i="1" dirty="0"/>
          </a:p>
          <a:p>
            <a:pPr lvl="1"/>
            <a:r>
              <a:rPr lang="cs-CZ" sz="2400" dirty="0"/>
              <a:t>Není-li možné určit rozhodné právo podle odstavce 1 nebo 2, řídí se smlouva právem země, s níž je </a:t>
            </a:r>
            <a:r>
              <a:rPr lang="cs-CZ" sz="2400" u="sng" dirty="0"/>
              <a:t>nejúžeji spojena</a:t>
            </a:r>
            <a:r>
              <a:rPr lang="cs-CZ" sz="2400" dirty="0"/>
              <a:t>.</a:t>
            </a:r>
          </a:p>
          <a:p>
            <a:endParaRPr lang="cs-CZ" sz="2400" dirty="0"/>
          </a:p>
        </p:txBody>
      </p:sp>
    </p:spTree>
    <p:extLst>
      <p:ext uri="{BB962C8B-B14F-4D97-AF65-F5344CB8AC3E}">
        <p14:creationId xmlns:p14="http://schemas.microsoft.com/office/powerpoint/2010/main" val="2974247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9407DDD-4A1A-8B5C-28FC-48649B3C19BB}"/>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B437AEF0-0803-76A2-0646-15627C52ED64}"/>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a:extLst>
              <a:ext uri="{FF2B5EF4-FFF2-40B4-BE49-F238E27FC236}">
                <a16:creationId xmlns:a16="http://schemas.microsoft.com/office/drawing/2014/main" id="{CCA0861B-52EA-A6D9-EC99-B2580A02EBAF}"/>
              </a:ext>
            </a:extLst>
          </p:cNvPr>
          <p:cNvSpPr>
            <a:spLocks noGrp="1"/>
          </p:cNvSpPr>
          <p:nvPr>
            <p:ph type="title"/>
          </p:nvPr>
        </p:nvSpPr>
        <p:spPr/>
        <p:txBody>
          <a:bodyPr/>
          <a:lstStyle/>
          <a:p>
            <a:r>
              <a:rPr lang="cs-CZ"/>
              <a:t>Mezinárodní licenční smlouva</a:t>
            </a:r>
          </a:p>
        </p:txBody>
      </p:sp>
      <p:sp>
        <p:nvSpPr>
          <p:cNvPr id="5" name="Zástupný obsah 4">
            <a:extLst>
              <a:ext uri="{FF2B5EF4-FFF2-40B4-BE49-F238E27FC236}">
                <a16:creationId xmlns:a16="http://schemas.microsoft.com/office/drawing/2014/main" id="{01413F07-7211-3440-D058-9F6305926AE9}"/>
              </a:ext>
            </a:extLst>
          </p:cNvPr>
          <p:cNvSpPr>
            <a:spLocks noGrp="1"/>
          </p:cNvSpPr>
          <p:nvPr>
            <p:ph idx="1"/>
          </p:nvPr>
        </p:nvSpPr>
        <p:spPr/>
        <p:txBody>
          <a:bodyPr/>
          <a:lstStyle/>
          <a:p>
            <a:r>
              <a:rPr lang="cs-CZ" sz="2400" dirty="0"/>
              <a:t>Otázky vyloučené z rozsahu Nařízení Řím  I</a:t>
            </a:r>
          </a:p>
          <a:p>
            <a:pPr lvl="1"/>
            <a:r>
              <a:rPr lang="cs-CZ" sz="2400" dirty="0"/>
              <a:t>Převoditelnost práv - § 80 ZMPS</a:t>
            </a:r>
          </a:p>
          <a:p>
            <a:pPr lvl="1"/>
            <a:r>
              <a:rPr lang="cs-CZ" sz="2400" dirty="0"/>
              <a:t>Jednostranné právní jednání - § 90, HU obvyklý pobyt osoby, která jednání učinila</a:t>
            </a:r>
          </a:p>
          <a:p>
            <a:pPr lvl="1"/>
            <a:r>
              <a:rPr lang="cs-CZ" sz="2400" dirty="0"/>
              <a:t>Zákonné licence</a:t>
            </a:r>
          </a:p>
          <a:p>
            <a:pPr marL="0" indent="0">
              <a:buNone/>
            </a:pPr>
            <a:endParaRPr lang="cs-CZ" sz="2400" dirty="0"/>
          </a:p>
          <a:p>
            <a:pPr>
              <a:buFont typeface="Wingdings" pitchFamily="2" charset="2"/>
              <a:buChar char="Ø"/>
            </a:pPr>
            <a:endParaRPr lang="cs-CZ" sz="2400" dirty="0"/>
          </a:p>
          <a:p>
            <a:endParaRPr lang="en-US" sz="2400" dirty="0"/>
          </a:p>
          <a:p>
            <a:endParaRPr lang="cs-CZ" sz="2400" dirty="0"/>
          </a:p>
        </p:txBody>
      </p:sp>
    </p:spTree>
    <p:extLst>
      <p:ext uri="{BB962C8B-B14F-4D97-AF65-F5344CB8AC3E}">
        <p14:creationId xmlns:p14="http://schemas.microsoft.com/office/powerpoint/2010/main" val="3328919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DFB23D-D218-AFA9-74E1-FA08F3E23149}"/>
              </a:ext>
            </a:extLst>
          </p:cNvPr>
          <p:cNvSpPr>
            <a:spLocks noGrp="1"/>
          </p:cNvSpPr>
          <p:nvPr>
            <p:ph type="title"/>
          </p:nvPr>
        </p:nvSpPr>
        <p:spPr/>
        <p:txBody>
          <a:bodyPr/>
          <a:lstStyle/>
          <a:p>
            <a:r>
              <a:rPr lang="cs-CZ" dirty="0"/>
              <a:t>Spotřebitelské smlouvy online – příslušnost a rozhodné právo</a:t>
            </a:r>
          </a:p>
        </p:txBody>
      </p:sp>
      <p:sp>
        <p:nvSpPr>
          <p:cNvPr id="3" name="Podnadpis 2">
            <a:extLst>
              <a:ext uri="{FF2B5EF4-FFF2-40B4-BE49-F238E27FC236}">
                <a16:creationId xmlns:a16="http://schemas.microsoft.com/office/drawing/2014/main" id="{46F4AFE0-D656-26B4-EF73-B4F3BEAD0B1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645994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9C232B3-B16B-451D-99DF-03B53D9161F0}"/>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62771A9D-4475-4F67-99A0-352F8017349F}"/>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768CEB4D-1B3A-44D5-AE0C-11B1F4D7AC5F}"/>
              </a:ext>
            </a:extLst>
          </p:cNvPr>
          <p:cNvSpPr>
            <a:spLocks noGrp="1"/>
          </p:cNvSpPr>
          <p:nvPr>
            <p:ph type="title"/>
          </p:nvPr>
        </p:nvSpPr>
        <p:spPr>
          <a:xfrm>
            <a:off x="719400" y="504352"/>
            <a:ext cx="10753200" cy="451576"/>
          </a:xfrm>
        </p:spPr>
        <p:txBody>
          <a:bodyPr/>
          <a:lstStyle/>
          <a:p>
            <a:r>
              <a:rPr lang="cs-CZ" dirty="0"/>
              <a:t>Osnova výuky</a:t>
            </a:r>
          </a:p>
        </p:txBody>
      </p:sp>
      <p:sp>
        <p:nvSpPr>
          <p:cNvPr id="5" name="Zástupný obsah 4">
            <a:extLst>
              <a:ext uri="{FF2B5EF4-FFF2-40B4-BE49-F238E27FC236}">
                <a16:creationId xmlns:a16="http://schemas.microsoft.com/office/drawing/2014/main" id="{3CA4013B-EF15-4B75-A2D9-33C25536F21E}"/>
              </a:ext>
            </a:extLst>
          </p:cNvPr>
          <p:cNvSpPr>
            <a:spLocks noGrp="1"/>
          </p:cNvSpPr>
          <p:nvPr>
            <p:ph idx="1"/>
          </p:nvPr>
        </p:nvSpPr>
        <p:spPr>
          <a:xfrm>
            <a:off x="719400" y="1139650"/>
            <a:ext cx="10753200" cy="4139998"/>
          </a:xfrm>
        </p:spPr>
        <p:txBody>
          <a:bodyPr/>
          <a:lstStyle/>
          <a:p>
            <a:r>
              <a:rPr lang="cs-CZ" dirty="0"/>
              <a:t>Mezinárodní právo soukromé a procesní </a:t>
            </a:r>
          </a:p>
          <a:p>
            <a:pPr marL="781200" lvl="1" indent="-457200">
              <a:buFont typeface="+mj-lt"/>
              <a:buAutoNum type="arabicPeriod"/>
            </a:pPr>
            <a:r>
              <a:rPr lang="cs-CZ" sz="2400" dirty="0"/>
              <a:t>Smluvní závazkové vztahy (smlouvy s mezinárodním prvkem)</a:t>
            </a:r>
          </a:p>
          <a:p>
            <a:pPr marL="1191600" lvl="2" indent="-457200">
              <a:buFont typeface="+mj-lt"/>
              <a:buAutoNum type="alphaLcParenR"/>
            </a:pPr>
            <a:r>
              <a:rPr lang="cs-CZ" sz="2400" dirty="0"/>
              <a:t>Procesní aspekty – určení příslušného soudu</a:t>
            </a:r>
          </a:p>
          <a:p>
            <a:pPr marL="1191600" lvl="2" indent="-457200">
              <a:buFont typeface="+mj-lt"/>
              <a:buAutoNum type="alphaLcParenR"/>
            </a:pPr>
            <a:r>
              <a:rPr lang="cs-CZ" sz="2400" dirty="0"/>
              <a:t>Kolizní aspekty – určení rozhodného práva</a:t>
            </a:r>
          </a:p>
          <a:p>
            <a:pPr marL="781200" lvl="1" indent="-457200">
              <a:buFont typeface="+mj-lt"/>
              <a:buAutoNum type="arabicPeriod"/>
            </a:pPr>
            <a:r>
              <a:rPr lang="cs-CZ" sz="2400" dirty="0"/>
              <a:t>Mimosmluvní závazkové vztahy (delikty s mezinárodním prvkem)</a:t>
            </a:r>
          </a:p>
          <a:p>
            <a:pPr marL="1191600" lvl="2" indent="-457200">
              <a:buFont typeface="+mj-lt"/>
              <a:buAutoNum type="alphaLcParenR"/>
            </a:pPr>
            <a:r>
              <a:rPr lang="cs-CZ" sz="2400" dirty="0"/>
              <a:t>Procesní aspekty – určení příslušného soudu</a:t>
            </a:r>
          </a:p>
          <a:p>
            <a:pPr marL="1191600" lvl="2" indent="-457200">
              <a:buFont typeface="+mj-lt"/>
              <a:buAutoNum type="alphaLcParenR"/>
            </a:pPr>
            <a:r>
              <a:rPr lang="cs-CZ" sz="2400" dirty="0"/>
              <a:t>Kolizní aspekty – určení rozhodného práva</a:t>
            </a:r>
          </a:p>
          <a:p>
            <a:pPr marL="324000" lvl="1" indent="0">
              <a:buNone/>
            </a:pPr>
            <a:endParaRPr lang="cs-CZ" sz="2400" dirty="0"/>
          </a:p>
          <a:p>
            <a:pPr marL="781200" lvl="1" indent="-457200">
              <a:buFont typeface="+mj-lt"/>
              <a:buAutoNum type="arabicPeriod"/>
            </a:pPr>
            <a:endParaRPr lang="cs-CZ" sz="2400" dirty="0"/>
          </a:p>
        </p:txBody>
      </p:sp>
    </p:spTree>
    <p:extLst>
      <p:ext uri="{BB962C8B-B14F-4D97-AF65-F5344CB8AC3E}">
        <p14:creationId xmlns:p14="http://schemas.microsoft.com/office/powerpoint/2010/main" val="3434005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6F0C147-D136-4587-939E-ED38DA2EDDBF}"/>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2CC0124B-E581-4FD7-A890-96B1CE76F730}"/>
              </a:ext>
            </a:extLst>
          </p:cNvPr>
          <p:cNvSpPr>
            <a:spLocks noGrp="1"/>
          </p:cNvSpPr>
          <p:nvPr>
            <p:ph type="sldNum" sz="quarter" idx="11"/>
          </p:nvPr>
        </p:nvSpPr>
        <p:spPr/>
        <p:txBody>
          <a:bodyPr/>
          <a:lstStyle/>
          <a:p>
            <a:fld id="{D6D6C118-631F-4A80-9886-907009361577}" type="slidenum">
              <a:rPr lang="cs-CZ" altLang="cs-CZ" smtClean="0"/>
              <a:pPr/>
              <a:t>50</a:t>
            </a:fld>
            <a:endParaRPr lang="cs-CZ" altLang="cs-CZ" dirty="0"/>
          </a:p>
        </p:txBody>
      </p:sp>
      <p:sp>
        <p:nvSpPr>
          <p:cNvPr id="4" name="Zástupný text 3">
            <a:extLst>
              <a:ext uri="{FF2B5EF4-FFF2-40B4-BE49-F238E27FC236}">
                <a16:creationId xmlns:a16="http://schemas.microsoft.com/office/drawing/2014/main" id="{E19C9C7E-5075-4F20-A753-7F6D67AD44E4}"/>
              </a:ext>
            </a:extLst>
          </p:cNvPr>
          <p:cNvSpPr>
            <a:spLocks noGrp="1"/>
          </p:cNvSpPr>
          <p:nvPr>
            <p:ph type="body" sz="quarter" idx="26"/>
          </p:nvPr>
        </p:nvSpPr>
        <p:spPr/>
        <p:txBody>
          <a:bodyPr/>
          <a:lstStyle/>
          <a:p>
            <a:r>
              <a:rPr lang="cs-CZ" dirty="0"/>
              <a:t>Nařízení Brusel Ibis</a:t>
            </a:r>
          </a:p>
        </p:txBody>
      </p:sp>
      <p:sp>
        <p:nvSpPr>
          <p:cNvPr id="5" name="Nadpis 4">
            <a:extLst>
              <a:ext uri="{FF2B5EF4-FFF2-40B4-BE49-F238E27FC236}">
                <a16:creationId xmlns:a16="http://schemas.microsoft.com/office/drawing/2014/main" id="{CDE9B657-E70C-4761-89B0-8858D6122402}"/>
              </a:ext>
            </a:extLst>
          </p:cNvPr>
          <p:cNvSpPr>
            <a:spLocks noGrp="1"/>
          </p:cNvSpPr>
          <p:nvPr>
            <p:ph type="title"/>
          </p:nvPr>
        </p:nvSpPr>
        <p:spPr/>
        <p:txBody>
          <a:bodyPr/>
          <a:lstStyle/>
          <a:p>
            <a:r>
              <a:rPr lang="cs-CZ" dirty="0"/>
              <a:t>Spotřebitelské smlouvy online – </a:t>
            </a:r>
            <a:r>
              <a:rPr lang="cs-CZ" dirty="0" err="1"/>
              <a:t>pr</a:t>
            </a:r>
            <a:r>
              <a:rPr lang="cs-CZ" dirty="0"/>
              <a:t>. úprava </a:t>
            </a:r>
          </a:p>
        </p:txBody>
      </p:sp>
      <p:sp>
        <p:nvSpPr>
          <p:cNvPr id="6" name="Zástupný text 5">
            <a:extLst>
              <a:ext uri="{FF2B5EF4-FFF2-40B4-BE49-F238E27FC236}">
                <a16:creationId xmlns:a16="http://schemas.microsoft.com/office/drawing/2014/main" id="{F6E2C59D-DB2D-4E9A-894E-2F3F86180883}"/>
              </a:ext>
            </a:extLst>
          </p:cNvPr>
          <p:cNvSpPr>
            <a:spLocks noGrp="1"/>
          </p:cNvSpPr>
          <p:nvPr>
            <p:ph type="body" sz="quarter" idx="27"/>
          </p:nvPr>
        </p:nvSpPr>
        <p:spPr/>
        <p:txBody>
          <a:bodyPr/>
          <a:lstStyle/>
          <a:p>
            <a:r>
              <a:rPr lang="cs-CZ" dirty="0"/>
              <a:t>Nařízení Řím I</a:t>
            </a:r>
          </a:p>
        </p:txBody>
      </p:sp>
      <p:sp>
        <p:nvSpPr>
          <p:cNvPr id="7" name="Zástupný obsah 6">
            <a:extLst>
              <a:ext uri="{FF2B5EF4-FFF2-40B4-BE49-F238E27FC236}">
                <a16:creationId xmlns:a16="http://schemas.microsoft.com/office/drawing/2014/main" id="{10E53817-D731-42E1-B47B-1475B7A8FA9C}"/>
              </a:ext>
            </a:extLst>
          </p:cNvPr>
          <p:cNvSpPr>
            <a:spLocks noGrp="1"/>
          </p:cNvSpPr>
          <p:nvPr>
            <p:ph idx="29"/>
          </p:nvPr>
        </p:nvSpPr>
        <p:spPr/>
        <p:txBody>
          <a:bodyPr/>
          <a:lstStyle/>
          <a:p>
            <a:r>
              <a:rPr lang="cs-CZ" dirty="0"/>
              <a:t>Článek 17</a:t>
            </a:r>
          </a:p>
          <a:p>
            <a:pPr lvl="1"/>
            <a:r>
              <a:rPr lang="cs-CZ" dirty="0"/>
              <a:t>Vymezení spotřebitelské smlouvy</a:t>
            </a:r>
          </a:p>
          <a:p>
            <a:pPr lvl="1"/>
            <a:r>
              <a:rPr lang="cs-CZ" dirty="0"/>
              <a:t>Podnikatel nemusí mít bydliště na území EU</a:t>
            </a:r>
          </a:p>
          <a:p>
            <a:r>
              <a:rPr lang="cs-CZ" dirty="0"/>
              <a:t>Článek 18</a:t>
            </a:r>
          </a:p>
          <a:p>
            <a:pPr lvl="1"/>
            <a:r>
              <a:rPr lang="cs-CZ" dirty="0"/>
              <a:t>Pravidla příslušnosti</a:t>
            </a:r>
          </a:p>
          <a:p>
            <a:pPr lvl="1"/>
            <a:r>
              <a:rPr lang="cs-CZ" dirty="0"/>
              <a:t>Článek 18 odst. 1 – aktivní legitimace</a:t>
            </a:r>
          </a:p>
          <a:p>
            <a:pPr lvl="1"/>
            <a:r>
              <a:rPr lang="cs-CZ" dirty="0"/>
              <a:t>Článek 18 odst. 2 – pasivní legitimace</a:t>
            </a:r>
          </a:p>
          <a:p>
            <a:r>
              <a:rPr lang="cs-CZ" dirty="0"/>
              <a:t>Článek 19</a:t>
            </a:r>
          </a:p>
          <a:p>
            <a:pPr lvl="1"/>
            <a:r>
              <a:rPr lang="cs-CZ" dirty="0"/>
              <a:t>Možnost omezené prorogace</a:t>
            </a:r>
          </a:p>
          <a:p>
            <a:r>
              <a:rPr lang="cs-CZ" dirty="0"/>
              <a:t>Článek 45 odst. 1 písm. e)</a:t>
            </a:r>
          </a:p>
          <a:p>
            <a:pPr lvl="1"/>
            <a:r>
              <a:rPr lang="cs-CZ" dirty="0"/>
              <a:t>Odepření uznání a výkonu na návrh</a:t>
            </a:r>
          </a:p>
        </p:txBody>
      </p:sp>
      <p:sp>
        <p:nvSpPr>
          <p:cNvPr id="8" name="Zástupný obsah 7">
            <a:extLst>
              <a:ext uri="{FF2B5EF4-FFF2-40B4-BE49-F238E27FC236}">
                <a16:creationId xmlns:a16="http://schemas.microsoft.com/office/drawing/2014/main" id="{A0BFF882-57D2-4F15-B09A-5A6237C1A463}"/>
              </a:ext>
            </a:extLst>
          </p:cNvPr>
          <p:cNvSpPr>
            <a:spLocks noGrp="1"/>
          </p:cNvSpPr>
          <p:nvPr>
            <p:ph idx="30"/>
          </p:nvPr>
        </p:nvSpPr>
        <p:spPr/>
        <p:txBody>
          <a:bodyPr/>
          <a:lstStyle/>
          <a:p>
            <a:r>
              <a:rPr lang="cs-CZ" dirty="0"/>
              <a:t>Článek 6 odst. 1</a:t>
            </a:r>
          </a:p>
          <a:p>
            <a:pPr lvl="1"/>
            <a:r>
              <a:rPr lang="cs-CZ" dirty="0"/>
              <a:t>Vymezení spotřebitelské smlouvy a náhradní hraniční určovatel v případě neexistence volby práva</a:t>
            </a:r>
          </a:p>
          <a:p>
            <a:r>
              <a:rPr lang="cs-CZ" dirty="0"/>
              <a:t>Článek 6 odst. 2</a:t>
            </a:r>
          </a:p>
          <a:p>
            <a:pPr lvl="1"/>
            <a:r>
              <a:rPr lang="cs-CZ" dirty="0"/>
              <a:t>Možnost „materializované“ volby práva</a:t>
            </a:r>
          </a:p>
          <a:p>
            <a:r>
              <a:rPr lang="cs-CZ" dirty="0"/>
              <a:t>Článek 6 odst. 4</a:t>
            </a:r>
          </a:p>
          <a:p>
            <a:pPr lvl="1"/>
            <a:r>
              <a:rPr lang="cs-CZ" dirty="0"/>
              <a:t>Vyloučené smlouvy</a:t>
            </a:r>
          </a:p>
        </p:txBody>
      </p:sp>
    </p:spTree>
    <p:extLst>
      <p:ext uri="{BB962C8B-B14F-4D97-AF65-F5344CB8AC3E}">
        <p14:creationId xmlns:p14="http://schemas.microsoft.com/office/powerpoint/2010/main" val="2720977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A5C5D52-22B6-DE56-03FA-D7E9A55B709F}"/>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5A5B2621-AF36-24A9-77E9-83F345B4971A}"/>
              </a:ext>
            </a:extLst>
          </p:cNvPr>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a:extLst>
              <a:ext uri="{FF2B5EF4-FFF2-40B4-BE49-F238E27FC236}">
                <a16:creationId xmlns:a16="http://schemas.microsoft.com/office/drawing/2014/main" id="{51EAACA6-3252-FDCD-E4A0-65FC8E2E2B8E}"/>
              </a:ext>
            </a:extLst>
          </p:cNvPr>
          <p:cNvSpPr>
            <a:spLocks noGrp="1"/>
          </p:cNvSpPr>
          <p:nvPr>
            <p:ph type="title"/>
          </p:nvPr>
        </p:nvSpPr>
        <p:spPr/>
        <p:txBody>
          <a:bodyPr/>
          <a:lstStyle/>
          <a:p>
            <a:r>
              <a:rPr lang="cs-CZ" dirty="0"/>
              <a:t>Spotřebitelské smlouvy online - příslušnost</a:t>
            </a:r>
          </a:p>
        </p:txBody>
      </p:sp>
      <p:sp>
        <p:nvSpPr>
          <p:cNvPr id="5" name="Zástupný obsah 4">
            <a:extLst>
              <a:ext uri="{FF2B5EF4-FFF2-40B4-BE49-F238E27FC236}">
                <a16:creationId xmlns:a16="http://schemas.microsoft.com/office/drawing/2014/main" id="{ADA1B176-DF20-291B-F315-527E1A1DD3BD}"/>
              </a:ext>
            </a:extLst>
          </p:cNvPr>
          <p:cNvSpPr>
            <a:spLocks noGrp="1"/>
          </p:cNvSpPr>
          <p:nvPr>
            <p:ph idx="1"/>
          </p:nvPr>
        </p:nvSpPr>
        <p:spPr/>
        <p:txBody>
          <a:bodyPr/>
          <a:lstStyle/>
          <a:p>
            <a:r>
              <a:rPr lang="cs-CZ" sz="2400" dirty="0"/>
              <a:t>Pojem „spotřebitel“</a:t>
            </a:r>
          </a:p>
          <a:p>
            <a:r>
              <a:rPr lang="cs-CZ" sz="2400" dirty="0"/>
              <a:t>Pojem „spotřebitelská smlouva“</a:t>
            </a:r>
          </a:p>
          <a:p>
            <a:r>
              <a:rPr lang="cs-CZ" sz="2400" dirty="0"/>
              <a:t>Pojem „zaměřování činnosti“ obchodníka na stát spotřebitele</a:t>
            </a:r>
          </a:p>
        </p:txBody>
      </p:sp>
    </p:spTree>
    <p:extLst>
      <p:ext uri="{BB962C8B-B14F-4D97-AF65-F5344CB8AC3E}">
        <p14:creationId xmlns:p14="http://schemas.microsoft.com/office/powerpoint/2010/main" val="584062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896648E-F502-5273-B1CE-9CB976B5C2B5}"/>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C168981D-4432-56CE-AF91-EA6AA1D1AB5B}"/>
              </a:ext>
            </a:extLst>
          </p:cNvPr>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a:extLst>
              <a:ext uri="{FF2B5EF4-FFF2-40B4-BE49-F238E27FC236}">
                <a16:creationId xmlns:a16="http://schemas.microsoft.com/office/drawing/2014/main" id="{C13FC252-EAC5-AE24-AB04-3733F192A568}"/>
              </a:ext>
            </a:extLst>
          </p:cNvPr>
          <p:cNvSpPr>
            <a:spLocks noGrp="1"/>
          </p:cNvSpPr>
          <p:nvPr>
            <p:ph type="title"/>
          </p:nvPr>
        </p:nvSpPr>
        <p:spPr/>
        <p:txBody>
          <a:bodyPr/>
          <a:lstStyle/>
          <a:p>
            <a:r>
              <a:rPr lang="cs-CZ" dirty="0"/>
              <a:t>Spotřebitelské smlouvy online - příslušnost </a:t>
            </a:r>
          </a:p>
        </p:txBody>
      </p:sp>
      <p:sp>
        <p:nvSpPr>
          <p:cNvPr id="5" name="Zástupný obsah 4">
            <a:extLst>
              <a:ext uri="{FF2B5EF4-FFF2-40B4-BE49-F238E27FC236}">
                <a16:creationId xmlns:a16="http://schemas.microsoft.com/office/drawing/2014/main" id="{10A2F2EF-054F-FD2C-4A45-F421F379ED06}"/>
              </a:ext>
            </a:extLst>
          </p:cNvPr>
          <p:cNvSpPr>
            <a:spLocks noGrp="1"/>
          </p:cNvSpPr>
          <p:nvPr>
            <p:ph idx="1"/>
          </p:nvPr>
        </p:nvSpPr>
        <p:spPr/>
        <p:txBody>
          <a:bodyPr/>
          <a:lstStyle/>
          <a:p>
            <a:r>
              <a:rPr lang="cs-CZ" dirty="0"/>
              <a:t>Článek 17 odst. 1 Nařízení Brusel Ibis</a:t>
            </a:r>
          </a:p>
          <a:p>
            <a:pPr lvl="1"/>
            <a:r>
              <a:rPr lang="cs-CZ" sz="2400" dirty="0"/>
              <a:t>Ve věcech týkajících se smlouvy uzavřené spotřebitelem pro účel, který se netýká jeho profesionální nebo podnikatelské činnosti, se příslušnost určuje podle tohoto oddílu, aniž jsou dotčeny článek 6 a čl. 5 bod 7</a:t>
            </a:r>
          </a:p>
          <a:p>
            <a:pPr marL="1028700" lvl="2" indent="-457200">
              <a:buFont typeface="+mj-lt"/>
              <a:buAutoNum type="alphaLcParenR"/>
            </a:pPr>
            <a:r>
              <a:rPr lang="cs-CZ" sz="2000" dirty="0"/>
              <a:t>jedná-li se o koupi movitých věcí na splátky;</a:t>
            </a:r>
          </a:p>
          <a:p>
            <a:pPr marL="1028700" lvl="2" indent="-457200">
              <a:buFont typeface="+mj-lt"/>
              <a:buAutoNum type="alphaLcParenR"/>
            </a:pPr>
            <a:r>
              <a:rPr lang="cs-CZ" sz="2000" dirty="0"/>
              <a:t>jedná-li se o půjčku návratnou ve splátkách nebo o jiný úvěrový obchod určený k financování koupě takových movitých věcí, nebo</a:t>
            </a:r>
          </a:p>
          <a:p>
            <a:pPr marL="1028700" lvl="2" indent="-457200">
              <a:buFont typeface="+mj-lt"/>
              <a:buAutoNum type="alphaLcParenR"/>
            </a:pPr>
            <a:r>
              <a:rPr lang="cs-CZ" sz="2000" dirty="0"/>
              <a:t>ve všech ostatních případech, kdy byla smlouva uzavřena s osobou, která provozuje profesionální nebo podnikatelské činnosti v členském státě, v němž má spotřebitel bydliště, nebo </a:t>
            </a:r>
            <a:r>
              <a:rPr lang="cs-CZ" sz="2000" b="1" u="sng" dirty="0"/>
              <a:t>pokud se jakýmkoli způsobem taková činnost </a:t>
            </a:r>
            <a:r>
              <a:rPr lang="cs-CZ" sz="2000" dirty="0"/>
              <a:t>na tento členský stát nebo na několik členských států včetně tohoto členského státu </a:t>
            </a:r>
            <a:r>
              <a:rPr lang="cs-CZ" sz="2000" b="1" u="sng" dirty="0"/>
              <a:t>zaměřuje</a:t>
            </a:r>
            <a:r>
              <a:rPr lang="cs-CZ" sz="2000" dirty="0"/>
              <a:t>, a smlouva spadá do rozsahu těchto činností</a:t>
            </a:r>
          </a:p>
          <a:p>
            <a:pPr lvl="2"/>
            <a:endParaRPr lang="cs-CZ" dirty="0"/>
          </a:p>
        </p:txBody>
      </p:sp>
    </p:spTree>
    <p:extLst>
      <p:ext uri="{BB962C8B-B14F-4D97-AF65-F5344CB8AC3E}">
        <p14:creationId xmlns:p14="http://schemas.microsoft.com/office/powerpoint/2010/main" val="2062339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D6E5FA2-30CD-4059-6B5A-70F3532D65BC}"/>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A421A31D-0313-A654-E834-70262999DE98}"/>
              </a:ext>
            </a:extLst>
          </p:cNvPr>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a:extLst>
              <a:ext uri="{FF2B5EF4-FFF2-40B4-BE49-F238E27FC236}">
                <a16:creationId xmlns:a16="http://schemas.microsoft.com/office/drawing/2014/main" id="{E9D93D65-C237-E7A0-278D-9F519CFE1454}"/>
              </a:ext>
            </a:extLst>
          </p:cNvPr>
          <p:cNvSpPr>
            <a:spLocks noGrp="1"/>
          </p:cNvSpPr>
          <p:nvPr>
            <p:ph type="title"/>
          </p:nvPr>
        </p:nvSpPr>
        <p:spPr/>
        <p:txBody>
          <a:bodyPr/>
          <a:lstStyle/>
          <a:p>
            <a:r>
              <a:rPr lang="cs-CZ" dirty="0"/>
              <a:t>Spotřebitel</a:t>
            </a:r>
          </a:p>
        </p:txBody>
      </p:sp>
      <p:sp>
        <p:nvSpPr>
          <p:cNvPr id="5" name="Zástupný obsah 4">
            <a:extLst>
              <a:ext uri="{FF2B5EF4-FFF2-40B4-BE49-F238E27FC236}">
                <a16:creationId xmlns:a16="http://schemas.microsoft.com/office/drawing/2014/main" id="{13376918-3B33-98F0-1932-6E828023DF3D}"/>
              </a:ext>
            </a:extLst>
          </p:cNvPr>
          <p:cNvSpPr>
            <a:spLocks noGrp="1"/>
          </p:cNvSpPr>
          <p:nvPr>
            <p:ph idx="1"/>
          </p:nvPr>
        </p:nvSpPr>
        <p:spPr/>
        <p:txBody>
          <a:bodyPr/>
          <a:lstStyle/>
          <a:p>
            <a:r>
              <a:rPr lang="cs-CZ" sz="2400" dirty="0"/>
              <a:t>Pojem spotřebitel – kdo? bohatá judikatura SD EU</a:t>
            </a:r>
          </a:p>
          <a:p>
            <a:pPr lvl="1"/>
            <a:r>
              <a:rPr lang="cs-CZ" sz="2400" dirty="0"/>
              <a:t>C-498/16 </a:t>
            </a:r>
            <a:r>
              <a:rPr lang="en-US" sz="2400" dirty="0"/>
              <a:t>Maximilian </a:t>
            </a:r>
            <a:r>
              <a:rPr lang="en-US" sz="2400" dirty="0" err="1"/>
              <a:t>Schrems</a:t>
            </a:r>
            <a:r>
              <a:rPr lang="en-US" sz="2400" dirty="0"/>
              <a:t> v. Facebook Ireland Limited</a:t>
            </a:r>
            <a:endParaRPr lang="cs-CZ" sz="2400" dirty="0"/>
          </a:p>
          <a:p>
            <a:pPr marL="1257300" lvl="2" indent="-342900">
              <a:buFont typeface="Arial" panose="020B0604020202020204" pitchFamily="34" charset="0"/>
              <a:buChar char="•"/>
            </a:pPr>
            <a:r>
              <a:rPr lang="cs-CZ" sz="2400" i="1" dirty="0"/>
              <a:t>uživatel soukromého účtu na Facebooku neztrácí postavení „spotřebitele“ ve smyslu tohoto článku, pokud vydává knihy, přednáší, provozuje internetové stránky, vybírá dary a nechává si postoupit nároky řady spotřebitelů za účelem uplatnění těchto nároků u soudu</a:t>
            </a:r>
          </a:p>
          <a:p>
            <a:pPr marL="1257300" lvl="2" indent="-342900">
              <a:buFont typeface="Arial" panose="020B0604020202020204" pitchFamily="34" charset="0"/>
              <a:buChar char="•"/>
            </a:pPr>
            <a:r>
              <a:rPr lang="cs-CZ" sz="2400" i="1" dirty="0"/>
              <a:t>Článek </a:t>
            </a:r>
            <a:r>
              <a:rPr lang="en-US" sz="2400" i="1" dirty="0"/>
              <a:t>[</a:t>
            </a:r>
            <a:r>
              <a:rPr lang="cs-CZ" sz="2400" i="1" dirty="0"/>
              <a:t>18 odst. 1 Nařízení Brusel Ibis</a:t>
            </a:r>
            <a:r>
              <a:rPr lang="en-US" sz="2400" i="1" dirty="0"/>
              <a:t>]</a:t>
            </a:r>
            <a:r>
              <a:rPr lang="cs-CZ" sz="2400" i="1" dirty="0"/>
              <a:t> musí být vykládán v tom smyslu, že se nevztahuje na žalobu, kterou spotřebitel uplatňuje u soudu svého bydliště nejen vlastní nároky, nýbrž i nároky postoupené jinými spotřebiteli s bydlištěm v tomtéž členském státě, v jiných členských státech nebo ve třetích státech</a:t>
            </a:r>
          </a:p>
          <a:p>
            <a:pPr lvl="1"/>
            <a:endParaRPr lang="cs-CZ" sz="2400" dirty="0"/>
          </a:p>
        </p:txBody>
      </p:sp>
    </p:spTree>
    <p:extLst>
      <p:ext uri="{BB962C8B-B14F-4D97-AF65-F5344CB8AC3E}">
        <p14:creationId xmlns:p14="http://schemas.microsoft.com/office/powerpoint/2010/main" val="2943917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8EAE186-F463-8F7D-4404-EBEB4CC1E9D1}"/>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D0F6E915-7B34-DC92-29F7-882304ED9A52}"/>
              </a:ext>
            </a:extLst>
          </p:cNvPr>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a:extLst>
              <a:ext uri="{FF2B5EF4-FFF2-40B4-BE49-F238E27FC236}">
                <a16:creationId xmlns:a16="http://schemas.microsoft.com/office/drawing/2014/main" id="{121DF9BE-D55B-A05D-AF48-C321B8CB46B1}"/>
              </a:ext>
            </a:extLst>
          </p:cNvPr>
          <p:cNvSpPr>
            <a:spLocks noGrp="1"/>
          </p:cNvSpPr>
          <p:nvPr>
            <p:ph type="title"/>
          </p:nvPr>
        </p:nvSpPr>
        <p:spPr/>
        <p:txBody>
          <a:bodyPr/>
          <a:lstStyle/>
          <a:p>
            <a:r>
              <a:rPr lang="cs-CZ" dirty="0"/>
              <a:t>Spotřebitel</a:t>
            </a:r>
          </a:p>
        </p:txBody>
      </p:sp>
      <p:sp>
        <p:nvSpPr>
          <p:cNvPr id="5" name="Zástupný obsah 4">
            <a:extLst>
              <a:ext uri="{FF2B5EF4-FFF2-40B4-BE49-F238E27FC236}">
                <a16:creationId xmlns:a16="http://schemas.microsoft.com/office/drawing/2014/main" id="{08E3DFE2-6164-C969-E2F3-C018270E039D}"/>
              </a:ext>
            </a:extLst>
          </p:cNvPr>
          <p:cNvSpPr>
            <a:spLocks noGrp="1"/>
          </p:cNvSpPr>
          <p:nvPr>
            <p:ph idx="1"/>
          </p:nvPr>
        </p:nvSpPr>
        <p:spPr/>
        <p:txBody>
          <a:bodyPr/>
          <a:lstStyle/>
          <a:p>
            <a:r>
              <a:rPr lang="cs-CZ" sz="2200" dirty="0"/>
              <a:t>C-774/19 </a:t>
            </a:r>
            <a:r>
              <a:rPr lang="cs-CZ" sz="2200" dirty="0" err="1"/>
              <a:t>Personal</a:t>
            </a:r>
            <a:r>
              <a:rPr lang="cs-CZ" sz="2200" dirty="0"/>
              <a:t> Exchange</a:t>
            </a:r>
          </a:p>
          <a:p>
            <a:pPr lvl="1"/>
            <a:r>
              <a:rPr lang="cs-CZ" sz="2200" i="1" dirty="0"/>
              <a:t>Článek (17 odst. 1 Nařízení Brusel Ibis) musí být vykládán v tom smyslu, že fyzická osoba s bydlištěm v členském státě, která jednak uzavřela se společností usazenou v jiném členském státě </a:t>
            </a:r>
            <a:r>
              <a:rPr lang="cs-CZ" sz="2200" i="1" u="sng" dirty="0"/>
              <a:t>smlouvu o hraní online pokeru</a:t>
            </a:r>
            <a:r>
              <a:rPr lang="cs-CZ" sz="2200" i="1" dirty="0"/>
              <a:t>, která obsahuje obecné podmínky stanovené posledně uvedenou společností, a jednak </a:t>
            </a:r>
            <a:r>
              <a:rPr lang="cs-CZ" sz="2200" i="1" u="sng" dirty="0"/>
              <a:t>pro tuto činnost nemá formální registraci ani tuto činnost nenabízela třetím osobám jako placenou službu</a:t>
            </a:r>
            <a:r>
              <a:rPr lang="cs-CZ" sz="2200" i="1" dirty="0"/>
              <a:t>, neztrácí postavení „spotřebitele“ ve smyslu tohoto ustanovení, i</a:t>
            </a:r>
            <a:r>
              <a:rPr lang="cs-CZ" sz="2200" i="1" u="sng" dirty="0"/>
              <a:t> když tato osoba hraje tuto hru mnoho hodin denně (až 9), má rozsáhlé znalosti a dosahuje z této hry značných zisků</a:t>
            </a:r>
            <a:r>
              <a:rPr lang="cs-CZ" sz="2200" i="1" dirty="0"/>
              <a:t>.</a:t>
            </a:r>
          </a:p>
          <a:p>
            <a:endParaRPr lang="cs-CZ" dirty="0"/>
          </a:p>
        </p:txBody>
      </p:sp>
    </p:spTree>
    <p:extLst>
      <p:ext uri="{BB962C8B-B14F-4D97-AF65-F5344CB8AC3E}">
        <p14:creationId xmlns:p14="http://schemas.microsoft.com/office/powerpoint/2010/main" val="1191237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B7BA72E-6A0E-5E08-FA66-D5E1922E1716}"/>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DD94B275-5F3D-0234-E2B8-36E0DB3C34B0}"/>
              </a:ext>
            </a:extLst>
          </p:cNvPr>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a:extLst>
              <a:ext uri="{FF2B5EF4-FFF2-40B4-BE49-F238E27FC236}">
                <a16:creationId xmlns:a16="http://schemas.microsoft.com/office/drawing/2014/main" id="{82F1D4D9-6909-BA8A-6963-D5EFA36187F3}"/>
              </a:ext>
            </a:extLst>
          </p:cNvPr>
          <p:cNvSpPr>
            <a:spLocks noGrp="1"/>
          </p:cNvSpPr>
          <p:nvPr>
            <p:ph type="title"/>
          </p:nvPr>
        </p:nvSpPr>
        <p:spPr/>
        <p:txBody>
          <a:bodyPr/>
          <a:lstStyle/>
          <a:p>
            <a:r>
              <a:rPr lang="cs-CZ" dirty="0"/>
              <a:t>Spotřebitel</a:t>
            </a:r>
          </a:p>
        </p:txBody>
      </p:sp>
      <p:sp>
        <p:nvSpPr>
          <p:cNvPr id="5" name="Zástupný obsah 4">
            <a:extLst>
              <a:ext uri="{FF2B5EF4-FFF2-40B4-BE49-F238E27FC236}">
                <a16:creationId xmlns:a16="http://schemas.microsoft.com/office/drawing/2014/main" id="{EF86C8E3-A9DD-7019-A9F6-5C389E088E43}"/>
              </a:ext>
            </a:extLst>
          </p:cNvPr>
          <p:cNvSpPr>
            <a:spLocks noGrp="1"/>
          </p:cNvSpPr>
          <p:nvPr>
            <p:ph idx="1"/>
          </p:nvPr>
        </p:nvSpPr>
        <p:spPr/>
        <p:txBody>
          <a:bodyPr/>
          <a:lstStyle/>
          <a:p>
            <a:pPr>
              <a:lnSpc>
                <a:spcPct val="100000"/>
              </a:lnSpc>
            </a:pPr>
            <a:r>
              <a:rPr lang="cs-CZ" sz="2400" dirty="0"/>
              <a:t>C-208/18 </a:t>
            </a:r>
            <a:r>
              <a:rPr lang="cs-CZ" sz="2400" dirty="0" err="1"/>
              <a:t>Petruchová</a:t>
            </a:r>
            <a:endParaRPr lang="cs-CZ" sz="2400" dirty="0"/>
          </a:p>
          <a:p>
            <a:pPr>
              <a:lnSpc>
                <a:spcPct val="100000"/>
              </a:lnSpc>
            </a:pPr>
            <a:r>
              <a:rPr lang="cs-CZ" sz="2200" i="1" dirty="0"/>
              <a:t>Článek 17 odst. 1 (Nařízení Brusel Ibis) musí být vykládán v tom smyslu, že fyzická osoba, která na základě takové smlouvy, jako je </a:t>
            </a:r>
            <a:r>
              <a:rPr lang="cs-CZ" sz="2200" i="1" u="sng" dirty="0"/>
              <a:t>rozdílová smlouva uzavřená s brokerskou společností</a:t>
            </a:r>
            <a:r>
              <a:rPr lang="cs-CZ" sz="2200" i="1" dirty="0"/>
              <a:t>, provádí prostřednictvím této společnosti transakce na mezinárodním devizovém trhu </a:t>
            </a:r>
            <a:r>
              <a:rPr lang="cs-CZ" sz="2200" i="1" u="sng" dirty="0"/>
              <a:t>FOREX</a:t>
            </a:r>
            <a:r>
              <a:rPr lang="cs-CZ" sz="2200" i="1" dirty="0"/>
              <a:t> (</a:t>
            </a:r>
            <a:r>
              <a:rPr lang="cs-CZ" sz="2200" i="1" dirty="0" err="1"/>
              <a:t>Foreign</a:t>
            </a:r>
            <a:r>
              <a:rPr lang="cs-CZ" sz="2200" i="1" dirty="0"/>
              <a:t> Exchange) , musí být kvalifikována jako „spotřebitel “ ve smyslu tohoto ustanovení, </a:t>
            </a:r>
            <a:r>
              <a:rPr lang="cs-CZ" sz="2200" i="1" u="sng" dirty="0"/>
              <a:t>pokud uzavření této smlouvy nespadá do profesionální nebo podnikatelské činnosti této osoby, což přísluší ověřit předkládajícímu soudu</a:t>
            </a:r>
            <a:r>
              <a:rPr lang="cs-CZ" sz="2200" i="1" dirty="0"/>
              <a:t>. Faktory, jako je hodnota transakcí prováděných na základě takových smluv, jako jsou rozdílové smlouvy, velikost rizika finančních ztrát spojeného s uzavíráním takových smluv, případné znalosti a odbornost této osoby v oblasti finančních nástrojů nebo její aktivní jednání v rámci takových transakcí, jsou </a:t>
            </a:r>
            <a:r>
              <a:rPr lang="cs-CZ" sz="2200" i="1" u="sng" dirty="0"/>
              <a:t>jako takové pro účely této kvalifikace v zásadě nerozhodné</a:t>
            </a:r>
            <a:endParaRPr lang="cs-CZ" sz="2200" dirty="0"/>
          </a:p>
          <a:p>
            <a:endParaRPr lang="cs-CZ" sz="2200" dirty="0"/>
          </a:p>
        </p:txBody>
      </p:sp>
    </p:spTree>
    <p:extLst>
      <p:ext uri="{BB962C8B-B14F-4D97-AF65-F5344CB8AC3E}">
        <p14:creationId xmlns:p14="http://schemas.microsoft.com/office/powerpoint/2010/main" val="3011768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B4A8A98-525D-D2FB-4099-1D983E942C37}"/>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E0CB23E0-CB39-9654-A920-61D8EC53A561}"/>
              </a:ext>
            </a:extLst>
          </p:cNvPr>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a:extLst>
              <a:ext uri="{FF2B5EF4-FFF2-40B4-BE49-F238E27FC236}">
                <a16:creationId xmlns:a16="http://schemas.microsoft.com/office/drawing/2014/main" id="{FC6C7E1D-4779-14E3-F40F-D9C3B6BB3B8A}"/>
              </a:ext>
            </a:extLst>
          </p:cNvPr>
          <p:cNvSpPr>
            <a:spLocks noGrp="1"/>
          </p:cNvSpPr>
          <p:nvPr>
            <p:ph type="title"/>
          </p:nvPr>
        </p:nvSpPr>
        <p:spPr/>
        <p:txBody>
          <a:bodyPr/>
          <a:lstStyle/>
          <a:p>
            <a:r>
              <a:rPr lang="cs-CZ" dirty="0"/>
              <a:t>Spotřebitel</a:t>
            </a:r>
          </a:p>
        </p:txBody>
      </p:sp>
      <p:sp>
        <p:nvSpPr>
          <p:cNvPr id="5" name="Zástupný obsah 4">
            <a:extLst>
              <a:ext uri="{FF2B5EF4-FFF2-40B4-BE49-F238E27FC236}">
                <a16:creationId xmlns:a16="http://schemas.microsoft.com/office/drawing/2014/main" id="{54E2F185-DAFC-6939-4E6F-B2647B19AD14}"/>
              </a:ext>
            </a:extLst>
          </p:cNvPr>
          <p:cNvSpPr>
            <a:spLocks noGrp="1"/>
          </p:cNvSpPr>
          <p:nvPr>
            <p:ph idx="1"/>
          </p:nvPr>
        </p:nvSpPr>
        <p:spPr/>
        <p:txBody>
          <a:bodyPr/>
          <a:lstStyle/>
          <a:p>
            <a:pPr>
              <a:lnSpc>
                <a:spcPts val="3000"/>
              </a:lnSpc>
            </a:pPr>
            <a:r>
              <a:rPr lang="cs-CZ" sz="2400" dirty="0"/>
              <a:t>C-500/18 AU v. </a:t>
            </a:r>
            <a:r>
              <a:rPr lang="cs-CZ" sz="2400" dirty="0" err="1"/>
              <a:t>Reliantco</a:t>
            </a:r>
            <a:r>
              <a:rPr lang="cs-CZ" sz="2400" dirty="0"/>
              <a:t> </a:t>
            </a:r>
            <a:r>
              <a:rPr lang="cs-CZ" sz="2400" dirty="0" err="1"/>
              <a:t>Investments</a:t>
            </a:r>
            <a:r>
              <a:rPr lang="cs-CZ" sz="2400" dirty="0"/>
              <a:t> LTD a </a:t>
            </a:r>
            <a:r>
              <a:rPr lang="cs-CZ" sz="2400" dirty="0" err="1"/>
              <a:t>Reliantco</a:t>
            </a:r>
            <a:r>
              <a:rPr lang="cs-CZ" sz="2400" dirty="0"/>
              <a:t> </a:t>
            </a:r>
            <a:r>
              <a:rPr lang="cs-CZ" sz="2400" dirty="0" err="1"/>
              <a:t>Investments</a:t>
            </a:r>
            <a:r>
              <a:rPr lang="cs-CZ" sz="2400" dirty="0"/>
              <a:t> LTD </a:t>
            </a:r>
            <a:r>
              <a:rPr lang="cs-CZ" sz="2400" dirty="0" err="1"/>
              <a:t>Limassol</a:t>
            </a:r>
            <a:r>
              <a:rPr lang="cs-CZ" sz="2400" dirty="0"/>
              <a:t> </a:t>
            </a:r>
            <a:r>
              <a:rPr lang="cs-CZ" sz="2400" dirty="0" err="1"/>
              <a:t>Sucursala</a:t>
            </a:r>
            <a:r>
              <a:rPr lang="cs-CZ" sz="2400" dirty="0"/>
              <a:t> </a:t>
            </a:r>
            <a:r>
              <a:rPr lang="cs-CZ" sz="2400" dirty="0" err="1"/>
              <a:t>Bucureşti</a:t>
            </a:r>
            <a:endParaRPr lang="cs-CZ" sz="2400" dirty="0"/>
          </a:p>
          <a:p>
            <a:pPr lvl="1"/>
            <a:r>
              <a:rPr lang="cs-CZ" sz="2200" i="1" dirty="0"/>
              <a:t>… fyzická osoba, která na základě takové smlouvy, jako je rozdílová smlouva uzavřená s finanční společností, uskutečňuje prostřednictvím této společnosti finanční transakce, může být kvalifikována jako „spotřebitel“ ve smyslu tohoto ustanovení, pokud uzavření této smlouvy nespadá do profesionální nebo podnikatelské činnosti této osoby, což musí ověřit předkládající soud. Pro účely této kvalifikace jsou takové </a:t>
            </a:r>
            <a:r>
              <a:rPr lang="cs-CZ" sz="2200" i="1" u="sng" dirty="0"/>
              <a:t>faktory, jako je skutečnost, že tato osoba uskutečnila velký objem obchodů v relativně krátkém časovém období nebo že investovala do těchto obchodů značné částky, jako takové v zásadě nerozhodné</a:t>
            </a:r>
            <a:r>
              <a:rPr lang="cs-CZ" sz="2200" i="1" dirty="0"/>
              <a:t>, stejně jako je jako taková v zásadě nerozhodná skutečnost, že tatáž osoba je „neprofesionálním klientem“ ve smyslu…</a:t>
            </a:r>
          </a:p>
          <a:p>
            <a:endParaRPr lang="cs-CZ" dirty="0"/>
          </a:p>
        </p:txBody>
      </p:sp>
    </p:spTree>
    <p:extLst>
      <p:ext uri="{BB962C8B-B14F-4D97-AF65-F5344CB8AC3E}">
        <p14:creationId xmlns:p14="http://schemas.microsoft.com/office/powerpoint/2010/main" val="2035375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B0B6843-EC35-DF24-4494-88C486C1575F}"/>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1754953C-BF8B-C588-29B2-FADC15A3C02D}"/>
              </a:ext>
            </a:extLst>
          </p:cNvPr>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4" name="Nadpis 3">
            <a:extLst>
              <a:ext uri="{FF2B5EF4-FFF2-40B4-BE49-F238E27FC236}">
                <a16:creationId xmlns:a16="http://schemas.microsoft.com/office/drawing/2014/main" id="{91549CFD-6810-83CA-5CDB-6DEA7A79E890}"/>
              </a:ext>
            </a:extLst>
          </p:cNvPr>
          <p:cNvSpPr>
            <a:spLocks noGrp="1"/>
          </p:cNvSpPr>
          <p:nvPr>
            <p:ph type="title"/>
          </p:nvPr>
        </p:nvSpPr>
        <p:spPr/>
        <p:txBody>
          <a:bodyPr/>
          <a:lstStyle/>
          <a:p>
            <a:r>
              <a:rPr lang="cs-CZ" dirty="0"/>
              <a:t>Spotřebitel</a:t>
            </a:r>
          </a:p>
        </p:txBody>
      </p:sp>
      <p:sp>
        <p:nvSpPr>
          <p:cNvPr id="5" name="Zástupný obsah 4">
            <a:extLst>
              <a:ext uri="{FF2B5EF4-FFF2-40B4-BE49-F238E27FC236}">
                <a16:creationId xmlns:a16="http://schemas.microsoft.com/office/drawing/2014/main" id="{40112CFA-87B9-D670-538B-E228F8A4A6D3}"/>
              </a:ext>
            </a:extLst>
          </p:cNvPr>
          <p:cNvSpPr>
            <a:spLocks noGrp="1"/>
          </p:cNvSpPr>
          <p:nvPr>
            <p:ph idx="1"/>
          </p:nvPr>
        </p:nvSpPr>
        <p:spPr/>
        <p:txBody>
          <a:bodyPr/>
          <a:lstStyle/>
          <a:p>
            <a:r>
              <a:rPr lang="cs-CZ" sz="2400" dirty="0"/>
              <a:t>C-177/22 </a:t>
            </a:r>
            <a:r>
              <a:rPr lang="en-US" sz="2400" dirty="0"/>
              <a:t>JA v. Wurth Automotive GmbH.</a:t>
            </a:r>
            <a:endParaRPr lang="cs-CZ" sz="2400" dirty="0"/>
          </a:p>
          <a:p>
            <a:pPr lvl="1"/>
            <a:r>
              <a:rPr lang="cs-CZ" sz="2200" i="1" dirty="0"/>
              <a:t>…</a:t>
            </a:r>
            <a:r>
              <a:rPr lang="cs-CZ" sz="2200" i="1" u="sng" dirty="0"/>
              <a:t>lze zohlednit dojem</a:t>
            </a:r>
            <a:r>
              <a:rPr lang="cs-CZ" sz="2200" i="1" dirty="0"/>
              <a:t>, který tato osoba vyvolala svým chováním u druhé smluvní strany, spočívajícím zejména v nereagování osoby, která se dovolává postavení spotřebitele, na ustanovení smlouvy, která ji označují za podnikatelku, v okolnosti, že smlouvu uzavřela prostřednictvím zprostředkovatele, který vykonává podnikatelskou činnost v oboru, do něhož spadá tato smlouva, a který se po podpisu této smlouvy zajímal u druhé smluvní strany o možnost vykázat na příslušné faktuře DPH, nebo rovněž v okolnosti, že zboží, které bylo předmětem smlouvy, krátce po jejím uzavření prodala a případně dosáhla zisku.</a:t>
            </a:r>
          </a:p>
          <a:p>
            <a:endParaRPr lang="cs-CZ" dirty="0"/>
          </a:p>
        </p:txBody>
      </p:sp>
    </p:spTree>
    <p:extLst>
      <p:ext uri="{BB962C8B-B14F-4D97-AF65-F5344CB8AC3E}">
        <p14:creationId xmlns:p14="http://schemas.microsoft.com/office/powerpoint/2010/main" val="1415858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FA7FE33-5E2B-A8A6-749B-EBE2CA668578}"/>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BB7D4DAE-AA6B-C703-6E48-183BAFF17F19}"/>
              </a:ext>
            </a:extLst>
          </p:cNvPr>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4" name="Nadpis 3">
            <a:extLst>
              <a:ext uri="{FF2B5EF4-FFF2-40B4-BE49-F238E27FC236}">
                <a16:creationId xmlns:a16="http://schemas.microsoft.com/office/drawing/2014/main" id="{F3573320-FB9C-37BB-F2F5-006C49C74835}"/>
              </a:ext>
            </a:extLst>
          </p:cNvPr>
          <p:cNvSpPr>
            <a:spLocks noGrp="1"/>
          </p:cNvSpPr>
          <p:nvPr>
            <p:ph type="title"/>
          </p:nvPr>
        </p:nvSpPr>
        <p:spPr/>
        <p:txBody>
          <a:bodyPr/>
          <a:lstStyle/>
          <a:p>
            <a:r>
              <a:rPr lang="cs-CZ" dirty="0"/>
              <a:t>Spotřebitel – kdo zkoumá</a:t>
            </a:r>
          </a:p>
        </p:txBody>
      </p:sp>
      <p:sp>
        <p:nvSpPr>
          <p:cNvPr id="5" name="Zástupný obsah 4">
            <a:extLst>
              <a:ext uri="{FF2B5EF4-FFF2-40B4-BE49-F238E27FC236}">
                <a16:creationId xmlns:a16="http://schemas.microsoft.com/office/drawing/2014/main" id="{AC064CC7-E836-1656-AA96-547BCC7A8C1F}"/>
              </a:ext>
            </a:extLst>
          </p:cNvPr>
          <p:cNvSpPr>
            <a:spLocks noGrp="1"/>
          </p:cNvSpPr>
          <p:nvPr>
            <p:ph idx="1"/>
          </p:nvPr>
        </p:nvSpPr>
        <p:spPr/>
        <p:txBody>
          <a:bodyPr/>
          <a:lstStyle/>
          <a:p>
            <a:r>
              <a:rPr lang="cs-CZ" sz="2400" dirty="0"/>
              <a:t>C-105/17 </a:t>
            </a:r>
            <a:r>
              <a:rPr lang="cs-CZ" sz="2400" dirty="0" err="1"/>
              <a:t>Kamenova</a:t>
            </a:r>
            <a:endParaRPr lang="cs-CZ" sz="2400" i="1" dirty="0"/>
          </a:p>
          <a:p>
            <a:pPr lvl="1"/>
            <a:r>
              <a:rPr lang="cs-CZ" sz="2200" i="1" dirty="0"/>
              <a:t>… takovou fyzickou osobu, která na internetovém prodejním portálu zveřejní současně určitý počet inzerátů, v nichž nabízí k prodeji nové i použité zboží, jako je odpůrkyně ve věci v původním řízení, lze považovat za „obchodníka“ a takovou činnost kvalifikovat jako „obchodní praktiku“ pouze tehdy, pokud tato osoba jedná za účelem, který lze považovat za její obchodní činnost, podnikání, řemeslo nebo svobodné povolání, </a:t>
            </a:r>
            <a:r>
              <a:rPr lang="cs-CZ" sz="2200" i="1" u="sng" dirty="0"/>
              <a:t>což musí ověřit s ohledem na všechny relevantní okolnosti projednávaného případu předkládající soud</a:t>
            </a:r>
            <a:endParaRPr lang="cs-CZ" sz="2200" dirty="0"/>
          </a:p>
          <a:p>
            <a:endParaRPr lang="cs-CZ" dirty="0"/>
          </a:p>
        </p:txBody>
      </p:sp>
    </p:spTree>
    <p:extLst>
      <p:ext uri="{BB962C8B-B14F-4D97-AF65-F5344CB8AC3E}">
        <p14:creationId xmlns:p14="http://schemas.microsoft.com/office/powerpoint/2010/main" val="3688356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C1F583-2D14-7DC6-5109-B4B5C9023D75}"/>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8C52C583-E74D-D6CD-A978-90F6A406348C}"/>
              </a:ext>
            </a:extLst>
          </p:cNvPr>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a:extLst>
              <a:ext uri="{FF2B5EF4-FFF2-40B4-BE49-F238E27FC236}">
                <a16:creationId xmlns:a16="http://schemas.microsoft.com/office/drawing/2014/main" id="{504F16F8-6E62-C2F7-E946-D674EBAB656A}"/>
              </a:ext>
            </a:extLst>
          </p:cNvPr>
          <p:cNvSpPr>
            <a:spLocks noGrp="1"/>
          </p:cNvSpPr>
          <p:nvPr>
            <p:ph type="title"/>
          </p:nvPr>
        </p:nvSpPr>
        <p:spPr/>
        <p:txBody>
          <a:bodyPr/>
          <a:lstStyle/>
          <a:p>
            <a:r>
              <a:rPr lang="cs-CZ" dirty="0"/>
              <a:t>Spotřebitel – kdo zkoumá</a:t>
            </a:r>
          </a:p>
        </p:txBody>
      </p:sp>
      <p:sp>
        <p:nvSpPr>
          <p:cNvPr id="5" name="Zástupný obsah 4">
            <a:extLst>
              <a:ext uri="{FF2B5EF4-FFF2-40B4-BE49-F238E27FC236}">
                <a16:creationId xmlns:a16="http://schemas.microsoft.com/office/drawing/2014/main" id="{E70F632B-8687-1DA0-B5A5-8B0295E14C6A}"/>
              </a:ext>
            </a:extLst>
          </p:cNvPr>
          <p:cNvSpPr>
            <a:spLocks noGrp="1"/>
          </p:cNvSpPr>
          <p:nvPr>
            <p:ph idx="1"/>
          </p:nvPr>
        </p:nvSpPr>
        <p:spPr/>
        <p:txBody>
          <a:bodyPr/>
          <a:lstStyle/>
          <a:p>
            <a:r>
              <a:rPr lang="cs-CZ" sz="2400" dirty="0"/>
              <a:t>C-177/22 </a:t>
            </a:r>
            <a:r>
              <a:rPr lang="en-US" sz="2400" dirty="0"/>
              <a:t>JA v. Wurth Automotive GmbH.</a:t>
            </a:r>
            <a:endParaRPr lang="cs-CZ" sz="2400" dirty="0"/>
          </a:p>
          <a:p>
            <a:pPr lvl="1"/>
            <a:r>
              <a:rPr lang="cs-CZ" sz="2200" i="1" dirty="0"/>
              <a:t>…pokud se ukáže, že v rámci celkového posouzení informací, které má vnitrostátní soud k dispozici, není možné z právního hlediska dostatečným způsobem prokázat některé okolnosti související s uzavřením smlouvy, zejména pokud jde o skutečnosti uvedené v této smlouvě nebo zapojení zprostředkovatele při jejím uzavírání, </a:t>
            </a:r>
            <a:r>
              <a:rPr lang="cs-CZ" sz="2200" i="1" u="sng" dirty="0"/>
              <a:t>tento soud musí posoudit důkazní hodnotu těchto informací podle pravidel vnitrostátního práva</a:t>
            </a:r>
            <a:r>
              <a:rPr lang="cs-CZ" sz="2200" i="1" dirty="0"/>
              <a:t>, včetně otázky, zda je v případě pochybností nutno rozhodnout ve prospěch osoby, která se dovolává postavení „spotřebitele“ ve smyslu tohoto ustanovení.</a:t>
            </a:r>
          </a:p>
          <a:p>
            <a:endParaRPr lang="cs-CZ" dirty="0"/>
          </a:p>
        </p:txBody>
      </p:sp>
    </p:spTree>
    <p:extLst>
      <p:ext uri="{BB962C8B-B14F-4D97-AF65-F5344CB8AC3E}">
        <p14:creationId xmlns:p14="http://schemas.microsoft.com/office/powerpoint/2010/main" val="31139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Mezinárodní právo soukromé</a:t>
            </a:r>
          </a:p>
        </p:txBody>
      </p:sp>
      <p:sp>
        <p:nvSpPr>
          <p:cNvPr id="3" name="Zástupný symbol pro obsah 2"/>
          <p:cNvSpPr>
            <a:spLocks noGrp="1"/>
          </p:cNvSpPr>
          <p:nvPr>
            <p:ph idx="1"/>
          </p:nvPr>
        </p:nvSpPr>
        <p:spPr>
          <a:xfrm>
            <a:off x="720000" y="1359001"/>
            <a:ext cx="10753200" cy="4139998"/>
          </a:xfrm>
        </p:spPr>
        <p:txBody>
          <a:bodyPr/>
          <a:lstStyle/>
          <a:p>
            <a:pPr>
              <a:lnSpc>
                <a:spcPts val="3000"/>
              </a:lnSpc>
            </a:pPr>
            <a:r>
              <a:rPr lang="cs-CZ" altLang="cs-CZ" sz="2400" i="1" dirty="0"/>
              <a:t>„</a:t>
            </a:r>
            <a:r>
              <a:rPr lang="cs-CZ" altLang="cs-CZ" sz="2400" i="1" dirty="0" err="1"/>
              <a:t>The</a:t>
            </a:r>
            <a:r>
              <a:rPr lang="cs-CZ" altLang="cs-CZ" sz="2400" i="1" dirty="0"/>
              <a:t> </a:t>
            </a:r>
            <a:r>
              <a:rPr lang="cs-CZ" altLang="cs-CZ" sz="2400" i="1" dirty="0" err="1"/>
              <a:t>realm</a:t>
            </a:r>
            <a:r>
              <a:rPr lang="cs-CZ" altLang="cs-CZ" sz="2400" i="1" dirty="0"/>
              <a:t> </a:t>
            </a:r>
            <a:r>
              <a:rPr lang="cs-CZ" altLang="cs-CZ" sz="2400" i="1" dirty="0" err="1"/>
              <a:t>of</a:t>
            </a:r>
            <a:r>
              <a:rPr lang="cs-CZ" altLang="cs-CZ" sz="2400" i="1" dirty="0"/>
              <a:t> </a:t>
            </a:r>
            <a:r>
              <a:rPr lang="cs-CZ" altLang="cs-CZ" sz="2400" i="1" dirty="0" err="1"/>
              <a:t>the</a:t>
            </a:r>
            <a:r>
              <a:rPr lang="cs-CZ" altLang="cs-CZ" sz="2400" i="1" dirty="0"/>
              <a:t> </a:t>
            </a:r>
            <a:r>
              <a:rPr lang="cs-CZ" altLang="cs-CZ" sz="2400" i="1" dirty="0" err="1"/>
              <a:t>conflict</a:t>
            </a:r>
            <a:r>
              <a:rPr lang="cs-CZ" altLang="cs-CZ" sz="2400" i="1" dirty="0"/>
              <a:t> </a:t>
            </a:r>
            <a:r>
              <a:rPr lang="cs-CZ" altLang="cs-CZ" sz="2400" i="1" dirty="0" err="1"/>
              <a:t>of</a:t>
            </a:r>
            <a:r>
              <a:rPr lang="cs-CZ" altLang="cs-CZ" sz="2400" i="1" dirty="0"/>
              <a:t> </a:t>
            </a:r>
            <a:r>
              <a:rPr lang="cs-CZ" altLang="cs-CZ" sz="2400" i="1" dirty="0" err="1"/>
              <a:t>laws</a:t>
            </a:r>
            <a:r>
              <a:rPr lang="cs-CZ" altLang="cs-CZ" sz="2400" i="1" dirty="0"/>
              <a:t> </a:t>
            </a:r>
            <a:r>
              <a:rPr lang="cs-CZ" altLang="cs-CZ" sz="2400" i="1" dirty="0" err="1"/>
              <a:t>is</a:t>
            </a:r>
            <a:r>
              <a:rPr lang="cs-CZ" altLang="cs-CZ" sz="2400" i="1" dirty="0"/>
              <a:t> a </a:t>
            </a:r>
            <a:r>
              <a:rPr lang="cs-CZ" altLang="cs-CZ" sz="2400" i="1" dirty="0" err="1"/>
              <a:t>dismail</a:t>
            </a:r>
            <a:r>
              <a:rPr lang="cs-CZ" altLang="cs-CZ" sz="2400" i="1" dirty="0"/>
              <a:t> </a:t>
            </a:r>
            <a:r>
              <a:rPr lang="cs-CZ" altLang="cs-CZ" sz="2400" i="1" dirty="0" err="1"/>
              <a:t>swamp</a:t>
            </a:r>
            <a:r>
              <a:rPr lang="cs-CZ" altLang="cs-CZ" sz="2400" i="1" dirty="0"/>
              <a:t>, </a:t>
            </a:r>
            <a:r>
              <a:rPr lang="cs-CZ" altLang="cs-CZ" sz="2400" i="1" dirty="0" err="1"/>
              <a:t>filled</a:t>
            </a:r>
            <a:r>
              <a:rPr lang="cs-CZ" altLang="cs-CZ" sz="2400" i="1" dirty="0"/>
              <a:t> </a:t>
            </a:r>
            <a:r>
              <a:rPr lang="cs-CZ" altLang="cs-CZ" sz="2400" i="1" dirty="0" err="1"/>
              <a:t>with</a:t>
            </a:r>
            <a:r>
              <a:rPr lang="cs-CZ" altLang="cs-CZ" sz="2400" i="1" dirty="0"/>
              <a:t> </a:t>
            </a:r>
            <a:r>
              <a:rPr lang="cs-CZ" altLang="cs-CZ" sz="2400" i="1" dirty="0" err="1"/>
              <a:t>quaking</a:t>
            </a:r>
            <a:r>
              <a:rPr lang="cs-CZ" altLang="cs-CZ" sz="2400" i="1" dirty="0"/>
              <a:t> </a:t>
            </a:r>
            <a:r>
              <a:rPr lang="cs-CZ" altLang="cs-CZ" sz="2400" i="1" dirty="0" err="1"/>
              <a:t>quagmires</a:t>
            </a:r>
            <a:r>
              <a:rPr lang="cs-CZ" altLang="cs-CZ" sz="2400" i="1" dirty="0"/>
              <a:t>, and </a:t>
            </a:r>
            <a:r>
              <a:rPr lang="cs-CZ" altLang="cs-CZ" sz="2400" i="1" dirty="0" err="1"/>
              <a:t>inhabited</a:t>
            </a:r>
            <a:r>
              <a:rPr lang="cs-CZ" altLang="cs-CZ" sz="2400" i="1" dirty="0"/>
              <a:t> by </a:t>
            </a:r>
            <a:r>
              <a:rPr lang="cs-CZ" altLang="cs-CZ" sz="2400" i="1" dirty="0" err="1"/>
              <a:t>learned</a:t>
            </a:r>
            <a:r>
              <a:rPr lang="cs-CZ" altLang="cs-CZ" sz="2400" i="1" dirty="0"/>
              <a:t> but </a:t>
            </a:r>
            <a:r>
              <a:rPr lang="cs-CZ" altLang="cs-CZ" sz="2400" i="1" dirty="0" err="1"/>
              <a:t>eccentric</a:t>
            </a:r>
            <a:r>
              <a:rPr lang="cs-CZ" altLang="cs-CZ" sz="2400" i="1" dirty="0"/>
              <a:t> </a:t>
            </a:r>
            <a:r>
              <a:rPr lang="cs-CZ" altLang="cs-CZ" sz="2400" i="1" dirty="0" err="1"/>
              <a:t>professors</a:t>
            </a:r>
            <a:r>
              <a:rPr lang="cs-CZ" altLang="cs-CZ" sz="2400" i="1" dirty="0"/>
              <a:t> </a:t>
            </a:r>
            <a:r>
              <a:rPr lang="cs-CZ" altLang="cs-CZ" sz="2400" i="1" dirty="0" err="1"/>
              <a:t>who</a:t>
            </a:r>
            <a:r>
              <a:rPr lang="cs-CZ" altLang="cs-CZ" sz="2400" i="1" dirty="0"/>
              <a:t> </a:t>
            </a:r>
            <a:r>
              <a:rPr lang="cs-CZ" altLang="cs-CZ" sz="2400" i="1" dirty="0" err="1"/>
              <a:t>theorize</a:t>
            </a:r>
            <a:r>
              <a:rPr lang="cs-CZ" altLang="cs-CZ" sz="2400" i="1" dirty="0"/>
              <a:t> </a:t>
            </a:r>
            <a:r>
              <a:rPr lang="cs-CZ" altLang="cs-CZ" sz="2400" i="1" dirty="0" err="1"/>
              <a:t>about</a:t>
            </a:r>
            <a:r>
              <a:rPr lang="cs-CZ" altLang="cs-CZ" sz="2400" i="1" dirty="0"/>
              <a:t> </a:t>
            </a:r>
            <a:r>
              <a:rPr lang="cs-CZ" altLang="cs-CZ" sz="2400" i="1" dirty="0" err="1"/>
              <a:t>mysterious</a:t>
            </a:r>
            <a:r>
              <a:rPr lang="cs-CZ" altLang="cs-CZ" sz="2400" i="1" dirty="0"/>
              <a:t> </a:t>
            </a:r>
            <a:r>
              <a:rPr lang="cs-CZ" altLang="cs-CZ" sz="2400" i="1" dirty="0" err="1"/>
              <a:t>matters</a:t>
            </a:r>
            <a:r>
              <a:rPr lang="cs-CZ" altLang="cs-CZ" sz="2400" i="1" dirty="0"/>
              <a:t> in a </a:t>
            </a:r>
            <a:r>
              <a:rPr lang="cs-CZ" altLang="cs-CZ" sz="2400" i="1" dirty="0" err="1"/>
              <a:t>strange</a:t>
            </a:r>
            <a:r>
              <a:rPr lang="cs-CZ" altLang="cs-CZ" sz="2400" i="1" dirty="0"/>
              <a:t> and </a:t>
            </a:r>
            <a:r>
              <a:rPr lang="cs-CZ" altLang="cs-CZ" sz="2400" i="1" dirty="0" err="1"/>
              <a:t>incomprehensible</a:t>
            </a:r>
            <a:r>
              <a:rPr lang="cs-CZ" altLang="cs-CZ" sz="2400" i="1" dirty="0"/>
              <a:t> </a:t>
            </a:r>
            <a:r>
              <a:rPr lang="cs-CZ" altLang="cs-CZ" sz="2400" i="1" dirty="0" err="1"/>
              <a:t>jargon</a:t>
            </a:r>
            <a:r>
              <a:rPr lang="cs-CZ" altLang="cs-CZ" sz="2400" i="1" dirty="0"/>
              <a:t>.</a:t>
            </a:r>
            <a:r>
              <a:rPr lang="cs-CZ" sz="2400" dirty="0"/>
              <a:t> </a:t>
            </a:r>
            <a:r>
              <a:rPr lang="cs-CZ" sz="2400" i="1" dirty="0" err="1"/>
              <a:t>The</a:t>
            </a:r>
            <a:r>
              <a:rPr lang="cs-CZ" sz="2400" i="1" dirty="0"/>
              <a:t> </a:t>
            </a:r>
            <a:r>
              <a:rPr lang="cs-CZ" sz="2400" i="1" dirty="0" err="1"/>
              <a:t>ordinary</a:t>
            </a:r>
            <a:r>
              <a:rPr lang="cs-CZ" sz="2400" i="1" dirty="0"/>
              <a:t> </a:t>
            </a:r>
            <a:r>
              <a:rPr lang="cs-CZ" sz="2400" i="1" dirty="0" err="1"/>
              <a:t>court</a:t>
            </a:r>
            <a:r>
              <a:rPr lang="cs-CZ" sz="2400" i="1" dirty="0"/>
              <a:t>, </a:t>
            </a:r>
            <a:r>
              <a:rPr lang="cs-CZ" sz="2400" i="1" dirty="0" err="1"/>
              <a:t>or</a:t>
            </a:r>
            <a:r>
              <a:rPr lang="cs-CZ" sz="2400" i="1" dirty="0"/>
              <a:t> </a:t>
            </a:r>
            <a:r>
              <a:rPr lang="en-US" sz="2400" i="1" dirty="0"/>
              <a:t>lawyer, is quite lost when engulfed in it</a:t>
            </a:r>
            <a:r>
              <a:rPr lang="cs-CZ" sz="2400" i="1" dirty="0"/>
              <a:t>.</a:t>
            </a:r>
            <a:r>
              <a:rPr lang="cs-CZ" altLang="cs-CZ" sz="2400" i="1" dirty="0"/>
              <a:t>“ </a:t>
            </a:r>
            <a:r>
              <a:rPr lang="en-US" sz="2000" dirty="0"/>
              <a:t>William L. Prosser</a:t>
            </a:r>
            <a:endParaRPr lang="cs-CZ" sz="2000" dirty="0"/>
          </a:p>
          <a:p>
            <a:pPr>
              <a:lnSpc>
                <a:spcPts val="3000"/>
              </a:lnSpc>
            </a:pPr>
            <a:endParaRPr lang="cs-CZ" altLang="cs-CZ" sz="2000" dirty="0"/>
          </a:p>
          <a:p>
            <a:r>
              <a:rPr lang="cs-CZ" altLang="cs-CZ" sz="2400" dirty="0"/>
              <a:t>Mezinárodní právo soukromé je:</a:t>
            </a:r>
          </a:p>
          <a:p>
            <a:pPr lvl="1"/>
            <a:r>
              <a:rPr lang="cs-CZ" altLang="cs-CZ" sz="2400" dirty="0"/>
              <a:t>… nástavba nad „tradičními“ právními disciplínami</a:t>
            </a:r>
          </a:p>
          <a:p>
            <a:pPr lvl="1"/>
            <a:r>
              <a:rPr lang="cs-CZ" altLang="cs-CZ" sz="2400" dirty="0"/>
              <a:t>… „křižovatka“…</a:t>
            </a:r>
          </a:p>
          <a:p>
            <a:pPr lvl="1"/>
            <a:r>
              <a:rPr lang="cs-CZ" altLang="cs-CZ" sz="2400" dirty="0"/>
              <a:t>… povrchní…</a:t>
            </a:r>
          </a:p>
          <a:p>
            <a:pPr lvl="1"/>
            <a:r>
              <a:rPr lang="cs-CZ" altLang="cs-CZ" sz="2400" dirty="0"/>
              <a:t>… zvláštní (jiné metody, jiné normy)…</a:t>
            </a:r>
          </a:p>
          <a:p>
            <a:pPr lvl="1"/>
            <a:r>
              <a:rPr lang="cs-CZ" altLang="cs-CZ" sz="2400" dirty="0"/>
              <a:t>… v praxi nepoužívané (</a:t>
            </a:r>
            <a:r>
              <a:rPr lang="cs-CZ" altLang="cs-CZ" sz="2400"/>
              <a:t>neznalost soudů)…</a:t>
            </a:r>
            <a:endParaRPr lang="cs-CZ" altLang="cs-CZ" sz="2400" dirty="0"/>
          </a:p>
          <a:p>
            <a:pPr lvl="1"/>
            <a:r>
              <a:rPr lang="cs-CZ" altLang="cs-CZ" sz="2400" dirty="0"/>
              <a:t>… mrtvé… leží na smrtelné posteli…díky/kvůli globalizaci a internetu</a:t>
            </a:r>
          </a:p>
          <a:p>
            <a:pPr lvl="1"/>
            <a:endParaRPr lang="cs-CZ" altLang="cs-CZ" sz="2400" dirty="0"/>
          </a:p>
          <a:p>
            <a:endParaRPr lang="en-US" altLang="cs-CZ" sz="2400" dirty="0"/>
          </a:p>
          <a:p>
            <a:endParaRPr lang="cs-CZ" dirty="0"/>
          </a:p>
        </p:txBody>
      </p:sp>
      <p:sp>
        <p:nvSpPr>
          <p:cNvPr id="4" name="Zástupný symbol pro zápatí 3"/>
          <p:cNvSpPr>
            <a:spLocks noGrp="1"/>
          </p:cNvSpPr>
          <p:nvPr>
            <p:ph type="ftr" sz="quarter" idx="10"/>
          </p:nvPr>
        </p:nvSpPr>
        <p:spPr/>
        <p:txBody>
          <a:bodyPr/>
          <a:lstStyle/>
          <a:p>
            <a:r>
              <a:rPr lang="cs-CZ" altLang="cs-CZ"/>
              <a:t>doc. JUDr. Tereza Kyselovská, Ph.D.</a:t>
            </a:r>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Tree>
    <p:extLst>
      <p:ext uri="{BB962C8B-B14F-4D97-AF65-F5344CB8AC3E}">
        <p14:creationId xmlns:p14="http://schemas.microsoft.com/office/powerpoint/2010/main" val="1244465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2E34EF2-6D5C-59E1-29F4-3ACB33CFC6A0}"/>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0BC60A48-57C5-03A6-C7F9-C042DE2E8CE2}"/>
              </a:ext>
            </a:extLst>
          </p:cNvPr>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a:extLst>
              <a:ext uri="{FF2B5EF4-FFF2-40B4-BE49-F238E27FC236}">
                <a16:creationId xmlns:a16="http://schemas.microsoft.com/office/drawing/2014/main" id="{94B3A9F9-8EEC-658A-983C-6A369EB03C2B}"/>
              </a:ext>
            </a:extLst>
          </p:cNvPr>
          <p:cNvSpPr>
            <a:spLocks noGrp="1"/>
          </p:cNvSpPr>
          <p:nvPr>
            <p:ph type="title"/>
          </p:nvPr>
        </p:nvSpPr>
        <p:spPr/>
        <p:txBody>
          <a:bodyPr/>
          <a:lstStyle/>
          <a:p>
            <a:r>
              <a:rPr lang="cs-CZ" dirty="0"/>
              <a:t>Spotřebitelská smlouva</a:t>
            </a:r>
          </a:p>
        </p:txBody>
      </p:sp>
      <p:sp>
        <p:nvSpPr>
          <p:cNvPr id="5" name="Zástupný obsah 4">
            <a:extLst>
              <a:ext uri="{FF2B5EF4-FFF2-40B4-BE49-F238E27FC236}">
                <a16:creationId xmlns:a16="http://schemas.microsoft.com/office/drawing/2014/main" id="{41DE9D70-6B6F-2E1E-72B8-D4FEC481B53C}"/>
              </a:ext>
            </a:extLst>
          </p:cNvPr>
          <p:cNvSpPr>
            <a:spLocks noGrp="1"/>
          </p:cNvSpPr>
          <p:nvPr>
            <p:ph idx="1"/>
          </p:nvPr>
        </p:nvSpPr>
        <p:spPr/>
        <p:txBody>
          <a:bodyPr/>
          <a:lstStyle/>
          <a:p>
            <a:r>
              <a:rPr lang="cs-CZ" sz="2400" dirty="0"/>
              <a:t>Smíšené smlouvy = smlouvy s podnikatelským i soukromým účelem</a:t>
            </a:r>
          </a:p>
          <a:p>
            <a:pPr lvl="1"/>
            <a:r>
              <a:rPr lang="cs-CZ" sz="2200" dirty="0"/>
              <a:t>Podstata rozhodnutí ve věci </a:t>
            </a:r>
            <a:r>
              <a:rPr lang="cs-CZ" sz="2200" dirty="0" err="1"/>
              <a:t>Schrems</a:t>
            </a:r>
            <a:r>
              <a:rPr lang="cs-CZ" sz="2200" dirty="0"/>
              <a:t>, k tomu srov. odlišné stanovisko GA Bobka</a:t>
            </a:r>
          </a:p>
          <a:p>
            <a:pPr lvl="1"/>
            <a:r>
              <a:rPr lang="cs-CZ" sz="2200" dirty="0"/>
              <a:t>SD EU potvrdil objektivní definici spotřebitele, kterou dal do protikladu s pojmem hospodářský subjekt</a:t>
            </a:r>
          </a:p>
          <a:p>
            <a:pPr lvl="1"/>
            <a:r>
              <a:rPr lang="cs-CZ" sz="2200" dirty="0"/>
              <a:t>Lutzi – </a:t>
            </a:r>
            <a:r>
              <a:rPr lang="cs-CZ" sz="2200" i="1" dirty="0"/>
              <a:t>„i přes rostoucí význam a počet smíšených smluv a duálních účelů těchto činností, vůdčí autoritou </a:t>
            </a:r>
            <a:r>
              <a:rPr lang="en-GB" sz="2200" i="1" dirty="0"/>
              <a:t>[pro </a:t>
            </a:r>
            <a:r>
              <a:rPr lang="en-GB" sz="2200" i="1" dirty="0" err="1"/>
              <a:t>interpretaci</a:t>
            </a:r>
            <a:r>
              <a:rPr lang="en-GB" sz="2200" i="1" dirty="0"/>
              <a:t>] </a:t>
            </a:r>
            <a:r>
              <a:rPr lang="cs-CZ" sz="2200" i="1" dirty="0"/>
              <a:t>zůstává případ farmáře kupujícího si střešní tašky pro svou farmu“</a:t>
            </a:r>
          </a:p>
          <a:p>
            <a:pPr lvl="1"/>
            <a:r>
              <a:rPr lang="cs-CZ" sz="2200" dirty="0"/>
              <a:t>C-464/01, Johann Gruber v. Bay </a:t>
            </a:r>
            <a:r>
              <a:rPr lang="cs-CZ" sz="2200" dirty="0" err="1"/>
              <a:t>Wa</a:t>
            </a:r>
            <a:r>
              <a:rPr lang="cs-CZ" sz="2200" dirty="0"/>
              <a:t> AG</a:t>
            </a:r>
          </a:p>
          <a:p>
            <a:endParaRPr lang="cs-CZ" dirty="0"/>
          </a:p>
        </p:txBody>
      </p:sp>
    </p:spTree>
    <p:extLst>
      <p:ext uri="{BB962C8B-B14F-4D97-AF65-F5344CB8AC3E}">
        <p14:creationId xmlns:p14="http://schemas.microsoft.com/office/powerpoint/2010/main" val="1882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FCD897-8EC6-63BF-978B-9ADF69BFEF67}"/>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D26B76AE-61AF-017B-F04F-11FF792F406F}"/>
              </a:ext>
            </a:extLst>
          </p:cNvPr>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4" name="Nadpis 3">
            <a:extLst>
              <a:ext uri="{FF2B5EF4-FFF2-40B4-BE49-F238E27FC236}">
                <a16:creationId xmlns:a16="http://schemas.microsoft.com/office/drawing/2014/main" id="{B5374833-16A7-6826-3E7C-2D452FED7E95}"/>
              </a:ext>
            </a:extLst>
          </p:cNvPr>
          <p:cNvSpPr>
            <a:spLocks noGrp="1"/>
          </p:cNvSpPr>
          <p:nvPr>
            <p:ph type="title"/>
          </p:nvPr>
        </p:nvSpPr>
        <p:spPr/>
        <p:txBody>
          <a:bodyPr/>
          <a:lstStyle/>
          <a:p>
            <a:r>
              <a:rPr lang="cs-CZ" dirty="0"/>
              <a:t>Smlouva uzavřená na dálku</a:t>
            </a:r>
          </a:p>
        </p:txBody>
      </p:sp>
      <p:sp>
        <p:nvSpPr>
          <p:cNvPr id="5" name="Zástupný obsah 4">
            <a:extLst>
              <a:ext uri="{FF2B5EF4-FFF2-40B4-BE49-F238E27FC236}">
                <a16:creationId xmlns:a16="http://schemas.microsoft.com/office/drawing/2014/main" id="{B7858993-F3A6-5AB6-D29E-6BB835E522A3}"/>
              </a:ext>
            </a:extLst>
          </p:cNvPr>
          <p:cNvSpPr>
            <a:spLocks noGrp="1"/>
          </p:cNvSpPr>
          <p:nvPr>
            <p:ph idx="1"/>
          </p:nvPr>
        </p:nvSpPr>
        <p:spPr/>
        <p:txBody>
          <a:bodyPr/>
          <a:lstStyle/>
          <a:p>
            <a:r>
              <a:rPr lang="cs-CZ" sz="2400" dirty="0"/>
              <a:t>C-190/11 Daniela </a:t>
            </a:r>
            <a:r>
              <a:rPr lang="cs-CZ" sz="2400" dirty="0" err="1"/>
              <a:t>Mühlleitner</a:t>
            </a:r>
            <a:r>
              <a:rPr lang="cs-CZ" sz="2400" dirty="0"/>
              <a:t> v. Ahmad </a:t>
            </a:r>
            <a:r>
              <a:rPr lang="cs-CZ" sz="2400" dirty="0" err="1"/>
              <a:t>Yusufi</a:t>
            </a:r>
            <a:r>
              <a:rPr lang="cs-CZ" sz="2400" dirty="0"/>
              <a:t>, </a:t>
            </a:r>
            <a:r>
              <a:rPr lang="cs-CZ" sz="2400" dirty="0" err="1"/>
              <a:t>Wadat</a:t>
            </a:r>
            <a:r>
              <a:rPr lang="cs-CZ" sz="2400" dirty="0"/>
              <a:t> </a:t>
            </a:r>
            <a:r>
              <a:rPr lang="cs-CZ" sz="2400" dirty="0" err="1"/>
              <a:t>Yusufi</a:t>
            </a:r>
            <a:endParaRPr lang="cs-CZ" sz="2400" dirty="0"/>
          </a:p>
          <a:p>
            <a:pPr lvl="1"/>
            <a:r>
              <a:rPr lang="cs-CZ" sz="2200" dirty="0"/>
              <a:t>Předpokládá použití čl. 15 odst. 1 písm. c) nařízení (ES) č. 44/2001 o příslušnosti a uznávání a výkonu soudních rozhodnutí v občanských a obchodních věcech (nařízení Brusel I), že smlouva mezi spotřebitelem a podnikatelem byla uzavřena na dálku?</a:t>
            </a:r>
            <a:endParaRPr lang="pl-PL" sz="2200" i="1" dirty="0"/>
          </a:p>
          <a:p>
            <a:pPr lvl="1"/>
            <a:r>
              <a:rPr lang="pl-PL" sz="2200" i="1" dirty="0"/>
              <a:t>...nevyžaduje, aby smlouva mezi spotřebitelem a podnikatelem byla uzavřena na dálku</a:t>
            </a:r>
          </a:p>
          <a:p>
            <a:pPr lvl="1"/>
            <a:r>
              <a:rPr lang="pl-PL" sz="2200" dirty="0"/>
              <a:t>Odchýlení se od odst. 24 Preambule k Nařízení Řím I, který hovoří o smlouvě na dálku, ale Nařízení Brusel Ibis to nevyžaduje</a:t>
            </a:r>
            <a:endParaRPr lang="cs-CZ" sz="2200" dirty="0"/>
          </a:p>
          <a:p>
            <a:endParaRPr lang="cs-CZ" dirty="0"/>
          </a:p>
        </p:txBody>
      </p:sp>
    </p:spTree>
    <p:extLst>
      <p:ext uri="{BB962C8B-B14F-4D97-AF65-F5344CB8AC3E}">
        <p14:creationId xmlns:p14="http://schemas.microsoft.com/office/powerpoint/2010/main" val="2526246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40D570E-3A6C-ED4A-F8F8-704575D3D674}"/>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D05C3AB1-C1E3-D000-F1E5-460204825966}"/>
              </a:ext>
            </a:extLst>
          </p:cNvPr>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
        <p:nvSpPr>
          <p:cNvPr id="4" name="Nadpis 3">
            <a:extLst>
              <a:ext uri="{FF2B5EF4-FFF2-40B4-BE49-F238E27FC236}">
                <a16:creationId xmlns:a16="http://schemas.microsoft.com/office/drawing/2014/main" id="{CFAA2349-A785-2698-BD91-4B583C7C88FF}"/>
              </a:ext>
            </a:extLst>
          </p:cNvPr>
          <p:cNvSpPr>
            <a:spLocks noGrp="1"/>
          </p:cNvSpPr>
          <p:nvPr>
            <p:ph type="title"/>
          </p:nvPr>
        </p:nvSpPr>
        <p:spPr/>
        <p:txBody>
          <a:bodyPr/>
          <a:lstStyle/>
          <a:p>
            <a:r>
              <a:rPr lang="cs-CZ" dirty="0"/>
              <a:t>Smlouva uzavřená na dálku</a:t>
            </a:r>
          </a:p>
        </p:txBody>
      </p:sp>
      <p:sp>
        <p:nvSpPr>
          <p:cNvPr id="5" name="Zástupný obsah 4">
            <a:extLst>
              <a:ext uri="{FF2B5EF4-FFF2-40B4-BE49-F238E27FC236}">
                <a16:creationId xmlns:a16="http://schemas.microsoft.com/office/drawing/2014/main" id="{1C77B938-88FA-4930-8987-E059DD55644B}"/>
              </a:ext>
            </a:extLst>
          </p:cNvPr>
          <p:cNvSpPr>
            <a:spLocks noGrp="1"/>
          </p:cNvSpPr>
          <p:nvPr>
            <p:ph idx="1"/>
          </p:nvPr>
        </p:nvSpPr>
        <p:spPr/>
        <p:txBody>
          <a:bodyPr/>
          <a:lstStyle/>
          <a:p>
            <a:r>
              <a:rPr lang="cs-CZ" sz="2400" dirty="0"/>
              <a:t>C-218/12 </a:t>
            </a:r>
            <a:r>
              <a:rPr lang="cs-CZ" sz="2400" dirty="0" err="1"/>
              <a:t>Lokman</a:t>
            </a:r>
            <a:r>
              <a:rPr lang="cs-CZ" sz="2400" dirty="0"/>
              <a:t> </a:t>
            </a:r>
            <a:r>
              <a:rPr lang="cs-CZ" sz="2400" dirty="0" err="1"/>
              <a:t>Emrek</a:t>
            </a:r>
            <a:r>
              <a:rPr lang="cs-CZ" sz="2400" dirty="0"/>
              <a:t> proti Vlado </a:t>
            </a:r>
            <a:r>
              <a:rPr lang="cs-CZ" sz="2400" dirty="0" err="1"/>
              <a:t>Sabranovic</a:t>
            </a:r>
            <a:endParaRPr lang="cs-CZ" sz="2400" dirty="0"/>
          </a:p>
          <a:p>
            <a:pPr lvl="1"/>
            <a:r>
              <a:rPr lang="cs-CZ" sz="2200" i="1" dirty="0"/>
              <a:t>…nevyžaduje existenci příčinné souvislosti mezi prostředkem použitým k zaměření podnikatelské nebo profesionální činnosti na členský stát bydliště spotřebitele, tj. internetovou stránkou, a uzavřením smlouvy s tímto spotřebitelem. Existence takové příčinné souvislosti však ukazuje na spojitost smlouvy s takovou činností.</a:t>
            </a:r>
          </a:p>
          <a:p>
            <a:endParaRPr lang="cs-CZ" dirty="0"/>
          </a:p>
        </p:txBody>
      </p:sp>
    </p:spTree>
    <p:extLst>
      <p:ext uri="{BB962C8B-B14F-4D97-AF65-F5344CB8AC3E}">
        <p14:creationId xmlns:p14="http://schemas.microsoft.com/office/powerpoint/2010/main" val="2479985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B553847-712A-9E5A-08BC-332625882178}"/>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D5E775AF-DDF1-1098-C643-EB35F01E0977}"/>
              </a:ext>
            </a:extLst>
          </p:cNvPr>
          <p:cNvSpPr>
            <a:spLocks noGrp="1"/>
          </p:cNvSpPr>
          <p:nvPr>
            <p:ph type="sldNum" sz="quarter" idx="11"/>
          </p:nvPr>
        </p:nvSpPr>
        <p:spPr/>
        <p:txBody>
          <a:bodyPr/>
          <a:lstStyle/>
          <a:p>
            <a:fld id="{0970407D-EE58-4A0B-824B-1D3AE42DD9CF}" type="slidenum">
              <a:rPr lang="cs-CZ" altLang="cs-CZ" smtClean="0"/>
              <a:pPr/>
              <a:t>63</a:t>
            </a:fld>
            <a:endParaRPr lang="cs-CZ" altLang="cs-CZ" dirty="0"/>
          </a:p>
        </p:txBody>
      </p:sp>
      <p:sp>
        <p:nvSpPr>
          <p:cNvPr id="4" name="Nadpis 3">
            <a:extLst>
              <a:ext uri="{FF2B5EF4-FFF2-40B4-BE49-F238E27FC236}">
                <a16:creationId xmlns:a16="http://schemas.microsoft.com/office/drawing/2014/main" id="{E1BC27DC-DD31-975C-2B86-F80362C98CA4}"/>
              </a:ext>
            </a:extLst>
          </p:cNvPr>
          <p:cNvSpPr>
            <a:spLocks noGrp="1"/>
          </p:cNvSpPr>
          <p:nvPr>
            <p:ph type="title"/>
          </p:nvPr>
        </p:nvSpPr>
        <p:spPr>
          <a:xfrm>
            <a:off x="720000" y="487575"/>
            <a:ext cx="10753200" cy="451576"/>
          </a:xfrm>
        </p:spPr>
        <p:txBody>
          <a:bodyPr/>
          <a:lstStyle/>
          <a:p>
            <a:r>
              <a:rPr lang="cs-CZ" dirty="0"/>
              <a:t>Zaměřování činnosti</a:t>
            </a:r>
          </a:p>
        </p:txBody>
      </p:sp>
      <p:sp>
        <p:nvSpPr>
          <p:cNvPr id="5" name="Zástupný obsah 4">
            <a:extLst>
              <a:ext uri="{FF2B5EF4-FFF2-40B4-BE49-F238E27FC236}">
                <a16:creationId xmlns:a16="http://schemas.microsoft.com/office/drawing/2014/main" id="{2DFFDE1B-8F08-5BEB-346B-720F91274A25}"/>
              </a:ext>
            </a:extLst>
          </p:cNvPr>
          <p:cNvSpPr>
            <a:spLocks noGrp="1"/>
          </p:cNvSpPr>
          <p:nvPr>
            <p:ph idx="1"/>
          </p:nvPr>
        </p:nvSpPr>
        <p:spPr>
          <a:xfrm>
            <a:off x="793479" y="1171576"/>
            <a:ext cx="10753200" cy="4139998"/>
          </a:xfrm>
        </p:spPr>
        <p:txBody>
          <a:bodyPr/>
          <a:lstStyle/>
          <a:p>
            <a:r>
              <a:rPr lang="cs-CZ" sz="2400" dirty="0"/>
              <a:t>Pojem „zaměřování činnosti“</a:t>
            </a:r>
          </a:p>
          <a:p>
            <a:pPr lvl="1"/>
            <a:r>
              <a:rPr lang="pl-PL" sz="2400" dirty="0"/>
              <a:t>Spojené věci C-585/08 a C-144/09 </a:t>
            </a:r>
            <a:r>
              <a:rPr lang="cs-CZ" sz="2400" dirty="0"/>
              <a:t>Peter </a:t>
            </a:r>
            <a:r>
              <a:rPr lang="cs-CZ" sz="2400" dirty="0" err="1"/>
              <a:t>Pammer</a:t>
            </a:r>
            <a:r>
              <a:rPr lang="cs-CZ" sz="2400" dirty="0"/>
              <a:t> proti </a:t>
            </a:r>
            <a:r>
              <a:rPr lang="cs-CZ" sz="2400" dirty="0" err="1"/>
              <a:t>Reederei</a:t>
            </a:r>
            <a:r>
              <a:rPr lang="cs-CZ" sz="2400" dirty="0"/>
              <a:t> Karl </a:t>
            </a:r>
            <a:r>
              <a:rPr lang="cs-CZ" sz="2400" dirty="0" err="1"/>
              <a:t>Schlüter</a:t>
            </a:r>
            <a:r>
              <a:rPr lang="cs-CZ" sz="2400" dirty="0"/>
              <a:t> </a:t>
            </a:r>
            <a:r>
              <a:rPr lang="cs-CZ" sz="2400" dirty="0" err="1"/>
              <a:t>GmbH</a:t>
            </a:r>
            <a:r>
              <a:rPr lang="cs-CZ" sz="2400" dirty="0"/>
              <a:t> &amp; Co. KG (C-585/08) a Hotel </a:t>
            </a:r>
            <a:r>
              <a:rPr lang="cs-CZ" sz="2400" dirty="0" err="1"/>
              <a:t>Alpenhof</a:t>
            </a:r>
            <a:r>
              <a:rPr lang="cs-CZ" sz="2400" dirty="0"/>
              <a:t> </a:t>
            </a:r>
            <a:r>
              <a:rPr lang="cs-CZ" sz="2400" dirty="0" err="1"/>
              <a:t>GesmbH</a:t>
            </a:r>
            <a:r>
              <a:rPr lang="cs-CZ" sz="2400" dirty="0"/>
              <a:t> proti Oliver Heller (C-144/09)</a:t>
            </a:r>
          </a:p>
          <a:p>
            <a:pPr lvl="1"/>
            <a:endParaRPr lang="cs-CZ" sz="2400" dirty="0"/>
          </a:p>
        </p:txBody>
      </p:sp>
    </p:spTree>
    <p:extLst>
      <p:ext uri="{BB962C8B-B14F-4D97-AF65-F5344CB8AC3E}">
        <p14:creationId xmlns:p14="http://schemas.microsoft.com/office/powerpoint/2010/main" val="35299708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4702A-655F-40B5-BF18-7B6D517D8F5A}"/>
              </a:ext>
            </a:extLst>
          </p:cNvPr>
          <p:cNvSpPr>
            <a:spLocks noGrp="1"/>
          </p:cNvSpPr>
          <p:nvPr>
            <p:ph type="title"/>
          </p:nvPr>
        </p:nvSpPr>
        <p:spPr/>
        <p:txBody>
          <a:bodyPr/>
          <a:lstStyle/>
          <a:p>
            <a:r>
              <a:rPr lang="cs-CZ" dirty="0"/>
              <a:t>EXKURZ - Zaměřování činnosti – další využití?</a:t>
            </a:r>
          </a:p>
        </p:txBody>
      </p:sp>
      <p:sp>
        <p:nvSpPr>
          <p:cNvPr id="3" name="Zástupný obsah 2">
            <a:extLst>
              <a:ext uri="{FF2B5EF4-FFF2-40B4-BE49-F238E27FC236}">
                <a16:creationId xmlns:a16="http://schemas.microsoft.com/office/drawing/2014/main" id="{5A5B28AB-6802-4728-AAAE-A69EC66686EC}"/>
              </a:ext>
            </a:extLst>
          </p:cNvPr>
          <p:cNvSpPr>
            <a:spLocks noGrp="1"/>
          </p:cNvSpPr>
          <p:nvPr>
            <p:ph idx="1"/>
          </p:nvPr>
        </p:nvSpPr>
        <p:spPr/>
        <p:txBody>
          <a:bodyPr/>
          <a:lstStyle/>
          <a:p>
            <a:r>
              <a:rPr lang="cs-CZ" sz="2400" dirty="0"/>
              <a:t>Nařízení GDPR – odst. 23 GDPR </a:t>
            </a:r>
          </a:p>
          <a:p>
            <a:pPr lvl="1"/>
            <a:r>
              <a:rPr lang="cs-CZ" sz="2200" i="1" dirty="0"/>
              <a:t>aby se určilo, zda takový správce nebo zpracovatel nabízí zboží nebo služby subjektům údajů nacházejícím se v Unii, je třeba zjistit, zda je zjevné, že má </a:t>
            </a:r>
            <a:r>
              <a:rPr lang="cs-CZ" sz="2200" i="1" u="sng" dirty="0"/>
              <a:t>správce nebo zpracovatel v úmyslu nabízet služby subjektům údajů v jednom nebo více členských státech v Unii</a:t>
            </a:r>
            <a:r>
              <a:rPr lang="cs-CZ" sz="2200" i="1" dirty="0"/>
              <a:t>. Zatímco </a:t>
            </a:r>
            <a:r>
              <a:rPr lang="cs-CZ" sz="2200" i="1" u="sng" dirty="0"/>
              <a:t>pouhá dostupnost internetových stránek </a:t>
            </a:r>
            <a:r>
              <a:rPr lang="cs-CZ" sz="2200" i="1" dirty="0"/>
              <a:t>správce, zpracovatele nebo zprostředkovatele v Unii, e-mailové adresy nebo jiných kontaktních údajů anebo používání jazyka obecně používaného ve třetí zemi, v níž je správce usazen, </a:t>
            </a:r>
            <a:r>
              <a:rPr lang="cs-CZ" sz="2200" i="1" u="sng" dirty="0"/>
              <a:t>nepostačuje</a:t>
            </a:r>
            <a:r>
              <a:rPr lang="cs-CZ" sz="2200" i="1" dirty="0"/>
              <a:t> ke zjištění tohoto úmyslu, mohly by </a:t>
            </a:r>
            <a:r>
              <a:rPr lang="cs-CZ" sz="2200" i="1" u="sng" dirty="0"/>
              <a:t>faktory, jako je používání jazyka nebo měny obecně používaných </a:t>
            </a:r>
            <a:r>
              <a:rPr lang="cs-CZ" sz="2200" i="1" dirty="0"/>
              <a:t>v jednom nebo více členských státech, </a:t>
            </a:r>
            <a:r>
              <a:rPr lang="cs-CZ" sz="2200" i="1" u="sng" dirty="0"/>
              <a:t>spolu s možností objednat zboží a služby v tomto jiném jazyce nebo zmínky o zákaznících či uživatelích nacházejících se v Unii, být zjevným dokladem </a:t>
            </a:r>
            <a:r>
              <a:rPr lang="cs-CZ" sz="2200" i="1" dirty="0"/>
              <a:t>toho, že správce </a:t>
            </a:r>
            <a:r>
              <a:rPr lang="cs-CZ" sz="2200" i="1" u="sng" dirty="0"/>
              <a:t>má v úmyslu nabízet zboží </a:t>
            </a:r>
            <a:r>
              <a:rPr lang="cs-CZ" sz="2200" i="1" dirty="0"/>
              <a:t>nebo služby subjektům údajů v Unii</a:t>
            </a:r>
          </a:p>
        </p:txBody>
      </p:sp>
      <p:sp>
        <p:nvSpPr>
          <p:cNvPr id="4" name="Zástupný symbol pro zápatí 3">
            <a:extLst>
              <a:ext uri="{FF2B5EF4-FFF2-40B4-BE49-F238E27FC236}">
                <a16:creationId xmlns:a16="http://schemas.microsoft.com/office/drawing/2014/main" id="{F042E781-EECD-45BE-9B24-B20415E56DFC}"/>
              </a:ext>
            </a:extLst>
          </p:cNvPr>
          <p:cNvSpPr>
            <a:spLocks noGrp="1"/>
          </p:cNvSpPr>
          <p:nvPr>
            <p:ph type="ftr" sz="quarter" idx="10"/>
          </p:nvPr>
        </p:nvSpPr>
        <p:spPr/>
        <p:txBody>
          <a:bodyPr/>
          <a:lstStyle/>
          <a:p>
            <a:r>
              <a:rPr lang="cs-CZ" altLang="cs-CZ"/>
              <a:t>doc. JUDr. Tereza Kyselovská, Ph.D.</a:t>
            </a:r>
            <a:endParaRPr lang="cs-CZ" altLang="cs-CZ" dirty="0"/>
          </a:p>
        </p:txBody>
      </p:sp>
      <p:sp>
        <p:nvSpPr>
          <p:cNvPr id="5" name="Zástupný symbol pro číslo snímku 4">
            <a:extLst>
              <a:ext uri="{FF2B5EF4-FFF2-40B4-BE49-F238E27FC236}">
                <a16:creationId xmlns:a16="http://schemas.microsoft.com/office/drawing/2014/main" id="{51B25D3C-83EF-4C08-8CAB-98BE6A89A713}"/>
              </a:ext>
            </a:extLst>
          </p:cNvPr>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spTree>
    <p:extLst>
      <p:ext uri="{BB962C8B-B14F-4D97-AF65-F5344CB8AC3E}">
        <p14:creationId xmlns:p14="http://schemas.microsoft.com/office/powerpoint/2010/main" val="2761532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B0BFD2-41FE-4145-8BC3-13AA36FC0952}"/>
              </a:ext>
            </a:extLst>
          </p:cNvPr>
          <p:cNvSpPr>
            <a:spLocks noGrp="1"/>
          </p:cNvSpPr>
          <p:nvPr>
            <p:ph type="title"/>
          </p:nvPr>
        </p:nvSpPr>
        <p:spPr/>
        <p:txBody>
          <a:bodyPr/>
          <a:lstStyle/>
          <a:p>
            <a:r>
              <a:rPr lang="cs-CZ" dirty="0"/>
              <a:t>EXKURZ - Zaměřování činnosti – další využití?</a:t>
            </a:r>
          </a:p>
        </p:txBody>
      </p:sp>
      <p:sp>
        <p:nvSpPr>
          <p:cNvPr id="3" name="Zástupný obsah 2">
            <a:extLst>
              <a:ext uri="{FF2B5EF4-FFF2-40B4-BE49-F238E27FC236}">
                <a16:creationId xmlns:a16="http://schemas.microsoft.com/office/drawing/2014/main" id="{DF2AAA2B-4828-4E7C-AE1C-E12976313EC6}"/>
              </a:ext>
            </a:extLst>
          </p:cNvPr>
          <p:cNvSpPr>
            <a:spLocks noGrp="1"/>
          </p:cNvSpPr>
          <p:nvPr>
            <p:ph idx="1"/>
          </p:nvPr>
        </p:nvSpPr>
        <p:spPr/>
        <p:txBody>
          <a:bodyPr/>
          <a:lstStyle/>
          <a:p>
            <a:pPr>
              <a:lnSpc>
                <a:spcPts val="3000"/>
              </a:lnSpc>
            </a:pPr>
            <a:r>
              <a:rPr lang="cs-CZ" sz="2000" dirty="0"/>
              <a:t>SD EU využil kritérium zaměřování činnosti pro interpretaci sekundárních právních předpisů týkajících se práv k duševnímu vlastnictví v rozhodnutí ve věci </a:t>
            </a:r>
            <a:r>
              <a:rPr lang="cs-CZ" sz="2000" i="1" dirty="0" err="1"/>
              <a:t>Dataco</a:t>
            </a:r>
            <a:r>
              <a:rPr lang="cs-CZ" sz="2000" i="1" dirty="0"/>
              <a:t>, </a:t>
            </a:r>
            <a:r>
              <a:rPr lang="cs-CZ" sz="2000" i="1" dirty="0" err="1"/>
              <a:t>L’Oreal</a:t>
            </a:r>
            <a:r>
              <a:rPr lang="cs-CZ" sz="2000" i="1" dirty="0"/>
              <a:t> </a:t>
            </a:r>
            <a:r>
              <a:rPr lang="cs-CZ" sz="2000" dirty="0"/>
              <a:t>nebo </a:t>
            </a:r>
            <a:r>
              <a:rPr lang="cs-CZ" sz="2000" i="1" dirty="0" err="1"/>
              <a:t>Donner</a:t>
            </a:r>
            <a:endParaRPr lang="cs-CZ" sz="2000" i="1" dirty="0"/>
          </a:p>
          <a:p>
            <a:pPr>
              <a:lnSpc>
                <a:spcPts val="3000"/>
              </a:lnSpc>
            </a:pPr>
            <a:r>
              <a:rPr lang="cs-CZ" sz="2000" dirty="0"/>
              <a:t>Nepřímo použito také v rozhodnutí </a:t>
            </a:r>
            <a:r>
              <a:rPr lang="cs-CZ" sz="2000" i="1" dirty="0" err="1"/>
              <a:t>Concurrence</a:t>
            </a:r>
            <a:r>
              <a:rPr lang="cs-CZ" sz="2000" dirty="0"/>
              <a:t> týkající se sítí selektivní distribuce</a:t>
            </a:r>
          </a:p>
          <a:p>
            <a:pPr>
              <a:lnSpc>
                <a:spcPts val="3000"/>
              </a:lnSpc>
            </a:pPr>
            <a:r>
              <a:rPr lang="cs-CZ" sz="2000" dirty="0"/>
              <a:t>Využití kritéria „zaměřování činnosti“ pro interpretaci místa škodné události v případě online porušení autorského práva (pro osobnostní, nikoliv majetkové aspekty)?</a:t>
            </a:r>
          </a:p>
          <a:p>
            <a:pPr lvl="1"/>
            <a:r>
              <a:rPr lang="cs-CZ" sz="2200" dirty="0"/>
              <a:t>Článek 7 odst. 2 Nařízení Brusel Ibis – místo škodné události</a:t>
            </a:r>
          </a:p>
          <a:p>
            <a:pPr lvl="1"/>
            <a:r>
              <a:rPr lang="cs-CZ" sz="2200" dirty="0"/>
              <a:t>Stanovisko generálního advokáta </a:t>
            </a:r>
            <a:r>
              <a:rPr lang="cs-CZ" sz="2200" dirty="0" err="1"/>
              <a:t>Jääskinena</a:t>
            </a:r>
            <a:r>
              <a:rPr lang="cs-CZ" sz="2200" dirty="0"/>
              <a:t> přednesené dne 13. června 2013 ve věci C-170/12, </a:t>
            </a:r>
            <a:r>
              <a:rPr lang="cs-CZ" sz="2200" dirty="0" err="1"/>
              <a:t>Pinckney</a:t>
            </a:r>
            <a:r>
              <a:rPr lang="cs-CZ" sz="2200" dirty="0"/>
              <a:t>, odst. 61-6; stanovisko generálního advokáta P. </a:t>
            </a:r>
            <a:r>
              <a:rPr lang="cs-CZ" sz="2200" dirty="0" err="1"/>
              <a:t>Cruz</a:t>
            </a:r>
            <a:r>
              <a:rPr lang="cs-CZ" sz="2200" dirty="0"/>
              <a:t> </a:t>
            </a:r>
            <a:r>
              <a:rPr lang="cs-CZ" sz="2200" dirty="0" err="1"/>
              <a:t>Villalóna</a:t>
            </a:r>
            <a:r>
              <a:rPr lang="cs-CZ" sz="2200" dirty="0"/>
              <a:t> přednesené dne 16. února 2012 ve věci C-523/10, </a:t>
            </a:r>
            <a:r>
              <a:rPr lang="cs-CZ" sz="2200" dirty="0" err="1"/>
              <a:t>Wintersteiger</a:t>
            </a:r>
            <a:r>
              <a:rPr lang="cs-CZ" sz="2200" dirty="0"/>
              <a:t>, odst. 28-31</a:t>
            </a:r>
          </a:p>
        </p:txBody>
      </p:sp>
      <p:sp>
        <p:nvSpPr>
          <p:cNvPr id="4" name="Zástupný symbol pro zápatí 3">
            <a:extLst>
              <a:ext uri="{FF2B5EF4-FFF2-40B4-BE49-F238E27FC236}">
                <a16:creationId xmlns:a16="http://schemas.microsoft.com/office/drawing/2014/main" id="{CF8BC5AA-C3C2-4534-9D27-8BEBF6111143}"/>
              </a:ext>
            </a:extLst>
          </p:cNvPr>
          <p:cNvSpPr>
            <a:spLocks noGrp="1"/>
          </p:cNvSpPr>
          <p:nvPr>
            <p:ph type="ftr" sz="quarter" idx="10"/>
          </p:nvPr>
        </p:nvSpPr>
        <p:spPr/>
        <p:txBody>
          <a:bodyPr/>
          <a:lstStyle/>
          <a:p>
            <a:r>
              <a:rPr lang="cs-CZ" altLang="cs-CZ"/>
              <a:t>doc. JUDr. Tereza Kyselovská, Ph.D.</a:t>
            </a:r>
            <a:endParaRPr lang="cs-CZ" altLang="cs-CZ" dirty="0"/>
          </a:p>
        </p:txBody>
      </p:sp>
      <p:sp>
        <p:nvSpPr>
          <p:cNvPr id="5" name="Zástupný symbol pro číslo snímku 4">
            <a:extLst>
              <a:ext uri="{FF2B5EF4-FFF2-40B4-BE49-F238E27FC236}">
                <a16:creationId xmlns:a16="http://schemas.microsoft.com/office/drawing/2014/main" id="{3740040B-573A-45A1-A21D-D87EBE65C369}"/>
              </a:ext>
            </a:extLst>
          </p:cNvPr>
          <p:cNvSpPr>
            <a:spLocks noGrp="1"/>
          </p:cNvSpPr>
          <p:nvPr>
            <p:ph type="sldNum" sz="quarter" idx="11"/>
          </p:nvPr>
        </p:nvSpPr>
        <p:spPr/>
        <p:txBody>
          <a:bodyPr/>
          <a:lstStyle/>
          <a:p>
            <a:fld id="{0970407D-EE58-4A0B-824B-1D3AE42DD9CF}" type="slidenum">
              <a:rPr lang="cs-CZ" altLang="cs-CZ" smtClean="0"/>
              <a:pPr/>
              <a:t>65</a:t>
            </a:fld>
            <a:endParaRPr lang="cs-CZ" altLang="cs-CZ" dirty="0"/>
          </a:p>
        </p:txBody>
      </p:sp>
    </p:spTree>
    <p:extLst>
      <p:ext uri="{BB962C8B-B14F-4D97-AF65-F5344CB8AC3E}">
        <p14:creationId xmlns:p14="http://schemas.microsoft.com/office/powerpoint/2010/main" val="4232184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849BA74-EDB9-970D-F8F1-10A561920BD8}"/>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0CD9AD02-4B99-53C9-3F74-78B41965A11A}"/>
              </a:ext>
            </a:extLst>
          </p:cNvPr>
          <p:cNvSpPr>
            <a:spLocks noGrp="1"/>
          </p:cNvSpPr>
          <p:nvPr>
            <p:ph type="sldNum" sz="quarter" idx="11"/>
          </p:nvPr>
        </p:nvSpPr>
        <p:spPr/>
        <p:txBody>
          <a:bodyPr/>
          <a:lstStyle/>
          <a:p>
            <a:fld id="{0970407D-EE58-4A0B-824B-1D3AE42DD9CF}" type="slidenum">
              <a:rPr lang="cs-CZ" altLang="cs-CZ" smtClean="0"/>
              <a:pPr/>
              <a:t>66</a:t>
            </a:fld>
            <a:endParaRPr lang="cs-CZ" altLang="cs-CZ" dirty="0"/>
          </a:p>
        </p:txBody>
      </p:sp>
      <p:sp>
        <p:nvSpPr>
          <p:cNvPr id="4" name="Nadpis 3">
            <a:extLst>
              <a:ext uri="{FF2B5EF4-FFF2-40B4-BE49-F238E27FC236}">
                <a16:creationId xmlns:a16="http://schemas.microsoft.com/office/drawing/2014/main" id="{C5126275-3FDF-CBBC-7590-90E71E54C1FF}"/>
              </a:ext>
            </a:extLst>
          </p:cNvPr>
          <p:cNvSpPr>
            <a:spLocks noGrp="1"/>
          </p:cNvSpPr>
          <p:nvPr>
            <p:ph type="title"/>
          </p:nvPr>
        </p:nvSpPr>
        <p:spPr/>
        <p:txBody>
          <a:bodyPr/>
          <a:lstStyle/>
          <a:p>
            <a:r>
              <a:rPr lang="cs-CZ" dirty="0"/>
              <a:t>Smluvní partner spotřebitele</a:t>
            </a:r>
          </a:p>
        </p:txBody>
      </p:sp>
      <p:sp>
        <p:nvSpPr>
          <p:cNvPr id="5" name="Zástupný obsah 4">
            <a:extLst>
              <a:ext uri="{FF2B5EF4-FFF2-40B4-BE49-F238E27FC236}">
                <a16:creationId xmlns:a16="http://schemas.microsoft.com/office/drawing/2014/main" id="{2ACDA058-B925-30CA-037D-F6EBA16F0D8A}"/>
              </a:ext>
            </a:extLst>
          </p:cNvPr>
          <p:cNvSpPr>
            <a:spLocks noGrp="1"/>
          </p:cNvSpPr>
          <p:nvPr>
            <p:ph idx="1"/>
          </p:nvPr>
        </p:nvSpPr>
        <p:spPr/>
        <p:txBody>
          <a:bodyPr/>
          <a:lstStyle/>
          <a:p>
            <a:r>
              <a:rPr lang="cs-CZ" sz="2400" dirty="0"/>
              <a:t>C-478/12 Armin Maletic, Marianne Maletic v. lastminute.com </a:t>
            </a:r>
            <a:r>
              <a:rPr lang="cs-CZ" sz="2400" dirty="0" err="1"/>
              <a:t>GmbH</a:t>
            </a:r>
            <a:r>
              <a:rPr lang="cs-CZ" sz="2400" dirty="0"/>
              <a:t>, TUI </a:t>
            </a:r>
            <a:r>
              <a:rPr lang="cs-CZ" sz="2400" dirty="0" err="1"/>
              <a:t>Österreich</a:t>
            </a:r>
            <a:r>
              <a:rPr lang="cs-CZ" sz="2400" dirty="0"/>
              <a:t> </a:t>
            </a:r>
            <a:r>
              <a:rPr lang="cs-CZ" sz="2400" dirty="0" err="1"/>
              <a:t>GmbH</a:t>
            </a:r>
            <a:endParaRPr lang="cs-CZ" sz="2400" dirty="0"/>
          </a:p>
          <a:p>
            <a:pPr lvl="1"/>
            <a:r>
              <a:rPr lang="cs-CZ" sz="2200" i="1" dirty="0"/>
              <a:t>Pojem „smluvní partner“ … musí být vykládán v tom smyslu, že za takových okolností, jako jsou okolnosti věci v původním řízení, zahrnuje i smluvního partnera hospodářského subjektu, s nímž spotřebitel uzavřel tuto smlouvu, kterýžto partner má sídlo na území členského státu, v němž se nachází bydliště tohoto spotřebitele.</a:t>
            </a:r>
          </a:p>
          <a:p>
            <a:pPr lvl="1"/>
            <a:r>
              <a:rPr lang="cs-CZ" sz="2200" dirty="0"/>
              <a:t>smluvní vztah se zprostředkovatelem zájezdu je „neoddělitelně spjat s organizátorem zájezdu“</a:t>
            </a:r>
          </a:p>
          <a:p>
            <a:endParaRPr lang="cs-CZ" dirty="0"/>
          </a:p>
        </p:txBody>
      </p:sp>
    </p:spTree>
    <p:extLst>
      <p:ext uri="{BB962C8B-B14F-4D97-AF65-F5344CB8AC3E}">
        <p14:creationId xmlns:p14="http://schemas.microsoft.com/office/powerpoint/2010/main" val="3469669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96A6D6E-A205-CB85-D911-46FB076D2F58}"/>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7CA85C7D-A70E-7AF8-E1DB-02E89FF7D811}"/>
              </a:ext>
            </a:extLst>
          </p:cNvPr>
          <p:cNvSpPr>
            <a:spLocks noGrp="1"/>
          </p:cNvSpPr>
          <p:nvPr>
            <p:ph type="sldNum" sz="quarter" idx="11"/>
          </p:nvPr>
        </p:nvSpPr>
        <p:spPr/>
        <p:txBody>
          <a:bodyPr/>
          <a:lstStyle/>
          <a:p>
            <a:fld id="{0970407D-EE58-4A0B-824B-1D3AE42DD9CF}" type="slidenum">
              <a:rPr lang="cs-CZ" altLang="cs-CZ" smtClean="0"/>
              <a:pPr/>
              <a:t>67</a:t>
            </a:fld>
            <a:endParaRPr lang="cs-CZ" altLang="cs-CZ" dirty="0"/>
          </a:p>
        </p:txBody>
      </p:sp>
      <p:sp>
        <p:nvSpPr>
          <p:cNvPr id="4" name="Nadpis 3">
            <a:extLst>
              <a:ext uri="{FF2B5EF4-FFF2-40B4-BE49-F238E27FC236}">
                <a16:creationId xmlns:a16="http://schemas.microsoft.com/office/drawing/2014/main" id="{A59A6553-1EE4-943C-E25F-06122D59D1B2}"/>
              </a:ext>
            </a:extLst>
          </p:cNvPr>
          <p:cNvSpPr>
            <a:spLocks noGrp="1"/>
          </p:cNvSpPr>
          <p:nvPr>
            <p:ph type="title"/>
          </p:nvPr>
        </p:nvSpPr>
        <p:spPr/>
        <p:txBody>
          <a:bodyPr/>
          <a:lstStyle/>
          <a:p>
            <a:r>
              <a:rPr lang="cs-CZ" dirty="0"/>
              <a:t>Spotřebitelské smlouvy online – </a:t>
            </a:r>
            <a:r>
              <a:rPr lang="cs-CZ" dirty="0" err="1"/>
              <a:t>rozh</a:t>
            </a:r>
            <a:r>
              <a:rPr lang="cs-CZ" dirty="0"/>
              <a:t>. právo </a:t>
            </a:r>
          </a:p>
        </p:txBody>
      </p:sp>
      <p:sp>
        <p:nvSpPr>
          <p:cNvPr id="5" name="Zástupný obsah 4">
            <a:extLst>
              <a:ext uri="{FF2B5EF4-FFF2-40B4-BE49-F238E27FC236}">
                <a16:creationId xmlns:a16="http://schemas.microsoft.com/office/drawing/2014/main" id="{8B78E73F-2A7C-D4BE-B8FD-5A00C2F16B5A}"/>
              </a:ext>
            </a:extLst>
          </p:cNvPr>
          <p:cNvSpPr>
            <a:spLocks noGrp="1"/>
          </p:cNvSpPr>
          <p:nvPr>
            <p:ph idx="1"/>
          </p:nvPr>
        </p:nvSpPr>
        <p:spPr>
          <a:xfrm>
            <a:off x="720000" y="1430745"/>
            <a:ext cx="10753200" cy="4139998"/>
          </a:xfrm>
        </p:spPr>
        <p:txBody>
          <a:bodyPr/>
          <a:lstStyle/>
          <a:p>
            <a:r>
              <a:rPr lang="cs-CZ" sz="2400" dirty="0"/>
              <a:t>Článek 6 Nařízení Řím I</a:t>
            </a:r>
          </a:p>
          <a:p>
            <a:pPr lvl="1"/>
            <a:r>
              <a:rPr lang="cs-CZ" sz="2200" dirty="0"/>
              <a:t>Odst. 1 – </a:t>
            </a:r>
            <a:r>
              <a:rPr lang="en-GB" sz="2200" i="1" dirty="0"/>
              <a:t>[</a:t>
            </a:r>
            <a:r>
              <a:rPr lang="cs-CZ" sz="2200" i="1" dirty="0"/>
              <a:t>…</a:t>
            </a:r>
            <a:r>
              <a:rPr lang="en-GB" sz="2200" i="1" dirty="0"/>
              <a:t>]</a:t>
            </a:r>
            <a:r>
              <a:rPr lang="cs-CZ" sz="2200" i="1" dirty="0"/>
              <a:t> smlouva uzavřená fyzickou osobou za účelem, který se netýká její profesionální nebo podnikatelské činnosti (dále jen „spotřebitel“), s jinou osobou, která jedná v rámci výkonu své profesionální nebo podnikatelské činnosti (dále jen „obchodník“), se řídí právem země, v níž má spotřebitel obvyklé bydliště, pokud a) obchodník provozuje svou profesionální nebo podnikatelskou činnost v zemi, kde má spotřebitel své obvyklé bydliště, nebo b) se jakýmkoli způsobem taková </a:t>
            </a:r>
            <a:r>
              <a:rPr lang="cs-CZ" sz="2200" b="1" i="1" dirty="0"/>
              <a:t>činnost na tuto zemi nebo na několik zemí včetně této země zaměřuje</a:t>
            </a:r>
          </a:p>
          <a:p>
            <a:pPr lvl="1"/>
            <a:r>
              <a:rPr lang="cs-CZ" sz="2200" dirty="0"/>
              <a:t>Odst. 2 - </a:t>
            </a:r>
            <a:r>
              <a:rPr lang="cs-CZ" sz="2200" i="1" dirty="0"/>
              <a:t>Bez ohledu na odstavec 1 si </a:t>
            </a:r>
            <a:r>
              <a:rPr lang="cs-CZ" sz="2200" b="1" i="1" dirty="0"/>
              <a:t>mohou strany zvolit </a:t>
            </a:r>
            <a:r>
              <a:rPr lang="cs-CZ" sz="2200" i="1" dirty="0"/>
              <a:t>v souladu s článkem 3 právo rozhodné pro smlouvu, která splňuje podmínky odstavce 1. V důsledku této volby však nesmí být spotřebitel zbaven ochrany, kterou mu poskytují ustanovení právního řádu, od nichž se nelze smluvně odchýlit, a jež by se v případě neexistence volby práva na základě odstavce 1 jinak použila</a:t>
            </a:r>
          </a:p>
        </p:txBody>
      </p:sp>
    </p:spTree>
    <p:extLst>
      <p:ext uri="{BB962C8B-B14F-4D97-AF65-F5344CB8AC3E}">
        <p14:creationId xmlns:p14="http://schemas.microsoft.com/office/powerpoint/2010/main" val="31941197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617C356-4880-CBF8-76BE-C6D8EBF85D47}"/>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5B49CBC5-8734-F01E-54C9-A9A03375FFFF}"/>
              </a:ext>
            </a:extLst>
          </p:cNvPr>
          <p:cNvSpPr>
            <a:spLocks noGrp="1"/>
          </p:cNvSpPr>
          <p:nvPr>
            <p:ph type="sldNum" sz="quarter" idx="11"/>
          </p:nvPr>
        </p:nvSpPr>
        <p:spPr/>
        <p:txBody>
          <a:bodyPr/>
          <a:lstStyle/>
          <a:p>
            <a:fld id="{0970407D-EE58-4A0B-824B-1D3AE42DD9CF}" type="slidenum">
              <a:rPr lang="cs-CZ" altLang="cs-CZ" smtClean="0"/>
              <a:pPr/>
              <a:t>68</a:t>
            </a:fld>
            <a:endParaRPr lang="cs-CZ" altLang="cs-CZ" dirty="0"/>
          </a:p>
        </p:txBody>
      </p:sp>
      <p:sp>
        <p:nvSpPr>
          <p:cNvPr id="4" name="Nadpis 3">
            <a:extLst>
              <a:ext uri="{FF2B5EF4-FFF2-40B4-BE49-F238E27FC236}">
                <a16:creationId xmlns:a16="http://schemas.microsoft.com/office/drawing/2014/main" id="{9F0E2E87-7FD6-82B7-1544-C460622A4578}"/>
              </a:ext>
            </a:extLst>
          </p:cNvPr>
          <p:cNvSpPr>
            <a:spLocks noGrp="1"/>
          </p:cNvSpPr>
          <p:nvPr>
            <p:ph type="title"/>
          </p:nvPr>
        </p:nvSpPr>
        <p:spPr/>
        <p:txBody>
          <a:bodyPr/>
          <a:lstStyle/>
          <a:p>
            <a:r>
              <a:rPr lang="cs-CZ" dirty="0"/>
              <a:t>Spotřebitelské smlouvy online – </a:t>
            </a:r>
            <a:r>
              <a:rPr lang="cs-CZ" dirty="0" err="1"/>
              <a:t>rozh</a:t>
            </a:r>
            <a:r>
              <a:rPr lang="cs-CZ" dirty="0"/>
              <a:t>. právo </a:t>
            </a:r>
          </a:p>
        </p:txBody>
      </p:sp>
      <p:sp>
        <p:nvSpPr>
          <p:cNvPr id="5" name="Zástupný obsah 4">
            <a:extLst>
              <a:ext uri="{FF2B5EF4-FFF2-40B4-BE49-F238E27FC236}">
                <a16:creationId xmlns:a16="http://schemas.microsoft.com/office/drawing/2014/main" id="{A7D2A64C-9663-AC5B-5A86-1B341D3EDFE1}"/>
              </a:ext>
            </a:extLst>
          </p:cNvPr>
          <p:cNvSpPr>
            <a:spLocks noGrp="1"/>
          </p:cNvSpPr>
          <p:nvPr>
            <p:ph idx="1"/>
          </p:nvPr>
        </p:nvSpPr>
        <p:spPr>
          <a:xfrm>
            <a:off x="719400" y="1438909"/>
            <a:ext cx="10753200" cy="4139998"/>
          </a:xfrm>
        </p:spPr>
        <p:txBody>
          <a:bodyPr/>
          <a:lstStyle/>
          <a:p>
            <a:r>
              <a:rPr lang="cs-CZ" sz="2400" dirty="0"/>
              <a:t>C-191/15 </a:t>
            </a:r>
            <a:r>
              <a:rPr lang="cs-CZ" sz="2400" dirty="0" err="1"/>
              <a:t>Verein</a:t>
            </a:r>
            <a:r>
              <a:rPr lang="cs-CZ" sz="2400" dirty="0"/>
              <a:t> </a:t>
            </a:r>
            <a:r>
              <a:rPr lang="cs-CZ" sz="2400" dirty="0" err="1"/>
              <a:t>für</a:t>
            </a:r>
            <a:r>
              <a:rPr lang="cs-CZ" sz="2400" dirty="0"/>
              <a:t> </a:t>
            </a:r>
            <a:r>
              <a:rPr lang="cs-CZ" sz="2400" dirty="0" err="1"/>
              <a:t>Konsumenteninformation</a:t>
            </a:r>
            <a:r>
              <a:rPr lang="cs-CZ" sz="2400" dirty="0"/>
              <a:t> v. Amazon EU </a:t>
            </a:r>
            <a:r>
              <a:rPr lang="cs-CZ" sz="2400" dirty="0" err="1"/>
              <a:t>Sàrl</a:t>
            </a:r>
            <a:endParaRPr lang="cs-CZ" sz="2400" dirty="0"/>
          </a:p>
          <a:p>
            <a:pPr lvl="1"/>
            <a:r>
              <a:rPr lang="cs-CZ" sz="2300" dirty="0"/>
              <a:t>Ochrana spotřebitele, zneužívající klauzule, právo rozhodné pro zpracování a ochrana dat, vztah mezi Nařízením Řím I a Řím II</a:t>
            </a:r>
          </a:p>
          <a:p>
            <a:pPr lvl="1"/>
            <a:r>
              <a:rPr lang="cs-CZ" sz="2300" i="1" dirty="0"/>
              <a:t>…ujednání obsažené ve všeobecných smluvních podmínkách obchodníka, které nebylo sjednáno individuálně, a podle kterého se právem členského státu sídla tohoto obchodníka řídí smlouva uzavřená formou elektronického obchodu se spotřebitelem, </a:t>
            </a:r>
            <a:r>
              <a:rPr lang="cs-CZ" sz="2300" i="1" u="sng" dirty="0"/>
              <a:t>je zneužívající klauzulí v rozsahu, v němž uvádí tohoto spotřebitele v omyl tím, že u něj vyvolává dojem, že se na smlouvu použije pouze právo tohoto členského státu, aniž spotřebitele informoval</a:t>
            </a:r>
            <a:r>
              <a:rPr lang="cs-CZ" sz="2300" i="1" dirty="0"/>
              <a:t>, že se na něj na základě čl. 6 odst. 2 nařízení Řím I </a:t>
            </a:r>
            <a:r>
              <a:rPr lang="cs-CZ" sz="2300" i="1" u="sng" dirty="0"/>
              <a:t>vztahuje ochrana, kterou mu zajišťují imperativní ustanovení práva</a:t>
            </a:r>
            <a:r>
              <a:rPr lang="cs-CZ" sz="2300" i="1" dirty="0"/>
              <a:t>, které by bylo rozhodné v případě neexistence tohoto ujednání, přičemž přísluší vnitrostátnímu soudu, aby ve světle všech relevantních okolností tuto skutečnost ověřil.</a:t>
            </a:r>
          </a:p>
          <a:p>
            <a:pPr lvl="1"/>
            <a:endParaRPr lang="cs-CZ" sz="2200" dirty="0"/>
          </a:p>
        </p:txBody>
      </p:sp>
    </p:spTree>
    <p:extLst>
      <p:ext uri="{BB962C8B-B14F-4D97-AF65-F5344CB8AC3E}">
        <p14:creationId xmlns:p14="http://schemas.microsoft.com/office/powerpoint/2010/main" val="8957077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4AEC3FF-AE55-4EF2-1B54-D6123E0371FA}"/>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DE0346E6-7FAA-43CF-18B7-B12A71B2449C}"/>
              </a:ext>
            </a:extLst>
          </p:cNvPr>
          <p:cNvSpPr>
            <a:spLocks noGrp="1"/>
          </p:cNvSpPr>
          <p:nvPr>
            <p:ph type="sldNum" sz="quarter" idx="11"/>
          </p:nvPr>
        </p:nvSpPr>
        <p:spPr/>
        <p:txBody>
          <a:bodyPr/>
          <a:lstStyle/>
          <a:p>
            <a:fld id="{0970407D-EE58-4A0B-824B-1D3AE42DD9CF}" type="slidenum">
              <a:rPr lang="cs-CZ" altLang="cs-CZ" smtClean="0"/>
              <a:pPr/>
              <a:t>69</a:t>
            </a:fld>
            <a:endParaRPr lang="cs-CZ" altLang="cs-CZ" dirty="0"/>
          </a:p>
        </p:txBody>
      </p:sp>
      <p:sp>
        <p:nvSpPr>
          <p:cNvPr id="4" name="Nadpis 3">
            <a:extLst>
              <a:ext uri="{FF2B5EF4-FFF2-40B4-BE49-F238E27FC236}">
                <a16:creationId xmlns:a16="http://schemas.microsoft.com/office/drawing/2014/main" id="{70E5EA2C-9DCB-8802-9E4A-C9CE352F0DED}"/>
              </a:ext>
            </a:extLst>
          </p:cNvPr>
          <p:cNvSpPr>
            <a:spLocks noGrp="1"/>
          </p:cNvSpPr>
          <p:nvPr>
            <p:ph type="title"/>
          </p:nvPr>
        </p:nvSpPr>
        <p:spPr/>
        <p:txBody>
          <a:bodyPr/>
          <a:lstStyle/>
          <a:p>
            <a:r>
              <a:rPr lang="cs-CZ" dirty="0"/>
              <a:t>Spotřebitelské smlouvy online – </a:t>
            </a:r>
            <a:r>
              <a:rPr lang="cs-CZ" dirty="0" err="1"/>
              <a:t>rozh</a:t>
            </a:r>
            <a:r>
              <a:rPr lang="cs-CZ" dirty="0"/>
              <a:t>. právo </a:t>
            </a:r>
          </a:p>
        </p:txBody>
      </p:sp>
      <p:sp>
        <p:nvSpPr>
          <p:cNvPr id="5" name="Zástupný obsah 4">
            <a:extLst>
              <a:ext uri="{FF2B5EF4-FFF2-40B4-BE49-F238E27FC236}">
                <a16:creationId xmlns:a16="http://schemas.microsoft.com/office/drawing/2014/main" id="{EC83990F-F016-32CB-8E9F-E738EBE32274}"/>
              </a:ext>
            </a:extLst>
          </p:cNvPr>
          <p:cNvSpPr>
            <a:spLocks noGrp="1"/>
          </p:cNvSpPr>
          <p:nvPr>
            <p:ph idx="1"/>
          </p:nvPr>
        </p:nvSpPr>
        <p:spPr>
          <a:xfrm>
            <a:off x="349857" y="1359001"/>
            <a:ext cx="11123343" cy="4139998"/>
          </a:xfrm>
        </p:spPr>
        <p:txBody>
          <a:bodyPr/>
          <a:lstStyle/>
          <a:p>
            <a:r>
              <a:rPr lang="cs-CZ" sz="2400" dirty="0"/>
              <a:t>C-821/21 NM v. Club La </a:t>
            </a:r>
            <a:r>
              <a:rPr lang="cs-CZ" sz="2400" dirty="0" err="1"/>
              <a:t>Costa</a:t>
            </a:r>
            <a:r>
              <a:rPr lang="cs-CZ" sz="2400" dirty="0"/>
              <a:t> (UK) </a:t>
            </a:r>
            <a:r>
              <a:rPr lang="cs-CZ" sz="2400" dirty="0" err="1"/>
              <a:t>plc</a:t>
            </a:r>
            <a:r>
              <a:rPr lang="cs-CZ" sz="2400" dirty="0"/>
              <a:t> a další</a:t>
            </a:r>
          </a:p>
          <a:p>
            <a:pPr lvl="1"/>
            <a:r>
              <a:rPr lang="cs-CZ" sz="2200" i="1" dirty="0"/>
              <a:t>Článek 3 Nařízení Řím I musí být vykládán v tom smyslu, že nebrání ujednání o volbě rozhodného práva obsaženému ve všeobecných podmínkách smlouvy nebo v samostatném dokumentu, na který tato smlouva odkazuje a který byl předán spotřebiteli, za podmínky, že toto ujednání informuje spotřebitele o tom, že se na něj na základě čl. 6 odst. 2 nařízení Řím I v každém případě vztahuje ochrana, kterou mu zajišťují imperativní ustanovení práva země, v níž má obvyklé bydliště.</a:t>
            </a:r>
          </a:p>
          <a:p>
            <a:pPr lvl="1"/>
            <a:r>
              <a:rPr lang="cs-CZ" sz="2200" i="1" dirty="0"/>
              <a:t>Článek 6 odst. 1 Nařízení Řím I musí být vykládán v tom smyslu, že pokud spotřebitelská smlouva splňuje podmínky stanovené v tomto ustanovení a nedojde-li k platné volbě práva rozhodného pro tuto smlouvu, musí být toto právo určeno podle uvedeného ustanovení, kterého se mohou dovolávat obě strany uvedené smlouvy, včetně prodávajícího nebo poskytovatele, a to bez ohledu na okolnost, že by právo rozhodné pro tutéž smlouvu podle článků 3 a 4 tohoto nařízení mohlo být pro spotřebitele příznivější</a:t>
            </a:r>
            <a:endParaRPr lang="cs-CZ" sz="2200" dirty="0"/>
          </a:p>
        </p:txBody>
      </p:sp>
    </p:spTree>
    <p:extLst>
      <p:ext uri="{BB962C8B-B14F-4D97-AF65-F5344CB8AC3E}">
        <p14:creationId xmlns:p14="http://schemas.microsoft.com/office/powerpoint/2010/main" val="331892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obsah 8" descr="Obsah obrázku text, snímek obrazovky, Písmo, číslo&#10;&#10;Popis byl vytvořen automaticky">
            <a:extLst>
              <a:ext uri="{FF2B5EF4-FFF2-40B4-BE49-F238E27FC236}">
                <a16:creationId xmlns:a16="http://schemas.microsoft.com/office/drawing/2014/main" id="{919049C3-2941-C72B-D112-2462A38FCB8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18796" y="68263"/>
            <a:ext cx="7954407" cy="6721475"/>
          </a:xfrm>
          <a:noFill/>
        </p:spPr>
      </p:pic>
      <p:sp>
        <p:nvSpPr>
          <p:cNvPr id="2" name="Zástupný symbol pro zápatí 1">
            <a:extLst>
              <a:ext uri="{FF2B5EF4-FFF2-40B4-BE49-F238E27FC236}">
                <a16:creationId xmlns:a16="http://schemas.microsoft.com/office/drawing/2014/main" id="{AA6E1349-7961-8825-BC51-8B591DDF981C}"/>
              </a:ext>
            </a:extLst>
          </p:cNvPr>
          <p:cNvSpPr>
            <a:spLocks noGrp="1"/>
          </p:cNvSpPr>
          <p:nvPr>
            <p:ph type="ftr" sz="quarter" idx="10"/>
          </p:nvPr>
        </p:nvSpPr>
        <p:spPr/>
        <p:txBody>
          <a:bodyPr/>
          <a:lstStyle/>
          <a:p>
            <a:pPr>
              <a:spcAft>
                <a:spcPts val="600"/>
              </a:spcAft>
            </a:pPr>
            <a:r>
              <a:rPr lang="pt-BR"/>
              <a:t>doc. JUDr. Tereza Kyselovská, Ph.D.</a:t>
            </a:r>
            <a:endParaRPr lang="cs-CZ"/>
          </a:p>
        </p:txBody>
      </p:sp>
      <p:sp>
        <p:nvSpPr>
          <p:cNvPr id="3" name="Zástupný symbol pro číslo snímku 2" hidden="1">
            <a:extLst>
              <a:ext uri="{FF2B5EF4-FFF2-40B4-BE49-F238E27FC236}">
                <a16:creationId xmlns:a16="http://schemas.microsoft.com/office/drawing/2014/main" id="{FC0DD5CA-7E58-4400-3F89-44EA7BC3E9D3}"/>
              </a:ext>
            </a:extLst>
          </p:cNvPr>
          <p:cNvSpPr>
            <a:spLocks noGrp="1"/>
          </p:cNvSpPr>
          <p:nvPr>
            <p:ph type="sldNum" sz="quarter" idx="11"/>
          </p:nvPr>
        </p:nvSpPr>
        <p:spPr/>
        <p:txBody>
          <a:bodyPr/>
          <a:lstStyle/>
          <a:p>
            <a:pPr>
              <a:spcAft>
                <a:spcPts val="600"/>
              </a:spcAft>
            </a:pPr>
            <a:fld id="{0970407D-EE58-4A0B-824B-1D3AE42DD9CF}" type="slidenum">
              <a:rPr lang="cs-CZ" altLang="cs-CZ" smtClean="0"/>
              <a:pPr>
                <a:spcAft>
                  <a:spcPts val="600"/>
                </a:spcAft>
              </a:pPr>
              <a:t>7</a:t>
            </a:fld>
            <a:endParaRPr lang="cs-CZ" altLang="cs-CZ"/>
          </a:p>
        </p:txBody>
      </p:sp>
    </p:spTree>
    <p:extLst>
      <p:ext uri="{BB962C8B-B14F-4D97-AF65-F5344CB8AC3E}">
        <p14:creationId xmlns:p14="http://schemas.microsoft.com/office/powerpoint/2010/main" val="14949668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260E4B-FFFB-4289-2FC6-3DAD1A78D2B1}"/>
              </a:ext>
            </a:extLst>
          </p:cNvPr>
          <p:cNvSpPr>
            <a:spLocks noGrp="1"/>
          </p:cNvSpPr>
          <p:nvPr>
            <p:ph type="title"/>
          </p:nvPr>
        </p:nvSpPr>
        <p:spPr/>
        <p:txBody>
          <a:bodyPr/>
          <a:lstStyle/>
          <a:p>
            <a:r>
              <a:rPr lang="cs-CZ" dirty="0"/>
              <a:t>Děkuji za pozornost. </a:t>
            </a:r>
            <a:br>
              <a:rPr lang="cs-CZ" dirty="0"/>
            </a:br>
            <a:r>
              <a:rPr lang="cs-CZ" dirty="0"/>
              <a:t>Pokračování po přestávce v další prezentaci.</a:t>
            </a:r>
          </a:p>
        </p:txBody>
      </p:sp>
      <p:sp>
        <p:nvSpPr>
          <p:cNvPr id="3" name="Podnadpis 2">
            <a:extLst>
              <a:ext uri="{FF2B5EF4-FFF2-40B4-BE49-F238E27FC236}">
                <a16:creationId xmlns:a16="http://schemas.microsoft.com/office/drawing/2014/main" id="{048481D2-A183-15CA-FDDC-61DD189C8C68}"/>
              </a:ext>
            </a:extLst>
          </p:cNvPr>
          <p:cNvSpPr>
            <a:spLocks noGrp="1"/>
          </p:cNvSpPr>
          <p:nvPr>
            <p:ph type="subTitle" idx="1"/>
          </p:nvPr>
        </p:nvSpPr>
        <p:spPr>
          <a:xfrm>
            <a:off x="488309" y="4720559"/>
            <a:ext cx="11361600" cy="698497"/>
          </a:xfrm>
        </p:spPr>
        <p:txBody>
          <a:bodyPr/>
          <a:lstStyle/>
          <a:p>
            <a:endParaRPr lang="cs-CZ" dirty="0"/>
          </a:p>
        </p:txBody>
      </p:sp>
    </p:spTree>
    <p:extLst>
      <p:ext uri="{BB962C8B-B14F-4D97-AF65-F5344CB8AC3E}">
        <p14:creationId xmlns:p14="http://schemas.microsoft.com/office/powerpoint/2010/main" val="415552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4"/>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ltLang="cs-CZ"/>
              <a:t>doc. JUDr. Tereza Kyselovská, Ph.D.</a:t>
            </a:r>
          </a:p>
        </p:txBody>
      </p:sp>
      <p:sp>
        <p:nvSpPr>
          <p:cNvPr id="6" name="Zástupný symbol pro číslo snímku 5"/>
          <p:cNvSpPr>
            <a:spLocks noGrp="1"/>
          </p:cNvSpPr>
          <p:nvPr>
            <p:ph type="sldNum" sz="quarter" idx="11"/>
          </p:nvPr>
        </p:nvSpPr>
        <p:spPr>
          <a:xfrm>
            <a:off x="414000" y="6228000"/>
            <a:ext cx="252000" cy="252000"/>
          </a:xfrm>
        </p:spPr>
        <p:txBody>
          <a:bodyPr wrap="none" anchor="ctr">
            <a:normAutofit/>
          </a:bodyPr>
          <a:lstStyle/>
          <a:p>
            <a:pPr>
              <a:spcAft>
                <a:spcPts val="600"/>
              </a:spcAft>
            </a:pPr>
            <a:fld id="{91152B74-69A5-4C0F-AF65-094CC50B2C3C}" type="slidenum">
              <a:rPr lang="cs-CZ" altLang="cs-CZ" smtClean="0"/>
              <a:pPr>
                <a:spcAft>
                  <a:spcPts val="600"/>
                </a:spcAft>
              </a:pPr>
              <a:t>8</a:t>
            </a:fld>
            <a:endParaRPr lang="cs-CZ" altLang="cs-CZ"/>
          </a:p>
        </p:txBody>
      </p:sp>
      <p:sp>
        <p:nvSpPr>
          <p:cNvPr id="4" name="Zástupný symbol pro obsah 3"/>
          <p:cNvSpPr>
            <a:spLocks noGrp="1"/>
          </p:cNvSpPr>
          <p:nvPr>
            <p:ph type="body" sz="quarter" idx="26"/>
          </p:nvPr>
        </p:nvSpPr>
        <p:spPr>
          <a:xfrm>
            <a:off x="720725" y="1296001"/>
            <a:ext cx="5220000" cy="271576"/>
          </a:xfrm>
        </p:spPr>
        <p:txBody>
          <a:bodyPr>
            <a:normAutofit/>
          </a:bodyPr>
          <a:lstStyle/>
          <a:p>
            <a:pPr>
              <a:spcAft>
                <a:spcPts val="600"/>
              </a:spcAft>
            </a:pPr>
            <a:r>
              <a:rPr lang="cs-CZ" sz="1700"/>
              <a:t>.</a:t>
            </a:r>
          </a:p>
        </p:txBody>
      </p:sp>
      <p:sp>
        <p:nvSpPr>
          <p:cNvPr id="2" name="Nadpis 1"/>
          <p:cNvSpPr>
            <a:spLocks noGrp="1"/>
          </p:cNvSpPr>
          <p:nvPr>
            <p:ph type="title"/>
          </p:nvPr>
        </p:nvSpPr>
        <p:spPr>
          <a:xfrm>
            <a:off x="720000" y="720000"/>
            <a:ext cx="10753200" cy="451576"/>
          </a:xfrm>
        </p:spPr>
        <p:txBody>
          <a:bodyPr anchor="t">
            <a:noAutofit/>
          </a:bodyPr>
          <a:lstStyle/>
          <a:p>
            <a:r>
              <a:rPr lang="cs-CZ" dirty="0"/>
              <a:t>Další zdroje</a:t>
            </a:r>
          </a:p>
        </p:txBody>
      </p:sp>
      <p:sp>
        <p:nvSpPr>
          <p:cNvPr id="13" name="Text Placeholder 5">
            <a:extLst>
              <a:ext uri="{FF2B5EF4-FFF2-40B4-BE49-F238E27FC236}">
                <a16:creationId xmlns:a16="http://schemas.microsoft.com/office/drawing/2014/main" id="{9052D906-42CB-749B-DA28-FD8C2ECD15DF}"/>
              </a:ext>
            </a:extLst>
          </p:cNvPr>
          <p:cNvSpPr>
            <a:spLocks noGrp="1"/>
          </p:cNvSpPr>
          <p:nvPr>
            <p:ph type="body" sz="quarter" idx="27"/>
          </p:nvPr>
        </p:nvSpPr>
        <p:spPr>
          <a:xfrm>
            <a:off x="6251278" y="1290515"/>
            <a:ext cx="5220000" cy="271576"/>
          </a:xfrm>
        </p:spPr>
        <p:txBody>
          <a:bodyPr/>
          <a:lstStyle/>
          <a:p>
            <a:endParaRPr lang="en-US"/>
          </a:p>
        </p:txBody>
      </p:sp>
      <p:pic>
        <p:nvPicPr>
          <p:cNvPr id="3" name="Zástupný symbol pro obsah 6">
            <a:extLst>
              <a:ext uri="{FF2B5EF4-FFF2-40B4-BE49-F238E27FC236}">
                <a16:creationId xmlns:a16="http://schemas.microsoft.com/office/drawing/2014/main" id="{4A685F51-91A6-84FA-F7A4-87896497E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373649"/>
            <a:ext cx="2438022" cy="3598558"/>
          </a:xfrm>
          <a:prstGeom prst="rect">
            <a:avLst/>
          </a:prstGeom>
          <a:noFill/>
        </p:spPr>
      </p:pic>
      <p:pic>
        <p:nvPicPr>
          <p:cNvPr id="8" name="Zástupný symbol pro obsah 7"/>
          <p:cNvPicPr>
            <a:picLocks noGrp="1" noChangeAspect="1"/>
          </p:cNvPicPr>
          <p:nvPr>
            <p:ph idx="30"/>
          </p:nvPr>
        </p:nvPicPr>
        <p:blipFill>
          <a:blip r:embed="rId3">
            <a:extLst>
              <a:ext uri="{28A0092B-C50C-407E-A947-70E740481C1C}">
                <a14:useLocalDpi xmlns:a14="http://schemas.microsoft.com/office/drawing/2010/main" val="0"/>
              </a:ext>
            </a:extLst>
          </a:blip>
          <a:stretch>
            <a:fillRect/>
          </a:stretch>
        </p:blipFill>
        <p:spPr>
          <a:xfrm>
            <a:off x="3424163" y="1373648"/>
            <a:ext cx="2560974" cy="3632588"/>
          </a:xfrm>
          <a:noFill/>
        </p:spPr>
      </p:pic>
      <p:pic>
        <p:nvPicPr>
          <p:cNvPr id="9" name="Zástupný obsah 7">
            <a:extLst>
              <a:ext uri="{FF2B5EF4-FFF2-40B4-BE49-F238E27FC236}">
                <a16:creationId xmlns:a16="http://schemas.microsoft.com/office/drawing/2014/main" id="{F471D328-E820-8BC3-209F-4ECF40265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278" y="1373648"/>
            <a:ext cx="2560974" cy="3598559"/>
          </a:xfrm>
          <a:prstGeom prst="rect">
            <a:avLst/>
          </a:prstGeom>
        </p:spPr>
      </p:pic>
      <p:pic>
        <p:nvPicPr>
          <p:cNvPr id="11" name="Obrázek 10" descr="Obsah obrázku text, snímek obrazovky, Písmo, design&#10;&#10;Popis byl vytvořen automaticky">
            <a:extLst>
              <a:ext uri="{FF2B5EF4-FFF2-40B4-BE49-F238E27FC236}">
                <a16:creationId xmlns:a16="http://schemas.microsoft.com/office/drawing/2014/main" id="{337E1866-472E-BFE1-1B76-CDFF207915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6660" y="1404806"/>
            <a:ext cx="2481263" cy="3536242"/>
          </a:xfrm>
          <a:prstGeom prst="rect">
            <a:avLst/>
          </a:prstGeom>
        </p:spPr>
      </p:pic>
    </p:spTree>
    <p:extLst>
      <p:ext uri="{BB962C8B-B14F-4D97-AF65-F5344CB8AC3E}">
        <p14:creationId xmlns:p14="http://schemas.microsoft.com/office/powerpoint/2010/main" val="264880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CF9564-19E8-4AC3-BCD6-D9C5D4E9130F}"/>
              </a:ext>
            </a:extLst>
          </p:cNvPr>
          <p:cNvSpPr>
            <a:spLocks noGrp="1"/>
          </p:cNvSpPr>
          <p:nvPr>
            <p:ph type="title"/>
          </p:nvPr>
        </p:nvSpPr>
        <p:spPr>
          <a:xfrm>
            <a:off x="720000" y="720000"/>
            <a:ext cx="10753200" cy="451576"/>
          </a:xfrm>
        </p:spPr>
        <p:txBody>
          <a:bodyPr anchor="t">
            <a:noAutofit/>
          </a:bodyPr>
          <a:lstStyle/>
          <a:p>
            <a:r>
              <a:rPr lang="cs-CZ" dirty="0"/>
              <a:t>Další zdroje</a:t>
            </a:r>
          </a:p>
        </p:txBody>
      </p:sp>
      <p:pic>
        <p:nvPicPr>
          <p:cNvPr id="7" name="Zástupný obsah 6" descr="Obsah obrázku text, snímek obrazovky, Písmo, grafický design&#10;&#10;Popis byl vytvořen automaticky">
            <a:extLst>
              <a:ext uri="{FF2B5EF4-FFF2-40B4-BE49-F238E27FC236}">
                <a16:creationId xmlns:a16="http://schemas.microsoft.com/office/drawing/2014/main" id="{92E9841F-378A-98C4-7562-4BAB87C534F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09966" y="1405734"/>
            <a:ext cx="3342325" cy="4724135"/>
          </a:xfrm>
          <a:noFill/>
        </p:spPr>
      </p:pic>
      <p:pic>
        <p:nvPicPr>
          <p:cNvPr id="8" name="Zástupný obsah 7">
            <a:extLst>
              <a:ext uri="{FF2B5EF4-FFF2-40B4-BE49-F238E27FC236}">
                <a16:creationId xmlns:a16="http://schemas.microsoft.com/office/drawing/2014/main" id="{D2C547DF-CCB6-480E-A7F1-31E8FE889EA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29356" y="1441938"/>
            <a:ext cx="3316711" cy="4687931"/>
          </a:xfrm>
          <a:noFill/>
        </p:spPr>
      </p:pic>
      <p:sp>
        <p:nvSpPr>
          <p:cNvPr id="5" name="Zástupný symbol pro zápatí 4">
            <a:extLst>
              <a:ext uri="{FF2B5EF4-FFF2-40B4-BE49-F238E27FC236}">
                <a16:creationId xmlns:a16="http://schemas.microsoft.com/office/drawing/2014/main" id="{ED7D1FDB-68CB-4AD9-9B94-2554BBA44766}"/>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ltLang="cs-CZ"/>
              <a:t>doc. JUDr. Tereza Kyselovská, Ph.D.</a:t>
            </a:r>
          </a:p>
        </p:txBody>
      </p:sp>
      <p:sp>
        <p:nvSpPr>
          <p:cNvPr id="6" name="Zástupný symbol pro číslo snímku 5">
            <a:extLst>
              <a:ext uri="{FF2B5EF4-FFF2-40B4-BE49-F238E27FC236}">
                <a16:creationId xmlns:a16="http://schemas.microsoft.com/office/drawing/2014/main" id="{00C79E22-0A2E-492F-8800-28F3D4B29177}"/>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91152B74-69A5-4C0F-AF65-094CC50B2C3C}" type="slidenum">
              <a:rPr lang="cs-CZ" altLang="cs-CZ" smtClean="0"/>
              <a:pPr>
                <a:spcAft>
                  <a:spcPts val="600"/>
                </a:spcAft>
              </a:pPr>
              <a:t>9</a:t>
            </a:fld>
            <a:endParaRPr lang="cs-CZ" altLang="cs-CZ"/>
          </a:p>
        </p:txBody>
      </p:sp>
    </p:spTree>
    <p:extLst>
      <p:ext uri="{BB962C8B-B14F-4D97-AF65-F5344CB8AC3E}">
        <p14:creationId xmlns:p14="http://schemas.microsoft.com/office/powerpoint/2010/main" val="1444370646"/>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law-prezentace-16-9-cz-v11.potx" id="{4E9291F6-B920-48C7-AC35-9342B417E3C9}" vid="{A04E845E-CC96-4AFA-B6AA-9EA935455C7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muni-law-prezentace-16-9-cz-v11</Template>
  <TotalTime>576</TotalTime>
  <Words>6181</Words>
  <Application>Microsoft Office PowerPoint</Application>
  <PresentationFormat>Širokoúhlá obrazovka</PresentationFormat>
  <Paragraphs>532</Paragraphs>
  <Slides>70</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70</vt:i4>
      </vt:variant>
    </vt:vector>
  </HeadingPairs>
  <TitlesOfParts>
    <vt:vector size="75" baseType="lpstr">
      <vt:lpstr>Arial</vt:lpstr>
      <vt:lpstr>Calibri</vt:lpstr>
      <vt:lpstr>Tahoma</vt:lpstr>
      <vt:lpstr>Wingdings</vt:lpstr>
      <vt:lpstr>Prezentace_MU_CZ</vt:lpstr>
      <vt:lpstr>Jurisdikce a rozhodné právo na internetu I – úvod, opakování MPS, smlouvy</vt:lpstr>
      <vt:lpstr>Upozornění</vt:lpstr>
      <vt:lpstr>Představení</vt:lpstr>
      <vt:lpstr>Organizace</vt:lpstr>
      <vt:lpstr>Osnova výuky</vt:lpstr>
      <vt:lpstr>Mezinárodní právo soukromé</vt:lpstr>
      <vt:lpstr>Prezentace aplikace PowerPoint</vt:lpstr>
      <vt:lpstr>Další zdroje</vt:lpstr>
      <vt:lpstr>Další zdroje</vt:lpstr>
      <vt:lpstr>Mezinárodní právo soukromé (online)</vt:lpstr>
      <vt:lpstr>Opakování</vt:lpstr>
      <vt:lpstr>Relevantní právní předpisy</vt:lpstr>
      <vt:lpstr>Výchozí teze</vt:lpstr>
      <vt:lpstr>MPS a MPP</vt:lpstr>
      <vt:lpstr>„Tradiční“ přístup MPS a MPP…</vt:lpstr>
      <vt:lpstr>… se mění a vyvíjí,…</vt:lpstr>
      <vt:lpstr>… a je konfrontováno s právními poměry vznikajícími online…</vt:lpstr>
      <vt:lpstr>… a vyrovnává se s nimi.</vt:lpstr>
      <vt:lpstr>Autonomní interpretace SD EU</vt:lpstr>
      <vt:lpstr>Autonomní interpretace SD EU</vt:lpstr>
      <vt:lpstr>Smluvní závazkové vztahy s mezinárodním prvkem online</vt:lpstr>
      <vt:lpstr>Obsah výkladu</vt:lpstr>
      <vt:lpstr>Obchodní smlouvy online – příslušnost a rozhodné právo</vt:lpstr>
      <vt:lpstr>Obchodní smlouvy (vč. licenční a převodní)</vt:lpstr>
      <vt:lpstr>Obchodní smlouvy online – příslušnost</vt:lpstr>
      <vt:lpstr>Obchodní smlouvy online – příslušnost</vt:lpstr>
      <vt:lpstr>Obchodní smlouvy online – příslušnost</vt:lpstr>
      <vt:lpstr>Obchodní smlouvy online – příslušnost</vt:lpstr>
      <vt:lpstr>Obchodní smlouvy online – příslušnost</vt:lpstr>
      <vt:lpstr>Obchodní smlouvy online – příslušnost</vt:lpstr>
      <vt:lpstr>Obchodní smlouvy online – příslušnost</vt:lpstr>
      <vt:lpstr>Prorogace – kontroverzní (offline) rozhodnutí</vt:lpstr>
      <vt:lpstr>Obchodní smlouvy online – rozhodné právo</vt:lpstr>
      <vt:lpstr>Obchodní smlouvy online – rozhodné právo</vt:lpstr>
      <vt:lpstr>Obchodní smlouvy online – rozhodné právo</vt:lpstr>
      <vt:lpstr>Mezinárodní licenční smlouva – rozhodné právo</vt:lpstr>
      <vt:lpstr>Exkurz: PDV a MPS</vt:lpstr>
      <vt:lpstr>Exkurz: PDV a MPS</vt:lpstr>
      <vt:lpstr>Mezinárodní licenční smlouva</vt:lpstr>
      <vt:lpstr>Mezinárodní licenční smlouva</vt:lpstr>
      <vt:lpstr>Mezinárodní licenční smlouva</vt:lpstr>
      <vt:lpstr>Mezinárodní licenční smlouva</vt:lpstr>
      <vt:lpstr>Mezinárodní licenční smlouva</vt:lpstr>
      <vt:lpstr>Mezinárodní licenční smlouva</vt:lpstr>
      <vt:lpstr>Mezinárodní licenční smlouva</vt:lpstr>
      <vt:lpstr>Mezinárodní licenční smlouva</vt:lpstr>
      <vt:lpstr>Mezinárodní licenční smlouva</vt:lpstr>
      <vt:lpstr>Mezinárodní licenční smlouva</vt:lpstr>
      <vt:lpstr>Spotřebitelské smlouvy online – příslušnost a rozhodné právo</vt:lpstr>
      <vt:lpstr>Spotřebitelské smlouvy online – pr. úprava </vt:lpstr>
      <vt:lpstr>Spotřebitelské smlouvy online - příslušnost</vt:lpstr>
      <vt:lpstr>Spotřebitelské smlouvy online - příslušnost </vt:lpstr>
      <vt:lpstr>Spotřebitel</vt:lpstr>
      <vt:lpstr>Spotřebitel</vt:lpstr>
      <vt:lpstr>Spotřebitel</vt:lpstr>
      <vt:lpstr>Spotřebitel</vt:lpstr>
      <vt:lpstr>Spotřebitel</vt:lpstr>
      <vt:lpstr>Spotřebitel – kdo zkoumá</vt:lpstr>
      <vt:lpstr>Spotřebitel – kdo zkoumá</vt:lpstr>
      <vt:lpstr>Spotřebitelská smlouva</vt:lpstr>
      <vt:lpstr>Smlouva uzavřená na dálku</vt:lpstr>
      <vt:lpstr>Smlouva uzavřená na dálku</vt:lpstr>
      <vt:lpstr>Zaměřování činnosti</vt:lpstr>
      <vt:lpstr>EXKURZ - Zaměřování činnosti – další využití?</vt:lpstr>
      <vt:lpstr>EXKURZ - Zaměřování činnosti – další využití?</vt:lpstr>
      <vt:lpstr>Smluvní partner spotřebitele</vt:lpstr>
      <vt:lpstr>Spotřebitelské smlouvy online – rozh. právo </vt:lpstr>
      <vt:lpstr>Spotřebitelské smlouvy online – rozh. právo </vt:lpstr>
      <vt:lpstr>Spotřebitelské smlouvy online – rozh. právo </vt:lpstr>
      <vt:lpstr>Děkuji za pozornost.  Pokračování po přestávce v další prezentaci.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Tereza Kyselovská</dc:creator>
  <cp:lastModifiedBy>§ K</cp:lastModifiedBy>
  <cp:revision>43</cp:revision>
  <cp:lastPrinted>1601-01-01T00:00:00Z</cp:lastPrinted>
  <dcterms:created xsi:type="dcterms:W3CDTF">2022-10-03T07:42:59Z</dcterms:created>
  <dcterms:modified xsi:type="dcterms:W3CDTF">2024-10-07T20:47:04Z</dcterms:modified>
</cp:coreProperties>
</file>