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9"/>
  </p:notesMasterIdLst>
  <p:handoutMasterIdLst>
    <p:handoutMasterId r:id="rId30"/>
  </p:handout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5" r:id="rId10"/>
    <p:sldId id="269" r:id="rId11"/>
    <p:sldId id="266" r:id="rId12"/>
    <p:sldId id="267" r:id="rId13"/>
    <p:sldId id="268" r:id="rId14"/>
    <p:sldId id="270" r:id="rId15"/>
    <p:sldId id="281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64" r:id="rId25"/>
    <p:sldId id="279" r:id="rId26"/>
    <p:sldId id="280" r:id="rId27"/>
    <p:sldId id="282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126" d="100"/>
          <a:sy n="126" d="100"/>
        </p:scale>
        <p:origin x="1995" y="75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34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E8D0BB9-ABC7-4350-BCA8-D361B65B5282}" type="slidenum">
              <a:rPr lang="cs-CZ" altLang="cs-CZ" sz="1200"/>
              <a:pPr eaLnBrk="1" hangingPunct="1"/>
              <a:t>15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4117156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br>
              <a:rPr lang="cs-CZ" altLang="cs-CZ" dirty="0"/>
            </a:br>
            <a:r>
              <a:rPr lang="cs-CZ" altLang="cs-CZ" dirty="0"/>
              <a:t>Určení práva rozhodného pro soukromoprávní vztah s mezinárodním prvkem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Volba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Článek 3 </a:t>
            </a:r>
          </a:p>
          <a:p>
            <a:pPr lvl="1"/>
            <a:r>
              <a:rPr lang="cs-CZ" dirty="0"/>
              <a:t>Smlouva se řídí právem, které si strany zvolí. Volba musí být vyjádřena výslovně nebo jasně vyplývat z ustanovení smlouvy nebo okolností případu. Strany si mohou zvolit právo rozhodné pro celou smlouvu nebo pouze pro její část.</a:t>
            </a:r>
          </a:p>
          <a:p>
            <a:r>
              <a:rPr lang="cs-CZ" dirty="0"/>
              <a:t>Volba práva a autonomie vůle stran</a:t>
            </a:r>
          </a:p>
          <a:p>
            <a:r>
              <a:rPr lang="cs-CZ" dirty="0"/>
              <a:t>Volba práva a </a:t>
            </a:r>
            <a:r>
              <a:rPr lang="cs-CZ" i="1" dirty="0" err="1"/>
              <a:t>forum</a:t>
            </a:r>
            <a:r>
              <a:rPr lang="cs-CZ" dirty="0"/>
              <a:t>, resp. metoda řešení sporů</a:t>
            </a:r>
          </a:p>
          <a:p>
            <a:r>
              <a:rPr lang="cs-CZ" dirty="0"/>
              <a:t>Omezená a neomezená volba práva</a:t>
            </a:r>
          </a:p>
          <a:p>
            <a:r>
              <a:rPr lang="cs-CZ" dirty="0"/>
              <a:t>Hypotetická volba práva</a:t>
            </a:r>
          </a:p>
          <a:p>
            <a:r>
              <a:rPr lang="cs-CZ" dirty="0"/>
              <a:t>Kolizní volba práva</a:t>
            </a:r>
            <a:endParaRPr lang="en-US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53343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Volba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Smlouva se řídí právem, které si strany zvolí. </a:t>
            </a:r>
          </a:p>
          <a:p>
            <a:r>
              <a:rPr lang="cs-CZ" i="1" dirty="0"/>
              <a:t>Tato smlouva se řídí českým právem.</a:t>
            </a:r>
          </a:p>
          <a:p>
            <a:pPr lvl="0"/>
            <a:r>
              <a:rPr lang="cs-CZ" i="1" dirty="0"/>
              <a:t>Veškeré spory z této smlouvy budou řešeny před soudem v Brně.</a:t>
            </a:r>
            <a:endParaRPr lang="cs-CZ" dirty="0"/>
          </a:p>
          <a:p>
            <a:r>
              <a:rPr lang="cs-CZ" i="1" dirty="0"/>
              <a:t>Vztahy vyplývající z této smlouvy, včetně otázek její platnost a vztahů se smlouvou související, se řídí rakouským právem.</a:t>
            </a:r>
          </a:p>
          <a:p>
            <a:r>
              <a:rPr lang="cs-CZ" i="1" dirty="0"/>
              <a:t>Tato smlouva se řídí právem Středozemě.</a:t>
            </a:r>
          </a:p>
          <a:p>
            <a:r>
              <a:rPr lang="cs-CZ" i="1" dirty="0"/>
              <a:t>Tato smlouva se řídí českým občanským zákoníkem.</a:t>
            </a:r>
          </a:p>
          <a:p>
            <a:pPr marL="0" indent="0">
              <a:buNone/>
            </a:pPr>
            <a:endParaRPr lang="cs-CZ" i="1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89183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Volba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Volba musí být vyjádřena výslovně nebo jasně vyplývat z ustanovení smlouvy nebo okolností případu.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5281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Volba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Strany si mohou zvolit právo rozhodné pro celou smlouvu nebo pouze pro její část.</a:t>
            </a:r>
          </a:p>
          <a:p>
            <a:pPr lvl="1"/>
            <a:r>
              <a:rPr lang="cs-CZ" dirty="0"/>
              <a:t>Mozaiková úprava (</a:t>
            </a:r>
            <a:r>
              <a:rPr lang="cs-CZ" dirty="0" err="1"/>
              <a:t>depecage</a:t>
            </a:r>
            <a:r>
              <a:rPr lang="cs-CZ" dirty="0"/>
              <a:t>)</a:t>
            </a:r>
          </a:p>
          <a:p>
            <a:r>
              <a:rPr lang="cs-CZ" i="1" dirty="0"/>
              <a:t>Tato smlouva se řídí českým právem. Otázky spojené s porušením smlouvy a nároky stran se řídí německým právem.</a:t>
            </a:r>
          </a:p>
          <a:p>
            <a:endParaRPr lang="cs-CZ" u="sng" dirty="0"/>
          </a:p>
          <a:p>
            <a:r>
              <a:rPr lang="cs-CZ" i="1" dirty="0"/>
              <a:t>Tato smlouva se neřídí Úmluvou OSN o smlouvách o mezinárodní koupi zboží. Tato smlouva se řídí českým právem.</a:t>
            </a:r>
            <a:endParaRPr lang="cs-CZ" dirty="0"/>
          </a:p>
          <a:p>
            <a:endParaRPr lang="cs-CZ" u="sng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774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Volba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Tato smlouva se řídí právem mezinárodních obchodníků lex </a:t>
            </a:r>
            <a:r>
              <a:rPr lang="cs-CZ" i="1" dirty="0" err="1"/>
              <a:t>mercatoria</a:t>
            </a:r>
            <a:r>
              <a:rPr lang="cs-CZ" i="1" dirty="0"/>
              <a:t>.</a:t>
            </a:r>
          </a:p>
          <a:p>
            <a:r>
              <a:rPr lang="cs-CZ" i="1" dirty="0"/>
              <a:t>Vztahy mezi stranami vyplývající z této smlouvy se řídí Principy mezinárodních obchodních smluv UNIDROIT.</a:t>
            </a:r>
          </a:p>
          <a:p>
            <a:endParaRPr lang="cs-CZ" dirty="0"/>
          </a:p>
          <a:p>
            <a:r>
              <a:rPr lang="cs-CZ" dirty="0"/>
              <a:t>Co je </a:t>
            </a:r>
            <a:r>
              <a:rPr lang="cs-CZ" i="1" dirty="0"/>
              <a:t>lex </a:t>
            </a:r>
            <a:r>
              <a:rPr lang="cs-CZ" i="1" dirty="0" err="1"/>
              <a:t>mercatoria</a:t>
            </a:r>
            <a:r>
              <a:rPr lang="cs-CZ" dirty="0"/>
              <a:t>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67821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829588C-4EFE-46AF-AA9F-FC9194203D82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15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i="1"/>
              <a:t>Lex mercatoria</a:t>
            </a:r>
            <a:r>
              <a:rPr lang="cs-CZ" altLang="cs-CZ"/>
              <a:t> 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Právo světových obchodníků</a:t>
            </a:r>
          </a:p>
          <a:p>
            <a:pPr eaLnBrk="1" hangingPunct="1"/>
            <a:r>
              <a:rPr lang="cs-CZ" altLang="cs-CZ" dirty="0"/>
              <a:t>Součásti: mezinárodní obchodní zvyklosti, obecné zásady právní, institucionalizované produkty smluvní svobody, uměle vytvořené soubory pravidel</a:t>
            </a:r>
          </a:p>
          <a:p>
            <a:pPr eaLnBrk="1" hangingPunct="1"/>
            <a:r>
              <a:rPr lang="cs-CZ" altLang="cs-CZ" dirty="0"/>
              <a:t>Způsob aplikace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/>
              <a:t>Subsidiární (v ČR)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/>
              <a:t>Rovnocenná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/>
              <a:t>Přednostní</a:t>
            </a:r>
          </a:p>
        </p:txBody>
      </p:sp>
    </p:spTree>
    <p:extLst>
      <p:ext uri="{BB962C8B-B14F-4D97-AF65-F5344CB8AC3E}">
        <p14:creationId xmlns:p14="http://schemas.microsoft.com/office/powerpoint/2010/main" val="150074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Volba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Posuďte situaci: </a:t>
            </a:r>
          </a:p>
          <a:p>
            <a:r>
              <a:rPr lang="cs-CZ" i="1" dirty="0"/>
              <a:t>Dva obchodníci z ČR si pro svou smlouvu zvolí právo německé.</a:t>
            </a:r>
          </a:p>
          <a:p>
            <a:r>
              <a:rPr lang="cs-CZ" dirty="0"/>
              <a:t>Je taková doložka možná?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357208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Volba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… řešení v článku 3 odst. 3 Řím I</a:t>
            </a:r>
          </a:p>
          <a:p>
            <a:pPr lvl="1"/>
            <a:r>
              <a:rPr lang="cs-CZ" dirty="0"/>
              <a:t>V případě, že všechny ostatní prvky pro situaci významné se v okamžiku volby nacházejí v jiné zemi než v zemi, jejíž právo bylo zvoleno, není volbou práva, kterou strany učinily, dotčeno použití ustanovení práva této jiné země, od nichž se nelze smluvně odchýlit.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C22039-9CD4-4ECD-AA17-E264D33E9E80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732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Náhradní hraniční určovatel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Článek 4</a:t>
            </a:r>
          </a:p>
          <a:p>
            <a:r>
              <a:rPr lang="cs-CZ" dirty="0"/>
              <a:t>V případě neexistence volby práva</a:t>
            </a:r>
          </a:p>
          <a:p>
            <a:r>
              <a:rPr lang="cs-CZ" dirty="0"/>
              <a:t>Vyjmenované nejtypičtější smluvní typy a jejich hraniční určovatelé</a:t>
            </a:r>
          </a:p>
          <a:p>
            <a:pPr lvl="1"/>
            <a:r>
              <a:rPr lang="cs-CZ" dirty="0"/>
              <a:t>Kupní smlouva – právo země bydliště prodávajícího</a:t>
            </a:r>
          </a:p>
          <a:p>
            <a:pPr lvl="1"/>
            <a:r>
              <a:rPr lang="cs-CZ" dirty="0"/>
              <a:t>Smlouva o poskytnutí služeb – právo země bydliště poskytovatele služby</a:t>
            </a:r>
          </a:p>
          <a:p>
            <a:pPr lvl="1"/>
            <a:r>
              <a:rPr lang="cs-CZ" dirty="0"/>
              <a:t>Distributorská země – právo země bydliště distributora</a:t>
            </a:r>
          </a:p>
          <a:p>
            <a:pPr lvl="1"/>
            <a:r>
              <a:rPr lang="cs-CZ" dirty="0"/>
              <a:t>Atd.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6235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Náhradní hraniční určovatel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Článek 4 odst. 2 – „náhradní“ náhradní hraniční určovatel – právo země bydliště poskytovatele charakteristického plnění</a:t>
            </a:r>
          </a:p>
          <a:p>
            <a:r>
              <a:rPr lang="cs-CZ" dirty="0"/>
              <a:t>Článek 4 odst. 3 a 4 – tzv. únikové doložky </a:t>
            </a:r>
          </a:p>
          <a:p>
            <a:pPr lvl="1"/>
            <a:r>
              <a:rPr lang="cs-CZ" dirty="0"/>
              <a:t> Vyplývá-li ze všech okolností případu, že je smlouva zjevně </a:t>
            </a:r>
            <a:r>
              <a:rPr lang="cs-CZ" b="1" dirty="0"/>
              <a:t>úžeji</a:t>
            </a:r>
            <a:r>
              <a:rPr lang="cs-CZ" dirty="0"/>
              <a:t> spojena s jinou zemí…</a:t>
            </a:r>
          </a:p>
          <a:p>
            <a:pPr lvl="1"/>
            <a:r>
              <a:rPr lang="cs-CZ" dirty="0"/>
              <a:t>… řídí se smlouva právem země, s níž je </a:t>
            </a:r>
            <a:r>
              <a:rPr lang="cs-CZ" b="1" dirty="0"/>
              <a:t>nejúžeji</a:t>
            </a:r>
            <a:r>
              <a:rPr lang="cs-CZ" dirty="0"/>
              <a:t> spojena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66888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výkladu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Odpověď na 1. otázku z úvodu – </a:t>
            </a:r>
            <a:r>
              <a:rPr lang="cs-CZ" i="1" dirty="0"/>
              <a:t>Jakým právem se bude řídit soukromoprávní vztah s mezinárodním prvkem?</a:t>
            </a:r>
          </a:p>
          <a:p>
            <a:r>
              <a:rPr lang="cs-CZ" dirty="0"/>
              <a:t>Kolizní metoda a kolizní normy</a:t>
            </a:r>
          </a:p>
          <a:p>
            <a:endParaRPr lang="cs-CZ" dirty="0"/>
          </a:p>
          <a:p>
            <a:r>
              <a:rPr lang="cs-CZ" dirty="0"/>
              <a:t>33 </a:t>
            </a:r>
            <a:r>
              <a:rPr lang="cs-CZ" dirty="0" err="1"/>
              <a:t>Cdo</a:t>
            </a:r>
            <a:r>
              <a:rPr lang="cs-CZ" dirty="0"/>
              <a:t> 2377/2012 (NS)</a:t>
            </a:r>
          </a:p>
          <a:p>
            <a:pPr lvl="1"/>
            <a:r>
              <a:rPr lang="cs-CZ" i="1" dirty="0"/>
              <a:t>Zjistí-li soud přítomnost mezinárodního prvku v řízení, je povinen zabývat se otázkou, podle jakého právního řádu a podle jakých konkrétních norem je třeba právní vztah posoudit.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714083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Speciální úpravy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Ochrana slabší smluvní strany – spotřebitel (článek 6), zaměstnanec (článek 8), pojistník (článek 7)</a:t>
            </a:r>
          </a:p>
          <a:p>
            <a:r>
              <a:rPr lang="cs-CZ" dirty="0"/>
              <a:t>Materializovaná volba práva </a:t>
            </a:r>
          </a:p>
          <a:p>
            <a:pPr lvl="1"/>
            <a:r>
              <a:rPr lang="cs-CZ" dirty="0"/>
              <a:t>volba práva nesmí zbavit slabšího ochrany, kterou mu poskytují kogentní normy jeho práva</a:t>
            </a:r>
          </a:p>
          <a:p>
            <a:r>
              <a:rPr lang="cs-CZ" dirty="0"/>
              <a:t>Náhradní hraniční určovatel </a:t>
            </a:r>
          </a:p>
          <a:p>
            <a:pPr lvl="1"/>
            <a:r>
              <a:rPr lang="cs-CZ" dirty="0"/>
              <a:t>V případě neexistence volby práva – typicky bydliště spotřebitele, místo obvyklého výkonu práce zaměstnance apod.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87392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Limity práva rozhodného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 nechce ve všech případech dopustit „nekontrolovatelnou“ aplikaci cizího práva na svém území - institut veřejného pořádku</a:t>
            </a:r>
          </a:p>
          <a:p>
            <a:r>
              <a:rPr lang="cs-CZ" dirty="0"/>
              <a:t>2 formy veřejného pořádku</a:t>
            </a:r>
          </a:p>
          <a:p>
            <a:pPr lvl="1"/>
            <a:r>
              <a:rPr lang="cs-CZ" dirty="0"/>
              <a:t>Aktivní – imperativní normy – článek 9 Nařízení Řím I</a:t>
            </a:r>
          </a:p>
          <a:p>
            <a:pPr lvl="1"/>
            <a:r>
              <a:rPr lang="cs-CZ" dirty="0"/>
              <a:t>Pasivní – výhrada veřejného pořádku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225111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Imperativní normy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3 ZMPS, čl. 9 Nařízení Řím I</a:t>
            </a:r>
          </a:p>
          <a:p>
            <a:r>
              <a:rPr lang="cs-CZ" i="1" dirty="0"/>
              <a:t>Ustanovení tohoto zákona nebrání použití těch ustanovení českého právního řádu, kterých je nutné v mezích jejich předmětu úpravy použít vždy bez ohledu na to, kterým právním řádem se řídí právní poměry, v nichž se projeví účinky použití takových ustanovení.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734872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Výhrada veřejného pořádku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4 ZMPS</a:t>
            </a:r>
          </a:p>
          <a:p>
            <a:r>
              <a:rPr lang="cs-CZ" i="1" dirty="0"/>
              <a:t>Ustanovení zahraničního právního řádu, jehož se má použít podle ustanovení tohoto zákona, nelze použít, </a:t>
            </a:r>
            <a:r>
              <a:rPr lang="cs-CZ" b="1" i="1" dirty="0"/>
              <a:t>jestliže by se účinky tohoto použití zjevně příčily veřejnému pořádku</a:t>
            </a:r>
            <a:r>
              <a:rPr lang="cs-CZ" i="1" dirty="0"/>
              <a:t>. Ze stejných důvodů nelze uznat cizí rozhodnutí, cizí soudní smír, cizí notářskou a jinou veřejnou listinu, cizí rozhodčí nález, nebo provést procesní úkon k dožádání z ciziny, anebo uznat právní poměr nebo skutečnost, které vznikly v cizině nebo podle zahraničního právního řádu.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410578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Další otázky spojené s určováním práva rozhodného </a:t>
            </a:r>
          </a:p>
        </p:txBody>
      </p:sp>
    </p:spTree>
    <p:extLst>
      <p:ext uri="{BB962C8B-B14F-4D97-AF65-F5344CB8AC3E}">
        <p14:creationId xmlns:p14="http://schemas.microsoft.com/office/powerpoint/2010/main" val="28275766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Zpětný a další odkaz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21 ZMPS</a:t>
            </a:r>
          </a:p>
          <a:p>
            <a:r>
              <a:rPr lang="cs-CZ" dirty="0"/>
              <a:t>Zpětný odkaz</a:t>
            </a:r>
          </a:p>
          <a:p>
            <a:pPr lvl="1"/>
            <a:r>
              <a:rPr lang="cs-CZ" dirty="0"/>
              <a:t>Kolizní normy našeho práva odkazují k cizímu právu, jehož kolizní normy odkazují zpět k našemu právu</a:t>
            </a:r>
          </a:p>
          <a:p>
            <a:pPr lvl="1"/>
            <a:r>
              <a:rPr lang="cs-CZ" dirty="0"/>
              <a:t>Vzniká bludný kruh</a:t>
            </a:r>
          </a:p>
          <a:p>
            <a:r>
              <a:rPr lang="cs-CZ" dirty="0"/>
              <a:t>Další odkaz</a:t>
            </a:r>
          </a:p>
          <a:p>
            <a:pPr lvl="1"/>
            <a:r>
              <a:rPr lang="cs-CZ" dirty="0"/>
              <a:t>Kolizní normy našeho práva odkazují k cizímu právu, jehož kolizní normy odkazují k dalšímu právu</a:t>
            </a:r>
          </a:p>
          <a:p>
            <a:pPr lvl="1"/>
            <a:r>
              <a:rPr lang="cs-CZ" dirty="0"/>
              <a:t>Vzniká nekonečný řetězec 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417744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Předběžná otázka v MPS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Neplést s řízením o předběžné otázce (prejudiciálním řízením) před SD EU!</a:t>
            </a:r>
          </a:p>
          <a:p>
            <a:r>
              <a:rPr lang="cs-CZ" dirty="0"/>
              <a:t>§ 22 ZMPS</a:t>
            </a:r>
          </a:p>
          <a:p>
            <a:r>
              <a:rPr lang="cs-CZ" dirty="0"/>
              <a:t>Určitá věc, o které musí být rozhodnuto nejdříve, aby bylo možné rozhodnout o hlavní věci</a:t>
            </a:r>
          </a:p>
          <a:p>
            <a:r>
              <a:rPr lang="cs-CZ" dirty="0"/>
              <a:t>Řešení – kolizní </a:t>
            </a:r>
            <a:r>
              <a:rPr lang="cs-CZ"/>
              <a:t>a procesní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452338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3342305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Metodologie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altLang="cs-CZ" dirty="0"/>
              <a:t>Kvalifikace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dirty="0"/>
              <a:t>Subsumpce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dirty="0"/>
              <a:t>Interpretace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dirty="0"/>
              <a:t>Aplikace</a:t>
            </a:r>
          </a:p>
          <a:p>
            <a:pPr marL="0" indent="0"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Kvalifikace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Právní hodnocení skutkového stavu za účelem podřazení pod rozsah kolizní normy</a:t>
            </a:r>
          </a:p>
          <a:p>
            <a:r>
              <a:rPr lang="cs-CZ" dirty="0"/>
              <a:t>V MPS jedna z nejtěžších otázek</a:t>
            </a:r>
          </a:p>
          <a:p>
            <a:r>
              <a:rPr lang="cs-CZ" dirty="0"/>
              <a:t>Kvalifikační metody – </a:t>
            </a:r>
            <a:r>
              <a:rPr lang="cs-CZ" i="1" dirty="0"/>
              <a:t>lex </a:t>
            </a:r>
            <a:r>
              <a:rPr lang="cs-CZ" i="1" dirty="0" err="1"/>
              <a:t>fori</a:t>
            </a:r>
            <a:r>
              <a:rPr lang="cs-CZ" dirty="0"/>
              <a:t>, </a:t>
            </a:r>
            <a:r>
              <a:rPr lang="cs-CZ" i="1" dirty="0"/>
              <a:t>lex </a:t>
            </a:r>
            <a:r>
              <a:rPr lang="cs-CZ" i="1" dirty="0" err="1"/>
              <a:t>causae</a:t>
            </a:r>
            <a:r>
              <a:rPr lang="cs-CZ" dirty="0"/>
              <a:t>, funkční</a:t>
            </a:r>
          </a:p>
          <a:p>
            <a:r>
              <a:rPr lang="cs-CZ" dirty="0"/>
              <a:t>Může dojít k tzv. kvalifikačnímu problému – na jednu a tutéž situaci se bude vztahovat více nebo žádný právní řád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4</a:t>
            </a:fld>
            <a:endParaRPr lang="cs-CZ" alt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Subsumpce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Proces podřazení právně zhodnocené situace pod určitý právní předpis</a:t>
            </a:r>
          </a:p>
          <a:p>
            <a:r>
              <a:rPr lang="cs-CZ" dirty="0"/>
              <a:t>V MPS velmi složité – mnoho druhů norem a pramenů – kolize pramenů</a:t>
            </a:r>
          </a:p>
          <a:p>
            <a:r>
              <a:rPr lang="cs-CZ" dirty="0"/>
              <a:t>Na začátku vždy nutné ověřit působnost předpokládaného předpisu</a:t>
            </a:r>
          </a:p>
          <a:p>
            <a:pPr lvl="1"/>
            <a:r>
              <a:rPr lang="cs-CZ" dirty="0"/>
              <a:t>Věcná </a:t>
            </a:r>
          </a:p>
          <a:p>
            <a:pPr lvl="1"/>
            <a:r>
              <a:rPr lang="cs-CZ" dirty="0"/>
              <a:t>Osobní</a:t>
            </a:r>
          </a:p>
          <a:p>
            <a:pPr lvl="1"/>
            <a:r>
              <a:rPr lang="cs-CZ" dirty="0"/>
              <a:t>Územní</a:t>
            </a:r>
          </a:p>
          <a:p>
            <a:pPr lvl="1"/>
            <a:r>
              <a:rPr lang="cs-CZ" dirty="0"/>
              <a:t>časová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45286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Proces výkladu právního předpisu a jeho pravidla</a:t>
            </a:r>
          </a:p>
          <a:p>
            <a:r>
              <a:rPr lang="cs-CZ" dirty="0"/>
              <a:t>Různé metody výkladu – jazykový, logický, systematický, historický apod.</a:t>
            </a:r>
          </a:p>
          <a:p>
            <a:r>
              <a:rPr lang="cs-CZ" dirty="0"/>
              <a:t>V unijních (EU) předpisech nutnost autonomního výkladu</a:t>
            </a:r>
          </a:p>
          <a:p>
            <a:pPr lvl="1"/>
            <a:r>
              <a:rPr lang="cs-CZ" dirty="0"/>
              <a:t>Sleduje účel, smysl a cíl dané právní úpravy</a:t>
            </a:r>
          </a:p>
          <a:p>
            <a:pPr lvl="1"/>
            <a:r>
              <a:rPr lang="cs-CZ" dirty="0"/>
              <a:t>Výklad podává Soudní dvůr EU</a:t>
            </a:r>
          </a:p>
          <a:p>
            <a:pPr lvl="1"/>
            <a:r>
              <a:rPr lang="cs-CZ" dirty="0"/>
              <a:t>Tzv. předběžná (prejudiciální) otázka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5212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Nejdůležitější prameny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o mezinárodním právu soukromém (ZMPS)</a:t>
            </a:r>
          </a:p>
          <a:p>
            <a:r>
              <a:rPr lang="cs-CZ" b="1" dirty="0"/>
              <a:t>Nařízení o právu rozhodném pro smluvní závazkové vztahy (Nařízení Řím I)</a:t>
            </a:r>
          </a:p>
          <a:p>
            <a:r>
              <a:rPr lang="cs-CZ" dirty="0"/>
              <a:t>Nařízení o právu rozhodném pro mimosmluvní závazkové vztahy (Řím II)</a:t>
            </a:r>
          </a:p>
          <a:p>
            <a:r>
              <a:rPr lang="cs-CZ" dirty="0"/>
              <a:t>Nařízení o výživném</a:t>
            </a:r>
          </a:p>
          <a:p>
            <a:r>
              <a:rPr lang="cs-CZ" dirty="0"/>
              <a:t>Nařízení o dědictví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28169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Nařízení Řím I - působnost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Věcná – věci (smlouvy) občanské a obchodní</a:t>
            </a:r>
          </a:p>
          <a:p>
            <a:r>
              <a:rPr lang="cs-CZ" dirty="0"/>
              <a:t>Osobní – </a:t>
            </a:r>
            <a:r>
              <a:rPr lang="cs-CZ" i="1" dirty="0" err="1"/>
              <a:t>erga</a:t>
            </a:r>
            <a:r>
              <a:rPr lang="cs-CZ" i="1" dirty="0"/>
              <a:t> </a:t>
            </a:r>
            <a:r>
              <a:rPr lang="cs-CZ" i="1" dirty="0" err="1"/>
              <a:t>omnes</a:t>
            </a:r>
            <a:r>
              <a:rPr lang="cs-CZ" i="1" dirty="0"/>
              <a:t> </a:t>
            </a:r>
          </a:p>
          <a:p>
            <a:pPr lvl="1"/>
            <a:r>
              <a:rPr lang="cs-CZ" i="1" dirty="0"/>
              <a:t>Právo určené na základě tohoto nařízení se použije bez ohledu na to, zda je právem některého z členských států, či nikoliv.</a:t>
            </a:r>
          </a:p>
          <a:p>
            <a:r>
              <a:rPr lang="cs-CZ" dirty="0"/>
              <a:t>Územní – všechny členské státy EU (kromě Dánska)</a:t>
            </a:r>
          </a:p>
          <a:p>
            <a:r>
              <a:rPr lang="cs-CZ" dirty="0"/>
              <a:t>Časová – smlouvy uzavřené po 17.12.2009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52371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Nařízení Řím I – systematika pravidel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hraniční určovatel (volba práva)</a:t>
            </a:r>
          </a:p>
          <a:p>
            <a:r>
              <a:rPr lang="cs-CZ" dirty="0"/>
              <a:t>Náhradní hraniční určovatelé (v případě neexistence volby práva)</a:t>
            </a:r>
          </a:p>
          <a:p>
            <a:r>
              <a:rPr lang="cs-CZ" dirty="0"/>
              <a:t>Speciální úpravy (ochrana slabší smluvní strany)</a:t>
            </a:r>
          </a:p>
          <a:p>
            <a:r>
              <a:rPr lang="cs-CZ" dirty="0"/>
              <a:t>Omezení pravidel (veřejný pořádek)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1119723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142</TotalTime>
  <Words>1403</Words>
  <Application>Microsoft Office PowerPoint</Application>
  <PresentationFormat>Předvádění na obrazovce (4:3)</PresentationFormat>
  <Paragraphs>186</Paragraphs>
  <Slides>27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Tahoma</vt:lpstr>
      <vt:lpstr>Trebuchet MS</vt:lpstr>
      <vt:lpstr>Wingdings</vt:lpstr>
      <vt:lpstr>Prezentace_MU_CZ</vt:lpstr>
      <vt:lpstr> Určení práva rozhodného pro soukromoprávní vztah s mezinárodním prvkem</vt:lpstr>
      <vt:lpstr>Cíl výkladu</vt:lpstr>
      <vt:lpstr>Metodologie</vt:lpstr>
      <vt:lpstr>Kvalifikace</vt:lpstr>
      <vt:lpstr>Subsumpce</vt:lpstr>
      <vt:lpstr>Interpretace</vt:lpstr>
      <vt:lpstr>Nejdůležitější prameny</vt:lpstr>
      <vt:lpstr>Nařízení Řím I - působnost</vt:lpstr>
      <vt:lpstr>Nařízení Řím I – systematika pravidel</vt:lpstr>
      <vt:lpstr>Volba práva</vt:lpstr>
      <vt:lpstr>Volba práva</vt:lpstr>
      <vt:lpstr>Volba práva</vt:lpstr>
      <vt:lpstr>Volba práva</vt:lpstr>
      <vt:lpstr>Volba práva</vt:lpstr>
      <vt:lpstr>Lex mercatoria </vt:lpstr>
      <vt:lpstr>Volba práva</vt:lpstr>
      <vt:lpstr>Volba práva</vt:lpstr>
      <vt:lpstr>Náhradní hraniční určovatel</vt:lpstr>
      <vt:lpstr>Náhradní hraniční určovatel</vt:lpstr>
      <vt:lpstr>Speciální úpravy </vt:lpstr>
      <vt:lpstr>Limity práva rozhodného</vt:lpstr>
      <vt:lpstr>Imperativní normy</vt:lpstr>
      <vt:lpstr>Výhrada veřejného pořádku</vt:lpstr>
      <vt:lpstr>Další otázky spojené s určováním práva rozhodného </vt:lpstr>
      <vt:lpstr>Zpětný a další odkaz</vt:lpstr>
      <vt:lpstr>Předběžná otázka v MPS</vt:lpstr>
      <vt:lpstr>Děkuji za pozornost.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107801</dc:creator>
  <cp:lastModifiedBy>§ K</cp:lastModifiedBy>
  <cp:revision>23</cp:revision>
  <cp:lastPrinted>1601-01-01T00:00:00Z</cp:lastPrinted>
  <dcterms:created xsi:type="dcterms:W3CDTF">2017-04-16T17:23:53Z</dcterms:created>
  <dcterms:modified xsi:type="dcterms:W3CDTF">2022-09-24T14:31:35Z</dcterms:modified>
</cp:coreProperties>
</file>