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8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307" r:id="rId22"/>
    <p:sldId id="308" r:id="rId23"/>
    <p:sldId id="269" r:id="rId2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415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28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489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483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110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7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662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658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0851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86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6117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205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8653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87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28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4726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4717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9928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79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Držba, její </a:t>
            </a:r>
            <a:r>
              <a:rPr lang="cs-CZ"/>
              <a:t>převod a ochrana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a povinnosti nepoctivého držitele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733566"/>
            <a:ext cx="8066301" cy="4139998"/>
          </a:xfrm>
        </p:spPr>
        <p:txBody>
          <a:bodyPr/>
          <a:lstStyle/>
          <a:p>
            <a:r>
              <a:rPr lang="cs-CZ" dirty="0"/>
              <a:t>Náhrada jako jednateli bez příkazu</a:t>
            </a:r>
          </a:p>
          <a:p>
            <a:endParaRPr lang="cs-CZ" dirty="0"/>
          </a:p>
          <a:p>
            <a:r>
              <a:rPr lang="cs-CZ" dirty="0"/>
              <a:t>Nutné náklady (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Povinnost vydat užitky</a:t>
            </a:r>
          </a:p>
          <a:p>
            <a:r>
              <a:rPr lang="cs-CZ" dirty="0"/>
              <a:t>Povinnost nahradit ušlé užitky</a:t>
            </a:r>
          </a:p>
          <a:p>
            <a:r>
              <a:rPr lang="cs-CZ" dirty="0"/>
              <a:t>Povinnost k náhradě škody</a:t>
            </a:r>
          </a:p>
        </p:txBody>
      </p:sp>
    </p:spTree>
    <p:extLst>
      <p:ext uri="{BB962C8B-B14F-4D97-AF65-F5344CB8AC3E}">
        <p14:creationId xmlns:p14="http://schemas.microsoft.com/office/powerpoint/2010/main" val="171362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pravá a nepravá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Vi</a:t>
            </a:r>
            <a:r>
              <a:rPr lang="cs-CZ" i="1" dirty="0"/>
              <a:t> (násilí), </a:t>
            </a:r>
            <a:r>
              <a:rPr lang="cs-CZ" i="1" dirty="0" err="1"/>
              <a:t>clam</a:t>
            </a:r>
            <a:r>
              <a:rPr lang="cs-CZ" i="1" dirty="0"/>
              <a:t> (tajně, lstí), </a:t>
            </a:r>
            <a:r>
              <a:rPr lang="cs-CZ" i="1" dirty="0" err="1"/>
              <a:t>precario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(z výprosy chce udělat výpůjčku)</a:t>
            </a:r>
          </a:p>
          <a:p>
            <a:endParaRPr lang="cs-CZ" dirty="0"/>
          </a:p>
          <a:p>
            <a:r>
              <a:rPr lang="cs-CZ" dirty="0"/>
              <a:t>Držba nepravá je vždy i držbou neřádnou</a:t>
            </a:r>
          </a:p>
          <a:p>
            <a:endParaRPr lang="cs-CZ" dirty="0"/>
          </a:p>
          <a:p>
            <a:r>
              <a:rPr lang="cs-CZ" dirty="0"/>
              <a:t>Při vydržení se je nutné, aby držba byla pravou </a:t>
            </a:r>
          </a:p>
        </p:txBody>
      </p:sp>
    </p:spTree>
    <p:extLst>
      <p:ext uri="{BB962C8B-B14F-4D97-AF65-F5344CB8AC3E}">
        <p14:creationId xmlns:p14="http://schemas.microsoft.com/office/powerpoint/2010/main" val="265690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Další druhy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Držba vedoucí k vydržení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Řádné vydržení</a:t>
            </a:r>
          </a:p>
          <a:p>
            <a:pPr lvl="1"/>
            <a:r>
              <a:rPr lang="cs-CZ" dirty="0"/>
              <a:t>Mimořádné vydržení (</a:t>
            </a:r>
            <a:r>
              <a:rPr lang="cs-CZ" b="1" dirty="0"/>
              <a:t>22 </a:t>
            </a:r>
            <a:r>
              <a:rPr lang="cs-CZ" b="1" dirty="0" err="1"/>
              <a:t>Cdo</a:t>
            </a:r>
            <a:r>
              <a:rPr lang="cs-CZ" b="1" dirty="0"/>
              <a:t> 3387/2021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i="1" dirty="0"/>
          </a:p>
          <a:p>
            <a:r>
              <a:rPr lang="cs-CZ" dirty="0"/>
              <a:t>Tabulární držba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tabularis</a:t>
            </a:r>
            <a:r>
              <a:rPr lang="cs-CZ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84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Nabytí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/>
              <a:t>Corpore et animo</a:t>
            </a:r>
          </a:p>
          <a:p>
            <a:endParaRPr lang="cs-CZ" dirty="0"/>
          </a:p>
          <a:p>
            <a:r>
              <a:rPr lang="cs-CZ" dirty="0"/>
              <a:t>Způsobilý předmět</a:t>
            </a:r>
          </a:p>
          <a:p>
            <a:endParaRPr lang="cs-CZ" dirty="0"/>
          </a:p>
          <a:p>
            <a:r>
              <a:rPr lang="cs-CZ" dirty="0"/>
              <a:t>Podmínkou nabytí držby není právní titul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08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Jednostranné uchopení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054693"/>
            <a:ext cx="8066301" cy="4139998"/>
          </a:xfrm>
        </p:spPr>
        <p:txBody>
          <a:bodyPr/>
          <a:lstStyle/>
          <a:p>
            <a:r>
              <a:rPr lang="cs-CZ" i="1" dirty="0" err="1"/>
              <a:t>Apprehense</a:t>
            </a:r>
            <a:endParaRPr lang="cs-CZ" i="1" dirty="0"/>
          </a:p>
          <a:p>
            <a:r>
              <a:rPr lang="cs-CZ" dirty="0"/>
              <a:t>Hmotné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Přivlastnění odhozené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Krádež/loupež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err="1"/>
              <a:t>Zajmutí</a:t>
            </a:r>
            <a:r>
              <a:rPr lang="cs-CZ" sz="2800" dirty="0"/>
              <a:t> zvířete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Nález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Uchopení držby</a:t>
            </a:r>
          </a:p>
          <a:p>
            <a:pPr lvl="2"/>
            <a:endParaRPr lang="cs-CZ" dirty="0"/>
          </a:p>
          <a:p>
            <a:r>
              <a:rPr lang="cs-CZ" dirty="0"/>
              <a:t>Nehmotné věci (práva)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Užívání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Vykonávání domnělého práva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Dobrovolné podrobení se povinnosti (právo, aby soused nezvýšil stavbu – </a:t>
            </a:r>
            <a:r>
              <a:rPr lang="cs-CZ" sz="2800" i="1" dirty="0" err="1"/>
              <a:t>servitus</a:t>
            </a:r>
            <a:r>
              <a:rPr lang="cs-CZ" sz="2800" i="1" dirty="0"/>
              <a:t> </a:t>
            </a:r>
            <a:r>
              <a:rPr lang="cs-CZ" sz="2800" i="1" dirty="0" err="1"/>
              <a:t>altius</a:t>
            </a:r>
            <a:r>
              <a:rPr lang="cs-CZ" sz="2800" i="1" dirty="0"/>
              <a:t> non </a:t>
            </a:r>
            <a:r>
              <a:rPr lang="cs-CZ" sz="2800" i="1" dirty="0" err="1"/>
              <a:t>tollendi</a:t>
            </a:r>
            <a:r>
              <a:rPr lang="cs-CZ" sz="2800" dirty="0"/>
              <a:t>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752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Dvoustranné uchopení držby (tradice)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Rozsah držby (odvozený od předchozího držitele)</a:t>
            </a:r>
          </a:p>
          <a:p>
            <a:pPr lvl="1"/>
            <a:endParaRPr lang="cs-CZ" dirty="0"/>
          </a:p>
          <a:p>
            <a:pPr lvl="1"/>
            <a:r>
              <a:rPr lang="cs-CZ" sz="2400" dirty="0"/>
              <a:t>Hmotné odevzdání movitých věcí z ruky do ruky</a:t>
            </a:r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longa manu</a:t>
            </a:r>
          </a:p>
          <a:p>
            <a:pPr lvl="1"/>
            <a:r>
              <a:rPr lang="cs-CZ" sz="2400" dirty="0"/>
              <a:t>Odevzdání symbolické (znameními)</a:t>
            </a:r>
          </a:p>
          <a:p>
            <a:pPr lvl="1"/>
            <a:r>
              <a:rPr lang="cs-CZ" sz="2400" i="1" dirty="0" err="1"/>
              <a:t>Constitutum</a:t>
            </a:r>
            <a:r>
              <a:rPr lang="cs-CZ" sz="2400" i="1" dirty="0"/>
              <a:t> </a:t>
            </a:r>
            <a:r>
              <a:rPr lang="cs-CZ" sz="2400" i="1" dirty="0" err="1"/>
              <a:t>possessorium</a:t>
            </a:r>
            <a:endParaRPr lang="cs-CZ" sz="2400" i="1" dirty="0"/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</a:t>
            </a:r>
            <a:r>
              <a:rPr lang="cs-CZ" sz="2400" i="1" dirty="0" err="1"/>
              <a:t>brevi</a:t>
            </a:r>
            <a:r>
              <a:rPr lang="cs-CZ" sz="2400" i="1" dirty="0"/>
              <a:t> manu</a:t>
            </a:r>
          </a:p>
          <a:p>
            <a:pPr lvl="1"/>
            <a:r>
              <a:rPr lang="cs-CZ" sz="2400" dirty="0"/>
              <a:t>Nabytí držby zástupcem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91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Ochrana faktického stavu</a:t>
            </a:r>
          </a:p>
          <a:p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dirty="0"/>
              <a:t> a </a:t>
            </a:r>
            <a:r>
              <a:rPr lang="cs-CZ" i="1" dirty="0" err="1"/>
              <a:t>interdictum</a:t>
            </a:r>
            <a:r>
              <a:rPr lang="cs-CZ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pPr marL="72000" indent="0">
              <a:buNone/>
            </a:pPr>
            <a:endParaRPr lang="cs-CZ" i="1" dirty="0"/>
          </a:p>
          <a:p>
            <a:pPr lvl="1"/>
            <a:r>
              <a:rPr lang="cs-CZ" sz="2400" dirty="0"/>
              <a:t>Žaloba z rušené držby (§ 1003 a 1004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/>
              <a:t>Žaloba na uchování držby (§ 1007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/>
              <a:t>Ochrana držby svépomocí (§ 1006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 err="1"/>
              <a:t>Publiciánská</a:t>
            </a:r>
            <a:r>
              <a:rPr lang="cs-CZ" sz="2400" dirty="0"/>
              <a:t> žaloba (§ 1043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7094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8195" y="426721"/>
            <a:ext cx="8565755" cy="459104"/>
          </a:xfrm>
        </p:spPr>
        <p:txBody>
          <a:bodyPr/>
          <a:lstStyle/>
          <a:p>
            <a:r>
              <a:rPr lang="cs-CZ" dirty="0"/>
              <a:t>Žaloba proti rušení držby (§ 1003 – 1005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sz="2400" dirty="0"/>
              <a:t>Prekluzivní lhůta 6 týdnů</a:t>
            </a:r>
          </a:p>
          <a:p>
            <a:r>
              <a:rPr lang="cs-CZ" sz="2400" dirty="0"/>
              <a:t>Svémocné rušení</a:t>
            </a:r>
          </a:p>
          <a:p>
            <a:r>
              <a:rPr lang="cs-CZ" sz="2400" dirty="0"/>
              <a:t>Není nutné prokázat kvalifikovanou držbu</a:t>
            </a:r>
          </a:p>
          <a:p>
            <a:r>
              <a:rPr lang="cs-CZ" sz="2400" dirty="0"/>
              <a:t>Námitka nepravé držby</a:t>
            </a:r>
          </a:p>
          <a:p>
            <a:r>
              <a:rPr lang="cs-CZ" sz="2400" dirty="0"/>
              <a:t>Procesní úprava – § 176 – 180 OSŘ</a:t>
            </a:r>
          </a:p>
          <a:p>
            <a:endParaRPr lang="cs-CZ" sz="2400" dirty="0"/>
          </a:p>
          <a:p>
            <a:r>
              <a:rPr lang="cs-CZ" sz="2400" dirty="0"/>
              <a:t>Ochrana proti provádění stavby (§ 1004 </a:t>
            </a:r>
            <a:r>
              <a:rPr lang="cs-CZ" sz="2400" dirty="0" err="1"/>
              <a:t>o.z</a:t>
            </a:r>
            <a:r>
              <a:rPr lang="cs-CZ" sz="24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0331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543103" cy="419223"/>
          </a:xfrm>
        </p:spPr>
        <p:txBody>
          <a:bodyPr/>
          <a:lstStyle/>
          <a:p>
            <a:r>
              <a:rPr lang="cs-CZ" dirty="0"/>
              <a:t>Žaloba na uchování držby (§ 1006 – 1007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dirty="0"/>
              <a:t>Vypuzení z držby </a:t>
            </a:r>
            <a:r>
              <a:rPr lang="cs-CZ" i="1" dirty="0"/>
              <a:t>(</a:t>
            </a:r>
            <a:r>
              <a:rPr lang="cs-CZ" i="1" dirty="0" err="1"/>
              <a:t>dejekce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i="1" dirty="0" err="1"/>
              <a:t>exceptio</a:t>
            </a:r>
            <a:r>
              <a:rPr lang="cs-CZ" i="1" dirty="0"/>
              <a:t> </a:t>
            </a:r>
            <a:r>
              <a:rPr lang="cs-CZ" i="1" dirty="0" err="1"/>
              <a:t>vitiosae</a:t>
            </a:r>
            <a:r>
              <a:rPr lang="cs-CZ" i="1" dirty="0"/>
              <a:t> </a:t>
            </a:r>
            <a:r>
              <a:rPr lang="cs-CZ" i="1" dirty="0" err="1"/>
              <a:t>posessionis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</a:t>
            </a:r>
            <a:r>
              <a:rPr lang="cs-CZ" dirty="0"/>
              <a:t>(§ 1007 odst. 2 </a:t>
            </a:r>
            <a:r>
              <a:rPr lang="cs-CZ" dirty="0" err="1"/>
              <a:t>o.z</a:t>
            </a:r>
            <a:r>
              <a:rPr lang="cs-CZ" dirty="0"/>
              <a:t>.)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07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 svépomocí (§ 1006)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Je zřejmé, že ochrana veřejné moci by přišla pozdě</a:t>
            </a:r>
          </a:p>
          <a:p>
            <a:endParaRPr lang="cs-CZ" dirty="0"/>
          </a:p>
          <a:p>
            <a:r>
              <a:rPr lang="cs-CZ" dirty="0"/>
              <a:t>Proporcionalita</a:t>
            </a:r>
          </a:p>
          <a:p>
            <a:endParaRPr lang="cs-CZ" dirty="0"/>
          </a:p>
          <a:p>
            <a:r>
              <a:rPr lang="cs-CZ" dirty="0"/>
              <a:t>Držitel není oprávněn věc, která mu již byla odcizena a kterou nalezl u třetí osoby, této osobě svépomocně odejmout</a:t>
            </a:r>
          </a:p>
        </p:txBody>
      </p:sp>
    </p:spTree>
    <p:extLst>
      <p:ext uri="{BB962C8B-B14F-4D97-AF65-F5344CB8AC3E}">
        <p14:creationId xmlns:p14="http://schemas.microsoft.com/office/powerpoint/2010/main" val="89069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Držba jako právem chráněný faktický stav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právo vs. faktický stav</a:t>
            </a:r>
          </a:p>
          <a:p>
            <a:endParaRPr lang="cs-CZ" dirty="0"/>
          </a:p>
          <a:p>
            <a:r>
              <a:rPr lang="cs-CZ" dirty="0"/>
              <a:t>Držba je právní institut</a:t>
            </a:r>
          </a:p>
          <a:p>
            <a:endParaRPr lang="cs-CZ" dirty="0"/>
          </a:p>
          <a:p>
            <a:r>
              <a:rPr lang="cs-CZ" dirty="0"/>
              <a:t>Posesorní ochrana je poskytována i osobě, která nemůže být v právu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 err="1"/>
              <a:t>Publiciánská</a:t>
            </a:r>
            <a:r>
              <a:rPr lang="cs-CZ" dirty="0"/>
              <a:t> žaloba (§ 1043 </a:t>
            </a:r>
            <a:r>
              <a:rPr lang="cs-CZ" sz="4000" dirty="0" err="1"/>
              <a:t>o.z</a:t>
            </a:r>
            <a:r>
              <a:rPr lang="cs-CZ" sz="4000" dirty="0"/>
              <a:t>.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/>
              <a:t>petitorní ochrana </a:t>
            </a:r>
          </a:p>
          <a:p>
            <a:r>
              <a:rPr lang="cs-CZ" i="1" dirty="0" err="1"/>
              <a:t>possessorium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Žaloba na zdržení i na odstranění</a:t>
            </a:r>
          </a:p>
          <a:p>
            <a:endParaRPr lang="cs-CZ" dirty="0"/>
          </a:p>
          <a:p>
            <a:r>
              <a:rPr lang="cs-CZ" dirty="0"/>
              <a:t>Srovnávání (síla) držebních titulů</a:t>
            </a:r>
          </a:p>
          <a:p>
            <a:endParaRPr lang="cs-CZ" dirty="0"/>
          </a:p>
          <a:p>
            <a:r>
              <a:rPr lang="cs-CZ" dirty="0"/>
              <a:t>Nejsou prekluzívní lhůty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03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 </a:t>
            </a:r>
            <a:r>
              <a:rPr lang="cs-CZ" sz="4000" dirty="0" err="1"/>
              <a:t>o.z</a:t>
            </a:r>
            <a:r>
              <a:rPr lang="cs-CZ" sz="4000" dirty="0"/>
              <a:t>.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I. Corpore</a:t>
            </a:r>
          </a:p>
          <a:p>
            <a:r>
              <a:rPr lang="cs-CZ" dirty="0"/>
              <a:t>Držba vlastnického práva</a:t>
            </a:r>
          </a:p>
          <a:p>
            <a:pPr lvl="1"/>
            <a:r>
              <a:rPr lang="cs-CZ" dirty="0"/>
              <a:t>Zničení věci</a:t>
            </a:r>
          </a:p>
          <a:p>
            <a:pPr lvl="1"/>
            <a:r>
              <a:rPr lang="cs-CZ" dirty="0"/>
              <a:t>Ztráta věci</a:t>
            </a:r>
          </a:p>
          <a:p>
            <a:pPr lvl="1"/>
            <a:r>
              <a:rPr lang="cs-CZ" dirty="0"/>
              <a:t>Převod/přechod do držby jiné osoby</a:t>
            </a:r>
          </a:p>
          <a:p>
            <a:pPr lvl="1"/>
            <a:r>
              <a:rPr lang="cs-CZ" dirty="0"/>
              <a:t>Vypuzení z držby</a:t>
            </a:r>
          </a:p>
          <a:p>
            <a:r>
              <a:rPr lang="cs-CZ" dirty="0"/>
              <a:t>Držba jiných práv</a:t>
            </a:r>
          </a:p>
          <a:p>
            <a:pPr lvl="1"/>
            <a:r>
              <a:rPr lang="cs-CZ" dirty="0"/>
              <a:t>Zničení užívané věci</a:t>
            </a:r>
          </a:p>
          <a:p>
            <a:pPr lvl="1"/>
            <a:r>
              <a:rPr lang="cs-CZ" dirty="0"/>
              <a:t>Prohlášení oprávněného (u reálných břemen), že nechce, aby bylo plněno</a:t>
            </a:r>
          </a:p>
          <a:p>
            <a:pPr lvl="1"/>
            <a:r>
              <a:rPr lang="cs-CZ" dirty="0"/>
              <a:t>U služebností negativních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negativae</a:t>
            </a:r>
            <a:r>
              <a:rPr lang="cs-CZ" dirty="0"/>
              <a:t>) jestliže povinný nerespektuje zákaz</a:t>
            </a:r>
          </a:p>
          <a:p>
            <a:pPr lvl="1"/>
            <a:r>
              <a:rPr lang="cs-CZ" dirty="0"/>
              <a:t>u služebností afirmativních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affirmativae</a:t>
            </a:r>
            <a:r>
              <a:rPr lang="cs-CZ" dirty="0"/>
              <a:t>) jestliže výkon práva se strany povinné osoby již není trpěn (např. odepření práva pastvy)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607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 </a:t>
            </a:r>
            <a:r>
              <a:rPr lang="cs-CZ" sz="4000" dirty="0" err="1"/>
              <a:t>o.z</a:t>
            </a:r>
            <a:r>
              <a:rPr lang="cs-CZ" sz="4000" dirty="0"/>
              <a:t>.</a:t>
            </a:r>
            <a:r>
              <a:rPr lang="cs-CZ" dirty="0"/>
              <a:t>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II. Animo</a:t>
            </a:r>
          </a:p>
          <a:p>
            <a:endParaRPr lang="cs-CZ" dirty="0"/>
          </a:p>
          <a:p>
            <a:r>
              <a:rPr lang="cs-CZ" dirty="0"/>
              <a:t>Dobrovolným a úplným opuštěním věci nebo vzdání se práva</a:t>
            </a:r>
          </a:p>
          <a:p>
            <a:endParaRPr lang="cs-CZ" dirty="0"/>
          </a:p>
          <a:p>
            <a:r>
              <a:rPr lang="cs-CZ" dirty="0"/>
              <a:t>Tradice (zejména </a:t>
            </a:r>
            <a:r>
              <a:rPr lang="cs-CZ" i="1" dirty="0" err="1"/>
              <a:t>constitutum</a:t>
            </a:r>
            <a:r>
              <a:rPr lang="cs-CZ" i="1" dirty="0"/>
              <a:t> </a:t>
            </a:r>
            <a:r>
              <a:rPr lang="cs-CZ" i="1" dirty="0" err="1"/>
              <a:t>possessorium</a:t>
            </a:r>
            <a:r>
              <a:rPr lang="cs-CZ" dirty="0"/>
              <a:t>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40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>
                <a:solidFill>
                  <a:schemeClr val="tx2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druhy a předmět držby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05070" y="10061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vlastnického práva (držba věci – </a:t>
            </a:r>
            <a:r>
              <a:rPr lang="cs-CZ" sz="3600" i="1" dirty="0" err="1"/>
              <a:t>rei</a:t>
            </a:r>
            <a:r>
              <a:rPr lang="cs-CZ" sz="3600" i="1" dirty="0"/>
              <a:t> </a:t>
            </a:r>
            <a:r>
              <a:rPr lang="cs-CZ" sz="3600" i="1" dirty="0" err="1"/>
              <a:t>possessio</a:t>
            </a:r>
            <a:r>
              <a:rPr lang="cs-CZ" sz="3600" dirty="0"/>
              <a:t>) - § 989 odst. 1 </a:t>
            </a:r>
            <a:r>
              <a:rPr lang="cs-CZ" sz="3600" dirty="0" err="1"/>
              <a:t>o.z</a:t>
            </a:r>
            <a:r>
              <a:rPr lang="cs-CZ" sz="3600" dirty="0"/>
              <a:t>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jiných práv (</a:t>
            </a:r>
            <a:r>
              <a:rPr lang="cs-CZ" sz="3600" i="1" dirty="0" err="1"/>
              <a:t>iuris</a:t>
            </a:r>
            <a:r>
              <a:rPr lang="cs-CZ" sz="3600" i="1" dirty="0"/>
              <a:t> quasi </a:t>
            </a:r>
            <a:r>
              <a:rPr lang="cs-CZ" sz="3600" i="1" dirty="0" err="1"/>
              <a:t>possessio</a:t>
            </a:r>
            <a:r>
              <a:rPr lang="cs-CZ" sz="3600" dirty="0"/>
              <a:t>) - § 989 odst. 2 </a:t>
            </a:r>
            <a:r>
              <a:rPr lang="cs-CZ" sz="3600" dirty="0" err="1"/>
              <a:t>o.z</a:t>
            </a:r>
            <a:r>
              <a:rPr lang="cs-CZ" sz="3600" dirty="0"/>
              <a:t>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Věci hmotné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Nehmotné statky pouze zprostředkovaně (skrze držbu jiných práv)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Pojmové znaky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i="1" dirty="0" err="1"/>
              <a:t>Corporalis</a:t>
            </a:r>
            <a:r>
              <a:rPr lang="cs-CZ" sz="3200" i="1" dirty="0"/>
              <a:t> </a:t>
            </a:r>
            <a:r>
              <a:rPr lang="cs-CZ" sz="3200" i="1" dirty="0" err="1"/>
              <a:t>possessio</a:t>
            </a:r>
            <a:endParaRPr lang="cs-CZ" sz="3200" i="1" dirty="0"/>
          </a:p>
          <a:p>
            <a:endParaRPr lang="cs-CZ" sz="3200" dirty="0"/>
          </a:p>
          <a:p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possidendi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domini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6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Subjekty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Fyzické osoby</a:t>
            </a:r>
          </a:p>
          <a:p>
            <a:r>
              <a:rPr lang="cs-CZ" dirty="0"/>
              <a:t>Právnické osoby</a:t>
            </a:r>
          </a:p>
          <a:p>
            <a:r>
              <a:rPr lang="cs-CZ" dirty="0"/>
              <a:t>Stát</a:t>
            </a:r>
          </a:p>
          <a:p>
            <a:endParaRPr lang="cs-CZ" dirty="0"/>
          </a:p>
          <a:p>
            <a:r>
              <a:rPr lang="cs-CZ" dirty="0"/>
              <a:t>Zastoupený vs. zástupce</a:t>
            </a:r>
          </a:p>
          <a:p>
            <a:endParaRPr lang="cs-CZ" dirty="0"/>
          </a:p>
          <a:p>
            <a:r>
              <a:rPr lang="cs-CZ" dirty="0"/>
              <a:t>Spoludržitelé (</a:t>
            </a:r>
            <a:r>
              <a:rPr lang="cs-CZ" i="1" dirty="0" err="1"/>
              <a:t>compossessio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0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řádná a neřádná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Řádný titul (</a:t>
            </a:r>
            <a:r>
              <a:rPr lang="cs-CZ" i="1" dirty="0" err="1"/>
              <a:t>iustus</a:t>
            </a:r>
            <a:r>
              <a:rPr lang="cs-CZ" i="1" dirty="0"/>
              <a:t> </a:t>
            </a:r>
            <a:r>
              <a:rPr lang="cs-CZ" i="1" dirty="0" err="1"/>
              <a:t>titulus</a:t>
            </a:r>
            <a:r>
              <a:rPr lang="cs-CZ" i="1" dirty="0"/>
              <a:t>)</a:t>
            </a:r>
          </a:p>
          <a:p>
            <a:endParaRPr lang="cs-CZ" dirty="0"/>
          </a:p>
          <a:p>
            <a:r>
              <a:rPr lang="cs-CZ" dirty="0"/>
              <a:t>Neřádná držba nemůže být 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 err="1"/>
              <a:t>Detentor</a:t>
            </a:r>
            <a:r>
              <a:rPr lang="cs-CZ" dirty="0"/>
              <a:t> je neřádným držitelem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03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poctivá a nepoctivá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K poctivé držbě se nevyžaduje právní titul</a:t>
            </a:r>
          </a:p>
          <a:p>
            <a:endParaRPr lang="cs-CZ" dirty="0"/>
          </a:p>
          <a:p>
            <a:r>
              <a:rPr lang="cs-CZ" dirty="0"/>
              <a:t>Poctivá držba se obvykle nabývá v tzv. omluvitelném skutkovém omylu</a:t>
            </a:r>
            <a:endParaRPr lang="cs-CZ" i="1" dirty="0"/>
          </a:p>
          <a:p>
            <a:endParaRPr lang="cs-CZ" i="1" dirty="0"/>
          </a:p>
          <a:p>
            <a:r>
              <a:rPr lang="cs-CZ" i="1" dirty="0" err="1"/>
              <a:t>bonae</a:t>
            </a:r>
            <a:r>
              <a:rPr lang="cs-CZ" i="1" dirty="0"/>
              <a:t> </a:t>
            </a:r>
            <a:r>
              <a:rPr lang="cs-CZ" i="1" dirty="0" err="1"/>
              <a:t>fidei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13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Vztah vlastník </a:t>
            </a:r>
            <a:r>
              <a:rPr lang="cs-CZ" i="1" dirty="0"/>
              <a:t>– </a:t>
            </a:r>
            <a:r>
              <a:rPr lang="cs-CZ" dirty="0"/>
              <a:t>poctivý držitel (</a:t>
            </a:r>
            <a:r>
              <a:rPr lang="cs-CZ" i="1" dirty="0" err="1"/>
              <a:t>rei</a:t>
            </a:r>
            <a:r>
              <a:rPr lang="cs-CZ" i="1" dirty="0"/>
              <a:t> </a:t>
            </a:r>
            <a:r>
              <a:rPr lang="cs-CZ" i="1" dirty="0" err="1"/>
              <a:t>vindicatio</a:t>
            </a:r>
            <a:r>
              <a:rPr lang="cs-CZ" i="1" dirty="0"/>
              <a:t>)</a:t>
            </a:r>
          </a:p>
          <a:p>
            <a:r>
              <a:rPr lang="cs-CZ" dirty="0"/>
              <a:t>Poctivý držitel může věc, kterou má ve své držbě, beze vší zodpovědnosti libovolně užívat, dát k užívání, zužívat a dokonce i zničit (§ 996 odst. 1 </a:t>
            </a:r>
            <a:r>
              <a:rPr lang="cs-CZ" sz="2800" dirty="0" err="1"/>
              <a:t>o.z</a:t>
            </a:r>
            <a:r>
              <a:rPr lang="cs-CZ" sz="2800" dirty="0"/>
              <a:t>.</a:t>
            </a:r>
            <a:r>
              <a:rPr lang="cs-CZ" dirty="0"/>
              <a:t>)</a:t>
            </a:r>
          </a:p>
          <a:p>
            <a:r>
              <a:rPr lang="cs-CZ" i="1" dirty="0" err="1"/>
              <a:t>fructus</a:t>
            </a:r>
            <a:r>
              <a:rPr lang="cs-CZ" i="1" dirty="0"/>
              <a:t> </a:t>
            </a:r>
            <a:r>
              <a:rPr lang="cs-CZ" i="1" dirty="0" err="1"/>
              <a:t>separati</a:t>
            </a:r>
            <a:r>
              <a:rPr lang="cs-CZ" i="1" dirty="0"/>
              <a:t> </a:t>
            </a:r>
            <a:r>
              <a:rPr lang="cs-CZ" dirty="0"/>
              <a:t>(§ 996 odst. 2 </a:t>
            </a:r>
            <a:r>
              <a:rPr lang="cs-CZ" sz="2800" dirty="0" err="1"/>
              <a:t>o.z</a:t>
            </a:r>
            <a:r>
              <a:rPr lang="cs-CZ" sz="2800" dirty="0"/>
              <a:t>.</a:t>
            </a:r>
            <a:r>
              <a:rPr lang="cs-CZ" dirty="0"/>
              <a:t>)</a:t>
            </a:r>
          </a:p>
          <a:p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utiles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voluptuariae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631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2384" y="1151675"/>
            <a:ext cx="8066301" cy="4139998"/>
          </a:xfrm>
        </p:spPr>
        <p:txBody>
          <a:bodyPr/>
          <a:lstStyle/>
          <a:p>
            <a:r>
              <a:rPr lang="cs-CZ" i="1" dirty="0"/>
              <a:t>Ius </a:t>
            </a:r>
            <a:r>
              <a:rPr lang="cs-CZ" i="1" dirty="0" err="1"/>
              <a:t>tollendi</a:t>
            </a:r>
            <a:endParaRPr lang="cs-CZ" i="1" dirty="0"/>
          </a:p>
          <a:p>
            <a:r>
              <a:rPr lang="cs-CZ" i="1" strike="dblStrike" dirty="0"/>
              <a:t>Ius </a:t>
            </a:r>
            <a:r>
              <a:rPr lang="cs-CZ" i="1" strike="dblStrike" dirty="0" err="1"/>
              <a:t>retentionis</a:t>
            </a:r>
            <a:endParaRPr lang="cs-CZ" i="1" strike="dblStrike" dirty="0"/>
          </a:p>
          <a:p>
            <a:r>
              <a:rPr lang="cs-CZ" dirty="0"/>
              <a:t>Poctivá držba se stává okamžikem doručení vlastnické žaloby (</a:t>
            </a:r>
            <a:r>
              <a:rPr lang="cs-CZ" dirty="0" err="1"/>
              <a:t>reivindikační</a:t>
            </a:r>
            <a:r>
              <a:rPr lang="cs-CZ" dirty="0"/>
              <a:t>, určovací, na vyklizení) držbou nepoctivou</a:t>
            </a:r>
          </a:p>
          <a:p>
            <a:r>
              <a:rPr lang="cs-CZ" i="1" dirty="0" err="1"/>
              <a:t>Omnis</a:t>
            </a:r>
            <a:r>
              <a:rPr lang="cs-CZ" i="1" dirty="0"/>
              <a:t> culpa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ve vztahu k vlastníkovi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vůči jiným osobám - vydržení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157039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17289</TotalTime>
  <Words>862</Words>
  <Application>Microsoft Office PowerPoint</Application>
  <PresentationFormat>Vlastní</PresentationFormat>
  <Paragraphs>232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Držba, její převod a ochrana</vt:lpstr>
      <vt:lpstr>Držba jako právem chráněný faktický stav </vt:lpstr>
      <vt:lpstr>Základní druhy a předmět držby</vt:lpstr>
      <vt:lpstr>Pojmové znaky držby</vt:lpstr>
      <vt:lpstr>Subjekty držby</vt:lpstr>
      <vt:lpstr>Držba řádná a neřádná</vt:lpstr>
      <vt:lpstr>Držba poctivá a nepoctivá</vt:lpstr>
      <vt:lpstr>Práva poctivého držitele I.</vt:lpstr>
      <vt:lpstr>Práva poctivého držitele II.</vt:lpstr>
      <vt:lpstr>Práva a povinnosti nepoctivého držitele</vt:lpstr>
      <vt:lpstr>Držba pravá a nepravá</vt:lpstr>
      <vt:lpstr>Další druhy držby</vt:lpstr>
      <vt:lpstr>Nabytí držby</vt:lpstr>
      <vt:lpstr>Jednostranné uchopení držby</vt:lpstr>
      <vt:lpstr>Dvoustranné uchopení držby (tradice)</vt:lpstr>
      <vt:lpstr>Ochrana držby</vt:lpstr>
      <vt:lpstr>Žaloba proti rušení držby (§ 1003 – 1005 o.z.)</vt:lpstr>
      <vt:lpstr>Žaloba na uchování držby (§ 1006 – 1007 o.z.)</vt:lpstr>
      <vt:lpstr>Ochrana držby svépomocí (§ 1006)</vt:lpstr>
      <vt:lpstr>Publiciánská žaloba (§ 1043 o.z.)</vt:lpstr>
      <vt:lpstr>Zánik držby (§ 1009 o.z.)</vt:lpstr>
      <vt:lpstr>Zánik držby (§ 1009 o.z.)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137</cp:revision>
  <cp:lastPrinted>1601-01-01T00:00:00Z</cp:lastPrinted>
  <dcterms:created xsi:type="dcterms:W3CDTF">2019-10-01T06:59:56Z</dcterms:created>
  <dcterms:modified xsi:type="dcterms:W3CDTF">2024-10-02T15:16:12Z</dcterms:modified>
</cp:coreProperties>
</file>