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1"/>
  </p:notesMasterIdLst>
  <p:sldIdLst>
    <p:sldId id="466" r:id="rId2"/>
    <p:sldId id="346" r:id="rId3"/>
    <p:sldId id="352" r:id="rId4"/>
    <p:sldId id="474" r:id="rId5"/>
    <p:sldId id="347" r:id="rId6"/>
    <p:sldId id="272" r:id="rId7"/>
    <p:sldId id="350" r:id="rId8"/>
    <p:sldId id="348" r:id="rId9"/>
    <p:sldId id="349" r:id="rId10"/>
    <p:sldId id="351" r:id="rId11"/>
    <p:sldId id="354" r:id="rId12"/>
    <p:sldId id="355" r:id="rId13"/>
    <p:sldId id="257" r:id="rId14"/>
    <p:sldId id="284" r:id="rId15"/>
    <p:sldId id="295" r:id="rId16"/>
    <p:sldId id="475" r:id="rId17"/>
    <p:sldId id="356" r:id="rId18"/>
    <p:sldId id="344" r:id="rId19"/>
    <p:sldId id="358" r:id="rId20"/>
    <p:sldId id="276" r:id="rId21"/>
    <p:sldId id="469" r:id="rId22"/>
    <p:sldId id="298" r:id="rId23"/>
    <p:sldId id="359" r:id="rId24"/>
    <p:sldId id="277" r:id="rId25"/>
    <p:sldId id="285" r:id="rId26"/>
    <p:sldId id="299" r:id="rId27"/>
    <p:sldId id="286" r:id="rId28"/>
    <p:sldId id="296" r:id="rId29"/>
    <p:sldId id="287" r:id="rId30"/>
    <p:sldId id="297" r:id="rId31"/>
    <p:sldId id="362" r:id="rId32"/>
    <p:sldId id="363" r:id="rId33"/>
    <p:sldId id="364" r:id="rId34"/>
    <p:sldId id="361" r:id="rId35"/>
    <p:sldId id="289" r:id="rId36"/>
    <p:sldId id="278" r:id="rId37"/>
    <p:sldId id="279" r:id="rId38"/>
    <p:sldId id="290" r:id="rId39"/>
    <p:sldId id="360" r:id="rId40"/>
    <p:sldId id="292" r:id="rId41"/>
    <p:sldId id="280" r:id="rId42"/>
    <p:sldId id="281" r:id="rId43"/>
    <p:sldId id="327" r:id="rId44"/>
    <p:sldId id="365" r:id="rId45"/>
    <p:sldId id="470" r:id="rId46"/>
    <p:sldId id="471" r:id="rId47"/>
    <p:sldId id="472" r:id="rId48"/>
    <p:sldId id="473" r:id="rId49"/>
    <p:sldId id="328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442" autoAdjust="0"/>
  </p:normalViewPr>
  <p:slideViewPr>
    <p:cSldViewPr snapToGrid="0">
      <p:cViewPr varScale="1">
        <p:scale>
          <a:sx n="76" d="100"/>
          <a:sy n="76" d="100"/>
        </p:scale>
        <p:origin x="94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4CE71-18B4-4DC6-A095-7A94D0A59650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A9F7B-7B04-40EE-B447-4218A3CB7F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541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9A9F7B-7B04-40EE-B447-4218A3CB7F5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038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9A9F7B-7B04-40EE-B447-4218A3CB7F53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766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9A9F7B-7B04-40EE-B447-4218A3CB7F53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810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437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49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556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04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597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857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95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63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15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46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A06E-7B7E-436F-828B-27B20D3D8A3B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64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2A06E-7B7E-436F-828B-27B20D3D8A3B}" type="datetimeFigureOut">
              <a:rPr lang="cs-CZ" smtClean="0"/>
              <a:t>02.11.2024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F40E3-6B72-40F6-9A1C-6B3B2E6498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766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iuridictum.pecina.cz/w/Vykonatelnost" TargetMode="External"/><Relationship Id="rId2" Type="http://schemas.openxmlformats.org/officeDocument/2006/relationships/hyperlink" Target="http://iuridictum.pecina.cz/w/Pr%C3%A1vn%C3%AD_m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7929\AppData\Local\Temp\ASPI'&amp;link='500\2004%20Sb.%252371'&amp;ucin-k-dni='30.12.9999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7929\AppData\Local\Temp\ASPI'&amp;link='500\2004%20Sb.%252390'&amp;ucin-k-dni='30.12.9999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7929\AppData\Local\Temp\ASPI'&amp;link='500\2004%20Sb.%252327'&amp;ucin-k-dni='30.12.9999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EB6E04-E2C1-D896-32BF-327DCECC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Řádné opravné prostředky </a:t>
            </a:r>
            <a:endParaRPr lang="cs-CZ" dirty="0"/>
          </a:p>
        </p:txBody>
      </p:sp>
      <p:sp>
        <p:nvSpPr>
          <p:cNvPr id="7172" name="Zástupný text 2">
            <a:extLst>
              <a:ext uri="{FF2B5EF4-FFF2-40B4-BE49-F238E27FC236}">
                <a16:creationId xmlns:a16="http://schemas.microsoft.com/office/drawing/2014/main" id="{C1F60785-5493-8DD3-8B9D-316B67655A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Anna </a:t>
            </a:r>
            <a:r>
              <a:rPr lang="cs-CZ" altLang="cs-CZ" dirty="0" err="1"/>
              <a:t>Chamráthová</a:t>
            </a:r>
            <a:r>
              <a:rPr lang="cs-CZ" altLang="cs-CZ" dirty="0"/>
              <a:t> Richterová</a:t>
            </a:r>
          </a:p>
        </p:txBody>
      </p:sp>
      <p:sp>
        <p:nvSpPr>
          <p:cNvPr id="7173" name="Zástupný symbol pro číslo snímku 3">
            <a:extLst>
              <a:ext uri="{FF2B5EF4-FFF2-40B4-BE49-F238E27FC236}">
                <a16:creationId xmlns:a16="http://schemas.microsoft.com/office/drawing/2014/main" id="{9D9DF95D-92E6-71C5-CE99-47E0709DAD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6BAC5C8-9DCF-4E22-8470-AA20E4D5E06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 sz="1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2BADA-99C9-EBA8-72D8-3DCC321CF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Přezkum v rámci dozorčích prostředků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B6B107BD-0D47-2B29-FC1D-AF31267DC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Znaky: </a:t>
            </a:r>
          </a:p>
          <a:p>
            <a:pPr marL="91440" indent="-91440"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- z iniciativy správního orgánu (zpravidla nadřízeného) </a:t>
            </a:r>
          </a:p>
          <a:p>
            <a:pPr marL="91440" indent="-91440"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- zahájení z moci úřední – ex offo (veřejný zájem), </a:t>
            </a:r>
          </a:p>
          <a:p>
            <a:pPr marL="91440" indent="-91440"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- dle posouzení správního orgánu – stanoveny podmínky, </a:t>
            </a:r>
          </a:p>
          <a:p>
            <a:pPr marL="91440" indent="-91440"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- účastník řízení může dát podnět (není však nárok na zahájení). </a:t>
            </a:r>
          </a:p>
          <a:p>
            <a:pPr marL="91440" indent="-91440"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Dle správního řádu: - přezkumné řízení (§ 94 – 99) </a:t>
            </a:r>
          </a:p>
          <a:p>
            <a:pPr marL="91440" indent="-91440"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- obnova řízení nařízená z moci úřední </a:t>
            </a:r>
          </a:p>
          <a:p>
            <a:pPr marL="200025" lvl="1" indent="0">
              <a:buNone/>
              <a:defRPr/>
            </a:pP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       (§ 100 odst. 3 a 4)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58797-AF43-CAE8-A673-87868BC3B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Řádné opravné prostředky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AEAB7E-932D-C4DC-C8F5-04EDC596A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Proti rozhodnutí, resp. usnesení: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Odvolání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Rozklad.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+ lze přiřadit - proti příkazu (ve zkráceném 	řízení) odpor (nevede však k přezkumu, ale ke 	zrušení příkazu). </a:t>
            </a: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6B04F-0D67-2565-9169-56809F630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Odvolání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599AB9FD-5E97-78B3-10CD-2F57E2ED7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46" y="1825625"/>
            <a:ext cx="10962752" cy="4667250"/>
          </a:xfrm>
        </p:spPr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Nejčastěji uplatňovaný řádný opravný prostředek – proti rozhodnutí a proti usnesení. </a:t>
            </a:r>
          </a:p>
          <a:p>
            <a:pPr marL="91440" indent="-91440">
              <a:defRPr/>
            </a:pPr>
            <a:r>
              <a:rPr lang="cs-CZ" altLang="cs-CZ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Projev zásady </a:t>
            </a:r>
            <a:r>
              <a:rPr lang="cs-CZ" altLang="cs-CZ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dvojinstančnosti</a:t>
            </a:r>
            <a:r>
              <a:rPr lang="cs-CZ" altLang="cs-CZ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správního řízení. </a:t>
            </a:r>
          </a:p>
          <a:p>
            <a:pPr marL="91440" indent="-91440">
              <a:defRPr/>
            </a:pPr>
            <a:r>
              <a:rPr lang="cs-CZ" altLang="cs-CZ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Nárok na jeho podání – účastník řízení. </a:t>
            </a:r>
          </a:p>
          <a:p>
            <a:pPr marL="91440" indent="-91440">
              <a:defRPr/>
            </a:pPr>
            <a:r>
              <a:rPr lang="cs-CZ" altLang="cs-CZ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Zásada dispoziční - lze se vzdát práva na podání. Lze vzít zpět, ale nelze již znovu podat /§ 81/.  </a:t>
            </a:r>
          </a:p>
          <a:p>
            <a:pPr marL="91440" indent="-91440">
              <a:defRPr/>
            </a:pPr>
            <a:r>
              <a:rPr lang="cs-CZ" altLang="cs-CZ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Jen zákon může vyloučit možnost podání ( např. proti rozhodnutí o odvolání, proti usnesení, které se pouze poznamená do spisu, + dle </a:t>
            </a:r>
            <a:r>
              <a:rPr lang="cs-CZ" altLang="cs-CZ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někt</a:t>
            </a:r>
            <a:r>
              <a:rPr lang="cs-CZ" altLang="cs-CZ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zvláštních zákonů – např. proti rozhodnutí ve věcech mezinárodní ochrany - § 9 </a:t>
            </a:r>
            <a:r>
              <a:rPr lang="cs-CZ" altLang="cs-CZ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z.č</a:t>
            </a:r>
            <a:r>
              <a:rPr lang="cs-CZ" altLang="cs-CZ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325/1999 Sb., o azylu..). </a:t>
            </a:r>
          </a:p>
          <a:p>
            <a:pPr marL="91440" indent="-91440">
              <a:defRPr/>
            </a:pPr>
            <a:endParaRPr lang="cs-CZ" altLang="cs-CZ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>
              <a:defRPr/>
            </a:pPr>
            <a:r>
              <a:rPr lang="cs-CZ" altLang="cs-CZ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Specifický typ správního řízení – pokud není výslovně stanoveno jinak, použijí se obdobně ustanovení o řízení v prvním stupni (z povahy věci jsou vyloučeny postupy před zahájením řízení)</a:t>
            </a:r>
            <a:br>
              <a:rPr lang="cs-CZ" altLang="cs-CZ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altLang="cs-CZ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EF978-6957-461D-DFAF-775CA5DAC52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02672" y="633412"/>
            <a:ext cx="7689850" cy="6953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Odvolání - kdo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4BEE4EF1-FFCE-BFB8-85A2-955CD07F699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14400" y="1762125"/>
            <a:ext cx="9889724" cy="4114800"/>
          </a:xfrm>
        </p:spPr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altLang="cs-CZ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pozitivní vymezení </a:t>
            </a:r>
            <a:r>
              <a:rPr lang="cs-CZ" altLang="cs-CZ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účastník</a:t>
            </a:r>
          </a:p>
          <a:p>
            <a:pPr marL="91440" indent="-91440"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negativní vymezení – kdo ne (kdo se </a:t>
            </a:r>
            <a:r>
              <a:rPr lang="cs-CZ" altLang="cs-CZ" sz="3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vzdal,zpětvzetí</a:t>
            </a: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odvolání)</a:t>
            </a:r>
          </a:p>
          <a:p>
            <a:pPr marL="0" indent="0">
              <a:buNone/>
              <a:defRPr/>
            </a:pPr>
            <a:r>
              <a:rPr lang="cs-CZ" altLang="cs-CZ" sz="3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cs-CZ" altLang="cs-CZ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>
              <a:buNone/>
              <a:defRPr/>
            </a:pPr>
            <a:endParaRPr lang="cs-CZ" altLang="cs-CZ" sz="3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0F8B7D41-9477-2E3A-28A9-48EAAB248F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Odvolání – proti čemu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284F564-02DD-8A4F-0792-DF41A895F5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05802" y="2133601"/>
            <a:ext cx="8990711" cy="399732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Arial Unicode MS"/>
                <a:ea typeface="Arial Unicode MS"/>
                <a:cs typeface="Arial Unicode MS"/>
              </a:rPr>
              <a:t> Výroková část (jednotlivý výrok, vedlejší ustanovení)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Arial Unicode MS"/>
                <a:ea typeface="Arial Unicode MS"/>
                <a:cs typeface="Arial Unicode MS"/>
              </a:rPr>
              <a:t> Nelze pouze proti odůvodnění – závazná je jen výroková část</a:t>
            </a:r>
          </a:p>
          <a:p>
            <a:pPr>
              <a:buFontTx/>
              <a:buChar char="-"/>
            </a:pP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8C4ECD55-90CF-EAEE-FBC9-631C322D6B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66985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Náležitosti odvolání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8752E77-57C1-0BB7-A2A4-FCAB44C1F5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92369" y="1165609"/>
            <a:ext cx="11163719" cy="5011354"/>
          </a:xfrm>
        </p:spPr>
        <p:txBody>
          <a:bodyPr rtlCol="0">
            <a:normAutofit fontScale="85000" lnSpcReduction="20000"/>
          </a:bodyPr>
          <a:lstStyle/>
          <a:p>
            <a:pPr marL="91440" indent="-91440"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forma podání, tedy má jeho obecné náležitosti - § 37 odst. 2</a:t>
            </a:r>
          </a:p>
          <a:p>
            <a:pPr marL="0" indent="0">
              <a:buNone/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</a:t>
            </a:r>
          </a:p>
          <a:p>
            <a:pPr marL="91440" indent="-91440"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označení rozhodnutí </a:t>
            </a:r>
          </a:p>
          <a:p>
            <a:pPr marL="91440" indent="-91440"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 jakém rozsahu se rozhodnutí napadá </a:t>
            </a:r>
          </a:p>
          <a:p>
            <a:pPr marL="91440" indent="-91440"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 čem je spatřován rozpor s právními předpisy</a:t>
            </a:r>
          </a:p>
          <a:p>
            <a:pPr marL="91440" indent="-91440"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 čem je spatřována nesprávnost rozhodnutí či řízení</a:t>
            </a:r>
          </a:p>
          <a:p>
            <a:pPr marL="0" indent="0">
              <a:buNone/>
              <a:defRPr/>
            </a:pPr>
            <a:r>
              <a:rPr lang="cs-CZ" altLang="cs-CZ" sz="3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„Dle § 82 odst. 2 správního řádu musí odvolání obsahovat vedle náležitostí dle § 37 odst. 2 správního řádu i údaje o tom, proti kterému rozhodnutí směřuje, v jakém rozsahu ho napadá a v čem je spatřován rozpor s právními předpisy nebo nesprávnost rozhodnutí nebo řízení, jež mu předcházelo. Nemá-li odvolání některou z těchto náležitostí, postupuje správní orgán dle § 37 odst. 3 správního řádu. Rozhodne-li správní orgán, aniž by bylo odvolání doplněno, je jeho postup vadný a v rozporu s procesními předpisy.“ </a:t>
            </a: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Rozsudek NSS ze dne 6. 3. 2009, </a:t>
            </a:r>
            <a:r>
              <a:rPr lang="cs-CZ" altLang="cs-CZ" sz="3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</a:t>
            </a: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zn. 1 As 4/2009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DEC52A-4F0C-F7EC-D5F5-CD3595AEE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Blanketní</a:t>
            </a:r>
            <a:r>
              <a:rPr lang="cs-CZ" dirty="0"/>
              <a:t> odvolání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7740FD-EB9C-5BE5-D686-53BCADF40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7253"/>
            <a:ext cx="10515600" cy="466971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Spolehnutí se na výzvu k doplnění/přislíbení doplnění </a:t>
            </a:r>
          </a:p>
          <a:p>
            <a:r>
              <a:rPr lang="cs-CZ" dirty="0"/>
              <a:t>Pomoc k dodržení lhůty k podání – rozsah přezkumu je ale zásadně vázán na námitky uplatněné ve lhůtě k podání odvolání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„Správní orgán není povinen vyzývat účastníka k doplnění odvolání ve smyslu § 37 odst. 3 správního řádu z roku 2004, pokud odvolání obsahuje alespoň jeden </a:t>
            </a:r>
            <a:r>
              <a:rPr lang="cs-CZ" i="1" dirty="0" err="1"/>
              <a:t>projednatelný</a:t>
            </a:r>
            <a:r>
              <a:rPr lang="cs-CZ" i="1" dirty="0"/>
              <a:t> důvod, a je z něj tedy zřejmé, v čem odvolatel spatřuje rozpor s právními předpisy (§ 82 odst. 2 správního řádu z roku 2004). Takovou povinnost nezakládá správnímu orgánu ani skutečnost, že účastník výslovně označil odvolání jako "</a:t>
            </a:r>
            <a:r>
              <a:rPr lang="cs-CZ" i="1" dirty="0" err="1"/>
              <a:t>blanketní</a:t>
            </a:r>
            <a:r>
              <a:rPr lang="cs-CZ" i="1" dirty="0"/>
              <a:t>" a naznačil v něm, že odvolacích důvodů hodlá vznést více.“ </a:t>
            </a:r>
            <a:br>
              <a:rPr lang="cs-CZ" dirty="0"/>
            </a:br>
            <a:r>
              <a:rPr lang="cs-CZ" dirty="0"/>
              <a:t>Rozsudek </a:t>
            </a:r>
            <a:r>
              <a:rPr lang="pl-PL" dirty="0"/>
              <a:t>Městského soudu v Praze ze dne 2. 11. 2011, čj. 5 Ca 298/2008-52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4543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DE99EF68-F1ED-FF01-23B0-25E197CF92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Odvolání – forma</a:t>
            </a:r>
            <a:br>
              <a:rPr lang="cs-CZ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D4820F12-A64B-22F8-DFD4-CC7091D726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844675"/>
            <a:ext cx="10616921" cy="4286250"/>
          </a:xfrm>
        </p:spPr>
        <p:txBody>
          <a:bodyPr rtlCol="0">
            <a:normAutofit/>
          </a:bodyPr>
          <a:lstStyle/>
          <a:p>
            <a:pPr marL="360000" lvl="1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  </a:t>
            </a:r>
            <a:r>
              <a:rPr 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Písemná forma (ústně do protokolu)</a:t>
            </a:r>
          </a:p>
          <a:p>
            <a:pPr marL="360000" lvl="1" indent="0">
              <a:buNone/>
              <a:defRPr/>
            </a:pPr>
            <a:r>
              <a:rPr 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Počet stejnopisů – pro správní orgán + každého účastníka (výjimka je řízení s velkým počtem účastníků § 144 SŘ) – jinak vyhotoví správní orgán na náklady podatele</a:t>
            </a:r>
          </a:p>
          <a:p>
            <a:pPr marL="817200" lvl="1" indent="-457200">
              <a:buFontTx/>
              <a:buChar char="-"/>
              <a:defRPr/>
            </a:pPr>
            <a:r>
              <a:rPr lang="cs-CZ" sz="1800" dirty="0"/>
              <a:t>Závěr poradního sboru MV ke správnímu řádu č. 110 ze dne 2.12.2011 </a:t>
            </a:r>
            <a:r>
              <a:rPr lang="cs-CZ" sz="1800" i="1" dirty="0"/>
              <a:t>Vyhotovení stejnopisů odvolání na náklady účastníka řízení. Je-li odvolání učiněno elektronicky, není účastník povinen podat potřebný počet jeho stejnopisů. Potřebné stejnopisy vyhotoví správní orgán. Je-li odvolání učiněno v listinné podobě, je účastník povinen podle § 82 odst. 2 správního řádu podat potřebný počet jeho stejnopisů. Nepodá-li účastník potřebný počet stejnopisů, vyhotoví správní orgán stejnopisy v listinné podobě na náklady účastníka; těmito náklady se rozumí skutečné náklady na jejich pořízení</a:t>
            </a:r>
            <a:r>
              <a:rPr lang="cs-CZ" sz="1800" dirty="0"/>
              <a:t>.</a:t>
            </a:r>
          </a:p>
          <a:p>
            <a:pPr marL="817200" lvl="1" indent="-457200">
              <a:buFontTx/>
              <a:buChar char="-"/>
              <a:defRPr/>
            </a:pPr>
            <a:endParaRPr lang="cs-CZ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17200" lvl="1" indent="-457200">
              <a:buFontTx/>
              <a:buChar char="-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8DB0D7-800B-95F0-34E8-36AB70B09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Odvolání dle § 149 odst. 7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445DADC2-53E1-0449-5C16-AD8CB2AA5F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/>
              <a:t>- odvolání proti obsahu závazného stanoviska</a:t>
            </a:r>
          </a:p>
          <a:p>
            <a:r>
              <a:rPr lang="cs-CZ" altLang="cs-CZ" sz="3600"/>
              <a:t>- potvrzení nebo změna závazného stanoviska od správního orgánu nadřízeného správnímu orgánu příslušnému k vydání závazného stanoviska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121C7F3A-F302-56CF-8B8D-705D40F212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4113" y="727075"/>
            <a:ext cx="7543800" cy="1055688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Účinky odvolání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C8F78F9-F69D-09A6-FC36-3EC12DC4EA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3200" b="1"/>
              <a:t> odkladný</a:t>
            </a:r>
            <a:r>
              <a:rPr lang="cs-CZ" altLang="cs-CZ" sz="3200"/>
              <a:t> (suspensivní) účinek - odkládá se </a:t>
            </a:r>
            <a:r>
              <a:rPr lang="cs-CZ" altLang="cs-CZ" sz="3200">
                <a:hlinkClick r:id="rId2" tooltip="Právní moc"/>
              </a:rPr>
              <a:t>právní moc</a:t>
            </a:r>
            <a:r>
              <a:rPr lang="cs-CZ" altLang="cs-CZ" sz="3200"/>
              <a:t> a </a:t>
            </a:r>
            <a:r>
              <a:rPr lang="cs-CZ" altLang="cs-CZ" sz="3200">
                <a:hlinkClick r:id="rId3" tooltip="Vykonatelnost"/>
              </a:rPr>
              <a:t>vykonatelnost</a:t>
            </a:r>
            <a:r>
              <a:rPr lang="cs-CZ" altLang="cs-CZ" sz="320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 b="1"/>
              <a:t> devolutivní</a:t>
            </a:r>
            <a:r>
              <a:rPr lang="cs-CZ" altLang="cs-CZ" sz="3200"/>
              <a:t> účinek - rozhoduje nadřízený.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477192-5A16-08D4-7C90-E8DEDD5F4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Vady rozhodnutí 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D05C3C71-416A-B47F-D879-860B5AA5DA2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dirty="0"/>
              <a:t>Presumpce správnosti</a:t>
            </a:r>
          </a:p>
          <a:p>
            <a:r>
              <a:rPr lang="cs-CZ" altLang="cs-CZ" dirty="0"/>
              <a:t>Správní rozhodnutí sice spojeno s presumpcí správnosti avšak může trpět vadami (odstupňovaně dle intenzity): </a:t>
            </a:r>
          </a:p>
          <a:p>
            <a:r>
              <a:rPr lang="cs-CZ" altLang="cs-CZ" dirty="0"/>
              <a:t>A. </a:t>
            </a:r>
            <a:r>
              <a:rPr lang="cs-CZ" altLang="cs-CZ" b="1" dirty="0"/>
              <a:t>Drobné formální </a:t>
            </a:r>
            <a:r>
              <a:rPr lang="cs-CZ" altLang="cs-CZ" dirty="0"/>
              <a:t>vady /§ 70/ = „zřejmé nesprávnosti“ (nemění obsah rozhodnutí, předmět řízení, okruh účastníků) </a:t>
            </a:r>
          </a:p>
          <a:p>
            <a:r>
              <a:rPr lang="cs-CZ" altLang="cs-CZ" dirty="0"/>
              <a:t>Řeší SO: opravným usnesením nebo oprav. rozhodnutím (v případě opravy výroku). </a:t>
            </a:r>
          </a:p>
          <a:p>
            <a:endParaRPr lang="cs-CZ" altLang="cs-CZ" dirty="0"/>
          </a:p>
          <a:p>
            <a:r>
              <a:rPr lang="cs-CZ" altLang="cs-CZ" dirty="0"/>
              <a:t>B. Nezákonnost nebo nesprávnost rozhodnutí ( tedy přímo obsahu rozhodnutí), nebo jako důsledek vad řízení, jež mohou mít vliv na jeho nezákonnost nebo nesprávnost (tzv. „</a:t>
            </a:r>
            <a:r>
              <a:rPr lang="cs-CZ" altLang="cs-CZ" b="1" dirty="0"/>
              <a:t>podstatné</a:t>
            </a:r>
            <a:r>
              <a:rPr lang="cs-CZ" altLang="cs-CZ" dirty="0"/>
              <a:t>“ vady řízení).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590BEC96-0A30-6FD3-CBB1-C4E57CD743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4113" y="765175"/>
            <a:ext cx="7543800" cy="1017588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Účinky odvolání </a:t>
            </a: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(suspensivní) 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5AA30223-4221-4B89-C626-DEC1D413EC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1989139"/>
            <a:ext cx="7772400" cy="4141787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3200" dirty="0"/>
              <a:t> Lze vyloučit odkladný účinek /odst. 2 a 3/ odůvodněně.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 dirty="0"/>
              <a:t> Ze zákona – např. u předběžných opatření/61/. </a:t>
            </a:r>
          </a:p>
          <a:p>
            <a:r>
              <a:rPr lang="cs-CZ" altLang="cs-CZ" sz="3200" dirty="0"/>
              <a:t> Odvolání pouze proti jednomu výroku – někdy může zbytek rozhodnutí nabýt právní moci. </a:t>
            </a:r>
            <a:r>
              <a:rPr lang="cs-CZ" altLang="cs-CZ" sz="2600" dirty="0"/>
              <a:t>(</a:t>
            </a:r>
            <a:r>
              <a:rPr lang="cs-CZ" altLang="cs-CZ" sz="2600" i="1" dirty="0">
                <a:latin typeface="Arial Unicode MS"/>
                <a:ea typeface="Arial Unicode MS"/>
                <a:cs typeface="Arial Unicode MS"/>
              </a:rPr>
              <a:t>Pokud odvolání směřuje jen proti některému výroku rozhodnutí nebo proti vedlejšímu ustanovení výroku, které netvoří nedílný celek s ostatními, a pokud tím nemůže být způsobena újma některému z účastníků, nabývá zbytek výrokové části právní moci, umožňuje-li to povaha věci</a:t>
            </a:r>
            <a:r>
              <a:rPr lang="cs-CZ" altLang="cs-CZ" sz="2600" dirty="0">
                <a:latin typeface="Arial Unicode MS"/>
                <a:ea typeface="Arial Unicode MS"/>
                <a:cs typeface="Arial Unicode MS"/>
              </a:rPr>
              <a:t>.)</a:t>
            </a:r>
          </a:p>
          <a:p>
            <a:pPr>
              <a:buFont typeface="Arial" panose="020B0604020202020204" pitchFamily="34" charset="0"/>
              <a:buChar char="•"/>
            </a:pPr>
            <a:endParaRPr lang="cs-CZ" altLang="cs-CZ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40EA10-089D-92BA-8E54-1A18F1D23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Odkladný účinek 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2F9876C9-043C-090B-46F5-CDC1A014A7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Rozsudek NSS ze dne 10. 6. 2008, č. j. 8 As 9/2007-74:</a:t>
            </a:r>
          </a:p>
          <a:p>
            <a:r>
              <a:rPr lang="cs-CZ" altLang="cs-CZ" i="1" dirty="0"/>
              <a:t>Podmínkou vzniku odkladného účinku odvolání, tj. překážky, pro kterou napadené rozhodnutí nenabude právní moci, je mj. včasnost jeho podání. Za pomocí argumentu a contrario lze dovodit, že opožděné odvolání nemá odkladné účinky, a to ani v tom případě, že o něm není dosud rozhodnuto.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043B9-59F9-5671-18F6-5029E9AD9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465" y="1125538"/>
            <a:ext cx="10430188" cy="863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Vyloučení odkladného účinku správním orgánem</a:t>
            </a: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Vyloučení odkladného účinku správním orgánem</a:t>
            </a: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465E77CB-B498-58A4-385F-B33916D0C2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2492375"/>
            <a:ext cx="7772400" cy="36385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3200" dirty="0"/>
              <a:t> Hrozí vážná újma některému z účastníků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 dirty="0"/>
              <a:t> Požádá-li účastník (nevznikla by újma jiným, v rozporu s veřejným zájmem)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 dirty="0"/>
              <a:t> Nutné odůvodnění. Výrok o vyloučení součástí rozhodnutí ve věci.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 dirty="0"/>
              <a:t> Veřejný zájem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3EBB5075-27CE-ED56-F27D-FE9CE3F8A6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4113" y="620713"/>
            <a:ext cx="7543800" cy="1162050"/>
          </a:xfrm>
        </p:spPr>
        <p:txBody>
          <a:bodyPr/>
          <a:lstStyle/>
          <a:p>
            <a:pPr>
              <a:defRPr/>
            </a:pPr>
            <a:br>
              <a:rPr 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Účinky odvolání </a:t>
            </a: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(devolutivní) 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25473AA-E961-8A61-1164-5E774B4CC6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= přechod rozhodovací pravomoci na nadřízený orgán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Určení nadřízeného orgánu - § 178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Výjimkou – „autoremedura“ /§ 87/ - jen za stanových podmínek. Ale zde je možno se dále odvolat. </a:t>
            </a:r>
            <a:br>
              <a:rPr lang="cs-CZ" altLang="cs-CZ" sz="3200"/>
            </a:br>
            <a:endParaRPr lang="cs-CZ" altLang="cs-CZ" sz="3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C12B6B9-42D1-8265-D520-302300FC7B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Lhůta pro odvolání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784A717-9629-EEEC-5C7D-79C6E1663D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2133601"/>
            <a:ext cx="7772400" cy="3997325"/>
          </a:xfrm>
        </p:spPr>
        <p:txBody>
          <a:bodyPr/>
          <a:lstStyle/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3200"/>
              <a:t> obecně 15 dnů ode dne oznámení (§72) rozhodnutí (zvláštní zákon může jinak)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3200"/>
              <a:t> Podáno dříve – platí první den lhůty pro odvolání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3200"/>
              <a:t> Chybějící, nesprávné poučení – 15 dnů ode dne oznámení opravného usnesení nejpozději do 90 dnů ode dne oznámení rozhodnutí. </a:t>
            </a:r>
            <a:r>
              <a:rPr lang="cs-CZ" altLang="cs-CZ" i="1"/>
              <a:t>	</a:t>
            </a:r>
            <a:endParaRPr lang="cs-CZ" altLang="cs-CZ"/>
          </a:p>
        </p:txBody>
      </p:sp>
      <p:pic>
        <p:nvPicPr>
          <p:cNvPr id="29700" name="Obrázek 2">
            <a:extLst>
              <a:ext uri="{FF2B5EF4-FFF2-40B4-BE49-F238E27FC236}">
                <a16:creationId xmlns:a16="http://schemas.microsoft.com/office/drawing/2014/main" id="{535629AF-B4FC-3E90-0572-944820BB8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5" t="22925" r="6004" b="3712"/>
          <a:stretch>
            <a:fillRect/>
          </a:stretch>
        </p:blipFill>
        <p:spPr bwMode="auto">
          <a:xfrm>
            <a:off x="7896226" y="6351"/>
            <a:ext cx="2771775" cy="205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3E5F2698-51EF-B644-E7BA-A6E7C8A725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Lhůta při neoznámení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6D266DF-114C-05A5-0553-19AFB17FF1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3200" dirty="0"/>
              <a:t> 30 dnů ode dne kdy se dozvěděl o vydání rozhodnutí a řešení otázky, nejpozději do 1 roku ode dne oznámení poslednímu účastníkovi, kterému ho SO oznámil</a:t>
            </a:r>
          </a:p>
          <a:p>
            <a:pPr lvl="1"/>
            <a:r>
              <a:rPr lang="cs-CZ" altLang="cs-CZ" sz="2800" b="1" dirty="0"/>
              <a:t>Neplatí pro hlavní účastníky!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 dirty="0"/>
              <a:t> Nelze se dovolat neoznámení – prokazatelně se s rozhodnutím seznámil (lhůty jako při chybném poučení)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F205F8-D4FB-C870-1CD4-70AA594AF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Podání odvolání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E34ED6-EBA8-600E-7E00-E53E045FA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defRPr/>
            </a:pPr>
            <a:endParaRPr lang="cs-CZ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>
              <a:defRPr/>
            </a:pPr>
            <a:r>
              <a:rPr 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 správního orgánu, který rozhodnutí vydal.</a:t>
            </a:r>
          </a:p>
          <a:p>
            <a:pPr marL="91440" indent="-91440">
              <a:defRPr/>
            </a:pPr>
            <a:endParaRPr lang="cs-CZ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>
              <a:defRPr/>
            </a:pPr>
            <a:endParaRPr lang="cs-CZ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3E6B9788-0537-D18C-2B7D-E6910A5773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1052513"/>
            <a:ext cx="7772400" cy="6477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 správního orgánu I. stupně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FE37D223-1997-3786-5ABF-98E451E336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Rozešle odvolání všem účastníkům</a:t>
            </a:r>
          </a:p>
          <a:p>
            <a:pPr marL="91440" indent="-91440">
              <a:defRPr/>
            </a:pPr>
            <a:r>
              <a:rPr 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Vyzve k vyjádření (lhůta min. 5 dnů)</a:t>
            </a:r>
          </a:p>
          <a:p>
            <a:pPr marL="91440" indent="-91440">
              <a:defRPr/>
            </a:pPr>
            <a:r>
              <a:rPr 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Možná </a:t>
            </a:r>
            <a:r>
              <a:rPr lang="cs-CZ" sz="3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autoremedura</a:t>
            </a:r>
            <a:endParaRPr lang="cs-CZ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Výjimka – opožděné/nepřípustné odvolání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6641F657-8A7A-E892-64F4-B57EEBA334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0" y="1052514"/>
            <a:ext cx="8229600" cy="5921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Autoremedura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94E8CA0-64F7-3F07-BB51-8F6566B80B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Zrušení, změna rozhodnutí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3200"/>
              <a:t> Podmínky – plně vyhoví odvolání, nemůže být způsobena újmu jiným účastníkům, ledaže s tím všichni vysloví souhlas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5736F5EF-7092-80AE-176B-E2E5ADDC5F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38400" y="1125538"/>
            <a:ext cx="7772400" cy="6477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 správního orgánu I. stupně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3B0A74B-A9B2-2B1E-4F62-C459DECBE8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1916113"/>
            <a:ext cx="7772400" cy="421481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 Stanovisko k odvolání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 Předání odvolacímu orgánu do 30 dnů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 Předání spisu (lze i část spisu)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 Nepřípustné, opožděné odvolání předá spis do 10 dnů; ve stanovisku se omezí na uvedení důvodů rozhodných pro posouzení opožděnosti nebo nepřípustnosti odvolání. (</a:t>
            </a:r>
            <a:r>
              <a:rPr lang="cs-CZ" altLang="cs-CZ" i="1" dirty="0"/>
              <a:t>Dojde-li odvolací správní orgán k závěru, že odvolání bylo podáno včas a že je přípustné, vrátí věc správnímu orgánu, který rozhodl v prvním stupni</a:t>
            </a:r>
            <a:r>
              <a:rPr lang="cs-CZ" altLang="cs-CZ" dirty="0"/>
              <a:t>)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90DB7B-AC56-DBE9-708F-1A62B9540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Nicotnost jako další druh vady (§ 77)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B08EC7-9996-75E3-4D38-43A6EB6CA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9708" y="1844676"/>
            <a:ext cx="9152877" cy="4022725"/>
          </a:xfrm>
        </p:spPr>
        <p:txBody>
          <a:bodyPr rtlCol="0">
            <a:normAutofit lnSpcReduction="10000"/>
          </a:bodyPr>
          <a:lstStyle/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Nelze považovat za rozhodnutí, nemá účinky rozhodnutí, a to ex </a:t>
            </a:r>
            <a:r>
              <a:rPr lang="cs-CZ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tunc</a:t>
            </a: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91440" indent="-91440">
              <a:defRPr/>
            </a:pP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Důvody nicotnosti : </a:t>
            </a:r>
          </a:p>
          <a:p>
            <a:pPr marL="0" indent="0">
              <a:buNone/>
              <a:defRPr/>
            </a:pP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(absolutní) věcná nepříslušnost, -</a:t>
            </a:r>
          </a:p>
          <a:p>
            <a:pPr marL="0" indent="0">
              <a:buNone/>
              <a:defRPr/>
            </a:pP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vady, jež činí rozhodnutí vnitřně rozporným, nebo právně či fakticky neuskutečnitelným, nebo jiné, pro něž je nelze vůbec povazovat za rozhodnutí </a:t>
            </a:r>
            <a:r>
              <a:rPr lang="cs-CZ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spr</a:t>
            </a: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cs-CZ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org</a:t>
            </a: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91440" indent="-91440">
              <a:defRPr/>
            </a:pP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Řízení o prohlášení nicotnosti - rozhodnutím nadřízený správní orgán, a to z moci úřední (kdykoliv). Lze i jen část rozhodnutí. Nelze se odvolat. </a:t>
            </a:r>
          </a:p>
          <a:p>
            <a:pPr marL="91440" indent="-91440">
              <a:defRPr/>
            </a:pP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Účastníci a další osoby uvedené v </a:t>
            </a:r>
            <a:r>
              <a:rPr lang="cs-CZ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rozh</a:t>
            </a:r>
            <a:r>
              <a:rPr 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- podnět k prohlášení nicotnosti. </a:t>
            </a:r>
          </a:p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Vyslovení nicotnosti správním soudem (i bez návrhu)</a:t>
            </a: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76B9F477-0855-CFB5-7B39-C931B5B34F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 odvolacího orgánu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AB7FE09-B3C4-FCE0-9964-35558EDE01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2" y="1989139"/>
            <a:ext cx="8146753" cy="4141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 přezkoumává soulad rozhodnutí a řízení s právními předpisy – zákonnost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 správnost jen v rozsahu námitek uvedených v odvolání, jinak jen tehdy, vyžaduje-li to veřejný zájem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dirty="0"/>
              <a:t> k vadám řízení (nemohly mít vliv na soulad rozhodnutí s právními předpisy, správnost) se nepřihlíží.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2A822-CF8C-4CC8-30CF-4156450E1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6325" y="981076"/>
            <a:ext cx="7543800" cy="728663"/>
          </a:xfrm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Přezkum správnosti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CCA727-B512-B60C-B6BC-D655398C3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věcná správnost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dostatečné zjištění skutkového základu 	(stránky) dané věci, (zásada materiální pravdy 	/§ 3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s.ř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./, opatřování podkladů pro 	rozhodnutí, zjišťování okolností /§ 50/),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správné zhodnocení skutkové stránky věci a 	vyvození odpovídajících závěrů (dokazování, 	zásada volného hodnocení důkazů /§ 50 odst. 	4, § 51-52/</a:t>
            </a: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EE9E99-D0FF-63F0-846F-D7E4375D5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Přezkum správnosti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9E104D-9C90-F8F6-D31D-7734BB17C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nalezení obsahově správného (odpovídajícího, přiměřeného, předvídatelného, spravedlivého) rozhodnutí – řešení dané věci (viz základní zásady – zejména § 2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s.ř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.), </a:t>
            </a:r>
          </a:p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zejména tam, kde má SO správní uvážení: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v jednání /ano či ne/, nebo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- volby /jak konkrétně/).</a:t>
            </a:r>
          </a:p>
          <a:p>
            <a:pPr marL="91440" indent="-91440"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B9E8B-C544-FDD6-9ED3-20C4A436B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Přezkum ne/správnosti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915" name="Zástupný symbol pro obsah 2">
            <a:extLst>
              <a:ext uri="{FF2B5EF4-FFF2-40B4-BE49-F238E27FC236}">
                <a16:creationId xmlns:a16="http://schemas.microsoft.com/office/drawing/2014/main" id="{D2226978-4F40-709C-0F0C-34CF7DBF47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Vyžaduje uplatnění zvláštní námitky v odvolání, ledaže to vyžaduje veřejný zájem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Nezákonnost se přezkoumává ze zákona, přičemž součástí je také nesprávnost.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Zvýšená odpovědnost účastníka za rozsah odvolacího přezkumu. </a:t>
            </a:r>
            <a:br>
              <a:rPr lang="cs-CZ" altLang="cs-CZ"/>
            </a:br>
            <a:endParaRPr lang="cs-CZ" alt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6FB8CF7C-F5BA-6A2E-FC07-13A0F371D8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4113" y="981075"/>
            <a:ext cx="7543800" cy="76993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 odvolacího správního orgánu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70ECA6C-9EE7-EBAB-90CB-7036302C20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Rozhodnutí v odvolacím řízení vydá odvolací správní orgán ve lhůtách stanovených v </a:t>
            </a:r>
            <a:r>
              <a:rPr lang="cs-CZ" altLang="cs-CZ" u="sng">
                <a:hlinkClick r:id="rId2" action="ppaction://hlinkfile"/>
              </a:rPr>
              <a:t>§ 71</a:t>
            </a:r>
            <a:r>
              <a:rPr lang="cs-CZ" altLang="cs-CZ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Lhůta počíná běžet dnem předání spisu odvolacímu správnímu orgánu k rozhodnutí.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Po dobu vyřizování věci nadřízeným správním orgánem správního orgánu, který je příslušný k vydání závazného stanoviska, lhůta podle § 88 odst. 1 neběží.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94CD0E28-16E2-CDCD-23D9-12BD58C8A7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 odvolacího správního orgánu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6DC97E38-52C3-0345-DFB3-3A16B7B406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1916113"/>
            <a:ext cx="7772400" cy="4214812"/>
          </a:xfrm>
        </p:spPr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podle § 36 odst. 3 se postupuje, pouze pokud jde o podklady rozhodnutí nově pořízené odvolacím správním orgánem</a:t>
            </a:r>
          </a:p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je-li to zapotřebí k odstranění vad odůvodnění, změní odvolací správní orgán rozhodnutí v části odůvodnění</a:t>
            </a:r>
          </a:p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odvolací správní orgán nemůže svým rozhodnutím změnit rozhodnutí orgánu územního samosprávného celku vydané v samostatné působnosti.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4C63ADD2-AEBF-FBB3-5383-895A8635FF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0" y="333375"/>
            <a:ext cx="8229600" cy="1384300"/>
          </a:xfrm>
        </p:spPr>
        <p:txBody>
          <a:bodyPr>
            <a:normAutofit/>
          </a:bodyPr>
          <a:lstStyle/>
          <a:p>
            <a:pPr>
              <a:defRPr/>
            </a:pPr>
            <a:br>
              <a:rPr lang="cs-CZ" sz="4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 odvolacího správního orgánu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DB64DBE-56B4-24C3-1066-9A3638B448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Neshledá-li odvolací správní orgán důvod pro postup podle § 90 </a:t>
            </a:r>
            <a:r>
              <a:rPr lang="cs-CZ" altLang="cs-CZ" u="sng">
                <a:hlinkClick r:id="rId2" action="ppaction://hlinkfile"/>
              </a:rPr>
              <a:t>odst. 1 až 4</a:t>
            </a:r>
            <a:r>
              <a:rPr lang="cs-CZ" altLang="cs-CZ"/>
              <a:t>, odvolání zamítne a napadené rozhodnutí potvrdí.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Jestliže odvolací správní orgán změní nebo zruší napadené rozhodnutí jen zčásti, ve zbytku je potvrdí. </a:t>
            </a:r>
          </a:p>
          <a:p>
            <a:endParaRPr lang="cs-CZ" altLang="cs-CZ" b="1" i="1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640DA789-CEDF-4EE9-EEB2-88F64E08CC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24063" y="1052513"/>
            <a:ext cx="8229600" cy="5762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 odvolacího správního orgánu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9E51DF02-2979-4185-C07A-298FDE4442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/>
              <a:t>  </a:t>
            </a:r>
          </a:p>
          <a:p>
            <a:pPr>
              <a:buFontTx/>
              <a:buNone/>
            </a:pPr>
            <a:r>
              <a:rPr lang="cs-CZ" altLang="cs-CZ"/>
              <a:t> Jestliže odvolací správní orgán zjistí, že nastala skutečnost, která odůvodňuje zastavení řízení, bez dalšího zruší napadené rozhodnutí a řízení zastaví, ledaže jiné rozhodnutí o odvolání může mít význam pro náhradu škody nebo pro právní nástupce účastníků. </a:t>
            </a:r>
            <a:endParaRPr lang="cs-CZ" altLang="cs-CZ" b="1" i="1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82087860-FCEC-D466-FAC7-5E6C30FACD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Postup odvolacího správního orgánu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9B042914-C03B-B729-998E-20EC7C73DD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1916113"/>
            <a:ext cx="7772400" cy="4214812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dirty="0"/>
              <a:t>  Odvolací správní orgán </a:t>
            </a:r>
            <a:r>
              <a:rPr lang="cs-CZ" altLang="cs-CZ" b="1" dirty="0"/>
              <a:t>nemůže změnit napadené rozhodnutí v neprospěch odvolatele</a:t>
            </a:r>
            <a:r>
              <a:rPr lang="cs-CZ" altLang="cs-CZ" dirty="0"/>
              <a:t>, ledaže odvolání podal také jiný účastník, jehož zájmy nejsou shodné, anebo je napadené rozhodnutí v rozporu s právními předpisy nebo jiným veřejným zájmem. </a:t>
            </a:r>
          </a:p>
          <a:p>
            <a:pPr>
              <a:buFontTx/>
              <a:buNone/>
            </a:pPr>
            <a:r>
              <a:rPr lang="cs-CZ" altLang="cs-CZ" dirty="0"/>
              <a:t>Zásada zákazu </a:t>
            </a:r>
            <a:r>
              <a:rPr lang="cs-CZ" altLang="cs-CZ" i="1" dirty="0" err="1"/>
              <a:t>reformatio</a:t>
            </a:r>
            <a:r>
              <a:rPr lang="cs-CZ" altLang="cs-CZ" i="1" dirty="0"/>
              <a:t> in </a:t>
            </a:r>
            <a:r>
              <a:rPr lang="cs-CZ" altLang="cs-CZ" i="1" dirty="0" err="1"/>
              <a:t>peius</a:t>
            </a:r>
            <a:endParaRPr lang="cs-CZ" altLang="cs-CZ" i="1" dirty="0"/>
          </a:p>
          <a:p>
            <a:pPr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7C05EA3F-A343-3C1D-93E2-1D27AC67AD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Rozhodnutí odvolacího správního orgánu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7282AEC6-F4C8-6D15-35C4-D99CD770DE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napadené rozhodnutí nebo jeho část zruší a řízení zastaví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napadené rozhodnutí nebo jeho část zruší a věc vrátí k novému projednání (vysloví právní názor)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napadené rozhodnutí nebo jeho část změní (nelze - pokud by tím některému z účastníků, jemuž je ukládána povinnost, hrozila újma z důvodu ztráty možnosti odvolat se)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5BA3BF-1185-F65B-2C34-67303DA4A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42AAFA-155F-44F0-6876-18281DAE8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„Uloží-li správní orgán rozhodnutím povinnost entitě, která není osobou v právním slova smyslu, je takové rozhodnutí nicotné pro právní neuskutečnitelnost podle § 77 odst. 1 správního řádu.“</a:t>
            </a:r>
            <a:br>
              <a:rPr lang="cs-CZ" dirty="0"/>
            </a:br>
            <a:r>
              <a:rPr lang="cs-CZ" dirty="0"/>
              <a:t>Rozsudek NSS ze dne 7. 2. 2018, </a:t>
            </a:r>
            <a:r>
              <a:rPr lang="cs-CZ" dirty="0" err="1"/>
              <a:t>sp</a:t>
            </a:r>
            <a:r>
              <a:rPr lang="cs-CZ" dirty="0"/>
              <a:t>. zn. 3 As 303/2016.</a:t>
            </a:r>
          </a:p>
          <a:p>
            <a:endParaRPr lang="cs-CZ" dirty="0"/>
          </a:p>
          <a:p>
            <a:r>
              <a:rPr lang="cs-CZ" i="1" dirty="0"/>
              <a:t>„Nicotnost rozhodnutí o vyvození postihu za správní delikt vůči podnikající fyzické osobě, provozovateli zařízení, nezpůsobuje neuvedení identifikačního čísla tohoto podnikatele, jinak správně označeného identifikačními údaji fyzické osoby (§ 68 odst. 2 věta druhá a § 18 odst. 2 správního řádu z roku 2004).“</a:t>
            </a:r>
            <a:br>
              <a:rPr lang="cs-CZ" dirty="0"/>
            </a:br>
            <a:r>
              <a:rPr lang="cs-CZ" dirty="0"/>
              <a:t>Rozsudek NSS ze dne 30. 9. 2014, </a:t>
            </a:r>
            <a:r>
              <a:rPr lang="cs-CZ" dirty="0" err="1"/>
              <a:t>sp</a:t>
            </a:r>
            <a:r>
              <a:rPr lang="cs-CZ" dirty="0"/>
              <a:t>. zn. 6 As 162/2014</a:t>
            </a:r>
          </a:p>
        </p:txBody>
      </p:sp>
    </p:spTree>
    <p:extLst>
      <p:ext uri="{BB962C8B-B14F-4D97-AF65-F5344CB8AC3E}">
        <p14:creationId xmlns:p14="http://schemas.microsoft.com/office/powerpoint/2010/main" val="13629184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FED0E241-BFEC-116D-16B1-930DB59404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Rozhodnutí odvolacího správního orgánu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B15D50E-0C1E-CAEE-CBC8-0DD21C82CC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1916113"/>
            <a:ext cx="7772400" cy="42148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Proti rozhodnutí odvolacího správního orgánu se nelze dále odvolat.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Rozhodnutí je v právní moci, jestliže bylo oznámeno všem odvolatelům a účastníkům uvedeným v </a:t>
            </a:r>
            <a:r>
              <a:rPr lang="cs-CZ" altLang="cs-CZ" u="sng">
                <a:hlinkClick r:id="rId2" action="ppaction://hlinkfile"/>
              </a:rPr>
              <a:t>§ 27 odst. 1</a:t>
            </a:r>
            <a:r>
              <a:rPr lang="cs-CZ" altLang="cs-CZ" u="sng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u="sng"/>
              <a:t> </a:t>
            </a:r>
            <a:r>
              <a:rPr lang="cs-CZ" altLang="cs-CZ"/>
              <a:t>Pokud je napadené rozhodnutí předběžně vykonatelné - účinky zpětně.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6E41DEA6-EA97-0767-C1A8-EEC70D9F34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Zpětvzetí odvolání</a:t>
            </a:r>
            <a:br>
              <a:rPr lang="cs-CZ" i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sz="28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6AC2A43F-EBEE-ADF3-F921-835E300472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/>
              <a:t>řízení o odvolání je zastaveno dnem zpětvzetí odvolání.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/>
              <a:t>všichni odvolatelé - odvolací řízení je zastaveno dnem zpětvzetí odvolání posledního z odvolatelů.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/>
              <a:t>Dnem následujícím po zastavení řízení nabývá napadené rozhodnutí právní moci.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/>
              <a:t>usnesení - poznamená do spisu a vyrozumí se o něm odvolatelé, jakož i jiní účastníci, pokud byli o podaném odvolání uvědoměni.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/>
              <a:t>Odvolání lze vzít zpět nejpozději do vydání rozhodnutí odvolacího správního orgánu.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98CE8FB1-4A9A-3F6C-5208-9D43B7E31E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Opožděné nebo nepřípustné odvolání</a:t>
            </a:r>
            <a:br>
              <a:rPr lang="cs-CZ" i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cs-CZ" sz="40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8E2FA086-4E51-8EE9-1606-E601C39CA1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2060575"/>
            <a:ext cx="7772400" cy="40703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 dirty="0"/>
              <a:t>Zamítne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dirty="0"/>
              <a:t>Rozhodnutí již nabylo právní moci - zkoumá, zda nejsou dány předpoklady pro přezkum, obnovu řízení nebo pro vydání nového rozhodnutí.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alt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dirty="0"/>
              <a:t>Dojde-li odvolací správní orgán k závěru, že odvolání bylo podáno včas a že je přípustné, vrátí věc správnímu orgánu, který rozhodl v prvním stupni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653D0D-F719-9120-B292-27A7573B7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Ochrana práv nabytých v dobré víře</a:t>
            </a:r>
          </a:p>
        </p:txBody>
      </p:sp>
      <p:sp>
        <p:nvSpPr>
          <p:cNvPr id="49155" name="Zástupný symbol pro obsah 2">
            <a:extLst>
              <a:ext uri="{FF2B5EF4-FFF2-40B4-BE49-F238E27FC236}">
                <a16:creationId xmlns:a16="http://schemas.microsoft.com/office/drawing/2014/main" id="{D8A6208E-385A-6013-E4FC-461BC829AF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1989139"/>
            <a:ext cx="7772400" cy="4141787"/>
          </a:xfrm>
        </p:spPr>
        <p:txBody>
          <a:bodyPr/>
          <a:lstStyle/>
          <a:p>
            <a:r>
              <a:rPr lang="cs-CZ" altLang="cs-CZ" sz="3200"/>
              <a:t>správní orgán šetří práva nabytá v dobré víře.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8A0E1F-5AA1-E138-9DE8-22C155E3D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E9EA44-5808-1B23-AAE6-5749E267C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Jde vlastně o zvláštní formu odvolání /§ 152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spr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řádu – upraven v jediném ustanovení/. </a:t>
            </a:r>
          </a:p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Specifika: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• směřuje proti rozhodnutí, které vydal v 1. 	stupni ústřední správní úřad, resp. ministr, 	nebo vedoucí jiného ústředního správního 	úřadu .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• nemůže nastoupit devolutivní účinek 	řádného opravného prostředku. </a:t>
            </a:r>
            <a:b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1E6476-CFE3-12B2-25A1-1633CE6F5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Rozklad</a:t>
            </a:r>
          </a:p>
        </p:txBody>
      </p:sp>
      <p:sp>
        <p:nvSpPr>
          <p:cNvPr id="51203" name="Zástupný symbol pro obsah 2">
            <a:extLst>
              <a:ext uri="{FF2B5EF4-FFF2-40B4-BE49-F238E27FC236}">
                <a16:creationId xmlns:a16="http://schemas.microsoft.com/office/drawing/2014/main" id="{5CDE12AA-AC65-C7BA-B80F-D2C9867130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/>
              <a:t>- rozhoduje osoba stojící v čele úřadu, který napadené rozhodnutí vydal (ministr nebo vedoucí jiného ústředního správního úřadu)</a:t>
            </a:r>
          </a:p>
          <a:p>
            <a:r>
              <a:rPr lang="cs-CZ" altLang="cs-CZ" sz="3600"/>
              <a:t>- na nezávazný návrh rozkladové komise </a:t>
            </a:r>
          </a:p>
          <a:p>
            <a:pPr marL="200025" lvl="1" indent="0">
              <a:buNone/>
            </a:pPr>
            <a:endParaRPr lang="cs-CZ" altLang="cs-CZ" sz="3600"/>
          </a:p>
          <a:p>
            <a:endParaRPr lang="cs-CZ" altLang="cs-CZ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4B4D2-44E3-1B4A-558C-DD229AFCF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Rozkladová komise</a:t>
            </a:r>
          </a:p>
        </p:txBody>
      </p:sp>
      <p:sp>
        <p:nvSpPr>
          <p:cNvPr id="54275" name="Zástupný symbol pro obsah 2">
            <a:extLst>
              <a:ext uri="{FF2B5EF4-FFF2-40B4-BE49-F238E27FC236}">
                <a16:creationId xmlns:a16="http://schemas.microsoft.com/office/drawing/2014/main" id="{C0DA5C36-7820-B216-5FED-E3AF078AD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4113" y="1844675"/>
            <a:ext cx="7772400" cy="4286250"/>
          </a:xfrm>
        </p:spPr>
        <p:txBody>
          <a:bodyPr rtlCol="0">
            <a:normAutofit fontScale="92500" lnSpcReduction="10000"/>
          </a:bodyPr>
          <a:lstStyle/>
          <a:p>
            <a:pPr marL="91440" indent="-91440"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nejméně 5 členů</a:t>
            </a:r>
          </a:p>
          <a:p>
            <a:pPr marL="91440" indent="-91440"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členy jmenuje ministr nebo vedoucí jiného ústředního správního úřadu</a:t>
            </a:r>
          </a:p>
          <a:p>
            <a:pPr marL="91440" indent="-91440"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většinou odborníci, kteří nejsou zaměstnanci </a:t>
            </a:r>
          </a:p>
          <a:p>
            <a:pPr marL="91440" indent="-91440"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komise může jednat a přijímat usnesení v nejméně pětičlenných senátech a že většina přítomných členů musí být odborníci, kteří nejsou zaměstnanci.</a:t>
            </a:r>
          </a:p>
          <a:p>
            <a:pPr marL="91440" indent="-91440">
              <a:defRPr/>
            </a:pPr>
            <a:r>
              <a:rPr lang="cs-CZ" altLang="cs-CZ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Platí pravidla pro podjatost stanovená  v § 14 správního řádu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E26E6F-6144-85B0-7AE6-3B1DA9EB9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Rozkladová komise – jednání </a:t>
            </a:r>
          </a:p>
        </p:txBody>
      </p:sp>
      <p:sp>
        <p:nvSpPr>
          <p:cNvPr id="55299" name="Zástupný symbol pro obsah 2">
            <a:extLst>
              <a:ext uri="{FF2B5EF4-FFF2-40B4-BE49-F238E27FC236}">
                <a16:creationId xmlns:a16="http://schemas.microsoft.com/office/drawing/2014/main" id="{4A24FC37-5EB2-A6E9-6E34-95492A46D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altLang="cs-CZ" sz="3200">
                <a:solidFill>
                  <a:schemeClr val="tx1">
                    <a:lumMod val="75000"/>
                    <a:lumOff val="25000"/>
                  </a:schemeClr>
                </a:solidFill>
              </a:rPr>
              <a:t>- řízení před kolegiálním orgánem </a:t>
            </a:r>
          </a:p>
          <a:p>
            <a:pPr marL="91440" indent="-91440">
              <a:defRPr/>
            </a:pPr>
            <a:r>
              <a:rPr lang="cs-CZ" altLang="cs-CZ" sz="3200">
                <a:solidFill>
                  <a:schemeClr val="tx1">
                    <a:lumMod val="75000"/>
                    <a:lumOff val="25000"/>
                  </a:schemeClr>
                </a:solidFill>
              </a:rPr>
              <a:t>- po poradě rozhoduje hlasováním</a:t>
            </a:r>
          </a:p>
          <a:p>
            <a:pPr marL="91440" indent="-91440">
              <a:defRPr/>
            </a:pPr>
            <a:r>
              <a:rPr lang="cs-CZ" altLang="cs-CZ" sz="3200">
                <a:solidFill>
                  <a:schemeClr val="tx1">
                    <a:lumMod val="75000"/>
                    <a:lumOff val="25000"/>
                  </a:schemeClr>
                </a:solidFill>
              </a:rPr>
              <a:t>- hlasování řídí předseda </a:t>
            </a:r>
          </a:p>
          <a:p>
            <a:pPr marL="91440" indent="-91440">
              <a:defRPr/>
            </a:pPr>
            <a:r>
              <a:rPr lang="cs-CZ" altLang="cs-CZ" sz="3200">
                <a:solidFill>
                  <a:schemeClr val="tx1">
                    <a:lumMod val="75000"/>
                    <a:lumOff val="25000"/>
                  </a:schemeClr>
                </a:solidFill>
              </a:rPr>
              <a:t>- protokol o hlasování podepisují všichni přítomní členové a osoba, která byla pověřena sepsáním protokolu; při nahlížení do spisu (§ 38) je vyloučeno nahlížet do tohoto protokolu.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1563E9-96BF-11B6-3D34-A7D7A5BC3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Rozklad – rozhodnutí </a:t>
            </a:r>
          </a:p>
        </p:txBody>
      </p:sp>
      <p:sp>
        <p:nvSpPr>
          <p:cNvPr id="54275" name="Zástupný symbol pro obsah 2">
            <a:extLst>
              <a:ext uri="{FF2B5EF4-FFF2-40B4-BE49-F238E27FC236}">
                <a16:creationId xmlns:a16="http://schemas.microsoft.com/office/drawing/2014/main" id="{489C59C8-790B-4E32-259E-CF812F51C5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600"/>
              <a:t>- rozhodnutí se zruší nebo změní (pokud se tím plně vyhoví rozkladu a jestliže tím nemůže být způsobena újma žádnému z účastníků, ledaže s tím všichni, jichž se to týká, vyslovili souhlas)</a:t>
            </a:r>
          </a:p>
          <a:p>
            <a:r>
              <a:rPr lang="cs-CZ" altLang="cs-CZ" sz="3600"/>
              <a:t>- rozklad se zamítne</a:t>
            </a:r>
            <a:endParaRPr lang="cs-CZ" altLang="cs-CZ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431D5A-3AA9-FE94-BC09-FA1347AD1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Odpor</a:t>
            </a:r>
          </a:p>
        </p:txBody>
      </p:sp>
      <p:sp>
        <p:nvSpPr>
          <p:cNvPr id="55299" name="Zástupný symbol pro obsah 2">
            <a:extLst>
              <a:ext uri="{FF2B5EF4-FFF2-40B4-BE49-F238E27FC236}">
                <a16:creationId xmlns:a16="http://schemas.microsoft.com/office/drawing/2014/main" id="{EE454A38-7986-5531-303F-59F97C3327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sz="3600" dirty="0"/>
              <a:t> </a:t>
            </a:r>
            <a:r>
              <a:rPr lang="cs-CZ" altLang="cs-CZ" sz="2600" dirty="0"/>
              <a:t>nárokový prostředek, avšak neznamená přezkoumání rozhodnutí – nejde o klasický opravný prostředek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600" dirty="0"/>
              <a:t> proti povinnosti uložené formou písemného příkazu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600" dirty="0"/>
              <a:t> může podat ten, jemuž se povinnost ukládá, u orgánu, který příkaz vydal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600" dirty="0"/>
              <a:t> do 8 dnů ode dne oznámení příkazu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600" dirty="0"/>
              <a:t> příkaz se ruší a řízení pokračuje</a:t>
            </a:r>
          </a:p>
          <a:p>
            <a:pPr>
              <a:buFont typeface="Arial" panose="020B0604020202020204" pitchFamily="34" charset="0"/>
              <a:buChar char="•"/>
            </a:pPr>
            <a:endParaRPr lang="cs-CZ" altLang="cs-CZ" sz="2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sz="2600" dirty="0"/>
              <a:t>Neuplatní se </a:t>
            </a:r>
            <a:r>
              <a:rPr lang="cs-CZ" altLang="cs-CZ" sz="2600"/>
              <a:t>u příkazu na místě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D215FE-7533-075D-FE9D-B653DCB9A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Řešení nezákonnosti nebo nesprávnosti rozhodnutí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3C3A88FF-FA04-3E56-4661-656FC01846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3" y="2420939"/>
            <a:ext cx="7772400" cy="37099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Tyto vady způsobují přezkoumatelnost rozhodnutí.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Mají vést k nápravě „vadného“ rozhodnutí.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Přezkoumání dle správního řádu členíme na opravné prostředky a dozorčí prostředky. </a:t>
            </a:r>
          </a:p>
          <a:p>
            <a:pPr>
              <a:buFont typeface="Arial" panose="020B0604020202020204" pitchFamily="34" charset="0"/>
              <a:buChar char="•"/>
            </a:pPr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70FFA52-1D58-981A-5AE7-828FB31BC4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5625" y="908051"/>
            <a:ext cx="8510588" cy="792163"/>
          </a:xfrm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Opravné prostředky </a:t>
            </a:r>
            <a:endParaRPr lang="cs-CZ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827733E-29F9-05F5-28C5-A39F9A4397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5189" y="1844675"/>
            <a:ext cx="8061325" cy="4286250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Znaky: </a:t>
            </a:r>
          </a:p>
          <a:p>
            <a:pPr marL="91440" indent="-91440">
              <a:buFontTx/>
              <a:buChar char="-"/>
              <a:defRPr/>
            </a:pPr>
            <a:r>
              <a:rPr 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přezkum zahájen na návrh (žádost) účastníka (v jeho dispozici ), </a:t>
            </a:r>
          </a:p>
          <a:p>
            <a:pPr marL="91440" indent="-91440">
              <a:buFontTx/>
              <a:buChar char="-"/>
              <a:defRPr/>
            </a:pPr>
            <a:r>
              <a:rPr lang="cs-CZ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účastník má nárok na jejich podání a na přezkoumání rozhodnutí (s výjimkami). </a:t>
            </a:r>
          </a:p>
          <a:p>
            <a:pPr marL="0" indent="0">
              <a:buNone/>
              <a:defRPr/>
            </a:pPr>
            <a:r>
              <a:rPr lang="cs-CZ" altLang="cs-CZ" sz="3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9992E-0F4C-919D-7FC9-AC2A038B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Opravné prostředky 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3C59672F-8ED9-7C88-9FA3-DAC1C1217C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Řádné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/>
              <a:t> Mimořádné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3DAE02-52AF-1A53-AC09-838D2C06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Členění řádných opravných prostředků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A2FBCD-E673-8DE6-F4AE-35271AEC4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974" y="1989139"/>
            <a:ext cx="9925235" cy="4141787"/>
          </a:xfrm>
        </p:spPr>
        <p:txBody>
          <a:bodyPr rtlCol="0">
            <a:normAutofit/>
          </a:bodyPr>
          <a:lstStyle/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Opravné prostředky řádné směřují x nepravomocným rozhodnutím</a:t>
            </a:r>
          </a:p>
          <a:p>
            <a:pPr marL="91440" indent="-91440"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Ve správním řádu: 	-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odvolání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(§ 81 a n.)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-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rozklad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(§ 152),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+ specificky odpor proti příkazu   (§150),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+ námitky v rámci exekuce (§ 117).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6D43AF-E795-49FB-E245-9D959B979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Mimořádné opravné prostředky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1096A50D-A3C5-F7AC-1094-5C210ADA40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Připadají v úvahu po právní moci rozhodnutí. </a:t>
            </a:r>
          </a:p>
          <a:p>
            <a:r>
              <a:rPr lang="cs-CZ" altLang="cs-CZ"/>
              <a:t>Dle správního řádu: - žádost o obnovu řízení (§ 100 an.). </a:t>
            </a:r>
            <a:br>
              <a:rPr lang="cs-CZ" altLang="cs-CZ"/>
            </a:br>
            <a:endParaRPr lang="cs-CZ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 2013–2022">
  <a:themeElements>
    <a:clrScheme name="Motiv Office 2013–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 2013–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 2013–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100</TotalTime>
  <Words>2855</Words>
  <Application>Microsoft Office PowerPoint</Application>
  <PresentationFormat>Širokoúhlá obrazovka</PresentationFormat>
  <Paragraphs>225</Paragraphs>
  <Slides>49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6" baseType="lpstr">
      <vt:lpstr>Aptos</vt:lpstr>
      <vt:lpstr>Arial</vt:lpstr>
      <vt:lpstr>Arial Unicode MS</vt:lpstr>
      <vt:lpstr>Calibri</vt:lpstr>
      <vt:lpstr>Calibri Light</vt:lpstr>
      <vt:lpstr>Wingdings</vt:lpstr>
      <vt:lpstr>Motiv Office 2013–2022</vt:lpstr>
      <vt:lpstr>Řádné opravné prostředky </vt:lpstr>
      <vt:lpstr>Vady rozhodnutí </vt:lpstr>
      <vt:lpstr>Nicotnost jako další druh vady (§ 77)</vt:lpstr>
      <vt:lpstr>Příklady</vt:lpstr>
      <vt:lpstr>Řešení nezákonnosti nebo nesprávnosti rozhodnutí</vt:lpstr>
      <vt:lpstr>Opravné prostředky </vt:lpstr>
      <vt:lpstr>Opravné prostředky </vt:lpstr>
      <vt:lpstr>Členění řádných opravných prostředků</vt:lpstr>
      <vt:lpstr>Mimořádné opravné prostředky</vt:lpstr>
      <vt:lpstr>Přezkum v rámci dozorčích prostředků</vt:lpstr>
      <vt:lpstr>Řádné opravné prostředky</vt:lpstr>
      <vt:lpstr>Odvolání</vt:lpstr>
      <vt:lpstr>Odvolání - kdo</vt:lpstr>
      <vt:lpstr>Odvolání – proti čemu</vt:lpstr>
      <vt:lpstr>Náležitosti odvolání</vt:lpstr>
      <vt:lpstr>Blanketní odvolání</vt:lpstr>
      <vt:lpstr>Odvolání – forma </vt:lpstr>
      <vt:lpstr>Odvolání dle § 149 odst. 7</vt:lpstr>
      <vt:lpstr> Účinky odvolání</vt:lpstr>
      <vt:lpstr> Účinky odvolání (suspensivní) </vt:lpstr>
      <vt:lpstr>Odkladný účinek </vt:lpstr>
      <vt:lpstr>Vyloučení odkladného účinku správním orgánem    Vyloučení odkladného účinku správním orgánem     </vt:lpstr>
      <vt:lpstr> Účinky odvolání (devolutivní) </vt:lpstr>
      <vt:lpstr>Lhůta pro odvolání</vt:lpstr>
      <vt:lpstr>Lhůta při neoznámení</vt:lpstr>
      <vt:lpstr>Podání odvolání</vt:lpstr>
      <vt:lpstr>Postup správního orgánu I. stupně</vt:lpstr>
      <vt:lpstr>Autoremedura</vt:lpstr>
      <vt:lpstr>Postup správního orgánu I. stupně</vt:lpstr>
      <vt:lpstr>Postup odvolacího orgánu</vt:lpstr>
      <vt:lpstr>Přezkum správnosti</vt:lpstr>
      <vt:lpstr>Přezkum správnosti</vt:lpstr>
      <vt:lpstr>Přezkum ne/správnosti</vt:lpstr>
      <vt:lpstr>Postup odvolacího správního orgánu</vt:lpstr>
      <vt:lpstr>Postup odvolacího správního orgánu</vt:lpstr>
      <vt:lpstr> Postup odvolacího správního orgánu</vt:lpstr>
      <vt:lpstr>Postup odvolacího správního orgánu</vt:lpstr>
      <vt:lpstr>Postup odvolacího správního orgánu</vt:lpstr>
      <vt:lpstr>Rozhodnutí odvolacího správního orgánu</vt:lpstr>
      <vt:lpstr>Rozhodnutí odvolacího správního orgánu</vt:lpstr>
      <vt:lpstr>Zpětvzetí odvolání </vt:lpstr>
      <vt:lpstr>Opožděné nebo nepřípustné odvolání  </vt:lpstr>
      <vt:lpstr>Ochrana práv nabytých v dobré víře</vt:lpstr>
      <vt:lpstr>Rozklad</vt:lpstr>
      <vt:lpstr>Rozklad</vt:lpstr>
      <vt:lpstr>Rozkladová komise</vt:lpstr>
      <vt:lpstr>Rozkladová komise – jednání </vt:lpstr>
      <vt:lpstr>Rozklad – rozhodnutí </vt:lpstr>
      <vt:lpstr>Odpor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 Richterová</dc:creator>
  <cp:lastModifiedBy>Anna Richterová</cp:lastModifiedBy>
  <cp:revision>11</cp:revision>
  <dcterms:created xsi:type="dcterms:W3CDTF">2024-02-23T11:03:02Z</dcterms:created>
  <dcterms:modified xsi:type="dcterms:W3CDTF">2024-11-02T14:27:07Z</dcterms:modified>
</cp:coreProperties>
</file>