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94" r:id="rId2"/>
  </p:sldMasterIdLst>
  <p:notesMasterIdLst>
    <p:notesMasterId r:id="rId30"/>
  </p:notesMasterIdLst>
  <p:handoutMasterIdLst>
    <p:handoutMasterId r:id="rId31"/>
  </p:handoutMasterIdLst>
  <p:sldIdLst>
    <p:sldId id="256" r:id="rId3"/>
    <p:sldId id="280" r:id="rId4"/>
    <p:sldId id="290" r:id="rId5"/>
    <p:sldId id="289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5" r:id="rId24"/>
    <p:sldId id="316" r:id="rId25"/>
    <p:sldId id="317" r:id="rId26"/>
    <p:sldId id="318" r:id="rId27"/>
    <p:sldId id="257" r:id="rId28"/>
    <p:sldId id="321" r:id="rId29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8481E85-1EA3-40A2-8699-6C32D0D4F005}">
          <p14:sldIdLst>
            <p14:sldId id="256"/>
            <p14:sldId id="280"/>
            <p14:sldId id="290"/>
            <p14:sldId id="289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5"/>
            <p14:sldId id="316"/>
            <p14:sldId id="317"/>
            <p14:sldId id="318"/>
            <p14:sldId id="257"/>
            <p14:sldId id="321"/>
          </p14:sldIdLst>
        </p14:section>
        <p14:section name="Oddíl bez názvu" id="{1518C70C-47CF-430A-BF49-FD215A5155A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81325" autoAdjust="0"/>
  </p:normalViewPr>
  <p:slideViewPr>
    <p:cSldViewPr snapToGrid="0">
      <p:cViewPr varScale="1">
        <p:scale>
          <a:sx n="112" d="100"/>
          <a:sy n="112" d="100"/>
        </p:scale>
        <p:origin x="1446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886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EBA8B11-48DD-4B70-B0F9-0B5B6714A75F}" type="slidenum">
              <a:rPr lang="cs-CZ" altLang="cs-CZ" sz="1200"/>
              <a:pPr/>
              <a:t>5</a:t>
            </a:fld>
            <a:endParaRPr lang="cs-CZ" altLang="cs-CZ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31E47FB-4271-433F-A6F7-BE9ED6FF648F}" type="slidenum">
              <a:rPr lang="cs-CZ" altLang="cs-CZ" sz="1200"/>
              <a:pPr/>
              <a:t>6</a:t>
            </a:fld>
            <a:endParaRPr lang="cs-CZ" altLang="cs-CZ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C63C40-E9A9-4436-BAE2-6E73FC5B43AF}" type="slidenum">
              <a:rPr lang="cs-CZ" altLang="cs-CZ" sz="1200"/>
              <a:pPr/>
              <a:t>7</a:t>
            </a:fld>
            <a:endParaRPr lang="cs-CZ" altLang="cs-CZ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C5EDF8A-465E-4A4E-951B-6033714F65C2}" type="slidenum">
              <a:rPr lang="cs-CZ" altLang="cs-CZ" sz="1200"/>
              <a:pPr/>
              <a:t>8</a:t>
            </a:fld>
            <a:endParaRPr lang="cs-CZ" altLang="cs-CZ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5588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98" y="-63500"/>
            <a:ext cx="2340381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570" y="431801"/>
            <a:ext cx="5392086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2385" y="2457450"/>
            <a:ext cx="2753203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570" y="3860800"/>
            <a:ext cx="5970037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570" y="3141663"/>
            <a:ext cx="597003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570" y="6442075"/>
            <a:ext cx="49618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9382" y="6442075"/>
            <a:ext cx="658926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1A7582-F434-4142-B37E-44EEB2FD24A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060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DB6E7-08C4-4D10-9B14-71C5970F07A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8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438" y="4406901"/>
            <a:ext cx="777375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7838E-DABD-40E3-8C88-83628858AFC7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602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269" y="1773239"/>
            <a:ext cx="3810662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3357" y="1773239"/>
            <a:ext cx="3810662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F34F0-B2E4-4452-A4CA-B00C9565484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497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79" y="1535113"/>
            <a:ext cx="40408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79" y="2174875"/>
            <a:ext cx="40408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832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832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E238-B162-4AE1-9008-18B794897C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07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3726D-F789-46D6-A156-4A87CEA47D3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944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FEAD9-BAC1-42DB-B639-35ADF40BC72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533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671" y="273051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80" y="1435101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6E866-05FA-473A-937D-5FB141237403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72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0FB71-8375-4C39-87C5-48C91B5A0B1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4676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AE5E3-AE82-4DED-A9D5-C14CF3EA1DFB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4830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1696" y="1125538"/>
            <a:ext cx="194661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269" y="1125538"/>
            <a:ext cx="5689000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47EAF-5B44-4E49-B8FB-D92B39EDF19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12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5588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559" y="1125539"/>
            <a:ext cx="77737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269" y="1773239"/>
            <a:ext cx="777375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682" y="6442076"/>
            <a:ext cx="6838550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4619" y="6442076"/>
            <a:ext cx="663690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itchFamily="34" charset="0"/>
              </a:defRPr>
            </a:lvl1pPr>
          </a:lstStyle>
          <a:p>
            <a:pPr>
              <a:defRPr/>
            </a:pPr>
            <a:fld id="{DF8C7375-8DB2-43F7-9F5A-B1BCBC168E42}" type="slidenum">
              <a:rPr lang="cs-CZ" altLang="cs-CZ">
                <a:solidFill>
                  <a:srgbClr val="000000"/>
                </a:solidFill>
                <a:cs typeface="Arial" charset="0"/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9269" y="161926"/>
            <a:ext cx="2160963" cy="2154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570" y="214313"/>
            <a:ext cx="2422946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98" y="-6350"/>
            <a:ext cx="2340381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2385" y="819150"/>
            <a:ext cx="2753203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2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správní vědy a správního práva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2908" y="2192054"/>
            <a:ext cx="8522680" cy="136533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dirty="0"/>
              <a:t>- Nečinnost správního orgánu.</a:t>
            </a:r>
            <a:br>
              <a:rPr lang="cs-CZ" sz="3200" dirty="0"/>
            </a:br>
            <a:r>
              <a:rPr lang="cs-CZ" sz="3200" dirty="0"/>
              <a:t>- Správní a soudní ochrana před nečinností</a:t>
            </a:r>
            <a:br>
              <a:rPr lang="cs-CZ" sz="3200" b="0" dirty="0"/>
            </a:br>
            <a:br>
              <a:rPr lang="cs-CZ" sz="3200" dirty="0"/>
            </a:br>
            <a:endParaRPr lang="cs-CZ" sz="32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70353" y="4318173"/>
            <a:ext cx="8522680" cy="120850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MP701Zk Správní právo procesní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8. přednáška 11.11.2024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doc. JUDr. Soňa Skulová,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280"/>
    </mc:Choice>
    <mc:Fallback xmlns="">
      <p:transition spd="slow" advTm="7828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0000DC"/>
                </a:solidFill>
              </a:rPr>
              <a:t>Ochrana před NN ve VS: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540094" y="1402915"/>
            <a:ext cx="8066301" cy="4429085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u="sng" dirty="0">
                <a:solidFill>
                  <a:srgbClr val="0000DC"/>
                </a:solidFill>
              </a:rPr>
              <a:t>A. Ve SŘ </a:t>
            </a:r>
            <a:r>
              <a:rPr lang="cs-CZ" sz="2000" b="1" dirty="0">
                <a:solidFill>
                  <a:srgbClr val="0000DC"/>
                </a:solidFill>
              </a:rPr>
              <a:t>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cs-CZ" sz="1800" dirty="0"/>
              <a:t> kromě obecné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zásady rychlosti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cs-CZ" sz="1800" dirty="0"/>
              <a:t> lze identifikovat více ustanovení působící k ochraně před nečinností (více procesních institutů),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cs-CZ" sz="1800" dirty="0"/>
              <a:t>+ </a:t>
            </a:r>
            <a:r>
              <a:rPr lang="cs-CZ" sz="1800" dirty="0">
                <a:solidFill>
                  <a:srgbClr val="0000DC"/>
                </a:solidFill>
              </a:rPr>
              <a:t>specifický režim – </a:t>
            </a:r>
            <a:r>
              <a:rPr lang="cs-CZ" sz="1800" b="1" i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„opatření proti nečinnosti“</a:t>
            </a:r>
            <a:r>
              <a:rPr lang="cs-CZ" sz="1800" dirty="0">
                <a:solidFill>
                  <a:srgbClr val="0000DC"/>
                </a:solidFill>
              </a:rPr>
              <a:t> (§ 80).</a:t>
            </a:r>
          </a:p>
          <a:p>
            <a:pPr lvl="1" algn="just" eaLnBrk="1" hangingPunct="1">
              <a:buFont typeface="Wingdings" pitchFamily="2" charset="2"/>
              <a:buChar char="q"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2000" b="1" u="sng" dirty="0">
                <a:solidFill>
                  <a:srgbClr val="0000DC"/>
                </a:solidFill>
              </a:rPr>
              <a:t>B.</a:t>
            </a:r>
            <a:r>
              <a:rPr lang="cs-CZ" sz="2000" dirty="0"/>
              <a:t> Dále zejm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2000" b="1" u="sng" dirty="0">
                <a:solidFill>
                  <a:srgbClr val="0000DC"/>
                </a:solidFill>
              </a:rPr>
              <a:t>soudní ochrana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1800" dirty="0">
                <a:solidFill>
                  <a:srgbClr val="0000DC"/>
                </a:solidFill>
              </a:rPr>
              <a:t>správní</a:t>
            </a:r>
            <a:r>
              <a:rPr lang="cs-CZ" sz="1800" dirty="0"/>
              <a:t> </a:t>
            </a:r>
            <a:r>
              <a:rPr lang="cs-CZ" sz="1800" dirty="0">
                <a:solidFill>
                  <a:srgbClr val="0000DC"/>
                </a:solidFill>
              </a:rPr>
              <a:t>soudnictví</a:t>
            </a:r>
            <a:r>
              <a:rPr lang="cs-CZ" sz="1800" dirty="0"/>
              <a:t>,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1800" dirty="0">
                <a:solidFill>
                  <a:srgbClr val="0000DC"/>
                </a:solidFill>
              </a:rPr>
              <a:t>ÚS</a:t>
            </a:r>
            <a:r>
              <a:rPr lang="cs-CZ" sz="1800" dirty="0"/>
              <a:t>,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1800" dirty="0"/>
              <a:t>náhrada škody a </a:t>
            </a:r>
            <a:r>
              <a:rPr lang="cs-CZ" sz="1800" dirty="0" err="1"/>
              <a:t>nemater</a:t>
            </a:r>
            <a:r>
              <a:rPr lang="cs-CZ" sz="1800" dirty="0"/>
              <a:t>. újmy (</a:t>
            </a:r>
            <a:r>
              <a:rPr lang="cs-CZ" sz="1800" dirty="0" err="1"/>
              <a:t>z.č</a:t>
            </a:r>
            <a:r>
              <a:rPr lang="cs-CZ" sz="1800" dirty="0"/>
              <a:t>. 82/1998 Sb.) jako specifický případ odpovědnosti (příslušné </a:t>
            </a:r>
            <a:r>
              <a:rPr lang="cs-CZ" sz="1800" dirty="0">
                <a:solidFill>
                  <a:srgbClr val="0000DC"/>
                </a:solidFill>
              </a:rPr>
              <a:t>civilní soudy</a:t>
            </a:r>
            <a:r>
              <a:rPr lang="cs-CZ" sz="1800" dirty="0"/>
              <a:t>).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cs-CZ" sz="1800" dirty="0"/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cs-CZ" sz="1800" b="1" u="sng" dirty="0">
                <a:solidFill>
                  <a:srgbClr val="0000DC"/>
                </a:solidFill>
              </a:rPr>
              <a:t>C.</a:t>
            </a:r>
            <a:r>
              <a:rPr lang="cs-CZ" sz="1800" dirty="0"/>
              <a:t> </a:t>
            </a:r>
            <a:r>
              <a:rPr lang="cs-CZ" sz="1800" b="1" u="sng" dirty="0">
                <a:solidFill>
                  <a:srgbClr val="0000DC"/>
                </a:solidFill>
              </a:rPr>
              <a:t>Veřejný ochránce práv </a:t>
            </a:r>
            <a:r>
              <a:rPr lang="cs-CZ" sz="1800" i="1" dirty="0"/>
              <a:t>(„porušení zákonnosti a principů dobré správy“).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1331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B3A0CCC-4A81-4314-87D6-742C6F7F5749}" type="slidenum">
              <a:rPr lang="cs-CZ" altLang="cs-CZ" sz="1200">
                <a:latin typeface="Trebuchet MS" pitchFamily="34" charset="0"/>
              </a:rPr>
              <a:pPr/>
              <a:t>10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10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00DC"/>
                </a:solidFill>
              </a:rPr>
              <a:t>A. Ustanovení působící k ochraně ve SŘ: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540094" y="1327759"/>
            <a:ext cx="8066301" cy="4922729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sz="1800" b="1" dirty="0">
                <a:solidFill>
                  <a:srgbClr val="0000DC"/>
                </a:solidFill>
              </a:rPr>
              <a:t>Lhůty pro </a:t>
            </a:r>
            <a:r>
              <a:rPr lang="cs-CZ" sz="1800" b="1" u="sng" dirty="0">
                <a:solidFill>
                  <a:srgbClr val="0000DC"/>
                </a:solidFill>
              </a:rPr>
              <a:t>vydání rozhodnutí </a:t>
            </a:r>
            <a:r>
              <a:rPr lang="cs-CZ" sz="1800" dirty="0"/>
              <a:t>(viz § 71/2)</a:t>
            </a:r>
          </a:p>
          <a:p>
            <a:pPr marL="742950" lvl="2" indent="-342900" eaLnBrk="1" hangingPunct="1">
              <a:lnSpc>
                <a:spcPct val="100000"/>
              </a:lnSpc>
              <a:buFont typeface="Wingdings" pitchFamily="2" charset="2"/>
              <a:buChar char="§"/>
              <a:defRPr/>
            </a:pP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obecná =</a:t>
            </a:r>
            <a:r>
              <a:rPr lang="cs-CZ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bez zbytečného odkladu </a:t>
            </a:r>
            <a:r>
              <a:rPr lang="cs-CZ" sz="1800" dirty="0"/>
              <a:t>(§ 71/1)</a:t>
            </a:r>
          </a:p>
          <a:p>
            <a:pPr marL="742950" lvl="2" indent="-342900" eaLnBrk="1" hangingPunct="1">
              <a:lnSpc>
                <a:spcPct val="100000"/>
              </a:lnSpc>
              <a:buFont typeface="Wingdings" pitchFamily="2" charset="2"/>
              <a:buChar char="§"/>
              <a:defRPr/>
            </a:pPr>
            <a:r>
              <a:rPr lang="cs-CZ" sz="1800" b="1" dirty="0"/>
              <a:t>teprve pokud nelze - </a:t>
            </a:r>
            <a:r>
              <a:rPr lang="cs-CZ" sz="1800" dirty="0"/>
              <a:t>nejpozději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dnů </a:t>
            </a:r>
            <a:r>
              <a:rPr lang="cs-CZ" sz="1800" dirty="0"/>
              <a:t>od zahájení řízení, k nimž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připočítává </a:t>
            </a:r>
            <a:r>
              <a:rPr lang="cs-CZ" sz="1800" dirty="0"/>
              <a:t>doba (§ 71/3):</a:t>
            </a:r>
          </a:p>
          <a:p>
            <a:pPr marL="1200150" lvl="3" indent="-342900" eaLnBrk="1" hangingPunct="1">
              <a:lnSpc>
                <a:spcPct val="100000"/>
              </a:lnSpc>
              <a:buFont typeface="Wingdings" pitchFamily="2" charset="2"/>
              <a:buChar char="§"/>
              <a:defRPr/>
            </a:pPr>
            <a:r>
              <a:rPr lang="cs-CZ" sz="1800" b="1" dirty="0"/>
              <a:t>a) </a:t>
            </a:r>
            <a:r>
              <a:rPr lang="cs-CZ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až 30 dnů </a:t>
            </a:r>
            <a:r>
              <a:rPr lang="cs-CZ" sz="1800" dirty="0"/>
              <a:t>(pokud v řízení uplatněno ústní jednání, místní šetření, předvolání či předvedení, doručování veřejnou vyhláškou, nebo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jde-li o zvlášť složitý případ),</a:t>
            </a:r>
          </a:p>
          <a:p>
            <a:pPr marL="1200150" lvl="3" indent="-342900" eaLnBrk="1" hangingPunct="1">
              <a:lnSpc>
                <a:spcPct val="100000"/>
              </a:lnSpc>
              <a:buFont typeface="Wingdings" pitchFamily="2" charset="2"/>
              <a:buChar char="§"/>
              <a:defRPr/>
            </a:pPr>
            <a:r>
              <a:rPr lang="cs-CZ" sz="1800" b="1" dirty="0"/>
              <a:t>b) </a:t>
            </a:r>
            <a:r>
              <a:rPr lang="cs-CZ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nutná k provedení </a:t>
            </a:r>
            <a:r>
              <a:rPr lang="cs-CZ" sz="1800" dirty="0"/>
              <a:t>dožádání, ke zpracování znaleckého posudku nebo k doručení písemnosti do ciziny.</a:t>
            </a:r>
          </a:p>
          <a:p>
            <a:pPr marL="1200150" lvl="3" indent="-342900" eaLnBrk="1" hangingPunct="1">
              <a:lnSpc>
                <a:spcPct val="100000"/>
              </a:lnSpc>
              <a:buFont typeface="Wingdings" pitchFamily="2" charset="2"/>
              <a:buChar char="§"/>
              <a:defRPr/>
            </a:pPr>
            <a:endParaRPr lang="cs-CZ" sz="1800" dirty="0"/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cs-CZ" sz="1800" dirty="0"/>
              <a:t>Nedodržení se </a:t>
            </a:r>
            <a:r>
              <a:rPr lang="cs-CZ" sz="1800" b="1" dirty="0"/>
              <a:t>nemůže dovolávat úč., který je způsobil </a:t>
            </a:r>
            <a:r>
              <a:rPr lang="cs-CZ" sz="1800" dirty="0"/>
              <a:t>(§ 71/5).</a:t>
            </a:r>
          </a:p>
          <a:p>
            <a:pPr lvl="1"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800" b="1" dirty="0">
                <a:solidFill>
                  <a:srgbClr val="0000DC"/>
                </a:solidFill>
              </a:rPr>
              <a:t>Lhůty pro realizaci tzv. </a:t>
            </a:r>
            <a:r>
              <a:rPr lang="cs-CZ" sz="1800" b="1" u="sng" dirty="0">
                <a:solidFill>
                  <a:srgbClr val="0000DC"/>
                </a:solidFill>
              </a:rPr>
              <a:t>jiných úkonů</a:t>
            </a:r>
            <a:r>
              <a:rPr lang="cs-CZ" sz="1800" u="sng" dirty="0">
                <a:solidFill>
                  <a:srgbClr val="0000DC"/>
                </a:solidFill>
              </a:rPr>
              <a:t> </a:t>
            </a:r>
            <a:r>
              <a:rPr lang="cs-CZ" sz="1800" dirty="0"/>
              <a:t>(viz § 154, 155).</a:t>
            </a:r>
          </a:p>
          <a:p>
            <a:pPr eaLnBrk="1" hangingPunct="1">
              <a:defRPr/>
            </a:pPr>
            <a:endParaRPr lang="cs-CZ" sz="1800" i="1" u="sng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1800" u="sng" dirty="0"/>
              <a:t>Nutno brát v úvahu také </a:t>
            </a:r>
            <a:r>
              <a:rPr lang="cs-CZ" sz="1800" i="1" u="sng" dirty="0"/>
              <a:t>- </a:t>
            </a:r>
            <a:r>
              <a:rPr lang="cs-CZ" sz="1800" b="1" i="1" u="sng" dirty="0"/>
              <a:t>subsidiární povahu SŘ </a:t>
            </a:r>
            <a:r>
              <a:rPr lang="cs-CZ" sz="1800" i="1" dirty="0"/>
              <a:t>ve vztahu k postupům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zvláštních zákonů</a:t>
            </a:r>
            <a:r>
              <a:rPr lang="cs-CZ" sz="1800" i="1" dirty="0"/>
              <a:t>.</a:t>
            </a:r>
          </a:p>
          <a:p>
            <a:pPr marL="324000" lvl="1" indent="0" eaLnBrk="1" hangingPunct="1">
              <a:buNone/>
              <a:defRPr/>
            </a:pPr>
            <a:r>
              <a:rPr lang="cs-CZ" sz="1800" b="1" i="1" u="sng" dirty="0"/>
              <a:t> 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14341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A616CF-35EB-4FEF-AFCD-FFB85014ACEA}" type="slidenum">
              <a:rPr lang="cs-CZ" altLang="cs-CZ" sz="1200">
                <a:latin typeface="Trebuchet MS" pitchFamily="34" charset="0"/>
              </a:rPr>
              <a:pPr/>
              <a:t>11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989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/>
              <a:t>(další) ustanovení působící k ochraně ve SŘ:</a:t>
            </a:r>
          </a:p>
        </p:txBody>
      </p:sp>
      <p:sp>
        <p:nvSpPr>
          <p:cNvPr id="15363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540094" y="1327759"/>
            <a:ext cx="8066301" cy="4504241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Lhůty pro </a:t>
            </a:r>
            <a:r>
              <a:rPr lang="cs-CZ" altLang="cs-CZ" sz="1800" b="1" dirty="0">
                <a:solidFill>
                  <a:srgbClr val="0000DC"/>
                </a:solidFill>
              </a:rPr>
              <a:t>zahájení a provedení přezkumného řízení</a:t>
            </a:r>
            <a:r>
              <a:rPr lang="cs-CZ" altLang="cs-CZ" sz="1800" dirty="0">
                <a:solidFill>
                  <a:srgbClr val="0000DC"/>
                </a:solidFill>
              </a:rPr>
              <a:t> </a:t>
            </a:r>
            <a:r>
              <a:rPr lang="cs-CZ" altLang="cs-CZ" sz="1800" dirty="0"/>
              <a:t>(§ 94)</a:t>
            </a:r>
          </a:p>
          <a:p>
            <a:pPr lvl="1" eaLnBrk="1" hangingPunct="1"/>
            <a:endParaRPr lang="cs-CZ" altLang="cs-CZ" sz="1800" i="1" dirty="0"/>
          </a:p>
          <a:p>
            <a:pPr eaLnBrk="1" hangingPunct="1"/>
            <a:r>
              <a:rPr lang="cs-CZ" altLang="cs-CZ" sz="1800" b="1" dirty="0"/>
              <a:t>Povinnost SO </a:t>
            </a:r>
            <a:r>
              <a:rPr lang="cs-CZ" altLang="cs-CZ" sz="1800" b="1" dirty="0">
                <a:solidFill>
                  <a:srgbClr val="0000DC"/>
                </a:solidFill>
              </a:rPr>
              <a:t>přijímat podněty k zahájení řízení </a:t>
            </a:r>
            <a:r>
              <a:rPr lang="cs-CZ" altLang="cs-CZ" sz="1800" dirty="0"/>
              <a:t>(§ 42) + </a:t>
            </a:r>
            <a:r>
              <a:rPr lang="cs-CZ" altLang="cs-CZ" sz="1800" dirty="0">
                <a:solidFill>
                  <a:srgbClr val="7030A0"/>
                </a:solidFill>
              </a:rPr>
              <a:t>oprávnění žádat nezbytná vysvětlení</a:t>
            </a:r>
            <a:r>
              <a:rPr lang="cs-CZ" altLang="cs-CZ" sz="1800" dirty="0"/>
              <a:t> (§ 137)</a:t>
            </a:r>
          </a:p>
          <a:p>
            <a:pPr lvl="1" eaLnBrk="1" hangingPunct="1"/>
            <a:r>
              <a:rPr lang="cs-CZ" altLang="cs-CZ" sz="1600" dirty="0"/>
              <a:t>Nezahájí-li příslušný SO řízení ve lhůtě </a:t>
            </a:r>
            <a:r>
              <a:rPr lang="cs-CZ" altLang="cs-CZ" sz="1600" b="1" dirty="0"/>
              <a:t>30 dnů ode dne, kdy se dozvěděl </a:t>
            </a:r>
            <a:r>
              <a:rPr lang="cs-CZ" altLang="cs-CZ" sz="1600" dirty="0"/>
              <a:t>o skutečnostech odůvodňujících zahájení řízení </a:t>
            </a:r>
            <a:r>
              <a:rPr lang="cs-CZ" altLang="cs-CZ" sz="1600" i="1" dirty="0"/>
              <a:t>(nemusí to být okamžik podání podnětu)</a:t>
            </a:r>
            <a:endParaRPr lang="cs-CZ" altLang="cs-CZ" sz="1600" dirty="0"/>
          </a:p>
          <a:p>
            <a:pPr lvl="1" eaLnBrk="1" hangingPunct="1"/>
            <a:r>
              <a:rPr lang="cs-CZ" altLang="cs-CZ" sz="1600" dirty="0"/>
              <a:t>navazuje úprava opatření proti nečinnosti (viz dále).</a:t>
            </a:r>
            <a:endParaRPr lang="cs-CZ" altLang="cs-CZ" sz="1600" i="1" dirty="0"/>
          </a:p>
          <a:p>
            <a:pPr lvl="1" eaLnBrk="1" hangingPunct="1"/>
            <a:endParaRPr lang="cs-CZ" altLang="cs-CZ" sz="1600" i="1" dirty="0"/>
          </a:p>
          <a:p>
            <a:pPr eaLnBrk="1" hangingPunct="1"/>
            <a:r>
              <a:rPr lang="cs-CZ" altLang="cs-CZ" sz="1800" b="1" dirty="0"/>
              <a:t>Zajišťovací prostředky </a:t>
            </a:r>
            <a:r>
              <a:rPr lang="cs-CZ" altLang="cs-CZ" sz="1800" dirty="0"/>
              <a:t>(§ 58 - 63), </a:t>
            </a:r>
          </a:p>
          <a:p>
            <a:pPr eaLnBrk="1" hangingPunct="1"/>
            <a:r>
              <a:rPr lang="cs-CZ" altLang="cs-CZ" sz="1800" b="1" dirty="0"/>
              <a:t>Zjednodušené postupy </a:t>
            </a:r>
            <a:r>
              <a:rPr lang="cs-CZ" altLang="cs-CZ" sz="1800" dirty="0"/>
              <a:t>(např. příkaz, příkaz na místě - § 150, řízení na místě - § 143),</a:t>
            </a:r>
          </a:p>
          <a:p>
            <a:pPr eaLnBrk="1" hangingPunct="1"/>
            <a:r>
              <a:rPr lang="cs-CZ" altLang="cs-CZ" sz="1800" b="1" dirty="0"/>
              <a:t>Mezitímní rozhodnutí a rozhodnutí v části věci</a:t>
            </a:r>
            <a:r>
              <a:rPr lang="cs-CZ" altLang="cs-CZ" sz="1800" b="1" dirty="0">
                <a:solidFill>
                  <a:srgbClr val="7030A0"/>
                </a:solidFill>
              </a:rPr>
              <a:t> </a:t>
            </a:r>
            <a:r>
              <a:rPr lang="cs-CZ" altLang="cs-CZ" sz="1800" dirty="0"/>
              <a:t>(§ 148)</a:t>
            </a:r>
          </a:p>
          <a:p>
            <a:pPr eaLnBrk="1" hangingPunct="1"/>
            <a:r>
              <a:rPr lang="cs-CZ" altLang="cs-CZ" sz="1800" i="1" dirty="0"/>
              <a:t>a některá další </a:t>
            </a:r>
            <a:r>
              <a:rPr lang="cs-CZ" altLang="cs-CZ" sz="1800" dirty="0"/>
              <a:t>(k odstranění nedostatků podání, resp. žádosti)</a:t>
            </a:r>
            <a:r>
              <a:rPr lang="cs-CZ" altLang="cs-CZ" sz="1800" i="1" dirty="0"/>
              <a:t>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15365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5AEB228-36D7-4E52-819E-19A16ACA5540}" type="slidenum">
              <a:rPr lang="cs-CZ" altLang="cs-CZ" sz="1200">
                <a:latin typeface="Trebuchet MS" pitchFamily="34" charset="0"/>
              </a:rPr>
              <a:pPr/>
              <a:t>12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052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00DC"/>
                </a:solidFill>
              </a:rPr>
              <a:t>Opatření proti nečinnosti </a:t>
            </a:r>
            <a:r>
              <a:rPr lang="cs-CZ" sz="2400" b="1" dirty="0">
                <a:solidFill>
                  <a:schemeClr val="tx1"/>
                </a:solidFill>
              </a:rPr>
              <a:t>- dle § 80 SŘ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540094" y="1290181"/>
            <a:ext cx="8066301" cy="4541819"/>
          </a:xfrm>
        </p:spPr>
        <p:txBody>
          <a:bodyPr/>
          <a:lstStyle/>
          <a:p>
            <a:pPr marL="0" indent="0" algn="just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2000" dirty="0"/>
              <a:t>- na základě  </a:t>
            </a:r>
            <a:r>
              <a:rPr lang="cs-CZ" sz="2000" b="1" dirty="0"/>
              <a:t>§ 6/1</a:t>
            </a:r>
            <a:r>
              <a:rPr lang="cs-CZ" sz="2000" dirty="0"/>
              <a:t> (zásada rychlosti) slouží </a:t>
            </a:r>
            <a:r>
              <a:rPr lang="cs-CZ" sz="2000" b="1" dirty="0">
                <a:solidFill>
                  <a:srgbClr val="0000DC"/>
                </a:solidFill>
              </a:rPr>
              <a:t>ke zjednání nápravy</a:t>
            </a:r>
            <a:r>
              <a:rPr lang="cs-CZ" sz="2000" b="1" dirty="0"/>
              <a:t>, nečiní-li SO úkony </a:t>
            </a:r>
            <a:r>
              <a:rPr lang="cs-CZ" sz="2000" dirty="0"/>
              <a:t>v zákonem stanovené lhůtě nebo ve lhůtě přiměřené.</a:t>
            </a:r>
            <a:endParaRPr lang="cs-CZ" sz="2000" dirty="0">
              <a:solidFill>
                <a:srgbClr val="7030A0"/>
              </a:solidFill>
            </a:endParaRPr>
          </a:p>
          <a:p>
            <a:pPr eaLnBrk="1" hangingPunct="1">
              <a:lnSpc>
                <a:spcPct val="100000"/>
              </a:lnSpc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Jde o konkrétní </a:t>
            </a:r>
            <a:r>
              <a:rPr lang="cs-CZ" sz="2000" b="1" dirty="0">
                <a:solidFill>
                  <a:srgbClr val="0000DC"/>
                </a:solidFill>
              </a:rPr>
              <a:t>procesní prostředky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řešení existující (hrozící) nečinnosti.</a:t>
            </a: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defRPr/>
            </a:pPr>
            <a:endParaRPr lang="cs-CZ" sz="2000" b="1" dirty="0">
              <a:solidFill>
                <a:srgbClr val="7030A0"/>
              </a:solidFill>
            </a:endParaRPr>
          </a:p>
          <a:p>
            <a:pPr eaLnBrk="1" hangingPunct="1">
              <a:lnSpc>
                <a:spcPct val="100000"/>
              </a:lnSpc>
              <a:defRPr/>
            </a:pPr>
            <a:r>
              <a:rPr lang="cs-CZ" sz="2000" dirty="0"/>
              <a:t>Vlastní úprava „Opatření“  - </a:t>
            </a:r>
            <a:r>
              <a:rPr lang="cs-CZ" sz="2000" dirty="0">
                <a:solidFill>
                  <a:srgbClr val="7030A0"/>
                </a:solidFill>
              </a:rPr>
              <a:t>v rámci části II</a:t>
            </a:r>
            <a:r>
              <a:rPr lang="cs-CZ" sz="2000" dirty="0"/>
              <a:t>. SŘ, uplatní se </a:t>
            </a:r>
            <a:r>
              <a:rPr lang="cs-CZ" sz="2000" b="1" i="1" dirty="0">
                <a:solidFill>
                  <a:srgbClr val="0000DC"/>
                </a:solidFill>
              </a:rPr>
              <a:t>však na jakékoli postupy a úkony SO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na které se vztahuje SŘ </a:t>
            </a:r>
            <a:r>
              <a:rPr lang="cs-CZ" sz="2000" dirty="0"/>
              <a:t>(viz § 6/1, 1/1), tedy: 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2000" dirty="0"/>
          </a:p>
          <a:p>
            <a:pPr lvl="1" eaLnBrk="1" hangingPunct="1">
              <a:defRPr/>
            </a:pPr>
            <a:r>
              <a:rPr lang="cs-CZ" sz="2000" i="1" dirty="0"/>
              <a:t>správní řízení v 1. stupni,</a:t>
            </a:r>
          </a:p>
          <a:p>
            <a:pPr lvl="1" eaLnBrk="1" hangingPunct="1">
              <a:defRPr/>
            </a:pPr>
            <a:r>
              <a:rPr lang="cs-CZ" sz="2000" i="1" dirty="0"/>
              <a:t>řízení o opravných a dozorčích prostředcích,</a:t>
            </a:r>
          </a:p>
          <a:p>
            <a:pPr lvl="1" eaLnBrk="1" hangingPunct="1">
              <a:defRPr/>
            </a:pPr>
            <a:r>
              <a:rPr lang="cs-CZ" sz="2000" i="1" dirty="0"/>
              <a:t>postupy podle části IV., V., VI.,</a:t>
            </a:r>
          </a:p>
          <a:p>
            <a:pPr lvl="1" eaLnBrk="1" hangingPunct="1">
              <a:defRPr/>
            </a:pPr>
            <a:r>
              <a:rPr lang="cs-CZ" sz="2000" i="1" dirty="0"/>
              <a:t>i na vyřizování stížností podle § 175. </a:t>
            </a:r>
            <a:endParaRPr lang="cs-CZ" sz="20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16389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6DEA0A2-929B-47DE-953D-45CB62F60A69}" type="slidenum">
              <a:rPr lang="cs-CZ" altLang="cs-CZ" sz="1200">
                <a:latin typeface="Trebuchet MS" pitchFamily="34" charset="0"/>
              </a:rPr>
              <a:pPr/>
              <a:t>13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326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/>
              <a:t>Opatření proti nečinnosti (§ 80)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540094" y="1164921"/>
            <a:ext cx="8066301" cy="4667079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endParaRPr lang="cs-CZ" sz="20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2000" dirty="0"/>
              <a:t>K přijetí opatření </a:t>
            </a:r>
            <a:r>
              <a:rPr lang="cs-CZ" sz="2000" dirty="0">
                <a:solidFill>
                  <a:srgbClr val="0000DC"/>
                </a:solidFill>
              </a:rPr>
              <a:t>-  </a:t>
            </a:r>
            <a:r>
              <a:rPr lang="cs-CZ" sz="2000" b="1" u="sng" dirty="0">
                <a:solidFill>
                  <a:srgbClr val="0000DC"/>
                </a:solidFill>
              </a:rPr>
              <a:t>příslušný - nadřízený SO</a:t>
            </a:r>
            <a:r>
              <a:rPr lang="cs-CZ" sz="2000" b="1" dirty="0">
                <a:solidFill>
                  <a:srgbClr val="0000DC"/>
                </a:solidFill>
              </a:rPr>
              <a:t> </a:t>
            </a:r>
            <a:r>
              <a:rPr lang="cs-CZ" sz="2000" dirty="0"/>
              <a:t>(projev dozorové funkce).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2000" dirty="0"/>
          </a:p>
          <a:p>
            <a:pPr marL="342900" lvl="1" indent="-342900" eaLnBrk="1" hangingPunct="1">
              <a:defRPr/>
            </a:pPr>
            <a:r>
              <a:rPr lang="cs-CZ" sz="2000" b="1" dirty="0"/>
              <a:t>I proti nečinnosti nadřízeného SO.</a:t>
            </a:r>
            <a:endParaRPr lang="cs-CZ" sz="2000" dirty="0"/>
          </a:p>
          <a:p>
            <a:pPr marL="0" lvl="1" indent="0" eaLnBrk="1" hangingPunct="1">
              <a:buFont typeface="Wingdings" pitchFamily="2" charset="2"/>
              <a:buNone/>
              <a:defRPr/>
            </a:pPr>
            <a:r>
              <a:rPr lang="cs-CZ" sz="2000" dirty="0"/>
              <a:t> - včetně nečinnosti ústředního správního úřadu - byť poněkud sporné </a:t>
            </a:r>
            <a:r>
              <a:rPr lang="cs-CZ" sz="2000" i="1" dirty="0"/>
              <a:t>(viz 8 </a:t>
            </a:r>
            <a:r>
              <a:rPr lang="cs-CZ" sz="2000" i="1" dirty="0" err="1"/>
              <a:t>Ans</a:t>
            </a:r>
            <a:r>
              <a:rPr lang="cs-CZ" sz="2000" i="1" dirty="0"/>
              <a:t> 2/2012 a disenty).</a:t>
            </a:r>
            <a:endParaRPr lang="cs-CZ" sz="2000" dirty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2000" i="1" dirty="0"/>
              <a:t>§ 80/1-3 </a:t>
            </a:r>
            <a:r>
              <a:rPr lang="cs-CZ" sz="2000" b="1" u="sng" dirty="0">
                <a:solidFill>
                  <a:srgbClr val="0000DC"/>
                </a:solidFill>
              </a:rPr>
              <a:t>podmínky uplatnění</a:t>
            </a:r>
            <a:r>
              <a:rPr lang="cs-CZ" sz="2000" b="1" dirty="0"/>
              <a:t>,</a:t>
            </a:r>
          </a:p>
          <a:p>
            <a:pPr eaLnBrk="1" hangingPunct="1">
              <a:defRPr/>
            </a:pPr>
            <a:r>
              <a:rPr lang="cs-CZ" sz="2000" i="1" dirty="0"/>
              <a:t>§ 80/4 a) - d) </a:t>
            </a:r>
            <a:r>
              <a:rPr lang="cs-CZ" sz="2000" b="1" dirty="0">
                <a:solidFill>
                  <a:srgbClr val="0000DC"/>
                </a:solidFill>
              </a:rPr>
              <a:t>jednotlivá opatření </a:t>
            </a:r>
            <a:r>
              <a:rPr lang="cs-CZ" sz="2000" b="1" dirty="0"/>
              <a:t>proti nečinnosti („typy“)-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2000" dirty="0"/>
              <a:t>Je přijímáno -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moci úřední </a:t>
            </a:r>
            <a:r>
              <a:rPr lang="cs-CZ" sz="2000" dirty="0"/>
              <a:t>(§ 80/1-3) nebo -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základě žádosti </a:t>
            </a:r>
            <a:r>
              <a:rPr lang="cs-CZ" sz="2000" dirty="0"/>
              <a:t>(§ 80/3 in fine).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2000" dirty="0"/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17413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F6E6C23-1DE4-420B-AB0B-DDE75C66457C}" type="slidenum">
              <a:rPr lang="cs-CZ" altLang="cs-CZ" sz="1200">
                <a:latin typeface="Trebuchet MS" pitchFamily="34" charset="0"/>
              </a:rPr>
              <a:pPr/>
              <a:t>14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101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/>
              <a:t>Opatření proti nečinnosti (§ 80):</a:t>
            </a:r>
          </a:p>
        </p:txBody>
      </p:sp>
      <p:sp>
        <p:nvSpPr>
          <p:cNvPr id="18435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540094" y="1365337"/>
            <a:ext cx="8066301" cy="4466663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Z moci úřední: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b="1" u="sng" dirty="0">
                <a:solidFill>
                  <a:srgbClr val="7030A0"/>
                </a:solidFill>
              </a:rPr>
              <a:t>§ 80/1</a:t>
            </a:r>
            <a:r>
              <a:rPr lang="cs-CZ" altLang="cs-CZ" sz="1800" b="1" dirty="0">
                <a:solidFill>
                  <a:srgbClr val="7030A0"/>
                </a:solidFill>
              </a:rPr>
              <a:t> </a:t>
            </a:r>
            <a:r>
              <a:rPr lang="cs-CZ" altLang="cs-CZ" sz="1800" i="1" dirty="0"/>
              <a:t>„</a:t>
            </a:r>
            <a:r>
              <a:rPr lang="cs-CZ" altLang="cs-CZ" sz="1800" b="1" i="1" dirty="0">
                <a:solidFill>
                  <a:srgbClr val="0000DC"/>
                </a:solidFill>
              </a:rPr>
              <a:t>Nevydá-li</a:t>
            </a:r>
            <a:r>
              <a:rPr lang="cs-CZ" altLang="cs-CZ" sz="1800" b="1" i="1" dirty="0"/>
              <a:t> </a:t>
            </a:r>
            <a:r>
              <a:rPr lang="cs-CZ" altLang="cs-CZ" sz="1800" i="1" dirty="0">
                <a:solidFill>
                  <a:srgbClr val="7030A0"/>
                </a:solidFill>
              </a:rPr>
              <a:t>správní orgán </a:t>
            </a:r>
            <a:r>
              <a:rPr lang="cs-CZ" altLang="cs-CZ" sz="1800" b="1" i="1" dirty="0">
                <a:solidFill>
                  <a:srgbClr val="7030A0"/>
                </a:solidFill>
              </a:rPr>
              <a:t>rozhodnutí ve věci v zákonné lhůtě</a:t>
            </a:r>
            <a:r>
              <a:rPr lang="cs-CZ" altLang="cs-CZ" sz="1800" i="1" dirty="0"/>
              <a:t>, nadřízený správní orgán učiní z moci úřední opatření proti nečinnosti, jakmile se o tom dozví.“</a:t>
            </a:r>
          </a:p>
          <a:p>
            <a:pPr eaLnBrk="1" hangingPunct="1">
              <a:lnSpc>
                <a:spcPct val="100000"/>
              </a:lnSpc>
            </a:pPr>
            <a:endParaRPr lang="cs-CZ" altLang="cs-CZ" sz="1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1800" b="1" u="sng" dirty="0">
                <a:solidFill>
                  <a:srgbClr val="7030A0"/>
                </a:solidFill>
              </a:rPr>
              <a:t>§ 80/2</a:t>
            </a:r>
            <a:r>
              <a:rPr lang="cs-CZ" altLang="cs-CZ" sz="1800" b="1" dirty="0">
                <a:solidFill>
                  <a:srgbClr val="7030A0"/>
                </a:solidFill>
              </a:rPr>
              <a:t> </a:t>
            </a:r>
            <a:r>
              <a:rPr lang="cs-CZ" altLang="cs-CZ" sz="1800" i="1" dirty="0"/>
              <a:t>„Opatření proti nečinnosti učiní nadřízený správní orgán i tehdy, </a:t>
            </a:r>
            <a:r>
              <a:rPr lang="cs-CZ" altLang="cs-CZ" sz="1800" b="1" i="1" dirty="0">
                <a:solidFill>
                  <a:srgbClr val="0000DC"/>
                </a:solidFill>
              </a:rPr>
              <a:t>nezahájí-li </a:t>
            </a:r>
            <a:r>
              <a:rPr lang="cs-CZ" altLang="cs-CZ" sz="1800" b="1" i="1" dirty="0">
                <a:solidFill>
                  <a:srgbClr val="7030A0"/>
                </a:solidFill>
              </a:rPr>
              <a:t>příslušný správní orgán řízení ve lhůtě 30 dnů</a:t>
            </a:r>
            <a:r>
              <a:rPr lang="cs-CZ" altLang="cs-CZ" sz="1800" b="1" i="1" dirty="0"/>
              <a:t> </a:t>
            </a:r>
            <a:r>
              <a:rPr lang="cs-CZ" altLang="cs-CZ" sz="1800" i="1" dirty="0"/>
              <a:t>ode dne, kdy se dozvěděl o skutečnostech odůvodňujících zahájení řízení z moci úřední.“</a:t>
            </a:r>
          </a:p>
          <a:p>
            <a:pPr eaLnBrk="1" hangingPunct="1">
              <a:lnSpc>
                <a:spcPct val="100000"/>
              </a:lnSpc>
            </a:pPr>
            <a:endParaRPr lang="cs-CZ" altLang="cs-CZ" sz="1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1800" b="1" u="sng" dirty="0">
                <a:solidFill>
                  <a:srgbClr val="7030A0"/>
                </a:solidFill>
              </a:rPr>
              <a:t>§ 80/3</a:t>
            </a:r>
            <a:r>
              <a:rPr lang="cs-CZ" altLang="cs-CZ" sz="1800" b="1" dirty="0">
                <a:solidFill>
                  <a:srgbClr val="7030A0"/>
                </a:solidFill>
              </a:rPr>
              <a:t> </a:t>
            </a:r>
            <a:r>
              <a:rPr lang="cs-CZ" altLang="cs-CZ" sz="1800" i="1" dirty="0"/>
              <a:t>„Opatření proti nečinnosti může nadřízený správní orgán učinit i v případě, </a:t>
            </a:r>
            <a:r>
              <a:rPr lang="cs-CZ" altLang="cs-CZ" sz="1800" b="1" i="1" dirty="0"/>
              <a:t>kdy je z okolností </a:t>
            </a:r>
            <a:r>
              <a:rPr lang="cs-CZ" altLang="cs-CZ" sz="1800" b="1" i="1" dirty="0">
                <a:solidFill>
                  <a:srgbClr val="0000DC"/>
                </a:solidFill>
              </a:rPr>
              <a:t>zjevné, že </a:t>
            </a:r>
            <a:r>
              <a:rPr lang="cs-CZ" altLang="cs-CZ" sz="1800" b="1" i="1" dirty="0">
                <a:solidFill>
                  <a:srgbClr val="7030A0"/>
                </a:solidFill>
              </a:rPr>
              <a:t>věcně a místně příslušný správní orgán </a:t>
            </a:r>
            <a:r>
              <a:rPr lang="cs-CZ" altLang="cs-CZ" sz="1800" b="1" i="1" dirty="0">
                <a:solidFill>
                  <a:srgbClr val="0000DC"/>
                </a:solidFill>
              </a:rPr>
              <a:t>nedodrží lhůtu</a:t>
            </a:r>
            <a:r>
              <a:rPr lang="cs-CZ" altLang="cs-CZ" sz="1800" i="1" dirty="0"/>
              <a:t> stanovenou </a:t>
            </a:r>
            <a:r>
              <a:rPr lang="cs-CZ" altLang="cs-CZ" sz="1800" b="1" i="1" dirty="0"/>
              <a:t>pro vydání </a:t>
            </a:r>
            <a:r>
              <a:rPr lang="cs-CZ" altLang="cs-CZ" sz="1800" i="1" dirty="0"/>
              <a:t>rozhodnutí o žádosti </a:t>
            </a:r>
            <a:r>
              <a:rPr lang="cs-CZ" altLang="cs-CZ" sz="1800" b="1" i="1" dirty="0"/>
              <a:t>nebo zahájit </a:t>
            </a:r>
            <a:r>
              <a:rPr lang="cs-CZ" altLang="cs-CZ" sz="1800" i="1" dirty="0"/>
              <a:t>řízení z moci úřední </a:t>
            </a:r>
            <a:r>
              <a:rPr lang="cs-CZ" altLang="cs-CZ" sz="1800" b="1" i="1" dirty="0"/>
              <a:t>anebo </a:t>
            </a:r>
            <a:r>
              <a:rPr lang="cs-CZ" altLang="cs-CZ" sz="1800" i="1" dirty="0"/>
              <a:t>v řízení řádně </a:t>
            </a:r>
            <a:r>
              <a:rPr lang="cs-CZ" altLang="cs-CZ" sz="1800" b="1" i="1" dirty="0"/>
              <a:t>pokračovat.“</a:t>
            </a:r>
            <a:endParaRPr lang="cs-CZ" altLang="cs-CZ" sz="1800" b="1" dirty="0"/>
          </a:p>
          <a:p>
            <a:pPr eaLnBrk="1" hangingPunct="1"/>
            <a:endParaRPr lang="cs-CZ" alt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1843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E837270-A23D-4716-ADFB-13A48B5BFE51}" type="slidenum">
              <a:rPr lang="cs-CZ" altLang="cs-CZ" sz="1200">
                <a:latin typeface="Trebuchet MS" pitchFamily="34" charset="0"/>
              </a:rPr>
              <a:pPr/>
              <a:t>15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781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/>
              <a:t>Opatření proti nečinnosti (§ 80)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577672" y="1327759"/>
            <a:ext cx="8066301" cy="4504241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u="sng" dirty="0"/>
              <a:t>Na základě žádosti</a:t>
            </a:r>
            <a:endParaRPr lang="cs-CZ" sz="2400" dirty="0"/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000" b="1" u="sng" dirty="0">
                <a:solidFill>
                  <a:srgbClr val="7030A0"/>
                </a:solidFill>
              </a:rPr>
              <a:t>§ 80/3</a:t>
            </a:r>
            <a:r>
              <a:rPr lang="cs-CZ" sz="2000" b="1" dirty="0">
                <a:solidFill>
                  <a:srgbClr val="7030A0"/>
                </a:solidFill>
              </a:rPr>
              <a:t> </a:t>
            </a:r>
            <a:r>
              <a:rPr lang="cs-CZ" sz="2000" i="1" dirty="0"/>
              <a:t>„</a:t>
            </a:r>
            <a:r>
              <a:rPr lang="cs-CZ" sz="2000" b="1" i="1" dirty="0">
                <a:solidFill>
                  <a:srgbClr val="7030A0"/>
                </a:solidFill>
              </a:rPr>
              <a:t>Po uplynutí lhůt pro vydání rozhodnutí </a:t>
            </a:r>
            <a:r>
              <a:rPr lang="cs-CZ" sz="2000" i="1" dirty="0"/>
              <a:t>může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</a:t>
            </a:r>
            <a:r>
              <a:rPr lang="cs-CZ" sz="2000" i="1" dirty="0"/>
              <a:t>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uplatnění opatření</a:t>
            </a:r>
            <a:r>
              <a:rPr lang="cs-CZ" sz="2000" i="1" dirty="0"/>
              <a:t> proti nečinnosti </a:t>
            </a:r>
            <a:r>
              <a:rPr lang="cs-CZ" sz="2000" b="1" i="1" dirty="0">
                <a:solidFill>
                  <a:srgbClr val="7030A0"/>
                </a:solidFill>
              </a:rPr>
              <a:t>podat účastník</a:t>
            </a:r>
            <a:r>
              <a:rPr lang="cs-CZ" sz="2000" i="1" dirty="0"/>
              <a:t>.“</a:t>
            </a:r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000" dirty="0"/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Podání podle § 37 - </a:t>
            </a:r>
            <a:r>
              <a:rPr lang="cs-CZ" sz="2000" b="1" dirty="0"/>
              <a:t>způsob, náležitosti.</a:t>
            </a:r>
          </a:p>
          <a:p>
            <a:pPr marL="72000" indent="0" eaLnBrk="1" hangingPunct="1">
              <a:lnSpc>
                <a:spcPct val="100000"/>
              </a:lnSpc>
              <a:buNone/>
              <a:defRPr/>
            </a:pPr>
            <a:endParaRPr lang="cs-CZ" sz="2000" b="1" dirty="0"/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Sporné, </a:t>
            </a:r>
            <a:r>
              <a:rPr lang="cs-CZ" sz="2000" b="1" dirty="0"/>
              <a:t>zda závazné označení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typu </a:t>
            </a:r>
            <a:r>
              <a:rPr lang="cs-CZ" sz="2000" dirty="0"/>
              <a:t>požadovaného opatření.</a:t>
            </a:r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000" dirty="0"/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žádosti </a:t>
            </a:r>
            <a:r>
              <a:rPr lang="cs-CZ" sz="2000" dirty="0"/>
              <a:t>se rozhoduje </a:t>
            </a:r>
            <a:r>
              <a:rPr lang="cs-CZ" sz="2000" b="1" dirty="0"/>
              <a:t>usnesením </a:t>
            </a:r>
            <a:r>
              <a:rPr lang="cs-CZ" sz="2000" dirty="0"/>
              <a:t>(§ 80/6). </a:t>
            </a:r>
          </a:p>
          <a:p>
            <a:pPr marL="72000" indent="0" eaLnBrk="1" hangingPunct="1">
              <a:lnSpc>
                <a:spcPct val="100000"/>
              </a:lnSpc>
              <a:buNone/>
              <a:defRPr/>
            </a:pPr>
            <a:r>
              <a:rPr lang="cs-CZ" sz="2000" dirty="0"/>
              <a:t>         A to ve lhůtách podle § 71/1 </a:t>
            </a:r>
            <a:r>
              <a:rPr lang="cs-CZ" sz="2000" i="1" dirty="0"/>
              <a:t>(9 </a:t>
            </a:r>
            <a:r>
              <a:rPr lang="cs-CZ" sz="2000" i="1" dirty="0" err="1"/>
              <a:t>Ans</a:t>
            </a:r>
            <a:r>
              <a:rPr lang="cs-CZ" sz="2000" i="1" dirty="0"/>
              <a:t> 8/2009).</a:t>
            </a:r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000" b="1" i="1" dirty="0"/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Nelze se odvolat, ale lze - </a:t>
            </a:r>
            <a:r>
              <a:rPr lang="cs-CZ" sz="2000" b="1" i="1" dirty="0">
                <a:solidFill>
                  <a:srgbClr val="0000DC"/>
                </a:solidFill>
              </a:rPr>
              <a:t>žalobu proti nečinnosti </a:t>
            </a:r>
            <a:r>
              <a:rPr lang="cs-CZ" sz="2000" dirty="0"/>
              <a:t>(viz dále).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19461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DA4DB41-8D0A-4053-839B-60CB5B78B942}" type="slidenum">
              <a:rPr lang="cs-CZ" altLang="cs-CZ" sz="1200">
                <a:latin typeface="Trebuchet MS" pitchFamily="34" charset="0"/>
              </a:rPr>
              <a:pPr/>
              <a:t>16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966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Opatření proti nečinnosti (§ 80)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00DC"/>
                </a:solidFill>
              </a:rPr>
              <a:t>Druhy opatření:</a:t>
            </a:r>
            <a:endParaRPr lang="cs-CZ" dirty="0">
              <a:solidFill>
                <a:srgbClr val="0000DC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sz="2000" b="1" u="sng" dirty="0">
                <a:solidFill>
                  <a:srgbClr val="7030A0"/>
                </a:solidFill>
              </a:rPr>
              <a:t>§ 80/4 </a:t>
            </a:r>
            <a:r>
              <a:rPr lang="cs-CZ" sz="2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</a:t>
            </a:r>
            <a:r>
              <a:rPr lang="cs-CZ" sz="2000" b="1" dirty="0">
                <a:solidFill>
                  <a:srgbClr val="7030A0"/>
                </a:solidFill>
              </a:rPr>
              <a:t> </a:t>
            </a:r>
            <a:r>
              <a:rPr lang="cs-CZ" sz="2000" i="1" dirty="0"/>
              <a:t>„</a:t>
            </a:r>
            <a:r>
              <a:rPr lang="cs-CZ" sz="2000" b="1" i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přikázat</a:t>
            </a:r>
            <a:r>
              <a:rPr lang="cs-CZ" sz="2000" i="1" dirty="0"/>
              <a:t> nečinnému správnímu orgánu, aby ve stanovené lhůtě </a:t>
            </a:r>
            <a:r>
              <a:rPr lang="cs-CZ" sz="2000" b="1" i="1" dirty="0">
                <a:solidFill>
                  <a:srgbClr val="7030A0"/>
                </a:solidFill>
              </a:rPr>
              <a:t>učinil potřebná opatření </a:t>
            </a:r>
            <a:r>
              <a:rPr lang="cs-CZ" sz="2000" i="1" dirty="0"/>
              <a:t>ke zjednání nápravy </a:t>
            </a:r>
            <a:r>
              <a:rPr lang="cs-CZ" sz="2000" b="1" i="1" dirty="0">
                <a:solidFill>
                  <a:srgbClr val="7030A0"/>
                </a:solidFill>
              </a:rPr>
              <a:t>nebo vydal rozhodnutí</a:t>
            </a:r>
            <a:r>
              <a:rPr lang="cs-CZ" sz="2000" i="1" dirty="0"/>
              <a:t>“</a:t>
            </a:r>
          </a:p>
          <a:p>
            <a:pPr marL="342900" lvl="2" indent="-342900" algn="just">
              <a:buFont typeface="Arial" pitchFamily="34" charset="0"/>
              <a:buChar char="•"/>
              <a:defRPr/>
            </a:pPr>
            <a:r>
              <a:rPr lang="cs-CZ" b="1" u="sng" dirty="0">
                <a:ea typeface="+mn-ea"/>
                <a:cs typeface="+mn-cs"/>
              </a:rPr>
              <a:t>Přikázání (příkaz)</a:t>
            </a:r>
            <a:r>
              <a:rPr lang="cs-CZ" dirty="0">
                <a:ea typeface="+mn-ea"/>
                <a:cs typeface="+mn-cs"/>
              </a:rPr>
              <a:t> projevem „vnitřního vztahu“ mezi SO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cs-CZ" dirty="0">
                <a:ea typeface="+mn-ea"/>
                <a:cs typeface="+mn-cs"/>
              </a:rPr>
              <a:t>Méně „represivní“ než následující: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000" b="1" u="sng" dirty="0">
                <a:solidFill>
                  <a:srgbClr val="7030A0"/>
                </a:solidFill>
              </a:rPr>
              <a:t>§ 80/4 </a:t>
            </a:r>
            <a:r>
              <a:rPr lang="cs-CZ" sz="2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</a:t>
            </a:r>
            <a:r>
              <a:rPr lang="cs-CZ" sz="2000" b="1" dirty="0">
                <a:solidFill>
                  <a:srgbClr val="7030A0"/>
                </a:solidFill>
              </a:rPr>
              <a:t> </a:t>
            </a:r>
            <a:r>
              <a:rPr lang="cs-CZ" sz="2000" i="1" dirty="0"/>
              <a:t>„usnesením </a:t>
            </a:r>
            <a:r>
              <a:rPr lang="cs-CZ" sz="2000" b="1" i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převzít věc a rozhodnout </a:t>
            </a:r>
            <a:r>
              <a:rPr lang="cs-CZ" sz="2000" i="1" dirty="0"/>
              <a:t>namísto nečinného správního orgánu“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= Zvláštní varianta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atrakce</a:t>
            </a:r>
            <a:r>
              <a:rPr lang="cs-CZ" sz="2000" b="1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20485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E9F44B2-C433-4425-8DD2-65514AE0212F}" type="slidenum">
              <a:rPr lang="cs-CZ" altLang="cs-CZ" sz="1200">
                <a:solidFill>
                  <a:srgbClr val="000000"/>
                </a:solidFill>
                <a:latin typeface="Trebuchet MS" pitchFamily="34" charset="0"/>
              </a:rPr>
              <a:pPr/>
              <a:t>17</a:t>
            </a:fld>
            <a:endParaRPr lang="cs-CZ" altLang="cs-CZ" sz="1200">
              <a:solidFill>
                <a:srgbClr val="00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97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Opatření proti nečinnosti (§ 80)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(další) varianty opatření: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000" b="1" u="sng" dirty="0">
                <a:solidFill>
                  <a:srgbClr val="7030A0"/>
                </a:solidFill>
              </a:rPr>
              <a:t>§ 80/4 </a:t>
            </a:r>
            <a:r>
              <a:rPr lang="cs-CZ" sz="2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</a:t>
            </a:r>
            <a:r>
              <a:rPr lang="cs-CZ" sz="2000" i="1" dirty="0">
                <a:solidFill>
                  <a:srgbClr val="7030A0"/>
                </a:solidFill>
              </a:rPr>
              <a:t> </a:t>
            </a:r>
            <a:r>
              <a:rPr lang="cs-CZ" sz="2000" i="1" dirty="0"/>
              <a:t>„usnesením </a:t>
            </a:r>
            <a:r>
              <a:rPr lang="cs-CZ" sz="2000" b="1" i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pověřit jiný správní orgán </a:t>
            </a:r>
            <a:r>
              <a:rPr lang="cs-CZ" sz="2000" i="1" dirty="0"/>
              <a:t>ve svém správním obvodu vedením řízení“</a:t>
            </a:r>
            <a:endParaRPr lang="cs-CZ" sz="2000" b="1" u="sng" dirty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Zvláštní varianta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delegace</a:t>
            </a:r>
            <a:r>
              <a:rPr lang="cs-CZ" sz="2000" b="1" dirty="0">
                <a:solidFill>
                  <a:srgbClr val="7030A0"/>
                </a:solidFill>
              </a:rPr>
              <a:t>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000" dirty="0"/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cs-CZ" sz="2000" b="1" u="sng" dirty="0">
                <a:solidFill>
                  <a:srgbClr val="7030A0"/>
                </a:solidFill>
              </a:rPr>
              <a:t>§ 80/4 </a:t>
            </a:r>
            <a:r>
              <a:rPr lang="cs-CZ" sz="2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</a:t>
            </a:r>
            <a:r>
              <a:rPr lang="cs-CZ" sz="2000" dirty="0"/>
              <a:t> </a:t>
            </a:r>
            <a:r>
              <a:rPr lang="cs-CZ" sz="2000" i="1" dirty="0"/>
              <a:t>„usnesením </a:t>
            </a:r>
            <a:r>
              <a:rPr lang="cs-CZ" sz="2000" i="1" dirty="0">
                <a:solidFill>
                  <a:schemeClr val="bg2"/>
                </a:solidFill>
              </a:rPr>
              <a:t>přiměřeně</a:t>
            </a:r>
            <a:r>
              <a:rPr lang="cs-CZ" sz="2000" b="1" i="1" dirty="0">
                <a:solidFill>
                  <a:srgbClr val="7030A0"/>
                </a:solidFill>
              </a:rPr>
              <a:t> </a:t>
            </a:r>
            <a:r>
              <a:rPr lang="cs-CZ" sz="2000" b="1" i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prodloužit zákonnou lhůtu </a:t>
            </a:r>
            <a:r>
              <a:rPr lang="cs-CZ" sz="2000" b="1" i="1" dirty="0">
                <a:solidFill>
                  <a:srgbClr val="7030A0"/>
                </a:solidFill>
              </a:rPr>
              <a:t>pro vydání rozhodnutí</a:t>
            </a:r>
            <a:r>
              <a:rPr lang="cs-CZ" sz="2000" i="1" dirty="0"/>
              <a:t>, lze-li důvodně předpokládat, že správní orgán v prodloužené lhůtě vydá rozhodnutí ve věci, a je-li takový postup pro účastníky výhodnější; přitom přihlíží ke lhůtám uvedeným v § 71 odst. 3.“ (=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prolongace</a:t>
            </a:r>
            <a:r>
              <a:rPr lang="cs-CZ" sz="2000" i="1" dirty="0"/>
              <a:t>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b="1" dirty="0"/>
              <a:t>   </a:t>
            </a:r>
            <a:r>
              <a:rPr lang="cs-CZ" sz="2000" b="1" dirty="0">
                <a:solidFill>
                  <a:srgbClr val="7030A0"/>
                </a:solidFill>
              </a:rPr>
              <a:t>Prodlouž</a:t>
            </a:r>
            <a:r>
              <a:rPr lang="cs-CZ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cs-CZ" sz="2000" dirty="0">
                <a:solidFill>
                  <a:srgbClr val="7030A0"/>
                </a:solidFill>
              </a:rPr>
              <a:t>,</a:t>
            </a:r>
            <a:r>
              <a:rPr lang="cs-CZ" sz="2000" dirty="0"/>
              <a:t> nikoli prodlužovat…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        I na podnět SO vedoucího řízení.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21509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11D9DEA-26C1-4109-BB00-3A3E2E0488B9}" type="slidenum">
              <a:rPr lang="cs-CZ" altLang="cs-CZ" sz="1200">
                <a:latin typeface="Trebuchet MS" pitchFamily="34" charset="0"/>
              </a:rPr>
              <a:pPr/>
              <a:t>18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200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00DC"/>
                </a:solidFill>
              </a:rPr>
              <a:t>Opatření proti nečinnosti (§ 80)</a:t>
            </a:r>
            <a:r>
              <a:rPr lang="cs-CZ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1" u="sng" dirty="0">
                <a:solidFill>
                  <a:srgbClr val="0000DC"/>
                </a:solidFill>
              </a:rPr>
              <a:t>Výběr konkrétního opatření</a:t>
            </a:r>
            <a:r>
              <a:rPr lang="cs-CZ" sz="1800" b="1" dirty="0"/>
              <a:t> </a:t>
            </a:r>
            <a:r>
              <a:rPr lang="cs-CZ" sz="1800" dirty="0"/>
              <a:t>- </a:t>
            </a:r>
            <a:r>
              <a:rPr lang="cs-CZ" sz="1800" i="1" dirty="0"/>
              <a:t>jde-li tedy o opatření z moci úřední </a:t>
            </a:r>
            <a:r>
              <a:rPr lang="cs-CZ" sz="1800" dirty="0"/>
              <a:t>- provádí nadřízený SO </a:t>
            </a:r>
            <a:r>
              <a:rPr lang="cs-CZ" sz="1800" b="1" dirty="0"/>
              <a:t>podle svého uvážení.</a:t>
            </a:r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r>
              <a:rPr lang="cs-CZ" sz="1800" i="1" dirty="0"/>
              <a:t>Zásada procesní ekonomie.</a:t>
            </a:r>
          </a:p>
          <a:p>
            <a:pPr>
              <a:defRPr/>
            </a:pPr>
            <a:endParaRPr lang="cs-CZ" sz="1800" i="1" dirty="0"/>
          </a:p>
          <a:p>
            <a:pPr>
              <a:defRPr/>
            </a:pPr>
            <a:r>
              <a:rPr lang="cs-CZ" sz="1800" i="1" dirty="0">
                <a:solidFill>
                  <a:srgbClr val="0000DC"/>
                </a:solidFill>
              </a:rPr>
              <a:t>Návaznost i kombinace  </a:t>
            </a:r>
            <a:r>
              <a:rPr lang="cs-CZ" sz="1800" i="1" dirty="0"/>
              <a:t>použití typů opatření.</a:t>
            </a:r>
          </a:p>
          <a:p>
            <a:pPr>
              <a:buFont typeface="Wingdings" pitchFamily="2" charset="2"/>
              <a:buNone/>
              <a:defRPr/>
            </a:pPr>
            <a:endParaRPr lang="cs-CZ" sz="1800" b="1" u="sng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1800" b="1" dirty="0">
                <a:solidFill>
                  <a:srgbClr val="0000DC"/>
                </a:solidFill>
              </a:rPr>
              <a:t>„Forma“</a:t>
            </a:r>
            <a:r>
              <a:rPr lang="cs-CZ" sz="1800" dirty="0"/>
              <a:t> přijatých opatření  - mimo </a:t>
            </a:r>
            <a:r>
              <a:rPr lang="cs-CZ" sz="1800" b="1" dirty="0"/>
              <a:t>příkazu</a:t>
            </a:r>
            <a:r>
              <a:rPr lang="cs-CZ" sz="1800" dirty="0"/>
              <a:t> také </a:t>
            </a:r>
            <a:r>
              <a:rPr lang="cs-CZ" sz="1800" b="1" dirty="0"/>
              <a:t>usnesení.</a:t>
            </a:r>
          </a:p>
          <a:p>
            <a:pPr>
              <a:defRPr/>
            </a:pPr>
            <a:endParaRPr lang="cs-CZ" sz="1800" b="1" dirty="0"/>
          </a:p>
          <a:p>
            <a:pPr algn="just">
              <a:defRPr/>
            </a:pPr>
            <a:r>
              <a:rPr lang="cs-CZ" sz="1800" dirty="0"/>
              <a:t>Účastníci, kterým se usnesení oznamuje, </a:t>
            </a:r>
            <a:r>
              <a:rPr lang="cs-CZ" sz="1800" i="1" dirty="0"/>
              <a:t>se mohou </a:t>
            </a:r>
            <a:r>
              <a:rPr lang="cs-CZ" sz="1800" i="1" dirty="0">
                <a:solidFill>
                  <a:srgbClr val="0000DC"/>
                </a:solidFill>
              </a:rPr>
              <a:t>odvolat</a:t>
            </a:r>
            <a:r>
              <a:rPr lang="cs-CZ" sz="1800" dirty="0"/>
              <a:t>              (bez suspenzivního účinku).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Typy pod písm. </a:t>
            </a:r>
            <a:r>
              <a:rPr lang="cs-CZ" sz="1800" dirty="0">
                <a:solidFill>
                  <a:srgbClr val="0000DC"/>
                </a:solidFill>
              </a:rPr>
              <a:t>b) a c)  </a:t>
            </a:r>
            <a:r>
              <a:rPr lang="cs-CZ" sz="180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NELZE</a:t>
            </a:r>
            <a:r>
              <a:rPr lang="cs-CZ" sz="1800" dirty="0">
                <a:solidFill>
                  <a:srgbClr val="0000DC"/>
                </a:solidFill>
              </a:rPr>
              <a:t> </a:t>
            </a:r>
            <a:r>
              <a:rPr lang="cs-CZ" sz="1800" dirty="0"/>
              <a:t>- </a:t>
            </a:r>
            <a:r>
              <a:rPr lang="cs-CZ" sz="1800" b="1" dirty="0"/>
              <a:t> vůči orgánům </a:t>
            </a:r>
            <a:r>
              <a:rPr lang="cs-CZ" sz="1800" b="1" dirty="0">
                <a:solidFill>
                  <a:srgbClr val="0000DC"/>
                </a:solidFill>
              </a:rPr>
              <a:t>ÚSC při výkonu samostatné</a:t>
            </a:r>
            <a:r>
              <a:rPr lang="cs-CZ" sz="1800" b="1" dirty="0"/>
              <a:t> působnosti</a:t>
            </a:r>
            <a:r>
              <a:rPr lang="cs-CZ" sz="1800" dirty="0"/>
              <a:t> </a:t>
            </a:r>
            <a:r>
              <a:rPr lang="cs-CZ" sz="1800" i="1" dirty="0"/>
              <a:t>(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práva na samosprávu</a:t>
            </a:r>
            <a:r>
              <a:rPr lang="cs-CZ" sz="1800" i="1" dirty="0"/>
              <a:t>).</a:t>
            </a:r>
            <a:endParaRPr lang="cs-CZ" sz="1800" i="1" u="sng" dirty="0"/>
          </a:p>
          <a:p>
            <a:pPr lvl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22533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DB3A420-B8C4-4FEA-ADEA-59E67E4FF133}" type="slidenum">
              <a:rPr lang="cs-CZ" altLang="cs-CZ" sz="1200">
                <a:latin typeface="Trebuchet MS" pitchFamily="34" charset="0"/>
              </a:rPr>
              <a:pPr/>
              <a:t>19</a:t>
            </a:fld>
            <a:endParaRPr lang="cs-CZ" altLang="cs-CZ" sz="12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32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I. Nečinnost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29703" y="1340284"/>
            <a:ext cx="8066301" cy="496030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000" b="1" dirty="0"/>
              <a:t>Předmět zájmu:</a:t>
            </a:r>
          </a:p>
          <a:p>
            <a:pPr>
              <a:defRPr/>
            </a:pPr>
            <a:r>
              <a:rPr lang="cs-CZ" altLang="cs-CZ" sz="2000" b="1" u="sng" dirty="0"/>
              <a:t>Nečinnost</a:t>
            </a:r>
            <a:r>
              <a:rPr lang="cs-CZ" altLang="cs-CZ" sz="2000" b="1" dirty="0"/>
              <a:t>, a to </a:t>
            </a:r>
            <a:r>
              <a:rPr lang="cs-CZ" altLang="cs-CZ" sz="2000" b="1" u="sng" dirty="0"/>
              <a:t>nezákonná</a:t>
            </a:r>
            <a:r>
              <a:rPr lang="cs-CZ" altLang="cs-CZ" sz="2000" b="1" dirty="0"/>
              <a:t>, </a:t>
            </a:r>
            <a:r>
              <a:rPr lang="cs-CZ" altLang="cs-CZ" sz="2000" dirty="0"/>
              <a:t>a to </a:t>
            </a:r>
            <a:r>
              <a:rPr lang="cs-CZ" altLang="cs-CZ" sz="2000" b="1" u="sng" dirty="0"/>
              <a:t>na straně orgánů veřejné správy („VS“).</a:t>
            </a:r>
          </a:p>
          <a:p>
            <a:pPr>
              <a:defRPr/>
            </a:pPr>
            <a:r>
              <a:rPr lang="cs-CZ" altLang="cs-CZ" sz="2000" b="1" dirty="0"/>
              <a:t>Nutno totiž vzít v úvahu, že:</a:t>
            </a:r>
          </a:p>
          <a:p>
            <a:pPr lvl="1" algn="just">
              <a:buFont typeface="Arial" pitchFamily="34" charset="0"/>
              <a:buChar char="•"/>
              <a:defRPr/>
            </a:pPr>
            <a:r>
              <a:rPr lang="cs-CZ" altLang="cs-CZ" b="1" dirty="0"/>
              <a:t>nečinnost správních orgánů </a:t>
            </a:r>
            <a:r>
              <a:rPr lang="cs-CZ" altLang="cs-CZ" dirty="0"/>
              <a:t>(„SO“) může být </a:t>
            </a:r>
            <a:r>
              <a:rPr lang="cs-CZ" altLang="cs-CZ" b="1" dirty="0"/>
              <a:t>právem předvídána</a:t>
            </a:r>
            <a:r>
              <a:rPr lang="cs-CZ" altLang="cs-CZ" dirty="0"/>
              <a:t> </a:t>
            </a:r>
          </a:p>
          <a:p>
            <a:pPr marL="324000" lvl="1" indent="0" algn="just">
              <a:buNone/>
              <a:defRPr/>
            </a:pPr>
            <a:r>
              <a:rPr lang="cs-CZ" altLang="cs-CZ" i="1" dirty="0"/>
              <a:t>     (srov. např. správní uvážení, fiktivní rozhodnutí).</a:t>
            </a:r>
          </a:p>
          <a:p>
            <a:pPr lvl="1" algn="just">
              <a:buFont typeface="Arial" pitchFamily="34" charset="0"/>
              <a:buChar char="•"/>
              <a:defRPr/>
            </a:pPr>
            <a:endParaRPr lang="cs-CZ" altLang="cs-CZ" i="1" dirty="0"/>
          </a:p>
          <a:p>
            <a:pPr lvl="1" algn="just">
              <a:buFont typeface="Arial" pitchFamily="34" charset="0"/>
              <a:buChar char="•"/>
              <a:defRPr/>
            </a:pPr>
            <a:r>
              <a:rPr lang="cs-CZ" altLang="cs-CZ" b="1" dirty="0"/>
              <a:t>„nečinnost“ </a:t>
            </a:r>
            <a:r>
              <a:rPr lang="cs-CZ" altLang="cs-CZ" dirty="0"/>
              <a:t>(resp. „nespolupráce“)</a:t>
            </a:r>
            <a:r>
              <a:rPr lang="cs-CZ" altLang="cs-CZ" b="1" dirty="0"/>
              <a:t> </a:t>
            </a:r>
            <a:r>
              <a:rPr lang="cs-CZ" altLang="cs-CZ" dirty="0"/>
              <a:t>může nastat</a:t>
            </a:r>
            <a:r>
              <a:rPr lang="cs-CZ" altLang="cs-CZ" b="1" dirty="0"/>
              <a:t> na straně adresátů VS</a:t>
            </a:r>
            <a:r>
              <a:rPr lang="cs-CZ" altLang="cs-CZ" dirty="0"/>
              <a:t> (účastníků řízení, dalších osob) </a:t>
            </a:r>
          </a:p>
          <a:p>
            <a:pPr lvl="1" algn="just">
              <a:buFont typeface="Arial" pitchFamily="34" charset="0"/>
              <a:buChar char="•"/>
              <a:defRPr/>
            </a:pPr>
            <a:endParaRPr lang="cs-CZ" altLang="cs-CZ" dirty="0"/>
          </a:p>
          <a:p>
            <a:pPr marL="324000" lvl="1" indent="0" algn="just">
              <a:buNone/>
              <a:defRPr/>
            </a:pPr>
            <a:r>
              <a:rPr lang="cs-CZ" altLang="cs-CZ" dirty="0"/>
              <a:t>  –  řešena 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jinými prostředky</a:t>
            </a:r>
            <a:r>
              <a:rPr lang="cs-CZ" altLang="cs-CZ" dirty="0"/>
              <a:t> - např. k zajištění průběhu a účelu   	řízení.</a:t>
            </a:r>
          </a:p>
          <a:p>
            <a:pPr lvl="1"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101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>
                <a:solidFill>
                  <a:srgbClr val="0000DC"/>
                </a:solidFill>
              </a:rPr>
              <a:t>Soudní ochrana před nečinností VS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2000" dirty="0"/>
              <a:t>Před SŘS neexistence </a:t>
            </a:r>
            <a:r>
              <a:rPr lang="cs-CZ" altLang="cs-CZ" sz="2000" dirty="0" err="1"/>
              <a:t>správněsoudní</a:t>
            </a:r>
            <a:r>
              <a:rPr lang="cs-CZ" altLang="cs-CZ" sz="2000" dirty="0"/>
              <a:t> ochrany před nečinností </a:t>
            </a:r>
            <a:r>
              <a:rPr lang="en-US" altLang="cs-CZ" sz="2000" dirty="0"/>
              <a:t>=&gt;</a:t>
            </a:r>
            <a:r>
              <a:rPr lang="cs-CZ" altLang="cs-CZ" sz="2000" dirty="0"/>
              <a:t> </a:t>
            </a:r>
            <a:r>
              <a:rPr lang="cs-CZ" altLang="cs-CZ" sz="2000" b="1" dirty="0"/>
              <a:t>kritika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i="1" dirty="0"/>
              <a:t>(zejm. viz </a:t>
            </a:r>
            <a:r>
              <a:rPr lang="cs-CZ" altLang="cs-CZ" sz="2000" i="1" dirty="0" err="1"/>
              <a:t>Pl</a:t>
            </a:r>
            <a:r>
              <a:rPr lang="cs-CZ" altLang="cs-CZ" sz="2000" i="1" dirty="0"/>
              <a:t>. ÚS 16/99)</a:t>
            </a:r>
          </a:p>
          <a:p>
            <a:pPr>
              <a:defRPr/>
            </a:pPr>
            <a:endParaRPr lang="cs-CZ" altLang="cs-CZ" sz="2000" dirty="0"/>
          </a:p>
          <a:p>
            <a:pPr>
              <a:defRPr/>
            </a:pPr>
            <a:r>
              <a:rPr lang="cs-CZ" altLang="cs-CZ" sz="2000" b="1" dirty="0"/>
              <a:t>SŘS</a:t>
            </a:r>
            <a:r>
              <a:rPr lang="cs-CZ" altLang="cs-CZ" sz="2000" dirty="0"/>
              <a:t> - </a:t>
            </a:r>
            <a:r>
              <a:rPr lang="cs-CZ" altLang="cs-CZ" sz="2000" b="1" u="sng" dirty="0">
                <a:solidFill>
                  <a:srgbClr val="7030A0"/>
                </a:solidFill>
              </a:rPr>
              <a:t>„dvojkolejnost“</a:t>
            </a:r>
            <a:r>
              <a:rPr lang="cs-CZ" altLang="cs-CZ" sz="2000" b="1" dirty="0">
                <a:solidFill>
                  <a:srgbClr val="7030A0"/>
                </a:solidFill>
              </a:rPr>
              <a:t> soudní ochrany před nečinností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altLang="cs-CZ" sz="2000" b="1" dirty="0"/>
              <a:t>Ochrana </a:t>
            </a:r>
            <a:r>
              <a:rPr lang="cs-CZ" altLang="cs-CZ" sz="2000" b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 nečinnosti </a:t>
            </a:r>
            <a:r>
              <a:rPr lang="cs-CZ" altLang="cs-CZ" sz="2000" dirty="0"/>
              <a:t>správního orgánu (§ 79 – 81)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altLang="cs-CZ" sz="2000" dirty="0"/>
              <a:t>Řízení o </a:t>
            </a:r>
            <a:r>
              <a:rPr lang="cs-CZ" altLang="cs-CZ" sz="2000" b="1" dirty="0"/>
              <a:t>ochraně </a:t>
            </a:r>
            <a:r>
              <a:rPr lang="cs-CZ" altLang="cs-CZ" sz="2000" b="1" dirty="0">
                <a:solidFill>
                  <a:srgbClr val="0000DC"/>
                </a:solidFill>
              </a:rPr>
              <a:t>před </a:t>
            </a:r>
            <a:r>
              <a:rPr lang="cs-CZ" altLang="cs-CZ" sz="2000" b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nezákonným zásahem</a:t>
            </a:r>
            <a:r>
              <a:rPr lang="cs-CZ" altLang="cs-CZ" sz="2000" dirty="0"/>
              <a:t>, pokynem nebo donucením správního orgánu (§ 82 – 87)</a:t>
            </a:r>
          </a:p>
          <a:p>
            <a:pPr>
              <a:defRPr/>
            </a:pPr>
            <a:endParaRPr lang="cs-CZ" altLang="cs-CZ" sz="2000" dirty="0"/>
          </a:p>
          <a:p>
            <a:pPr>
              <a:defRPr/>
            </a:pPr>
            <a:r>
              <a:rPr lang="cs-CZ" altLang="cs-CZ" sz="2000" dirty="0"/>
              <a:t>Dále potenciálně </a:t>
            </a:r>
            <a:r>
              <a:rPr lang="cs-CZ" altLang="cs-CZ" sz="2000" b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ústavní stížnost </a:t>
            </a:r>
            <a:r>
              <a:rPr lang="cs-CZ" altLang="cs-CZ" sz="2000" dirty="0"/>
              <a:t>(možné dotčení </a:t>
            </a:r>
            <a:r>
              <a:rPr lang="cs-CZ" altLang="cs-CZ" sz="2000" b="1" dirty="0"/>
              <a:t>čl. 36/1 a 38/2 </a:t>
            </a:r>
            <a:r>
              <a:rPr lang="cs-CZ" altLang="cs-CZ" sz="2000" dirty="0"/>
              <a:t>Listiny) či </a:t>
            </a:r>
            <a:r>
              <a:rPr lang="cs-CZ" alt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stížnost k ESLP </a:t>
            </a:r>
            <a:r>
              <a:rPr lang="cs-CZ" altLang="cs-CZ" sz="2000" dirty="0"/>
              <a:t>(čl. 6/1 Úmluvy)</a:t>
            </a:r>
          </a:p>
          <a:p>
            <a:pPr eaLnBrk="1" hangingPunct="1">
              <a:defRPr/>
            </a:pPr>
            <a:endParaRPr lang="cs-CZ" altLang="cs-CZ" sz="2000" dirty="0"/>
          </a:p>
          <a:p>
            <a:pPr eaLnBrk="1" hangingPunct="1">
              <a:defRPr/>
            </a:pPr>
            <a:r>
              <a:rPr lang="cs-CZ" altLang="cs-CZ" sz="2000" i="1" dirty="0"/>
              <a:t>Princip </a:t>
            </a:r>
            <a:r>
              <a:rPr lang="cs-CZ" altLang="cs-CZ" sz="2000" i="1" u="sng" dirty="0"/>
              <a:t>subsidiarity</a:t>
            </a:r>
            <a:r>
              <a:rPr lang="cs-CZ" altLang="cs-CZ" sz="2000" i="1" dirty="0"/>
              <a:t> soudní ochrany.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2355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7FE3157-B965-436A-9352-968C1AD6BE9B}" type="slidenum">
              <a:rPr lang="cs-CZ" altLang="cs-CZ" sz="1200">
                <a:latin typeface="Trebuchet MS" pitchFamily="34" charset="0"/>
              </a:rPr>
              <a:pPr/>
              <a:t>20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665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 noChangeArrowheads="1"/>
          </p:cNvSpPr>
          <p:nvPr>
            <p:ph type="title"/>
          </p:nvPr>
        </p:nvSpPr>
        <p:spPr>
          <a:xfrm>
            <a:off x="914559" y="1125539"/>
            <a:ext cx="7773750" cy="28733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Soudní ochrana před nečinností VS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900269" y="1557339"/>
            <a:ext cx="7773750" cy="4573587"/>
          </a:xfrm>
        </p:spPr>
        <p:txBody>
          <a:bodyPr/>
          <a:lstStyle/>
          <a:p>
            <a:pPr>
              <a:defRPr/>
            </a:pPr>
            <a:r>
              <a:rPr lang="cs-CZ" sz="2000" b="1" dirty="0"/>
              <a:t>Ochrana (</a:t>
            </a:r>
            <a:r>
              <a:rPr lang="cs-CZ" sz="2000" b="1" dirty="0">
                <a:solidFill>
                  <a:srgbClr val="0000DC"/>
                </a:solidFill>
              </a:rPr>
              <a:t>žaloba) proti nečinnosti</a:t>
            </a:r>
            <a:r>
              <a:rPr lang="cs-CZ" sz="2000" b="1" dirty="0"/>
              <a:t> správního orgánu (§ 79 – 81 SŘS):</a:t>
            </a:r>
            <a:endParaRPr lang="cs-CZ" sz="2000" dirty="0"/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Pouze 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 </a:t>
            </a:r>
            <a:r>
              <a:rPr lang="cs-CZ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nevydání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800" b="1" dirty="0">
                <a:solidFill>
                  <a:srgbClr val="7030A0"/>
                </a:solidFill>
              </a:rPr>
              <a:t>rozhodnutí ve věci samé </a:t>
            </a:r>
            <a:r>
              <a:rPr lang="cs-CZ" sz="1800" dirty="0"/>
              <a:t>nebo </a:t>
            </a:r>
            <a:r>
              <a:rPr lang="cs-CZ" sz="1800" b="1" dirty="0">
                <a:solidFill>
                  <a:srgbClr val="7030A0"/>
                </a:solidFill>
              </a:rPr>
              <a:t>osvědčení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nikoliv </a:t>
            </a:r>
            <a:r>
              <a:rPr lang="cs-CZ" sz="1800" dirty="0"/>
              <a:t>vůči 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všem</a:t>
            </a:r>
            <a:r>
              <a:rPr lang="cs-CZ" sz="1800" dirty="0"/>
              <a:t> formám nečinnosti.</a:t>
            </a:r>
          </a:p>
          <a:p>
            <a:pPr>
              <a:defRPr/>
            </a:pPr>
            <a:r>
              <a:rPr lang="cs-CZ" sz="1800" dirty="0"/>
              <a:t>Ochrana - </a:t>
            </a:r>
            <a:r>
              <a:rPr lang="cs-CZ" sz="1800" b="1" dirty="0"/>
              <a:t>subjektivnímu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veřejnému</a:t>
            </a:r>
            <a:r>
              <a:rPr lang="cs-CZ" sz="1800" b="1" dirty="0"/>
              <a:t> právu </a:t>
            </a:r>
            <a:r>
              <a:rPr lang="cs-CZ" sz="1800" b="1" u="sng" dirty="0"/>
              <a:t>procesnímu</a:t>
            </a:r>
            <a:r>
              <a:rPr lang="cs-CZ" sz="1800" b="1" dirty="0"/>
              <a:t> </a:t>
            </a:r>
            <a:r>
              <a:rPr lang="cs-CZ" sz="1800" dirty="0"/>
              <a:t>- tedy i pokud hmotněprávní nárok v řízení </a:t>
            </a:r>
            <a:r>
              <a:rPr lang="cs-CZ" sz="1800" i="1" dirty="0"/>
              <a:t>soukromoprávní povahy</a:t>
            </a:r>
            <a:r>
              <a:rPr lang="cs-CZ" sz="1800" dirty="0"/>
              <a:t> </a:t>
            </a:r>
            <a:r>
              <a:rPr lang="cs-CZ" sz="1800" i="1" dirty="0"/>
              <a:t>(5 As 31/2003).</a:t>
            </a:r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>
                <a:solidFill>
                  <a:srgbClr val="0000DC"/>
                </a:solidFill>
              </a:rPr>
              <a:t>Nevydání „rozhodnutí“</a:t>
            </a:r>
            <a:r>
              <a:rPr lang="cs-CZ" sz="1800" b="1" dirty="0"/>
              <a:t>:</a:t>
            </a:r>
            <a:endParaRPr lang="cs-CZ" sz="1800" dirty="0"/>
          </a:p>
          <a:p>
            <a:pPr lvl="1">
              <a:defRPr/>
            </a:pPr>
            <a:r>
              <a:rPr lang="cs-CZ" sz="1800" b="1" dirty="0"/>
              <a:t>Meritorní</a:t>
            </a:r>
            <a:r>
              <a:rPr lang="cs-CZ" sz="1800" dirty="0"/>
              <a:t>, nikoli procesní povahy,</a:t>
            </a:r>
            <a:endParaRPr lang="cs-CZ" sz="1800" b="1" dirty="0"/>
          </a:p>
          <a:p>
            <a:pPr lvl="1">
              <a:defRPr/>
            </a:pPr>
            <a:r>
              <a:rPr lang="cs-CZ" sz="1800" b="1" i="1" dirty="0"/>
              <a:t>Ve smyslu § 65 SŘS: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cs-CZ" sz="1800" dirty="0"/>
              <a:t>Zakládá, mění, ruší nebo závazně určuje práva a povinnosti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cs-CZ" sz="1800" dirty="0"/>
              <a:t>Způsobilé zkrátit na právech žalobce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cs-CZ" sz="1800" i="1" dirty="0"/>
              <a:t>= </a:t>
            </a:r>
            <a:r>
              <a:rPr lang="cs-CZ" sz="1800" i="1" dirty="0">
                <a:solidFill>
                  <a:srgbClr val="0000DC"/>
                </a:solidFill>
              </a:rPr>
              <a:t>materiální pojetí rozhodnutí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24581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04A675D-C3C1-46F8-98C7-37FE9399AC7D}" type="slidenum">
              <a:rPr lang="cs-CZ" altLang="cs-CZ" sz="1200">
                <a:latin typeface="Trebuchet MS" pitchFamily="34" charset="0"/>
              </a:rPr>
              <a:pPr/>
              <a:t>21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24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Soudní ochrana před nečinností VS</a:t>
            </a:r>
          </a:p>
        </p:txBody>
      </p:sp>
      <p:sp>
        <p:nvSpPr>
          <p:cNvPr id="25603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900269" y="1557339"/>
            <a:ext cx="7773750" cy="4573587"/>
          </a:xfrm>
        </p:spPr>
        <p:txBody>
          <a:bodyPr/>
          <a:lstStyle/>
          <a:p>
            <a:endParaRPr lang="cs-CZ" altLang="cs-CZ" sz="1800" b="1" dirty="0"/>
          </a:p>
          <a:p>
            <a:r>
              <a:rPr lang="cs-CZ" altLang="cs-CZ" sz="2000" dirty="0"/>
              <a:t>Vůči </a:t>
            </a:r>
            <a:r>
              <a:rPr lang="cs-CZ" altLang="cs-CZ" sz="2000" b="1" u="sng" dirty="0"/>
              <a:t>n</a:t>
            </a:r>
            <a:r>
              <a:rPr lang="cs-CZ" altLang="cs-CZ" sz="2000" b="1" u="sng" dirty="0">
                <a:solidFill>
                  <a:srgbClr val="7030A0"/>
                </a:solidFill>
              </a:rPr>
              <a:t>evydání „osvědčení“</a:t>
            </a:r>
            <a:r>
              <a:rPr lang="cs-CZ" altLang="cs-CZ" sz="2000" dirty="0"/>
              <a:t> (potvrzení):</a:t>
            </a:r>
          </a:p>
          <a:p>
            <a:pPr lvl="1"/>
            <a:r>
              <a:rPr lang="cs-CZ" altLang="cs-CZ" sz="2000" dirty="0"/>
              <a:t>Nedefinované, tzv. </a:t>
            </a:r>
            <a:r>
              <a:rPr lang="cs-CZ" altLang="cs-CZ" sz="2000" i="1" dirty="0"/>
              <a:t>jiný správní úkon</a:t>
            </a:r>
          </a:p>
          <a:p>
            <a:pPr lvl="1"/>
            <a:r>
              <a:rPr lang="cs-CZ" altLang="cs-CZ" sz="2000" b="1" dirty="0"/>
              <a:t>Osvědčením se osvědčují (potvrzují) skutečnosti úředně zřejmé</a:t>
            </a:r>
            <a:r>
              <a:rPr lang="cs-CZ" altLang="cs-CZ" sz="2000" dirty="0"/>
              <a:t>, a to buď skutkové, nebo právní (</a:t>
            </a:r>
            <a:r>
              <a:rPr lang="cs-CZ" altLang="cs-CZ" sz="2000" i="1" dirty="0"/>
              <a:t>I. ÚS 618/04)</a:t>
            </a:r>
          </a:p>
          <a:p>
            <a:pPr lvl="1"/>
            <a:endParaRPr lang="cs-CZ" altLang="cs-CZ" sz="2000" b="1" i="1" dirty="0"/>
          </a:p>
          <a:p>
            <a:pPr lvl="1">
              <a:buFont typeface="Arial" charset="0"/>
              <a:buChar char="•"/>
            </a:pPr>
            <a:r>
              <a:rPr lang="cs-CZ" altLang="cs-CZ" sz="2000" i="1" dirty="0"/>
              <a:t>Na rozdíl </a:t>
            </a:r>
            <a:r>
              <a:rPr lang="cs-CZ" altLang="cs-CZ" sz="2000" dirty="0"/>
              <a:t>od deklaratorních aktů</a:t>
            </a:r>
            <a:r>
              <a:rPr lang="en-US" altLang="cs-CZ" sz="2000" dirty="0"/>
              <a:t> </a:t>
            </a:r>
            <a:r>
              <a:rPr lang="cs-CZ" altLang="cs-CZ" sz="2000" dirty="0"/>
              <a:t>(rozhodnutí dle  § 141 a 142 SŘ) potvrzované skutečnosti </a:t>
            </a:r>
            <a:r>
              <a:rPr lang="cs-CZ" altLang="cs-CZ" sz="2000" b="1" dirty="0">
                <a:solidFill>
                  <a:srgbClr val="0000DC"/>
                </a:solidFill>
              </a:rPr>
              <a:t>nejsou sporné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pPr lvl="1">
              <a:buFont typeface="Arial" charset="0"/>
              <a:buChar char="•"/>
            </a:pPr>
            <a:r>
              <a:rPr lang="cs-CZ" altLang="cs-CZ" sz="2000" dirty="0"/>
              <a:t>V řadě řízení </a:t>
            </a:r>
            <a:r>
              <a:rPr lang="cs-CZ" altLang="cs-CZ" sz="2000" b="1" i="1" dirty="0">
                <a:solidFill>
                  <a:srgbClr val="0000DC"/>
                </a:solidFill>
              </a:rPr>
              <a:t>podkladem</a:t>
            </a:r>
            <a:r>
              <a:rPr lang="cs-CZ" altLang="cs-CZ" sz="2000" b="1" i="1" dirty="0"/>
              <a:t> pro budoucí rozhodnutí.</a:t>
            </a:r>
            <a:endParaRPr lang="cs-CZ" altLang="cs-CZ" sz="2000" i="1" dirty="0"/>
          </a:p>
          <a:p>
            <a:pPr lvl="1">
              <a:buFont typeface="Arial" charset="0"/>
              <a:buChar char="•"/>
            </a:pPr>
            <a:r>
              <a:rPr lang="cs-CZ" altLang="cs-CZ" sz="2000" dirty="0">
                <a:solidFill>
                  <a:srgbClr val="0000DC"/>
                </a:solidFill>
              </a:rPr>
              <a:t>Veřejná listina.</a:t>
            </a:r>
          </a:p>
          <a:p>
            <a:pPr lvl="1">
              <a:buFont typeface="Wingdings" pitchFamily="2" charset="2"/>
              <a:buNone/>
            </a:pPr>
            <a:endParaRPr lang="cs-CZ" alt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25605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AC7EE0F-D4E6-441A-9B0A-393D068806BD}" type="slidenum">
              <a:rPr lang="cs-CZ" altLang="cs-CZ" sz="1200">
                <a:latin typeface="Trebuchet MS" pitchFamily="34" charset="0"/>
              </a:rPr>
              <a:pPr/>
              <a:t>22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966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 noChangeArrowheads="1"/>
          </p:cNvSpPr>
          <p:nvPr>
            <p:ph type="title"/>
          </p:nvPr>
        </p:nvSpPr>
        <p:spPr>
          <a:xfrm>
            <a:off x="900269" y="1125538"/>
            <a:ext cx="7773750" cy="501650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Soudní ochrana před nečinností VS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971719" y="1628775"/>
            <a:ext cx="7773750" cy="4357688"/>
          </a:xfrm>
        </p:spPr>
        <p:txBody>
          <a:bodyPr/>
          <a:lstStyle/>
          <a:p>
            <a:pPr>
              <a:defRPr/>
            </a:pPr>
            <a:endParaRPr lang="cs-CZ" sz="2000" b="1" dirty="0"/>
          </a:p>
          <a:p>
            <a:pPr>
              <a:defRPr/>
            </a:pPr>
            <a:r>
              <a:rPr lang="cs-CZ" sz="2000" b="1" u="sng" dirty="0"/>
              <a:t>Žalobní </a:t>
            </a:r>
            <a:r>
              <a:rPr lang="cs-CZ" sz="2000" b="1" u="sng" dirty="0">
                <a:solidFill>
                  <a:srgbClr val="0000DC"/>
                </a:solidFill>
              </a:rPr>
              <a:t>výluka </a:t>
            </a:r>
            <a:r>
              <a:rPr lang="cs-CZ" sz="2000" dirty="0"/>
              <a:t>(§ 79) pro </a:t>
            </a:r>
            <a:r>
              <a:rPr lang="cs-CZ" sz="2000" b="1" dirty="0"/>
              <a:t>fiktivní rozhodnutí</a:t>
            </a:r>
            <a:r>
              <a:rPr lang="cs-CZ" sz="2000" dirty="0"/>
              <a:t> (zpravidla rozhodnutím podle § 65) = odmítnutí žaloby </a:t>
            </a:r>
            <a:r>
              <a:rPr lang="cs-CZ" sz="2000" i="1" dirty="0"/>
              <a:t>(1 </a:t>
            </a:r>
            <a:r>
              <a:rPr lang="cs-CZ" sz="2000" i="1" dirty="0" err="1"/>
              <a:t>Ans</a:t>
            </a:r>
            <a:r>
              <a:rPr lang="cs-CZ" sz="2000" i="1" dirty="0"/>
              <a:t> 5/2007)</a:t>
            </a:r>
          </a:p>
          <a:p>
            <a:pPr>
              <a:buFont typeface="Wingdings" pitchFamily="2" charset="2"/>
              <a:buNone/>
              <a:defRPr/>
            </a:pPr>
            <a:endParaRPr lang="cs-CZ" sz="2000" b="1" u="sng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cs-CZ" sz="2000" b="1" u="sng" dirty="0"/>
              <a:t>Dále </a:t>
            </a:r>
            <a:r>
              <a:rPr lang="cs-CZ" sz="2000" b="1" u="sng" dirty="0">
                <a:solidFill>
                  <a:srgbClr val="0000DC"/>
                </a:solidFill>
              </a:rPr>
              <a:t>nelze použít zejm</a:t>
            </a:r>
            <a:r>
              <a:rPr lang="cs-CZ" sz="2000" b="1" u="sng" dirty="0"/>
              <a:t>. v případech:</a:t>
            </a:r>
          </a:p>
          <a:p>
            <a:pPr lvl="1">
              <a:defRPr/>
            </a:pPr>
            <a:r>
              <a:rPr lang="cs-CZ" sz="2000" dirty="0"/>
              <a:t>Vydání rozhodnutí v řízení, jež nebylo zahájeno a </a:t>
            </a:r>
            <a:r>
              <a:rPr lang="cs-CZ" sz="2000" i="1" dirty="0"/>
              <a:t>které </a:t>
            </a:r>
            <a:r>
              <a:rPr lang="cs-CZ" sz="2000" i="1" dirty="0">
                <a:solidFill>
                  <a:srgbClr val="0000DC"/>
                </a:solidFill>
              </a:rPr>
              <a:t>lze zahájit jen z moci úřední</a:t>
            </a:r>
            <a:r>
              <a:rPr lang="cs-CZ" sz="2000" dirty="0">
                <a:solidFill>
                  <a:srgbClr val="0000DC"/>
                </a:solidFill>
              </a:rPr>
              <a:t> </a:t>
            </a:r>
            <a:r>
              <a:rPr lang="cs-CZ" sz="2000" i="1" dirty="0"/>
              <a:t>(3 </a:t>
            </a:r>
            <a:r>
              <a:rPr lang="cs-CZ" sz="2000" i="1" dirty="0" err="1"/>
              <a:t>Ans</a:t>
            </a:r>
            <a:r>
              <a:rPr lang="cs-CZ" sz="2000" i="1" dirty="0"/>
              <a:t> 1/2009),</a:t>
            </a:r>
          </a:p>
          <a:p>
            <a:pPr lvl="1">
              <a:defRPr/>
            </a:pPr>
            <a:r>
              <a:rPr lang="cs-CZ" sz="2000" dirty="0"/>
              <a:t>Zahájení řízení o </a:t>
            </a:r>
            <a:r>
              <a:rPr lang="cs-CZ" sz="2000" i="1" dirty="0"/>
              <a:t>mimořádném opravném prostředku</a:t>
            </a:r>
            <a:r>
              <a:rPr lang="cs-CZ" sz="2000" dirty="0"/>
              <a:t>, které lze zahájit pouze z moci úřední </a:t>
            </a:r>
            <a:r>
              <a:rPr lang="cs-CZ" sz="2000" i="1" dirty="0"/>
              <a:t>(4 </a:t>
            </a:r>
            <a:r>
              <a:rPr lang="cs-CZ" sz="2000" i="1" dirty="0" err="1"/>
              <a:t>Ans</a:t>
            </a:r>
            <a:r>
              <a:rPr lang="cs-CZ" sz="2000" i="1" dirty="0"/>
              <a:t> 3/2009),</a:t>
            </a:r>
          </a:p>
          <a:p>
            <a:pPr lvl="1">
              <a:defRPr/>
            </a:pPr>
            <a:r>
              <a:rPr lang="cs-CZ" sz="2000" dirty="0"/>
              <a:t>Vydání rozhodnutí ve věci samé, bylo-li </a:t>
            </a:r>
            <a:r>
              <a:rPr lang="cs-CZ" sz="2000" i="1" dirty="0"/>
              <a:t>správní řízení </a:t>
            </a:r>
            <a:r>
              <a:rPr lang="cs-CZ" sz="2000" i="1" dirty="0">
                <a:solidFill>
                  <a:srgbClr val="0000DC"/>
                </a:solidFill>
              </a:rPr>
              <a:t>pravomocně zastaveno</a:t>
            </a:r>
            <a:r>
              <a:rPr lang="cs-CZ" sz="2000" dirty="0">
                <a:solidFill>
                  <a:srgbClr val="0000DC"/>
                </a:solidFill>
                <a:ea typeface="+mn-ea"/>
                <a:cs typeface="+mn-cs"/>
              </a:rPr>
              <a:t> </a:t>
            </a:r>
            <a:r>
              <a:rPr lang="cs-CZ" sz="2000" i="1" dirty="0">
                <a:ea typeface="+mn-ea"/>
                <a:cs typeface="+mn-cs"/>
              </a:rPr>
              <a:t>(2 </a:t>
            </a:r>
            <a:r>
              <a:rPr lang="cs-CZ" sz="2000" i="1" dirty="0" err="1">
                <a:ea typeface="+mn-ea"/>
                <a:cs typeface="+mn-cs"/>
              </a:rPr>
              <a:t>Ans</a:t>
            </a:r>
            <a:r>
              <a:rPr lang="cs-CZ" sz="2000" i="1" dirty="0">
                <a:ea typeface="+mn-ea"/>
                <a:cs typeface="+mn-cs"/>
              </a:rPr>
              <a:t> 5/2006). </a:t>
            </a:r>
            <a:endParaRPr lang="cs-CZ" sz="20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26629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829E75A-6D0B-43EA-984A-53084BA044FA}" type="slidenum">
              <a:rPr lang="cs-CZ" altLang="cs-CZ" sz="1200">
                <a:latin typeface="Trebuchet MS" pitchFamily="34" charset="0"/>
              </a:rPr>
              <a:pPr/>
              <a:t>23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822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Soudní ochrana před nečinností VS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900269" y="1593850"/>
            <a:ext cx="7773750" cy="4502150"/>
          </a:xfrm>
        </p:spPr>
        <p:txBody>
          <a:bodyPr/>
          <a:lstStyle/>
          <a:p>
            <a:pPr>
              <a:defRPr/>
            </a:pPr>
            <a:endParaRPr lang="cs-CZ" sz="2000" b="1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cs-CZ" sz="2000" b="1" dirty="0">
                <a:solidFill>
                  <a:srgbClr val="0000DC"/>
                </a:solidFill>
              </a:rPr>
              <a:t>Podmínka přípustnosti </a:t>
            </a:r>
            <a:r>
              <a:rPr lang="cs-CZ" sz="2000" dirty="0"/>
              <a:t>= </a:t>
            </a:r>
            <a:r>
              <a:rPr lang="cs-CZ" sz="2000" b="1" i="1" dirty="0"/>
              <a:t>bezvýsledné </a:t>
            </a:r>
            <a:r>
              <a:rPr lang="cs-CZ" sz="2000" b="1" i="1" dirty="0">
                <a:solidFill>
                  <a:srgbClr val="0000DC"/>
                </a:solidFill>
              </a:rPr>
              <a:t>vyčerpání</a:t>
            </a:r>
            <a:r>
              <a:rPr lang="cs-CZ" sz="2000" b="1" i="1" dirty="0"/>
              <a:t> prostředků </a:t>
            </a:r>
            <a:r>
              <a:rPr lang="cs-CZ" sz="2000" dirty="0"/>
              <a:t>(zákonných),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ochraně </a:t>
            </a:r>
            <a:r>
              <a:rPr lang="cs-CZ" sz="2000" dirty="0"/>
              <a:t>proti nečinnosti“: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2000" b="1" dirty="0"/>
              <a:t>Opatření proti nečinnosti na žádost </a:t>
            </a:r>
            <a:r>
              <a:rPr lang="cs-CZ" sz="2000" dirty="0"/>
              <a:t>(§ 80/3 SŘ), případně obdobné prostředky ve zvláštních zákonech.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V zásadě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možnosti situace „</a:t>
            </a:r>
            <a:r>
              <a:rPr lang="cs-CZ" sz="2000" b="1" dirty="0">
                <a:solidFill>
                  <a:srgbClr val="0000DC"/>
                </a:solidFill>
              </a:rPr>
              <a:t>vyčerpání“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prostředků: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1800" i="1" dirty="0">
                <a:ea typeface="+mn-ea"/>
                <a:cs typeface="+mn-cs"/>
              </a:rPr>
              <a:t>Nadřízený SO nekoná (lhůta podle SŘ),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1800" i="1" dirty="0">
                <a:ea typeface="+mn-ea"/>
                <a:cs typeface="+mn-cs"/>
              </a:rPr>
              <a:t>Nečinný SO i nadále nekoná,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1800" i="1" dirty="0">
                <a:ea typeface="+mn-ea"/>
                <a:cs typeface="+mn-cs"/>
              </a:rPr>
              <a:t>Nadřízený SO zamítne žádost.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Pokud </a:t>
            </a:r>
            <a:r>
              <a:rPr lang="cs-CZ" sz="2000" dirty="0">
                <a:solidFill>
                  <a:srgbClr val="0000DC"/>
                </a:solidFill>
              </a:rPr>
              <a:t>žaloba předčasně</a:t>
            </a:r>
            <a:r>
              <a:rPr lang="cs-CZ" sz="2000" dirty="0"/>
              <a:t>, soud povinen vyčkat </a:t>
            </a:r>
            <a:r>
              <a:rPr lang="cs-CZ" sz="2000" i="1" dirty="0"/>
              <a:t>(2 </a:t>
            </a:r>
            <a:r>
              <a:rPr lang="cs-CZ" sz="2000" i="1" dirty="0" err="1"/>
              <a:t>Ans</a:t>
            </a:r>
            <a:r>
              <a:rPr lang="cs-CZ" sz="2000" i="1" dirty="0"/>
              <a:t> 5/2009).</a:t>
            </a:r>
          </a:p>
          <a:p>
            <a:pPr>
              <a:defRPr/>
            </a:pPr>
            <a:endParaRPr lang="cs-CZ" sz="2000" b="1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27653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BA2CB9C-19F0-4ADB-B052-48BC836B073E}" type="slidenum">
              <a:rPr lang="cs-CZ" altLang="cs-CZ" sz="1200">
                <a:latin typeface="Trebuchet MS" pitchFamily="34" charset="0"/>
              </a:rPr>
              <a:pPr/>
              <a:t>24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5771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 noChangeArrowheads="1"/>
          </p:cNvSpPr>
          <p:nvPr>
            <p:ph type="title"/>
          </p:nvPr>
        </p:nvSpPr>
        <p:spPr>
          <a:xfrm>
            <a:off x="814351" y="1213221"/>
            <a:ext cx="7773750" cy="50323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Soudní ochrana před nečinností VS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000" b="1" u="sng" dirty="0"/>
              <a:t>Lhůta</a:t>
            </a:r>
            <a:r>
              <a:rPr lang="cs-CZ" sz="2000" b="1" dirty="0"/>
              <a:t> </a:t>
            </a:r>
            <a:r>
              <a:rPr lang="cs-CZ" sz="2000" dirty="0"/>
              <a:t>= </a:t>
            </a:r>
            <a:r>
              <a:rPr lang="cs-CZ" sz="2000" b="1" dirty="0"/>
              <a:t>1 rok </a:t>
            </a:r>
            <a:r>
              <a:rPr lang="cs-CZ" sz="2000" dirty="0"/>
              <a:t>od počátku nečinnosti.</a:t>
            </a:r>
          </a:p>
          <a:p>
            <a:pPr>
              <a:defRPr/>
            </a:pPr>
            <a:r>
              <a:rPr lang="cs-CZ" sz="2000" b="1" u="sng" dirty="0"/>
              <a:t>Rozsudkem</a:t>
            </a:r>
            <a:r>
              <a:rPr lang="cs-CZ" sz="2000" b="1" dirty="0"/>
              <a:t> </a:t>
            </a:r>
            <a:r>
              <a:rPr lang="cs-CZ" sz="2000" dirty="0"/>
              <a:t>- je-li návrh důvodný, soud uloží SO povinnost </a:t>
            </a:r>
            <a:r>
              <a:rPr lang="cs-CZ" sz="2000" b="1" i="1" dirty="0"/>
              <a:t>vydat </a:t>
            </a:r>
            <a:r>
              <a:rPr lang="cs-CZ" sz="2000" dirty="0"/>
              <a:t>a stanoví k tomu </a:t>
            </a:r>
            <a:r>
              <a:rPr lang="cs-CZ" sz="2000" b="1" i="1" dirty="0"/>
              <a:t>přiměřenou lhůtu</a:t>
            </a:r>
            <a:r>
              <a:rPr lang="cs-CZ" sz="2000" dirty="0"/>
              <a:t>, (ne však delší, než kterou určuje zvláštní zákon)</a:t>
            </a:r>
          </a:p>
          <a:p>
            <a:pPr>
              <a:buFont typeface="Wingdings" pitchFamily="2" charset="2"/>
              <a:buNone/>
              <a:defRPr/>
            </a:pPr>
            <a:endParaRPr lang="cs-CZ" sz="2000" b="1" u="sng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cs-CZ" sz="2000" b="1" i="1" u="sng" dirty="0">
                <a:solidFill>
                  <a:srgbClr val="0000DC"/>
                </a:solidFill>
              </a:rPr>
              <a:t>Ostatní formy nečinnosti</a:t>
            </a:r>
            <a:r>
              <a:rPr lang="cs-CZ" sz="2000" b="1" i="1" u="sng" dirty="0">
                <a:solidFill>
                  <a:srgbClr val="7030A0"/>
                </a:solidFill>
              </a:rPr>
              <a:t>…</a:t>
            </a:r>
            <a:endParaRPr lang="cs-CZ" sz="2000" i="1" dirty="0"/>
          </a:p>
          <a:p>
            <a:pPr>
              <a:defRPr/>
            </a:pPr>
            <a:r>
              <a:rPr lang="cs-CZ" sz="2000" dirty="0"/>
              <a:t>Dle ÚS = </a:t>
            </a:r>
            <a:r>
              <a:rPr lang="cs-CZ" sz="2000" b="1" u="sng" dirty="0">
                <a:solidFill>
                  <a:srgbClr val="0000DC"/>
                </a:solidFill>
              </a:rPr>
              <a:t>nezákonný zásah</a:t>
            </a:r>
            <a:r>
              <a:rPr lang="cs-CZ" sz="2000" dirty="0"/>
              <a:t>, resp. spadají pod § 82 - 87 SŘS</a:t>
            </a:r>
            <a:r>
              <a:rPr lang="cs-CZ" sz="2000" i="1" dirty="0"/>
              <a:t> </a:t>
            </a:r>
            <a:r>
              <a:rPr lang="cs-CZ" sz="2000" b="1" i="1" dirty="0"/>
              <a:t>(I. ÚS 618/04).</a:t>
            </a:r>
            <a:endParaRPr lang="cs-CZ" sz="2000" b="1" dirty="0"/>
          </a:p>
          <a:p>
            <a:pPr>
              <a:defRPr/>
            </a:pPr>
            <a:r>
              <a:rPr lang="cs-CZ" sz="2000" dirty="0"/>
              <a:t>Potvrdil - rozšířený senát NSS </a:t>
            </a:r>
            <a:r>
              <a:rPr lang="cs-CZ" sz="2000" i="1" dirty="0"/>
              <a:t>(7 </a:t>
            </a:r>
            <a:r>
              <a:rPr lang="cs-CZ" sz="2000" i="1" dirty="0" err="1"/>
              <a:t>Aps</a:t>
            </a:r>
            <a:r>
              <a:rPr lang="cs-CZ" sz="2000" i="1" dirty="0"/>
              <a:t> 3/2008) </a:t>
            </a:r>
            <a:r>
              <a:rPr lang="cs-CZ" sz="2000" dirty="0"/>
              <a:t>- </a:t>
            </a:r>
            <a:r>
              <a:rPr lang="cs-CZ" sz="2000" i="1" dirty="0">
                <a:solidFill>
                  <a:srgbClr val="0000DC"/>
                </a:solidFill>
              </a:rPr>
              <a:t>zásahem také nečinnost.</a:t>
            </a:r>
          </a:p>
          <a:p>
            <a:pPr>
              <a:defRPr/>
            </a:pPr>
            <a:r>
              <a:rPr lang="cs-CZ" sz="200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US" sz="200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cs-CZ" sz="200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o ochraně před nezákonným zásahem, pokynem nebo donucením správního orgánu.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2867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E7DDC90-4D38-40F4-95F3-185851FAA580}" type="slidenum">
              <a:rPr lang="cs-CZ" altLang="cs-CZ" sz="1200">
                <a:latin typeface="Trebuchet MS" pitchFamily="34" charset="0"/>
              </a:rPr>
              <a:pPr/>
              <a:t>25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9018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r>
              <a:rPr lang="cs-CZ" sz="2400" dirty="0"/>
              <a:t>Otázky k zamyšlení a zodpovězení: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49867"/>
            <a:ext cx="8066301" cy="478213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600" dirty="0"/>
              <a:t>1.      Lze nečinnost správního orgánu vždy považovat za nezákonnou, a z jakých důvodů  ?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2.      Které z obecných zásad činnosti jsou, resp. mohou  být, nezákonnou nečinností správního orgánu porušeny ?  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3.      Jaké jsou ústavní a evropské základy vnímání a řešení nezákonné nečinnosti správních orgánů ?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4.      Co je obsahem  a účelem zásady rychlosti, a na které procesní postupy se vztahuje ?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5.      Jaká procesní řešení či prostředky představují v úpravě správního řádu prevenci před nezákonnou nečinností správního orgánu ?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6.      Jak jsou nastaveny lhůty pro vydání rozhodnutí ve správním řízení,  jaké se uplatňují u dalších postupů ?  Jak se v otázce lhůt může projevit subsidiarita správního řádu ?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7.      Jak jsou nastavena konkrétní opatření proti nečinnosti, a kdo může iniciovat jejich využití ?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8.      Jakou najdeme souvislost mezi opatřeními proti nečinnosti v režimu správního řádu, a soudní ochranou před nečinností v režimu soudního řádu správního ?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9.      Jak je celkově nastavena soudní ochrana před nečinností, a jaké jsou vztahy mezi jednotlivými režimy soudní ochrany ?</a:t>
            </a:r>
          </a:p>
          <a:p>
            <a:br>
              <a:rPr lang="cs-CZ" sz="1600" dirty="0"/>
            </a:br>
            <a:endParaRPr lang="cs-CZ" sz="1600" i="1" dirty="0"/>
          </a:p>
          <a:p>
            <a:pPr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882526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/>
              <a:t>Studijní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3" pitchFamily="18" charset="2"/>
              <a:buNone/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Wingdings 3" pitchFamily="18" charset="2"/>
              <a:buNone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Skulová, S., a kol.: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Správní právo procesní, 4. aktualizované a rozšířené vydání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Plzeň:  Vydavatelství Čeněk, 2020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str.: 269 – 285.  </a:t>
            </a:r>
          </a:p>
          <a:p>
            <a:pPr marL="0" indent="0">
              <a:buFont typeface="Wingdings 3" pitchFamily="18" charset="2"/>
              <a:buNone/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3" pitchFamily="18" charset="2"/>
              <a:buNone/>
              <a:defRPr/>
            </a:pP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Zápatí prezentace</a:t>
            </a:r>
          </a:p>
        </p:txBody>
      </p:sp>
      <p:sp>
        <p:nvSpPr>
          <p:cNvPr id="41989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9139987-4452-4F7D-9DF6-FC3D93F505E7}" type="slidenum">
              <a:rPr lang="cs-CZ" altLang="cs-CZ" sz="1200">
                <a:latin typeface="Trebuchet MS" pitchFamily="34" charset="0"/>
              </a:rPr>
              <a:pPr/>
              <a:t>27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75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488515"/>
            <a:ext cx="8066301" cy="683061"/>
          </a:xfrm>
        </p:spPr>
        <p:txBody>
          <a:bodyPr/>
          <a:lstStyle/>
          <a:p>
            <a:r>
              <a:rPr lang="cs-CZ" sz="2800" dirty="0"/>
              <a:t>Východiska: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435" y="1052186"/>
            <a:ext cx="8872931" cy="4972833"/>
          </a:xfrm>
        </p:spPr>
        <p:txBody>
          <a:bodyPr/>
          <a:lstStyle/>
          <a:p>
            <a:pPr algn="just">
              <a:defRPr/>
            </a:pPr>
            <a:r>
              <a:rPr lang="cs-CZ" altLang="cs-CZ" sz="2000" b="1" dirty="0">
                <a:solidFill>
                  <a:srgbClr val="0000DC"/>
                </a:solidFill>
              </a:rPr>
              <a:t>Veřejná správa </a:t>
            </a:r>
            <a:r>
              <a:rPr lang="cs-CZ" altLang="cs-CZ" sz="2000" b="1" dirty="0"/>
              <a:t>vnímána </a:t>
            </a:r>
            <a:r>
              <a:rPr lang="cs-CZ" altLang="cs-CZ" sz="2000" b="1" i="1" dirty="0"/>
              <a:t>jako </a:t>
            </a:r>
            <a:r>
              <a:rPr lang="cs-CZ" altLang="cs-CZ" sz="2000" b="1" i="1" dirty="0">
                <a:solidFill>
                  <a:srgbClr val="0000DC"/>
                </a:solidFill>
              </a:rPr>
              <a:t>činnost</a:t>
            </a:r>
            <a:r>
              <a:rPr lang="cs-CZ" altLang="cs-CZ" sz="2000" b="1" dirty="0">
                <a:solidFill>
                  <a:srgbClr val="0000DC"/>
                </a:solidFill>
              </a:rPr>
              <a:t> – </a:t>
            </a:r>
            <a:r>
              <a:rPr lang="cs-CZ" altLang="cs-CZ" sz="2000" b="1" i="1" dirty="0">
                <a:solidFill>
                  <a:srgbClr val="0000DC"/>
                </a:solidFill>
              </a:rPr>
              <a:t>aktivita</a:t>
            </a:r>
            <a:r>
              <a:rPr lang="cs-CZ" altLang="cs-CZ" sz="2000" i="1" dirty="0"/>
              <a:t>, a to</a:t>
            </a:r>
            <a:r>
              <a:rPr lang="cs-CZ" altLang="cs-CZ" sz="2000" b="1" i="1" dirty="0"/>
              <a:t> </a:t>
            </a:r>
          </a:p>
          <a:p>
            <a:pPr algn="just">
              <a:defRPr/>
            </a:pPr>
            <a:r>
              <a:rPr lang="cs-CZ" altLang="cs-CZ" sz="2000" dirty="0"/>
              <a:t>směřující k naplňování</a:t>
            </a: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0000DC"/>
                </a:solidFill>
              </a:rPr>
              <a:t>cílů a úkolů </a:t>
            </a:r>
            <a:r>
              <a:rPr lang="cs-CZ" altLang="cs-CZ" sz="2000" b="1" dirty="0"/>
              <a:t>veřejné správy </a:t>
            </a:r>
            <a:r>
              <a:rPr lang="cs-CZ" altLang="cs-CZ" sz="2000" dirty="0"/>
              <a:t>(</a:t>
            </a:r>
            <a:r>
              <a:rPr lang="cs-CZ" altLang="cs-CZ" sz="2000" i="1" dirty="0"/>
              <a:t>funkční pojetí</a:t>
            </a:r>
            <a:r>
              <a:rPr lang="cs-CZ" altLang="cs-CZ" sz="2000" dirty="0"/>
              <a:t>)</a:t>
            </a:r>
            <a:r>
              <a:rPr lang="cs-CZ" altLang="cs-CZ" sz="2000" b="1" dirty="0"/>
              <a:t>.   </a:t>
            </a:r>
          </a:p>
          <a:p>
            <a:pPr algn="just">
              <a:defRPr/>
            </a:pPr>
            <a:endParaRPr lang="cs-CZ" altLang="cs-CZ" sz="2000" b="1" dirty="0"/>
          </a:p>
          <a:p>
            <a:pPr algn="just">
              <a:defRPr/>
            </a:pPr>
            <a:r>
              <a:rPr lang="cs-CZ" altLang="cs-CZ" sz="200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„Nečinnost“</a:t>
            </a:r>
            <a:r>
              <a:rPr lang="cs-CZ" altLang="cs-CZ" sz="2000" dirty="0">
                <a:solidFill>
                  <a:srgbClr val="0000DC"/>
                </a:solidFill>
              </a:rPr>
              <a:t> </a:t>
            </a:r>
            <a:r>
              <a:rPr lang="cs-CZ" altLang="cs-CZ" sz="2000" dirty="0"/>
              <a:t>tedy obecně vnímána jako </a:t>
            </a:r>
            <a:r>
              <a:rPr lang="cs-CZ" altLang="cs-CZ" sz="2000" b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nežádoucí</a:t>
            </a:r>
            <a:r>
              <a:rPr lang="cs-CZ" altLang="cs-CZ" sz="2000" dirty="0"/>
              <a:t>, a to mj.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pohledu: </a:t>
            </a:r>
          </a:p>
          <a:p>
            <a:pPr marL="0" indent="0" algn="just">
              <a:buNone/>
              <a:defRPr/>
            </a:pPr>
            <a:r>
              <a:rPr lang="cs-CZ" altLang="cs-CZ" sz="2000" b="1" dirty="0"/>
              <a:t>     </a:t>
            </a:r>
            <a:r>
              <a:rPr lang="cs-CZ" altLang="cs-CZ" sz="2000" b="1" u="sng" dirty="0"/>
              <a:t>základních principů (zásad) pro </a:t>
            </a:r>
            <a:r>
              <a:rPr lang="cs-CZ" altLang="cs-CZ" sz="2000" b="1" u="sng" dirty="0" err="1"/>
              <a:t>půosbení</a:t>
            </a:r>
            <a:r>
              <a:rPr lang="cs-CZ" altLang="cs-CZ" sz="2000" b="1" u="sng" dirty="0"/>
              <a:t> VS</a:t>
            </a:r>
            <a:r>
              <a:rPr lang="cs-CZ" altLang="cs-CZ" sz="2000" dirty="0"/>
              <a:t>, zejm.</a:t>
            </a:r>
          </a:p>
          <a:p>
            <a:pPr lvl="1">
              <a:defRPr/>
            </a:pP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Legality</a:t>
            </a:r>
          </a:p>
          <a:p>
            <a:pPr lvl="1">
              <a:defRPr/>
            </a:pP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Rychlosti</a:t>
            </a:r>
            <a:r>
              <a:rPr lang="cs-CZ" altLang="cs-CZ" dirty="0"/>
              <a:t> a hospodárnosti</a:t>
            </a:r>
          </a:p>
          <a:p>
            <a:pPr lvl="1">
              <a:defRPr/>
            </a:pP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jistoty </a:t>
            </a:r>
            <a:r>
              <a:rPr lang="cs-CZ" altLang="cs-CZ" dirty="0"/>
              <a:t>a 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ochrany legitimního očekávaní</a:t>
            </a:r>
          </a:p>
          <a:p>
            <a:pPr lvl="1">
              <a:defRPr/>
            </a:pPr>
            <a:r>
              <a:rPr lang="cs-CZ" altLang="cs-CZ" dirty="0"/>
              <a:t>VS jako 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služby</a:t>
            </a:r>
            <a:r>
              <a:rPr lang="cs-CZ" altLang="cs-CZ" dirty="0"/>
              <a:t>,</a:t>
            </a:r>
          </a:p>
          <a:p>
            <a:pPr marL="457200" lvl="1" indent="0">
              <a:buNone/>
              <a:defRPr/>
            </a:pPr>
            <a:endParaRPr lang="cs-CZ" altLang="cs-CZ" dirty="0"/>
          </a:p>
          <a:p>
            <a:pPr marL="457200" lvl="1" indent="0">
              <a:buNone/>
              <a:defRPr/>
            </a:pPr>
            <a:r>
              <a:rPr lang="cs-CZ" altLang="cs-CZ" dirty="0"/>
              <a:t>a v evropském kontextu </a:t>
            </a:r>
            <a:r>
              <a:rPr lang="cs-CZ" altLang="cs-CZ" dirty="0">
                <a:solidFill>
                  <a:srgbClr val="0000DC"/>
                </a:solidFill>
              </a:rPr>
              <a:t>porušující</a:t>
            </a:r>
            <a:r>
              <a:rPr lang="cs-CZ" altLang="cs-CZ" dirty="0"/>
              <a:t> </a:t>
            </a:r>
            <a:r>
              <a:rPr lang="cs-CZ" alt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principy dobré správy </a:t>
            </a:r>
            <a:r>
              <a:rPr lang="cs-CZ" altLang="cs-CZ" dirty="0"/>
              <a:t>(Doporučení VM RE č.(2007)7, čl. 41 Charty Základních práv EU).</a:t>
            </a:r>
            <a:r>
              <a:rPr lang="cs-CZ" altLang="cs-CZ" dirty="0">
                <a:solidFill>
                  <a:srgbClr val="7030A0"/>
                </a:solidFill>
              </a:rPr>
              <a:t> </a:t>
            </a:r>
            <a:endParaRPr lang="cs-CZ" altLang="cs-CZ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3595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129195-D3D3-40D1-966B-9250C1976F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17A191-2601-4877-8A85-8275EF794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DE4F1E-B28C-4817-A315-E31112962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438411"/>
            <a:ext cx="8066301" cy="733165"/>
          </a:xfrm>
        </p:spPr>
        <p:txBody>
          <a:bodyPr/>
          <a:lstStyle/>
          <a:p>
            <a:r>
              <a:rPr lang="cs-CZ" sz="2800" dirty="0"/>
              <a:t>Obecný požadavek- očekávání u VS: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422F3B-1383-4B93-B579-C556491D5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102290"/>
            <a:ext cx="8066301" cy="4729710"/>
          </a:xfrm>
        </p:spPr>
        <p:txBody>
          <a:bodyPr/>
          <a:lstStyle/>
          <a:p>
            <a:pPr algn="just">
              <a:defRPr/>
            </a:pPr>
            <a:r>
              <a:rPr lang="cs-CZ" altLang="cs-CZ" sz="1800" dirty="0"/>
              <a:t>na </a:t>
            </a:r>
            <a:r>
              <a:rPr lang="cs-CZ" altLang="cs-CZ" sz="1800" b="1" dirty="0">
                <a:solidFill>
                  <a:srgbClr val="0000DC"/>
                </a:solidFill>
              </a:rPr>
              <a:t>včasnost projednání a rozhodnutí 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věci ze strany veřejné správy</a:t>
            </a:r>
            <a:r>
              <a:rPr lang="cs-CZ" altLang="cs-CZ" sz="1800" dirty="0"/>
              <a:t> -          </a:t>
            </a:r>
          </a:p>
          <a:p>
            <a:pPr marL="0" indent="0" algn="just">
              <a:buNone/>
              <a:defRPr/>
            </a:pPr>
            <a:r>
              <a:rPr lang="cs-CZ" altLang="cs-CZ" sz="1800" dirty="0"/>
              <a:t>                           jako </a:t>
            </a:r>
            <a:r>
              <a:rPr lang="cs-CZ" altLang="cs-CZ" sz="1800" i="1" dirty="0"/>
              <a:t>součást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práva na řádný, spravedlivý proces</a:t>
            </a:r>
            <a:r>
              <a:rPr lang="cs-CZ" altLang="cs-CZ" sz="1800" dirty="0"/>
              <a:t>.   </a:t>
            </a:r>
          </a:p>
          <a:p>
            <a:pPr algn="just">
              <a:defRPr/>
            </a:pPr>
            <a:r>
              <a:rPr lang="cs-CZ" altLang="cs-CZ" sz="1800" dirty="0"/>
              <a:t>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nečinnost</a:t>
            </a:r>
            <a:r>
              <a:rPr lang="cs-CZ" altLang="cs-CZ" sz="1800" dirty="0"/>
              <a:t> - potenciálně také </a:t>
            </a:r>
            <a:r>
              <a:rPr lang="cs-CZ" altLang="cs-CZ" sz="1800" b="1" u="sng" dirty="0">
                <a:solidFill>
                  <a:srgbClr val="0000DC"/>
                </a:solidFill>
              </a:rPr>
              <a:t>zásah do základních práv</a:t>
            </a:r>
            <a:r>
              <a:rPr lang="cs-CZ" altLang="cs-CZ" sz="1800" b="1" u="sng" dirty="0"/>
              <a:t>:</a:t>
            </a:r>
          </a:p>
          <a:p>
            <a:pPr algn="just">
              <a:defRPr/>
            </a:pPr>
            <a:endParaRPr lang="cs-CZ" altLang="cs-CZ" sz="1800" b="1" u="sng" dirty="0"/>
          </a:p>
          <a:p>
            <a:pPr lvl="1" algn="just">
              <a:defRPr/>
            </a:pPr>
            <a:r>
              <a:rPr lang="cs-CZ" altLang="cs-CZ" sz="1800" dirty="0"/>
              <a:t>zejm. </a:t>
            </a:r>
            <a:r>
              <a:rPr lang="cs-CZ" altLang="cs-CZ" sz="1800" b="1" dirty="0"/>
              <a:t>čl. 36/1 a 38/2 Listiny  </a:t>
            </a:r>
            <a:r>
              <a:rPr lang="cs-CZ" altLang="cs-CZ" sz="1800" dirty="0"/>
              <a:t>(právo na projednání věci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„bez zbytečných průtahů“</a:t>
            </a:r>
            <a:r>
              <a:rPr lang="cs-CZ" altLang="cs-CZ" sz="1800" dirty="0"/>
              <a:t>) </a:t>
            </a:r>
            <a:r>
              <a:rPr lang="cs-CZ" altLang="cs-CZ" sz="1800" i="1" dirty="0"/>
              <a:t>      (IV. ÚS 114/96, II. ÚS 342/99),</a:t>
            </a:r>
          </a:p>
          <a:p>
            <a:pPr lvl="1" algn="just"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800" dirty="0"/>
              <a:t>event. </a:t>
            </a:r>
            <a:r>
              <a:rPr lang="cs-CZ" altLang="cs-CZ" sz="1800" b="1" dirty="0"/>
              <a:t>čl. 6/1 evropské Úmluvy</a:t>
            </a:r>
            <a:r>
              <a:rPr lang="cs-CZ" altLang="cs-CZ" sz="1800" dirty="0"/>
              <a:t> (právo na projednání věci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přiměřené lhůtě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cs-CZ" altLang="cs-CZ" sz="1800" dirty="0"/>
              <a:t>).</a:t>
            </a:r>
          </a:p>
          <a:p>
            <a:pPr marL="457200" lvl="1" indent="0" algn="just">
              <a:buNone/>
              <a:defRPr/>
            </a:pPr>
            <a:r>
              <a:rPr lang="cs-CZ" altLang="cs-CZ" sz="1800" dirty="0"/>
              <a:t>(POZN.: ESLP – zohledňuje z tohoto pohledu -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trvání řízení </a:t>
            </a:r>
            <a:r>
              <a:rPr lang="cs-CZ" altLang="cs-CZ" sz="1800" dirty="0"/>
              <a:t>správního, a také následného soudního  projednání u vnitrostátních soudů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celková doba řízení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</a:p>
          <a:p>
            <a:pPr algn="just">
              <a:defRPr/>
            </a:pPr>
            <a:endParaRPr lang="cs-CZ" altLang="cs-CZ" sz="1800" dirty="0"/>
          </a:p>
          <a:p>
            <a:pPr marL="72000" indent="0" algn="just">
              <a:buNone/>
              <a:defRPr/>
            </a:pPr>
            <a:r>
              <a:rPr lang="cs-CZ" altLang="cs-CZ" sz="1800" b="1" i="1" dirty="0"/>
              <a:t>            </a:t>
            </a:r>
            <a:r>
              <a:rPr lang="en-US" altLang="cs-CZ" sz="1800" b="1" i="1" dirty="0"/>
              <a:t>=&gt;</a:t>
            </a:r>
            <a:r>
              <a:rPr lang="cs-CZ" altLang="cs-CZ" sz="1800" b="1" i="1" dirty="0"/>
              <a:t> významné </a:t>
            </a:r>
            <a:r>
              <a:rPr lang="cs-CZ" altLang="cs-CZ" sz="1800" b="1" i="1" dirty="0">
                <a:solidFill>
                  <a:srgbClr val="0000DC"/>
                </a:solidFill>
              </a:rPr>
              <a:t>právní důsledky nečinnosti</a:t>
            </a:r>
            <a:r>
              <a:rPr lang="cs-CZ" altLang="cs-CZ" sz="1800" b="1" i="1" dirty="0"/>
              <a:t>.</a:t>
            </a:r>
          </a:p>
          <a:p>
            <a:pPr algn="just">
              <a:lnSpc>
                <a:spcPct val="100000"/>
              </a:lnSpc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26625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8195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9E2A0DA-E03A-405D-8684-2E2D64F6ED48}" type="slidenum">
              <a:rPr lang="cs-CZ" altLang="cs-CZ" sz="1200">
                <a:latin typeface="Trebuchet MS" pitchFamily="34" charset="0"/>
              </a:rPr>
              <a:pPr/>
              <a:t>5</a:t>
            </a:fld>
            <a:endParaRPr lang="cs-CZ" altLang="cs-CZ" sz="1200">
              <a:latin typeface="Trebuchet MS" pitchFamily="34" charset="0"/>
            </a:endParaRPr>
          </a:p>
        </p:txBody>
      </p:sp>
      <p:sp>
        <p:nvSpPr>
          <p:cNvPr id="8196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559" y="363255"/>
            <a:ext cx="7773750" cy="1265521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0000DC"/>
                </a:solidFill>
              </a:rPr>
              <a:t>(Nezákonná) nečinnost /NN/:</a:t>
            </a:r>
          </a:p>
        </p:txBody>
      </p:sp>
      <p:sp>
        <p:nvSpPr>
          <p:cNvPr id="6149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1043169" y="1014608"/>
            <a:ext cx="7773750" cy="593229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altLang="cs-CZ" sz="2000" b="1" dirty="0"/>
              <a:t>Příčiny různé</a:t>
            </a:r>
            <a:r>
              <a:rPr lang="cs-CZ" altLang="cs-CZ" sz="2000" dirty="0"/>
              <a:t>, nezákonnou nečinnost však </a:t>
            </a:r>
            <a:r>
              <a:rPr lang="cs-CZ" altLang="cs-CZ" sz="2000" b="1" dirty="0">
                <a:solidFill>
                  <a:srgbClr val="0000DC"/>
                </a:solidFill>
              </a:rPr>
              <a:t>nelegitimizují</a:t>
            </a:r>
            <a:r>
              <a:rPr lang="cs-CZ" altLang="cs-CZ" sz="2000" b="1" dirty="0"/>
              <a:t> </a:t>
            </a:r>
            <a:r>
              <a:rPr lang="cs-CZ" altLang="cs-CZ" sz="2000" i="1" dirty="0"/>
              <a:t>(I. ÚS 209/98)- </a:t>
            </a:r>
            <a:r>
              <a:rPr lang="cs-CZ" altLang="cs-CZ" sz="2000" dirty="0"/>
              <a:t>nedostatky na straně správního orgánu, </a:t>
            </a:r>
            <a:r>
              <a:rPr lang="cs-CZ" altLang="cs-CZ" sz="2000" dirty="0">
                <a:solidFill>
                  <a:srgbClr val="0000DC"/>
                </a:solidFill>
              </a:rPr>
              <a:t>např.</a:t>
            </a:r>
            <a:r>
              <a:rPr lang="cs-CZ" altLang="cs-CZ" sz="2000" dirty="0"/>
              <a:t> v rovině personální (přetíženost, neznalost, nezkušenost), materiální, technické (srov. problémy s digitalizací staveb. řízení),  apod.</a:t>
            </a:r>
            <a:r>
              <a:rPr lang="cs-CZ" altLang="cs-CZ" sz="2000" i="1" dirty="0"/>
              <a:t> </a:t>
            </a:r>
          </a:p>
          <a:p>
            <a:pPr lvl="1" algn="just" eaLnBrk="1" hangingPunct="1">
              <a:defRPr/>
            </a:pPr>
            <a:endParaRPr lang="cs-CZ" altLang="cs-CZ" sz="1600" dirty="0"/>
          </a:p>
        </p:txBody>
      </p:sp>
      <p:pic>
        <p:nvPicPr>
          <p:cNvPr id="8198" name="Obrázek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107" y="2708276"/>
            <a:ext cx="279448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obrázek 2" descr="Obsah obrázku text&#10;&#10;Popis byl vytvořen automatick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706" y="2852739"/>
            <a:ext cx="2453114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obrázek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257" y="4724401"/>
            <a:ext cx="1578249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obrázek 2" descr="Příznaky korupce - Euro.cz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434" y="4892676"/>
            <a:ext cx="2148261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obrázek 2" descr="Ze Sněmovny: Jak probíhalo projednávání nového odpadového zákona – Sdružení  komunálních služe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619" y="3178175"/>
            <a:ext cx="171479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5967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9219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DFE4DE1-6FC1-4A98-A6AB-81AAFEF3090A}" type="slidenum">
              <a:rPr lang="cs-CZ" altLang="cs-CZ" sz="1200">
                <a:latin typeface="Trebuchet MS" pitchFamily="34" charset="0"/>
              </a:rPr>
              <a:pPr/>
              <a:t>6</a:t>
            </a:fld>
            <a:endParaRPr lang="cs-CZ" altLang="cs-CZ" sz="1200">
              <a:latin typeface="Trebuchet MS" pitchFamily="34" charset="0"/>
            </a:endParaRPr>
          </a:p>
        </p:txBody>
      </p:sp>
      <p:sp>
        <p:nvSpPr>
          <p:cNvPr id="9220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559" y="739036"/>
            <a:ext cx="7773750" cy="1064713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0000DC"/>
                </a:solidFill>
              </a:rPr>
              <a:t>(Nezákonná) nečinnost:</a:t>
            </a:r>
          </a:p>
        </p:txBody>
      </p:sp>
      <p:sp>
        <p:nvSpPr>
          <p:cNvPr id="6149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27232" y="1402915"/>
            <a:ext cx="7773750" cy="5615423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altLang="cs-CZ" sz="2000" dirty="0">
                <a:solidFill>
                  <a:srgbClr val="0000DC"/>
                </a:solidFill>
              </a:rPr>
              <a:t>= </a:t>
            </a:r>
            <a:r>
              <a:rPr lang="cs-CZ" altLang="cs-CZ" sz="2000" b="1" dirty="0">
                <a:solidFill>
                  <a:srgbClr val="0000DC"/>
                </a:solidFill>
              </a:rPr>
              <a:t>porušení povinnosti SO </a:t>
            </a:r>
            <a:r>
              <a:rPr lang="cs-CZ" altLang="cs-CZ" sz="200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uplatnit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zákonem předvídanou činnost, a to - v příslušné formě</a:t>
            </a:r>
            <a:r>
              <a:rPr lang="cs-CZ" altLang="cs-CZ" sz="2000" dirty="0"/>
              <a:t> (druhu)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činnosti</a:t>
            </a:r>
            <a:r>
              <a:rPr lang="cs-CZ" altLang="cs-CZ" sz="2000" dirty="0"/>
              <a:t>, resp. stanovený -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</a:t>
            </a:r>
            <a:r>
              <a:rPr lang="cs-CZ" altLang="cs-CZ" sz="2000" dirty="0"/>
              <a:t>, mnohdy s právem předvídaným, formalizovaným výsledkem, a to -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lhůtě</a:t>
            </a:r>
            <a:r>
              <a:rPr lang="cs-CZ" altLang="cs-CZ" sz="2000" dirty="0"/>
              <a:t> zákonné, resp. přiměřené.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2000" b="1" dirty="0">
                <a:solidFill>
                  <a:srgbClr val="0000DC"/>
                </a:solidFill>
              </a:rPr>
              <a:t>Nezákonnost</a:t>
            </a:r>
            <a:r>
              <a:rPr lang="cs-CZ" altLang="cs-CZ" sz="2000" dirty="0">
                <a:solidFill>
                  <a:srgbClr val="0000DC"/>
                </a:solidFill>
              </a:rPr>
              <a:t>  = pojmový znak </a:t>
            </a:r>
            <a:r>
              <a:rPr lang="cs-CZ" altLang="cs-CZ" sz="2000" dirty="0"/>
              <a:t>nečinnosti SO: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2000" dirty="0"/>
              <a:t>jde o</a:t>
            </a:r>
            <a:r>
              <a:rPr lang="cs-CZ" altLang="cs-CZ" sz="2000" i="1" dirty="0"/>
              <a:t> „porušení povinnosti vydat rozhodnutí, či osvědčení </a:t>
            </a:r>
            <a:r>
              <a:rPr lang="cs-CZ" altLang="cs-CZ" sz="2000" dirty="0"/>
              <a:t>  (</a:t>
            </a:r>
            <a:r>
              <a:rPr lang="cs-CZ" altLang="cs-CZ" sz="2000" i="1" dirty="0"/>
              <a:t>NSS 5A 170/2002-15).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altLang="cs-CZ" sz="2000" dirty="0"/>
          </a:p>
          <a:p>
            <a:pPr marL="0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altLang="cs-CZ" sz="2000" b="1" dirty="0"/>
              <a:t>NN </a:t>
            </a:r>
            <a:r>
              <a:rPr lang="cs-CZ" altLang="cs-CZ" sz="2000" b="1" dirty="0">
                <a:solidFill>
                  <a:srgbClr val="0000DC"/>
                </a:solidFill>
              </a:rPr>
              <a:t>ve dvojí formě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2000" b="1" u="sng" dirty="0">
                <a:solidFill>
                  <a:srgbClr val="7030A0"/>
                </a:solidFill>
              </a:rPr>
              <a:t>průtahů</a:t>
            </a:r>
            <a:r>
              <a:rPr lang="cs-CZ" altLang="cs-CZ" sz="2000" dirty="0"/>
              <a:t> v řízení (postupu) – tj. nečinnost dosud </a:t>
            </a:r>
            <a:r>
              <a:rPr lang="cs-CZ" alt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trvá</a:t>
            </a:r>
            <a:r>
              <a:rPr lang="cs-CZ" altLang="cs-CZ" sz="2000" dirty="0"/>
              <a:t>, resp. postup neukončen,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2000" dirty="0"/>
              <a:t>či </a:t>
            </a:r>
            <a:r>
              <a:rPr lang="cs-CZ" altLang="cs-CZ" sz="2000" b="1" u="sng" dirty="0">
                <a:solidFill>
                  <a:srgbClr val="7030A0"/>
                </a:solidFill>
              </a:rPr>
              <a:t>absolutní nečinnosti </a:t>
            </a:r>
            <a:r>
              <a:rPr lang="cs-CZ" altLang="cs-CZ" sz="2000" dirty="0"/>
              <a:t>(k činnosti </a:t>
            </a:r>
            <a:r>
              <a:rPr lang="cs-CZ" alt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vůbec nedošlo</a:t>
            </a:r>
            <a:r>
              <a:rPr lang="cs-CZ" altLang="cs-CZ" sz="2000" dirty="0"/>
              <a:t>, resp. postup  nebyl </a:t>
            </a:r>
            <a:r>
              <a:rPr lang="cs-CZ" alt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 zahájen</a:t>
            </a:r>
            <a:r>
              <a:rPr lang="cs-CZ" altLang="cs-CZ" sz="2000" dirty="0"/>
              <a:t>).</a:t>
            </a:r>
          </a:p>
          <a:p>
            <a:pPr eaLnBrk="1" hangingPunct="1">
              <a:defRPr/>
            </a:pPr>
            <a:endParaRPr lang="cs-CZ" altLang="cs-CZ" sz="1800" i="1" dirty="0"/>
          </a:p>
          <a:p>
            <a:pPr lvl="1" algn="just" eaLnBrk="1" hangingPunct="1">
              <a:defRPr/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056537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10243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4D4DD30-8AFC-475A-A9E0-5A21E29630D8}" type="slidenum">
              <a:rPr lang="cs-CZ" altLang="cs-CZ" sz="1200">
                <a:latin typeface="Trebuchet MS" pitchFamily="34" charset="0"/>
              </a:rPr>
              <a:pPr/>
              <a:t>7</a:t>
            </a:fld>
            <a:endParaRPr lang="cs-CZ" altLang="cs-CZ" sz="1200">
              <a:latin typeface="Trebuchet MS" pitchFamily="34" charset="0"/>
            </a:endParaRPr>
          </a:p>
        </p:txBody>
      </p:sp>
      <p:sp>
        <p:nvSpPr>
          <p:cNvPr id="10244" name="Rectangle 48"/>
          <p:cNvSpPr>
            <a:spLocks noGrp="1" noChangeArrowheads="1"/>
          </p:cNvSpPr>
          <p:nvPr>
            <p:ph type="title"/>
          </p:nvPr>
        </p:nvSpPr>
        <p:spPr>
          <a:xfrm>
            <a:off x="540094" y="513567"/>
            <a:ext cx="8066301" cy="658009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0000DC"/>
                </a:solidFill>
              </a:rPr>
              <a:t>Zásada rychlosti </a:t>
            </a:r>
            <a:r>
              <a:rPr lang="cs-CZ" altLang="cs-CZ" sz="2400" dirty="0">
                <a:solidFill>
                  <a:srgbClr val="0000DC"/>
                </a:solidFill>
              </a:rPr>
              <a:t>( jako obecný základ a rámec):</a:t>
            </a:r>
            <a:r>
              <a:rPr lang="cs-CZ" altLang="cs-CZ" sz="2800" dirty="0">
                <a:solidFill>
                  <a:srgbClr val="0000DC"/>
                </a:solidFill>
              </a:rPr>
              <a:t> </a:t>
            </a:r>
          </a:p>
        </p:txBody>
      </p:sp>
      <p:sp>
        <p:nvSpPr>
          <p:cNvPr id="7173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40094" y="1302707"/>
            <a:ext cx="8066301" cy="4529293"/>
          </a:xfrm>
        </p:spPr>
        <p:txBody>
          <a:bodyPr/>
          <a:lstStyle/>
          <a:p>
            <a:pPr marL="457200" lvl="1" indent="0" algn="just" eaLnBrk="1" hangingPunct="1">
              <a:buFont typeface="Wingdings" pitchFamily="2" charset="2"/>
              <a:buNone/>
              <a:defRPr/>
            </a:pPr>
            <a:r>
              <a:rPr lang="cs-CZ" altLang="cs-CZ" sz="2000" dirty="0">
                <a:solidFill>
                  <a:srgbClr val="0000DC"/>
                </a:solidFill>
              </a:rPr>
              <a:t>- </a:t>
            </a:r>
            <a:r>
              <a:rPr lang="cs-CZ" altLang="cs-CZ" sz="2400" b="1" dirty="0">
                <a:solidFill>
                  <a:srgbClr val="0000DC"/>
                </a:solidFill>
              </a:rPr>
              <a:t>řízení a dalších postupů SO </a:t>
            </a:r>
            <a:r>
              <a:rPr lang="cs-CZ" altLang="cs-CZ" sz="2400" dirty="0">
                <a:solidFill>
                  <a:srgbClr val="0000DC"/>
                </a:solidFill>
              </a:rPr>
              <a:t>(§ 6/1 SŘ):</a:t>
            </a:r>
          </a:p>
          <a:p>
            <a:pPr lvl="2" algn="just" eaLnBrk="1" hangingPunct="1">
              <a:defRPr/>
            </a:pPr>
            <a:endParaRPr lang="cs-CZ" altLang="cs-CZ" sz="1800" b="1" i="1" dirty="0"/>
          </a:p>
          <a:p>
            <a:pPr lvl="2" algn="just" eaLnBrk="1" hangingPunct="1">
              <a:defRPr/>
            </a:pPr>
            <a:r>
              <a:rPr lang="cs-CZ" altLang="cs-CZ" sz="1800" b="1" i="1" dirty="0"/>
              <a:t>„Správní orgán </a:t>
            </a:r>
            <a:r>
              <a:rPr lang="cs-CZ" altLang="cs-CZ" sz="1800" b="1" i="1" dirty="0">
                <a:solidFill>
                  <a:srgbClr val="0000DC"/>
                </a:solidFill>
              </a:rPr>
              <a:t>vyřizuje věci </a:t>
            </a:r>
            <a:r>
              <a:rPr lang="cs-CZ" altLang="cs-CZ" sz="1800" b="1" i="1" dirty="0"/>
              <a:t>bez zbytečných průtahů</a:t>
            </a:r>
            <a:r>
              <a:rPr lang="cs-CZ" altLang="cs-CZ" sz="1800" i="1" dirty="0"/>
              <a:t>. </a:t>
            </a:r>
          </a:p>
          <a:p>
            <a:pPr lvl="2" algn="just" eaLnBrk="1" hangingPunct="1">
              <a:defRPr/>
            </a:pPr>
            <a:r>
              <a:rPr lang="cs-CZ" altLang="cs-CZ" sz="1800" i="1" dirty="0"/>
              <a:t>Nečiní-li správní orgán </a:t>
            </a:r>
            <a:r>
              <a:rPr lang="cs-CZ" altLang="cs-CZ" sz="1800" b="1" i="1" dirty="0">
                <a:solidFill>
                  <a:srgbClr val="0000DC"/>
                </a:solidFill>
              </a:rPr>
              <a:t>úkony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zákonem stanovené lhůtě </a:t>
            </a:r>
            <a:r>
              <a:rPr lang="cs-CZ" altLang="cs-CZ" sz="1800" b="1" i="1" dirty="0"/>
              <a:t>nebo ve lhůtě přiměřené, není-li zákonná lhůta stanovena</a:t>
            </a:r>
            <a:r>
              <a:rPr lang="cs-CZ" altLang="cs-CZ" sz="1800" i="1" dirty="0"/>
              <a:t>, použije se ke zjednání nápravy ustanovení o ochraně před nečinností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altLang="cs-CZ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80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).“</a:t>
            </a:r>
          </a:p>
          <a:p>
            <a:pPr lvl="2" algn="just" eaLnBrk="1" hangingPunct="1">
              <a:defRPr/>
            </a:pPr>
            <a:endParaRPr lang="cs-CZ" altLang="cs-CZ" i="1" dirty="0"/>
          </a:p>
          <a:p>
            <a:pPr algn="just" eaLnBrk="1" hangingPunct="1">
              <a:lnSpc>
                <a:spcPct val="100000"/>
              </a:lnSpc>
              <a:defRPr/>
            </a:pPr>
            <a:r>
              <a:rPr lang="cs-CZ" altLang="cs-CZ" sz="2400" b="1" dirty="0"/>
              <a:t>U správních orgánů („SO“)  </a:t>
            </a:r>
            <a:r>
              <a:rPr lang="cs-CZ" altLang="cs-CZ" sz="2400" dirty="0"/>
              <a:t>- zejména v rámci vydávání </a:t>
            </a:r>
            <a:r>
              <a:rPr lang="cs-CZ" altLang="cs-CZ" sz="2400" b="1" dirty="0">
                <a:solidFill>
                  <a:srgbClr val="0000DC"/>
                </a:solidFill>
              </a:rPr>
              <a:t>rozhodnutí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tj</a:t>
            </a:r>
            <a:r>
              <a:rPr lang="cs-CZ" altLang="cs-CZ" sz="2400" dirty="0"/>
              <a:t> zprav. ve </a:t>
            </a:r>
            <a:r>
              <a:rPr lang="cs-CZ" altLang="cs-CZ" sz="2400" dirty="0" err="1"/>
              <a:t>spr.řízení</a:t>
            </a:r>
            <a:r>
              <a:rPr lang="cs-CZ" altLang="cs-CZ" sz="2400" dirty="0"/>
              <a:t>)</a:t>
            </a:r>
            <a:r>
              <a:rPr lang="cs-CZ" altLang="cs-CZ" sz="2400" b="1" dirty="0">
                <a:solidFill>
                  <a:srgbClr val="0000DC"/>
                </a:solidFill>
              </a:rPr>
              <a:t>, </a:t>
            </a:r>
            <a:r>
              <a:rPr lang="cs-CZ" altLang="cs-CZ" sz="2400" dirty="0">
                <a:solidFill>
                  <a:srgbClr val="0000DC"/>
                </a:solidFill>
              </a:rPr>
              <a:t>ale </a:t>
            </a:r>
            <a:r>
              <a:rPr lang="cs-CZ" altLang="cs-CZ" sz="2400" b="1" dirty="0">
                <a:solidFill>
                  <a:srgbClr val="0000DC"/>
                </a:solidFill>
              </a:rPr>
              <a:t>také jiných (správních) úkonů či postupů</a:t>
            </a:r>
            <a:r>
              <a:rPr lang="cs-CZ" altLang="cs-CZ" sz="2400" dirty="0">
                <a:solidFill>
                  <a:srgbClr val="0000DC"/>
                </a:solidFill>
              </a:rPr>
              <a:t>,</a:t>
            </a:r>
          </a:p>
          <a:p>
            <a:pPr algn="just" eaLnBrk="1" hangingPunct="1">
              <a:lnSpc>
                <a:spcPct val="100000"/>
              </a:lnSpc>
              <a:defRPr/>
            </a:pPr>
            <a:endParaRPr lang="cs-CZ" altLang="cs-CZ" sz="2000" dirty="0">
              <a:solidFill>
                <a:srgbClr val="0000DC"/>
              </a:solidFill>
            </a:endParaRPr>
          </a:p>
          <a:p>
            <a:pPr algn="just" eaLnBrk="1" hangingPunct="1">
              <a:lnSpc>
                <a:spcPct val="100000"/>
              </a:lnSpc>
              <a:defRPr/>
            </a:pPr>
            <a:r>
              <a:rPr lang="cs-CZ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 je založena </a:t>
            </a:r>
            <a:r>
              <a:rPr lang="cs-CZ" altLang="cs-CZ" sz="2400" b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</a:t>
            </a:r>
            <a:r>
              <a:rPr lang="cs-CZ" altLang="cs-CZ" sz="2400" b="1" dirty="0">
                <a:solidFill>
                  <a:srgbClr val="0000DC"/>
                </a:solidFill>
              </a:rPr>
              <a:t> VS konat </a:t>
            </a:r>
            <a:r>
              <a:rPr lang="cs-CZ" altLang="cs-CZ" sz="2400" dirty="0"/>
              <a:t>(úkony dle části IV., uzavírání VP smluv, přijímání opatření obecné povahy).</a:t>
            </a:r>
          </a:p>
          <a:p>
            <a:pPr marL="72000" indent="0" algn="just" eaLnBrk="1" hangingPunct="1">
              <a:lnSpc>
                <a:spcPct val="100000"/>
              </a:lnSpc>
              <a:buNone/>
              <a:defRPr/>
            </a:pPr>
            <a:endParaRPr lang="cs-CZ" altLang="cs-CZ" sz="2400" b="1" dirty="0"/>
          </a:p>
          <a:p>
            <a:pPr marL="72000" indent="0" algn="just" eaLnBrk="1" hangingPunct="1">
              <a:lnSpc>
                <a:spcPct val="100000"/>
              </a:lnSpc>
              <a:buNone/>
              <a:defRPr/>
            </a:pPr>
            <a:r>
              <a:rPr lang="cs-CZ" altLang="cs-CZ" sz="2400" b="1" dirty="0"/>
              <a:t>/POZN.: </a:t>
            </a:r>
            <a:r>
              <a:rPr lang="cs-CZ" altLang="cs-CZ" sz="2400" dirty="0"/>
              <a:t>V případě </a:t>
            </a:r>
            <a:r>
              <a:rPr lang="cs-CZ" altLang="cs-CZ" sz="2400" b="1" dirty="0"/>
              <a:t>SU</a:t>
            </a:r>
            <a:r>
              <a:rPr lang="cs-CZ" altLang="cs-CZ" sz="2400" dirty="0"/>
              <a:t> – povinnost 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užít</a:t>
            </a:r>
            <a:r>
              <a:rPr lang="cs-CZ" altLang="cs-CZ" sz="2400" dirty="0"/>
              <a:t>, nikoliv na konkrétní výsledek. – srov. 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přednáška v SP II</a:t>
            </a:r>
            <a:r>
              <a:rPr lang="cs-CZ" altLang="cs-CZ" sz="2400" dirty="0"/>
              <a:t>/</a:t>
            </a:r>
          </a:p>
          <a:p>
            <a:pPr lvl="1" algn="just" eaLnBrk="1" hangingPunct="1">
              <a:defRPr/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008686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11267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98511FB-C6F5-4FC8-866D-3536358729FE}" type="slidenum">
              <a:rPr lang="cs-CZ" altLang="cs-CZ" sz="1200">
                <a:latin typeface="Trebuchet MS" pitchFamily="34" charset="0"/>
              </a:rPr>
              <a:pPr/>
              <a:t>8</a:t>
            </a:fld>
            <a:endParaRPr lang="cs-CZ" altLang="cs-CZ" sz="1200">
              <a:latin typeface="Trebuchet MS" pitchFamily="34" charset="0"/>
            </a:endParaRPr>
          </a:p>
        </p:txBody>
      </p:sp>
      <p:sp>
        <p:nvSpPr>
          <p:cNvPr id="11268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Úloha stanovení lhůt:</a:t>
            </a:r>
          </a:p>
        </p:txBody>
      </p:sp>
      <p:sp>
        <p:nvSpPr>
          <p:cNvPr id="7173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269" y="1700213"/>
            <a:ext cx="7773750" cy="4430712"/>
          </a:xfrm>
        </p:spPr>
        <p:txBody>
          <a:bodyPr/>
          <a:lstStyle/>
          <a:p>
            <a:pPr marL="342900" lvl="2" indent="-342900"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DC"/>
                </a:solidFill>
              </a:rPr>
              <a:t>Lhůta </a:t>
            </a:r>
            <a:r>
              <a:rPr lang="cs-CZ" altLang="cs-CZ" sz="2000" b="1" dirty="0"/>
              <a:t>= </a:t>
            </a:r>
            <a:r>
              <a:rPr lang="cs-CZ" sz="2000" dirty="0"/>
              <a:t>vymezený časový úsek pro předvídaný úkon.</a:t>
            </a:r>
          </a:p>
          <a:p>
            <a:pPr marL="0" lvl="2" indent="0" eaLnBrk="1" hangingPunct="1">
              <a:buFont typeface="Wingdings" pitchFamily="2" charset="2"/>
              <a:buNone/>
              <a:defRPr/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342900" lvl="2" indent="-342900" eaLnBrk="1" hangingPunct="1">
              <a:buFontTx/>
              <a:buChar char="-"/>
              <a:defRPr/>
            </a:pPr>
            <a:r>
              <a:rPr lang="cs-CZ" altLang="cs-CZ" sz="2000" dirty="0"/>
              <a:t>Úloha  -  </a:t>
            </a:r>
            <a:r>
              <a:rPr lang="cs-CZ" altLang="cs-CZ" sz="2000" i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„prostředek prevence“ </a:t>
            </a:r>
            <a:r>
              <a:rPr lang="cs-CZ" altLang="cs-CZ" sz="2000" b="1" dirty="0"/>
              <a:t>před nečinností.</a:t>
            </a:r>
          </a:p>
          <a:p>
            <a:pPr marL="342900" lvl="2" indent="-342900" eaLnBrk="1" hangingPunct="1">
              <a:buFontTx/>
              <a:buChar char="-"/>
              <a:defRPr/>
            </a:pPr>
            <a:endParaRPr lang="cs-CZ" altLang="cs-CZ" sz="2000" b="1" dirty="0"/>
          </a:p>
          <a:p>
            <a:pPr marL="0" lvl="2" indent="0" algn="just" eaLnBrk="1" hangingPunct="1">
              <a:buFont typeface="Wingdings" pitchFamily="2" charset="2"/>
              <a:buNone/>
              <a:defRPr/>
            </a:pPr>
            <a:r>
              <a:rPr lang="cs-CZ" altLang="cs-CZ" sz="2000" b="1" dirty="0"/>
              <a:t>V případě nečinnosti – významné </a:t>
            </a:r>
            <a:r>
              <a:rPr lang="cs-CZ" altLang="cs-CZ" sz="200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určení počátku</a:t>
            </a:r>
            <a:r>
              <a:rPr lang="cs-CZ" altLang="cs-CZ" sz="2000" dirty="0">
                <a:solidFill>
                  <a:srgbClr val="0000DC"/>
                </a:solidFill>
              </a:rPr>
              <a:t> </a:t>
            </a: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nezákonné nečinnosti.</a:t>
            </a:r>
          </a:p>
          <a:p>
            <a:pPr marL="0" lvl="2" indent="0" algn="just" eaLnBrk="1" hangingPunct="1">
              <a:buFont typeface="Wingdings" pitchFamily="2" charset="2"/>
              <a:buNone/>
              <a:defRPr/>
            </a:pPr>
            <a:endParaRPr lang="cs-CZ" altLang="cs-CZ" sz="2000" dirty="0"/>
          </a:p>
          <a:p>
            <a:pPr eaLnBrk="1" hangingPunct="1">
              <a:defRPr/>
            </a:pPr>
            <a:r>
              <a:rPr lang="cs-CZ" altLang="cs-CZ" sz="2000" b="1" dirty="0">
                <a:solidFill>
                  <a:srgbClr val="0000DC"/>
                </a:solidFill>
              </a:rPr>
              <a:t>Lhůty v SŘ</a:t>
            </a:r>
            <a:r>
              <a:rPr lang="cs-CZ" altLang="cs-CZ" sz="2000" dirty="0">
                <a:solidFill>
                  <a:srgbClr val="0000DC"/>
                </a:solidFill>
              </a:rPr>
              <a:t> </a:t>
            </a:r>
            <a:r>
              <a:rPr lang="cs-CZ" altLang="cs-CZ" sz="2000" dirty="0"/>
              <a:t>– obecně dle </a:t>
            </a:r>
            <a:r>
              <a:rPr lang="cs-CZ" altLang="cs-CZ" sz="2000" dirty="0">
                <a:solidFill>
                  <a:srgbClr val="7030A0"/>
                </a:solidFill>
              </a:rPr>
              <a:t>§ 6/1</a:t>
            </a:r>
            <a:r>
              <a:rPr lang="cs-CZ" altLang="cs-CZ" sz="2000" dirty="0"/>
              <a:t>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altLang="cs-CZ" dirty="0"/>
              <a:t>pokud výslovně nestanoveny v konkrétním ustanovení (tj. 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„zákonné“</a:t>
            </a:r>
            <a:r>
              <a:rPr lang="cs-CZ" altLang="cs-CZ" dirty="0"/>
              <a:t>),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altLang="cs-CZ" dirty="0"/>
              <a:t>povinnost konat v tzv. </a:t>
            </a:r>
            <a:r>
              <a:rPr lang="cs-CZ" altLang="cs-CZ" b="1" dirty="0">
                <a:solidFill>
                  <a:srgbClr val="0000DC"/>
                </a:solidFill>
              </a:rPr>
              <a:t>lhůtě přiměřené </a:t>
            </a:r>
            <a:r>
              <a:rPr lang="cs-CZ" altLang="cs-CZ" dirty="0"/>
              <a:t>(jak rovněž stanoví zákon).</a:t>
            </a:r>
          </a:p>
          <a:p>
            <a:pPr marL="457200" lvl="1" indent="0" algn="just" eaLnBrk="1" hangingPunct="1">
              <a:buFont typeface="Wingdings" pitchFamily="2" charset="2"/>
              <a:buNone/>
              <a:defRPr/>
            </a:pPr>
            <a:r>
              <a:rPr lang="cs-CZ" altLang="cs-CZ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cs-CZ" alt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altLang="cs-CZ" b="1" dirty="0"/>
              <a:t>neurčitý právní pojem</a:t>
            </a:r>
            <a:r>
              <a:rPr lang="cs-CZ" altLang="cs-CZ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altLang="cs-CZ" dirty="0"/>
              <a:t>výklad dle správní praxe a judikatury (vliv např. legitimního očekávání).</a:t>
            </a:r>
          </a:p>
          <a:p>
            <a:pPr lvl="1" algn="just" eaLnBrk="1" hangingPunct="1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0976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dirty="0">
                <a:solidFill>
                  <a:srgbClr val="0000DC"/>
                </a:solidFill>
              </a:rPr>
              <a:t>Ochrana před NN ve VS: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502516" y="1352811"/>
            <a:ext cx="8066301" cy="449171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2000" dirty="0"/>
              <a:t>Nečinnost jako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zcela </a:t>
            </a:r>
            <a:r>
              <a:rPr lang="cs-CZ" sz="2000" b="1" dirty="0">
                <a:solidFill>
                  <a:srgbClr val="0000DC"/>
                </a:solidFill>
              </a:rPr>
              <a:t>nežádoucí jev </a:t>
            </a:r>
            <a:r>
              <a:rPr lang="cs-CZ" sz="2000" dirty="0"/>
              <a:t>(ať již nastala v neprospěch účastníka, či veřejného zájmu),</a:t>
            </a:r>
          </a:p>
          <a:p>
            <a:pPr marL="0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2000" dirty="0"/>
              <a:t>                    je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ošetřena</a:t>
            </a:r>
            <a:r>
              <a:rPr lang="cs-CZ" sz="2000" dirty="0"/>
              <a:t> :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00000"/>
              </a:lnSpc>
              <a:defRPr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systémem prostředků, institutů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cs-CZ" sz="2000" dirty="0"/>
              <a:t>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</a:t>
            </a:r>
            <a:r>
              <a:rPr lang="cs-CZ" sz="2000" dirty="0"/>
              <a:t> = jednotlivé na sebe mohou  navazovat, být podmíněny uplatněním předchozího, a to nejen v rámci úpravy činnosti VS).</a:t>
            </a:r>
          </a:p>
          <a:p>
            <a:pPr marL="0" indent="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2000" dirty="0">
                <a:solidFill>
                  <a:srgbClr val="0000DC"/>
                </a:solidFill>
              </a:rPr>
              <a:t>Prostředky povahy</a:t>
            </a:r>
            <a:r>
              <a:rPr lang="cs-CZ" sz="2000" dirty="0"/>
              <a:t>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Prevence,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Restituce,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Kompenzace (satisfakce).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cs-CZ" sz="20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Ochrana před nečinností</a:t>
            </a:r>
          </a:p>
        </p:txBody>
      </p:sp>
      <p:sp>
        <p:nvSpPr>
          <p:cNvPr id="12293" name="Zástupný symbol pro číslo snímku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3CE5E67-B4B2-4C2D-8595-DE9B060968E7}" type="slidenum">
              <a:rPr lang="cs-CZ" altLang="cs-CZ" sz="1200">
                <a:latin typeface="Trebuchet MS" pitchFamily="34" charset="0"/>
              </a:rPr>
              <a:pPr/>
              <a:t>9</a:t>
            </a:fld>
            <a:endParaRPr lang="cs-CZ" altLang="cs-CZ" sz="120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352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šablony ppt.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478</TotalTime>
  <Words>2677</Words>
  <Application>Microsoft Office PowerPoint</Application>
  <PresentationFormat>Vlastní</PresentationFormat>
  <Paragraphs>317</Paragraphs>
  <Slides>27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Tahoma</vt:lpstr>
      <vt:lpstr>Trebuchet MS</vt:lpstr>
      <vt:lpstr>Wingdings</vt:lpstr>
      <vt:lpstr>Wingdings 3</vt:lpstr>
      <vt:lpstr>Prezentace_MU_CZ</vt:lpstr>
      <vt:lpstr>šablony ppt.prezentace</vt:lpstr>
      <vt:lpstr>- Nečinnost správního orgánu. - Správní a soudní ochrana před nečinností  </vt:lpstr>
      <vt:lpstr>I. Nečinnost správního orgánu</vt:lpstr>
      <vt:lpstr>Východiska:</vt:lpstr>
      <vt:lpstr>Obecný požadavek- očekávání u VS:</vt:lpstr>
      <vt:lpstr>(Nezákonná) nečinnost /NN/:</vt:lpstr>
      <vt:lpstr>(Nezákonná) nečinnost:</vt:lpstr>
      <vt:lpstr>Zásada rychlosti ( jako obecný základ a rámec): </vt:lpstr>
      <vt:lpstr>Úloha stanovení lhůt:</vt:lpstr>
      <vt:lpstr>Ochrana před NN ve VS:</vt:lpstr>
      <vt:lpstr>Ochrana před NN ve VS:</vt:lpstr>
      <vt:lpstr>A. Ustanovení působící k ochraně ve SŘ:</vt:lpstr>
      <vt:lpstr>(další) ustanovení působící k ochraně ve SŘ:</vt:lpstr>
      <vt:lpstr>Opatření proti nečinnosti - dle § 80 SŘ</vt:lpstr>
      <vt:lpstr>Opatření proti nečinnosti (§ 80)</vt:lpstr>
      <vt:lpstr>Opatření proti nečinnosti (§ 80):</vt:lpstr>
      <vt:lpstr>Opatření proti nečinnosti (§ 80)</vt:lpstr>
      <vt:lpstr>Opatření proti nečinnosti (§ 80)</vt:lpstr>
      <vt:lpstr>Opatření proti nečinnosti (§ 80)</vt:lpstr>
      <vt:lpstr>Opatření proti nečinnosti (§ 80) </vt:lpstr>
      <vt:lpstr>Soudní ochrana před nečinností VS</vt:lpstr>
      <vt:lpstr>Soudní ochrana před nečinností VS</vt:lpstr>
      <vt:lpstr>Soudní ochrana před nečinností VS</vt:lpstr>
      <vt:lpstr>Soudní ochrana před nečinností VS</vt:lpstr>
      <vt:lpstr>Soudní ochrana před nečinností VS</vt:lpstr>
      <vt:lpstr>Soudní ochrana před nečinností VS</vt:lpstr>
      <vt:lpstr>Otázky k zamyšlení a zodpovězení:</vt:lpstr>
      <vt:lpstr>Studijní literatura: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Soňa Skulová</cp:lastModifiedBy>
  <cp:revision>115</cp:revision>
  <cp:lastPrinted>2019-11-18T06:05:28Z</cp:lastPrinted>
  <dcterms:created xsi:type="dcterms:W3CDTF">2019-11-18T05:31:11Z</dcterms:created>
  <dcterms:modified xsi:type="dcterms:W3CDTF">2024-11-10T20:33:10Z</dcterms:modified>
</cp:coreProperties>
</file>