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313" r:id="rId3"/>
    <p:sldId id="297" r:id="rId4"/>
    <p:sldId id="314" r:id="rId5"/>
    <p:sldId id="315" r:id="rId6"/>
    <p:sldId id="327" r:id="rId7"/>
    <p:sldId id="316" r:id="rId8"/>
    <p:sldId id="318" r:id="rId9"/>
    <p:sldId id="319" r:id="rId10"/>
    <p:sldId id="320" r:id="rId11"/>
    <p:sldId id="298" r:id="rId12"/>
    <p:sldId id="299" r:id="rId13"/>
    <p:sldId id="312" r:id="rId14"/>
    <p:sldId id="324" r:id="rId15"/>
    <p:sldId id="328" r:id="rId16"/>
    <p:sldId id="325" r:id="rId17"/>
    <p:sldId id="321" r:id="rId18"/>
    <p:sldId id="323" r:id="rId19"/>
    <p:sldId id="329" r:id="rId20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92" autoAdjust="0"/>
    <p:restoredTop sz="81325" autoAdjust="0"/>
  </p:normalViewPr>
  <p:slideViewPr>
    <p:cSldViewPr snapToGrid="0">
      <p:cViewPr>
        <p:scale>
          <a:sx n="125" d="100"/>
          <a:sy n="125" d="100"/>
        </p:scale>
        <p:origin x="-1740" y="2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86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9310" indent="-2843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739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235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731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227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723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219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6715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B651A8-6691-4151-BFE4-CFC94C14E6F6}" type="slidenum">
              <a:rPr lang="cs-CZ" altLang="cs-CZ" sz="1300"/>
              <a:pPr/>
              <a:t>14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759753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9310" indent="-2843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739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235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731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227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723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219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6715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B651A8-6691-4151-BFE4-CFC94C14E6F6}" type="slidenum">
              <a:rPr lang="cs-CZ" altLang="cs-CZ" sz="1300"/>
              <a:pPr/>
              <a:t>15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759753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39310" indent="-2843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3739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9235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47319" indent="-22748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0227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5723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1219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67158" indent="-2274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B651A8-6691-4151-BFE4-CFC94C14E6F6}" type="slidenum">
              <a:rPr lang="cs-CZ" altLang="cs-CZ" sz="1300"/>
              <a:pPr/>
              <a:t>16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416716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846276"/>
            <a:ext cx="8522680" cy="117158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altLang="cs-CZ" sz="2800" dirty="0">
                <a:solidFill>
                  <a:schemeClr val="tx1"/>
                </a:solidFill>
              </a:rPr>
              <a:t>MP719Z Správní právo II  </a:t>
            </a:r>
            <a:r>
              <a:rPr lang="cs-CZ" altLang="cs-CZ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400" b="0" dirty="0">
                <a:solidFill>
                  <a:schemeClr val="tx1"/>
                </a:solidFill>
              </a:rPr>
              <a:t>1. přednáška - 23.9.2024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021079" y="4450079"/>
            <a:ext cx="7771953" cy="693421"/>
          </a:xfrm>
        </p:spPr>
        <p:txBody>
          <a:bodyPr/>
          <a:lstStyle/>
          <a:p>
            <a:r>
              <a:rPr lang="cs-CZ" altLang="cs-CZ" sz="2000" dirty="0" smtClean="0">
                <a:solidFill>
                  <a:schemeClr val="tx2"/>
                </a:solidFill>
              </a:rPr>
              <a:t>doc. JUDr. Soňa Skulová, </a:t>
            </a:r>
            <a:r>
              <a:rPr lang="cs-CZ" altLang="cs-CZ" sz="2000" dirty="0">
                <a:solidFill>
                  <a:schemeClr val="tx2"/>
                </a:solidFill>
              </a:rPr>
              <a:t>Ph.D.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280"/>
    </mc:Choice>
    <mc:Fallback xmlns="">
      <p:transition spd="slow" advTm="7828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 noChangeArrowheads="1"/>
          </p:cNvSpPr>
          <p:nvPr>
            <p:ph type="title"/>
          </p:nvPr>
        </p:nvSpPr>
        <p:spPr>
          <a:xfrm>
            <a:off x="509678" y="518160"/>
            <a:ext cx="8088039" cy="664527"/>
          </a:xfrm>
        </p:spPr>
        <p:txBody>
          <a:bodyPr/>
          <a:lstStyle/>
          <a:p>
            <a:r>
              <a:rPr lang="cs-CZ" altLang="cs-CZ" sz="2400" dirty="0" smtClean="0"/>
              <a:t>Příklad  struktury zákonné úpravy:</a:t>
            </a:r>
            <a:endParaRPr lang="cs-CZ" altLang="cs-CZ" sz="2400" dirty="0"/>
          </a:p>
        </p:txBody>
      </p:sp>
      <p:sp>
        <p:nvSpPr>
          <p:cNvPr id="14339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09678" y="1158240"/>
            <a:ext cx="8083725" cy="497427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sz="2000" dirty="0" smtClean="0"/>
              <a:t>Z oblasti správy živnostenské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000" dirty="0" smtClean="0"/>
              <a:t>-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č. 455/1991 Sb., o živnostenském 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podnikání   </a:t>
            </a:r>
            <a:r>
              <a:rPr lang="cs-CZ" altLang="cs-CZ" sz="2000" dirty="0"/>
              <a:t>(živnostenský zákon) - obsah:</a:t>
            </a:r>
          </a:p>
          <a:p>
            <a:pPr>
              <a:lnSpc>
                <a:spcPct val="100000"/>
              </a:lnSpc>
            </a:pPr>
            <a:r>
              <a:rPr lang="cs-CZ" altLang="cs-CZ" sz="1800" dirty="0"/>
              <a:t>Část první – Všeobecná ustanovení</a:t>
            </a:r>
          </a:p>
          <a:p>
            <a:pPr>
              <a:lnSpc>
                <a:spcPct val="100000"/>
              </a:lnSpc>
            </a:pPr>
            <a:r>
              <a:rPr lang="cs-CZ" altLang="cs-CZ" sz="1800" dirty="0"/>
              <a:t>Část druhá – Druhy živností</a:t>
            </a:r>
          </a:p>
          <a:p>
            <a:pPr>
              <a:lnSpc>
                <a:spcPct val="100000"/>
              </a:lnSpc>
            </a:pPr>
            <a:r>
              <a:rPr lang="cs-CZ" altLang="cs-CZ" sz="1800" dirty="0"/>
              <a:t>Část třetí – Rozsah živnostenského oprávnění</a:t>
            </a:r>
          </a:p>
          <a:p>
            <a:pPr>
              <a:lnSpc>
                <a:spcPct val="100000"/>
              </a:lnSpc>
            </a:pPr>
            <a:r>
              <a:rPr lang="cs-CZ" altLang="cs-CZ" sz="1800" dirty="0"/>
              <a:t>Část čtvrtá – vznik, změna a zánik </a:t>
            </a:r>
            <a:r>
              <a:rPr lang="cs-CZ" altLang="cs-CZ" sz="1800" dirty="0" err="1" smtClean="0"/>
              <a:t>ž.oprávnění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a živnostenský rejstřík</a:t>
            </a:r>
          </a:p>
          <a:p>
            <a:pPr>
              <a:lnSpc>
                <a:spcPct val="100000"/>
              </a:lnSpc>
            </a:pPr>
            <a:r>
              <a:rPr lang="cs-CZ" altLang="cs-CZ" sz="1800" dirty="0"/>
              <a:t>Část pátá – Živnostenská kontrola a přestupky</a:t>
            </a:r>
          </a:p>
          <a:p>
            <a:pPr>
              <a:lnSpc>
                <a:spcPct val="100000"/>
              </a:lnSpc>
            </a:pPr>
            <a:r>
              <a:rPr lang="cs-CZ" altLang="cs-CZ" sz="1800" dirty="0"/>
              <a:t>Část šestá – Společná, přechodná a závěrečná ustanovení,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1800" dirty="0"/>
              <a:t>a také: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/>
              <a:t>- Zákon č. 570/1991 Sb.,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živnostenských úřadech.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 smtClean="0"/>
              <a:t>+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řada zákonů</a:t>
            </a:r>
            <a:r>
              <a:rPr lang="cs-CZ" sz="2000" dirty="0" smtClean="0"/>
              <a:t> upravujících podmínky činnosti v rozmanitých oblastech.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0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Otázky: 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ze znění tohoto zákona zjistit:</a:t>
            </a:r>
            <a:r>
              <a:rPr lang="cs-CZ" sz="1800" dirty="0" smtClean="0"/>
              <a:t> -Kdo </a:t>
            </a:r>
            <a:r>
              <a:rPr lang="cs-CZ" sz="1800" dirty="0"/>
              <a:t>vykonává působnost Živnostenského úřadu ČR ? </a:t>
            </a:r>
            <a:r>
              <a:rPr lang="cs-CZ" sz="1800" dirty="0" smtClean="0"/>
              <a:t>- Kde </a:t>
            </a:r>
            <a:r>
              <a:rPr lang="cs-CZ" sz="1800" dirty="0"/>
              <a:t>sídlí obecní a krajské živnostenské úřady? </a:t>
            </a:r>
            <a:r>
              <a:rPr lang="cs-CZ" sz="1800" dirty="0" smtClean="0"/>
              <a:t>- Podle </a:t>
            </a:r>
            <a:r>
              <a:rPr lang="cs-CZ" sz="1800" dirty="0"/>
              <a:t>jakých pravidel </a:t>
            </a:r>
            <a:r>
              <a:rPr lang="cs-CZ" sz="1800" dirty="0" smtClean="0"/>
              <a:t>probíhají rozhodovací procesy </a:t>
            </a:r>
            <a:r>
              <a:rPr lang="cs-CZ" sz="1800" dirty="0"/>
              <a:t>u těchto úřadů? </a:t>
            </a:r>
            <a:r>
              <a:rPr lang="cs-CZ" sz="1800" dirty="0" smtClean="0"/>
              <a:t>- Čím </a:t>
            </a:r>
            <a:r>
              <a:rPr lang="cs-CZ" sz="1800" dirty="0"/>
              <a:t>se řídí </a:t>
            </a:r>
            <a:r>
              <a:rPr lang="cs-CZ" sz="1800" dirty="0" smtClean="0"/>
              <a:t>postup jimi prováděné </a:t>
            </a:r>
            <a:r>
              <a:rPr lang="cs-CZ" sz="1800" dirty="0"/>
              <a:t>kontroly, a ukládání sankcí</a:t>
            </a:r>
            <a:r>
              <a:rPr lang="cs-CZ" sz="1800" dirty="0" smtClean="0"/>
              <a:t>? </a:t>
            </a:r>
            <a:r>
              <a:rPr lang="cs-CZ" sz="1800" dirty="0" smtClean="0"/>
              <a:t>A další…</a:t>
            </a:r>
            <a:r>
              <a:rPr lang="cs-CZ" sz="1800" dirty="0" smtClean="0"/>
              <a:t>  </a:t>
            </a:r>
            <a:endParaRPr lang="cs-CZ" sz="1800" dirty="0"/>
          </a:p>
          <a:p>
            <a:pPr marL="0" indent="0">
              <a:buNone/>
            </a:pPr>
            <a:endParaRPr lang="cs-CZ" sz="2000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62AFA30-EAEA-498C-9F6A-6F399CB053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4341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fld id="{A4DF59A1-7A37-4852-8AAE-C6A8B5432D52}" type="slidenum">
              <a:rPr lang="cs-CZ" altLang="cs-CZ" sz="1200"/>
              <a:pPr/>
              <a:t>10</a:t>
            </a:fld>
            <a:endParaRPr lang="cs-CZ" altLang="cs-CZ" sz="1200"/>
          </a:p>
        </p:txBody>
      </p:sp>
      <p:pic>
        <p:nvPicPr>
          <p:cNvPr id="3" name="Obrázek 2" descr="Obsah obrázku lano, interiér&#10;&#10;Popis byl vytvořen automaticky">
            <a:extLst>
              <a:ext uri="{FF2B5EF4-FFF2-40B4-BE49-F238E27FC236}">
                <a16:creationId xmlns:a16="http://schemas.microsoft.com/office/drawing/2014/main" xmlns="" id="{DD67612F-CF86-B8BD-6072-1CD02D95E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20" y="83890"/>
            <a:ext cx="2854568" cy="139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4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678" y="205948"/>
            <a:ext cx="8088039" cy="944672"/>
          </a:xfrm>
        </p:spPr>
        <p:txBody>
          <a:bodyPr/>
          <a:lstStyle/>
          <a:p>
            <a:r>
              <a:rPr lang="cs-CZ" dirty="0"/>
              <a:t>		</a:t>
            </a:r>
            <a:r>
              <a:rPr lang="cs-CZ" sz="2400" dirty="0" smtClean="0"/>
              <a:t>Nyní ve </a:t>
            </a:r>
            <a:r>
              <a:rPr lang="cs-CZ" sz="2400" dirty="0"/>
              <a:t>Správním právu II:</a:t>
            </a:r>
            <a:r>
              <a:rPr lang="cs-CZ" sz="28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0568" y="967740"/>
            <a:ext cx="8083725" cy="722299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dirty="0"/>
              <a:t>obsahově </a:t>
            </a:r>
            <a:r>
              <a:rPr lang="cs-CZ" sz="2000" b="1" dirty="0"/>
              <a:t>navazujeme na </a:t>
            </a:r>
            <a:r>
              <a:rPr lang="cs-CZ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právo I </a:t>
            </a:r>
            <a:endParaRPr lang="cs-CZ" sz="20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 smtClean="0"/>
              <a:t>  </a:t>
            </a:r>
            <a:endParaRPr lang="cs-CZ" sz="20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/>
              <a:t>- a to v jeho části zaměřené na </a:t>
            </a:r>
            <a:r>
              <a:rPr lang="cs-CZ" sz="2000" b="1" dirty="0">
                <a:solidFill>
                  <a:srgbClr val="7030A0"/>
                </a:solidFill>
              </a:rPr>
              <a:t>organizační stránku  veřejné správy</a:t>
            </a:r>
            <a:r>
              <a:rPr lang="cs-CZ" sz="2000" dirty="0"/>
              <a:t> </a:t>
            </a:r>
            <a:r>
              <a:rPr lang="cs-CZ" sz="2000" i="1" dirty="0"/>
              <a:t>(</a:t>
            </a:r>
            <a:r>
              <a:rPr lang="cs-CZ" sz="2000" i="1" u="sng" dirty="0"/>
              <a:t>v přednáškách 1.- 8.</a:t>
            </a:r>
            <a:r>
              <a:rPr lang="cs-CZ" sz="2000" i="1" dirty="0"/>
              <a:t>),</a:t>
            </a: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r>
              <a:rPr lang="cs-CZ" sz="2000" dirty="0" smtClean="0"/>
              <a:t>tedy </a:t>
            </a:r>
            <a:r>
              <a:rPr lang="cs-CZ" sz="2000" dirty="0" err="1"/>
              <a:t>na</a:t>
            </a:r>
            <a:r>
              <a:rPr lang="cs-CZ" sz="2000" i="1" dirty="0" err="1">
                <a:solidFill>
                  <a:srgbClr val="7030A0"/>
                </a:solidFill>
              </a:rPr>
              <a:t>“</a:t>
            </a:r>
            <a:r>
              <a:rPr lang="cs-CZ" sz="2000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statickou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stránku </a:t>
            </a:r>
            <a:r>
              <a:rPr lang="cs-CZ" sz="2000" i="1" dirty="0">
                <a:solidFill>
                  <a:srgbClr val="7030A0"/>
                </a:solidFill>
              </a:rPr>
              <a:t>veřejné správy (- řešení otázky KDO vykonává veřejnou správu, jaké je její uspořádání/ </a:t>
            </a:r>
            <a:r>
              <a:rPr lang="cs-CZ" sz="2000" dirty="0"/>
              <a:t>- pojmy:  subjekty VS, vykonavatelé, vztahy uvnitř VS, … </a:t>
            </a:r>
            <a:endParaRPr lang="cs-CZ" sz="2000" dirty="0" smtClean="0"/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0" smtClean="0"/>
              <a:t>              </a:t>
            </a:r>
            <a:endParaRPr lang="cs-CZ" sz="1600" dirty="0"/>
          </a:p>
          <a:p>
            <a:pPr algn="just"/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286" y="3453728"/>
            <a:ext cx="4395444" cy="2392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724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735" y="525781"/>
            <a:ext cx="8088039" cy="464819"/>
          </a:xfrm>
        </p:spPr>
        <p:txBody>
          <a:bodyPr/>
          <a:lstStyle/>
          <a:p>
            <a:r>
              <a:rPr lang="cs-CZ" sz="2400" dirty="0" smtClean="0"/>
              <a:t>dále navazujeme na Správní právo I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678" y="1005840"/>
            <a:ext cx="8083725" cy="5457590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cs-CZ" sz="2000" dirty="0" smtClean="0"/>
              <a:t>v </a:t>
            </a:r>
            <a:r>
              <a:rPr lang="cs-CZ" sz="2000" dirty="0"/>
              <a:t>problematice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činnosti (realizace)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správy </a:t>
            </a:r>
            <a:r>
              <a:rPr lang="cs-CZ" sz="2000" dirty="0"/>
              <a:t>(</a:t>
            </a:r>
            <a:r>
              <a:rPr lang="cs-CZ" sz="2000" i="1" u="sng" dirty="0"/>
              <a:t>přednášky 9. – 13</a:t>
            </a:r>
            <a:r>
              <a:rPr lang="cs-CZ" sz="2000" u="sng" dirty="0" smtClean="0"/>
              <a:t>.</a:t>
            </a:r>
            <a:r>
              <a:rPr lang="cs-CZ" sz="2000" dirty="0" smtClean="0"/>
              <a:t>), resp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funkčního pojetí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veřejné správy </a:t>
            </a:r>
            <a:r>
              <a:rPr lang="cs-CZ" sz="2000" i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sz="2000" i="1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sz="2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dynamické“</a:t>
            </a:r>
            <a:r>
              <a:rPr lang="cs-CZ" sz="20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stránky veřejné správy</a:t>
            </a:r>
            <a:r>
              <a:rPr lang="cs-CZ" sz="2000" dirty="0" smtClean="0"/>
              <a:t>“(</a:t>
            </a:r>
            <a:r>
              <a:rPr lang="cs-CZ" sz="2000" dirty="0" err="1" smtClean="0"/>
              <a:t>tj.“CO</a:t>
            </a:r>
            <a:r>
              <a:rPr lang="cs-CZ" sz="2000" dirty="0" smtClean="0"/>
              <a:t>“ veřejná správa vykonává)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-  </a:t>
            </a:r>
            <a:r>
              <a:rPr lang="cs-CZ" sz="2000" b="1" dirty="0"/>
              <a:t>rovněž obsahově strukturované</a:t>
            </a:r>
            <a:r>
              <a:rPr lang="cs-CZ" sz="2000" b="1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/>
              <a:t>Souběžně probíhá výuka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Správního práva procesního: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smtClean="0"/>
              <a:t>Formy </a:t>
            </a:r>
            <a:r>
              <a:rPr lang="cs-CZ" sz="2000" b="1" dirty="0"/>
              <a:t>činnosti VS </a:t>
            </a:r>
            <a:r>
              <a:rPr lang="cs-CZ" sz="1800" b="1" dirty="0" smtClean="0"/>
              <a:t>(</a:t>
            </a:r>
            <a:r>
              <a:rPr lang="cs-CZ" sz="1800" i="1" dirty="0" smtClean="0"/>
              <a:t>k </a:t>
            </a:r>
            <a:r>
              <a:rPr lang="cs-CZ" sz="1800" i="1" dirty="0"/>
              <a:t>tomu </a:t>
            </a:r>
            <a:r>
              <a:rPr lang="cs-CZ" sz="1800" i="1" dirty="0" smtClean="0"/>
              <a:t>podrobně - </a:t>
            </a:r>
            <a:r>
              <a:rPr 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přednáška </a:t>
            </a:r>
            <a:r>
              <a:rPr 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 </a:t>
            </a:r>
            <a:r>
              <a:rPr 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cs-CZ" sz="1800" i="1" dirty="0" smtClean="0"/>
              <a:t>)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 smtClean="0"/>
              <a:t>   nacházejí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odraz</a:t>
            </a:r>
            <a:r>
              <a:rPr lang="cs-CZ" sz="2000" b="1" dirty="0"/>
              <a:t> </a:t>
            </a:r>
            <a:r>
              <a:rPr lang="cs-CZ" sz="2000" i="1" dirty="0"/>
              <a:t>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zcela adekvátní či úplný</a:t>
            </a:r>
            <a:r>
              <a:rPr lang="cs-CZ" sz="2000" i="1" dirty="0" smtClean="0"/>
              <a:t>) v </a:t>
            </a:r>
            <a:r>
              <a:rPr lang="cs-CZ" sz="2000" dirty="0" smtClean="0"/>
              <a:t> </a:t>
            </a:r>
            <a:r>
              <a:rPr lang="cs-CZ" sz="2000" dirty="0"/>
              <a:t>úpravě </a:t>
            </a:r>
            <a:r>
              <a:rPr lang="cs-CZ" sz="2000" dirty="0" smtClean="0"/>
              <a:t>procesu rozhodování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VS</a:t>
            </a:r>
            <a:r>
              <a:rPr lang="cs-CZ" sz="2000" dirty="0" smtClean="0"/>
              <a:t>, </a:t>
            </a:r>
            <a:r>
              <a:rPr lang="cs-CZ" sz="2000" dirty="0"/>
              <a:t>resp. ve</a:t>
            </a:r>
            <a:r>
              <a:rPr lang="cs-CZ" sz="2000" dirty="0">
                <a:solidFill>
                  <a:srgbClr val="00B050"/>
                </a:solidFill>
              </a:rPr>
              <a:t> </a:t>
            </a:r>
            <a:r>
              <a:rPr lang="cs-CZ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právním </a:t>
            </a:r>
            <a:r>
              <a:rPr lang="cs-CZ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právu procesním </a:t>
            </a:r>
            <a:r>
              <a:rPr lang="cs-CZ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(„</a:t>
            </a:r>
            <a:r>
              <a:rPr lang="cs-CZ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SPP</a:t>
            </a:r>
            <a:r>
              <a:rPr lang="cs-CZ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“)</a:t>
            </a:r>
            <a:r>
              <a:rPr lang="cs-CZ" sz="2000" dirty="0" smtClean="0"/>
              <a:t>, resp. v nastavení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formalizovaných postupů</a:t>
            </a:r>
            <a:r>
              <a:rPr lang="cs-CZ" sz="2000" dirty="0" smtClean="0"/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   Zde tedy -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činnosti již </a:t>
            </a:r>
            <a:r>
              <a:rPr lang="cs-CZ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cs-CZ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zákonném </a:t>
            </a:r>
            <a:r>
              <a:rPr lang="cs-CZ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pojetí</a:t>
            </a:r>
            <a:r>
              <a:rPr lang="cs-CZ" sz="2000" dirty="0" smtClean="0"/>
              <a:t>, a také  nastavení.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 </a:t>
            </a:r>
            <a:r>
              <a:rPr lang="cs-CZ" sz="2000" dirty="0"/>
              <a:t>	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27286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0AE75C-1016-AD95-988F-CDA460D8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598" y="556260"/>
            <a:ext cx="8069119" cy="434340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sz="2400" dirty="0" smtClean="0">
                <a:solidFill>
                  <a:srgbClr val="0000DC"/>
                </a:solidFill>
              </a:rPr>
              <a:t>Správní </a:t>
            </a:r>
            <a:r>
              <a:rPr lang="cs-CZ" sz="2400" dirty="0">
                <a:solidFill>
                  <a:srgbClr val="0000DC"/>
                </a:solidFill>
              </a:rPr>
              <a:t>právo procesní</a:t>
            </a:r>
            <a:r>
              <a:rPr lang="cs-CZ" sz="2800" dirty="0">
                <a:solidFill>
                  <a:srgbClr val="0000DC"/>
                </a:solidFill>
              </a:rPr>
              <a:t>       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8015843-355E-EC27-A4D0-B145091D8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260" y="998220"/>
            <a:ext cx="8083725" cy="543597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Jde </a:t>
            </a:r>
            <a:r>
              <a:rPr lang="cs-CZ" sz="2000" dirty="0"/>
              <a:t>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tzv. </a:t>
            </a:r>
            <a:r>
              <a:rPr lang="cs-CZ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užší pojetí SPP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000" dirty="0"/>
              <a:t>=  kam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již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nezařazujeme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postupy při vydávání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normativních aktů, a vnitřních aktů (ať již normativních, či individuálních)</a:t>
            </a:r>
            <a:r>
              <a:rPr lang="cs-CZ" sz="2000" dirty="0"/>
              <a:t>. 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/</a:t>
            </a:r>
            <a:r>
              <a:rPr lang="cs-CZ" sz="2000" dirty="0"/>
              <a:t>k tomu více -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přednáška ze  SPP</a:t>
            </a:r>
            <a:r>
              <a:rPr lang="cs-CZ" sz="2000" i="1" dirty="0"/>
              <a:t>/.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Tomuto pojetí odpovídá v podstatě rozsah působnosti správního řádu, resp. příslušné </a:t>
            </a:r>
            <a:r>
              <a:rPr lang="cs-CZ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obsažené ve správního řádu</a:t>
            </a:r>
            <a:r>
              <a:rPr lang="cs-CZ" sz="2000" b="1" dirty="0"/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dirty="0" smtClean="0"/>
              <a:t>SPP </a:t>
            </a:r>
            <a:r>
              <a:rPr lang="cs-CZ" sz="2000" dirty="0" smtClean="0"/>
              <a:t>- zahrnuje</a:t>
            </a:r>
            <a:r>
              <a:rPr lang="cs-CZ" sz="2000" b="1" dirty="0" smtClean="0"/>
              <a:t> </a:t>
            </a:r>
            <a:r>
              <a:rPr lang="cs-CZ" sz="2000" b="1" dirty="0">
                <a:solidFill>
                  <a:schemeClr val="accent3">
                    <a:lumMod val="75000"/>
                  </a:schemeClr>
                </a:solidFill>
              </a:rPr>
              <a:t>procesní stránku </a:t>
            </a:r>
            <a:r>
              <a:rPr lang="cs-CZ" sz="2000" b="1" dirty="0"/>
              <a:t>příslušných </a:t>
            </a:r>
            <a:r>
              <a:rPr lang="cs-CZ" sz="2000" b="1" dirty="0" smtClean="0"/>
              <a:t>forem realizace VS, </a:t>
            </a:r>
            <a:r>
              <a:rPr lang="cs-CZ" sz="2000" dirty="0"/>
              <a:t>včetně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přezkumu (</a:t>
            </a:r>
            <a:r>
              <a:rPr lang="cs-CZ" sz="2000" dirty="0" smtClean="0"/>
              <a:t>v </a:t>
            </a:r>
            <a:r>
              <a:rPr lang="cs-CZ" sz="2000" dirty="0"/>
              <a:t>rámci </a:t>
            </a:r>
            <a:r>
              <a:rPr lang="cs-CZ" sz="2000" dirty="0" smtClean="0"/>
              <a:t>VS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000" dirty="0" smtClean="0"/>
              <a:t>, </a:t>
            </a: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 smtClean="0"/>
              <a:t>a navazuje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také </a:t>
            </a:r>
            <a:r>
              <a:rPr lang="cs-CZ" sz="2000" dirty="0" smtClean="0"/>
              <a:t>problematikou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správním soudnictví</a:t>
            </a:r>
            <a:r>
              <a:rPr lang="cs-CZ" sz="2000" dirty="0"/>
              <a:t>, a potřebných předpokladů a návazností.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 smtClean="0"/>
              <a:t>_____________________________________</a:t>
            </a: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dirty="0" err="1"/>
              <a:t>POZN</a:t>
            </a:r>
            <a:r>
              <a:rPr lang="cs-CZ" sz="2000" dirty="0" err="1" smtClean="0">
                <a:solidFill>
                  <a:srgbClr val="00B050"/>
                </a:solidFill>
              </a:rPr>
              <a:t>.:</a:t>
            </a:r>
            <a:r>
              <a:rPr lang="cs-CZ" sz="2000" b="1" dirty="0" err="1" smtClean="0"/>
              <a:t>Programy</a:t>
            </a:r>
            <a:r>
              <a:rPr lang="cs-CZ" sz="2000" b="1" dirty="0" smtClean="0"/>
              <a:t> </a:t>
            </a:r>
            <a:r>
              <a:rPr lang="cs-CZ" sz="2000" b="1" dirty="0"/>
              <a:t>přednášek </a:t>
            </a:r>
            <a:r>
              <a:rPr lang="cs-CZ" sz="2000" b="1" dirty="0" smtClean="0"/>
              <a:t>ve SPP a SP II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         - 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obsahově koordinovány.</a:t>
            </a:r>
            <a:r>
              <a:rPr lang="cs-CZ" sz="2000" b="1" dirty="0" smtClean="0"/>
              <a:t> </a:t>
            </a:r>
            <a:endParaRPr lang="cs-CZ" sz="2000" b="1" dirty="0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BCCEA3B7-B789-8E77-EF3A-00E7539BFF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</a:t>
            </a:r>
            <a:r>
              <a:rPr lang="cs-CZ" altLang="cs-CZ" dirty="0" smtClean="0"/>
              <a:t>-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79B6E6B-D288-357C-2583-7173A0B1A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305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040" y="731520"/>
            <a:ext cx="8231029" cy="99822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cs-CZ" altLang="cs-CZ" sz="2400" dirty="0" smtClean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dirty="0" smtClean="0">
                <a:solidFill>
                  <a:srgbClr val="0000DC"/>
                </a:solidFill>
              </a:rPr>
              <a:t>Formy činnosti </a:t>
            </a:r>
            <a:r>
              <a:rPr lang="cs-CZ" altLang="cs-CZ" sz="2400" dirty="0" smtClean="0">
                <a:solidFill>
                  <a:schemeClr val="tx1"/>
                </a:solidFill>
              </a:rPr>
              <a:t>veřejné správy - </a:t>
            </a:r>
            <a:r>
              <a:rPr lang="cs-CZ" altLang="cs-CZ" sz="2400" dirty="0" smtClean="0">
                <a:solidFill>
                  <a:schemeClr val="accent3">
                    <a:lumMod val="75000"/>
                  </a:schemeClr>
                </a:solidFill>
              </a:rPr>
              <a:t>odraz ve správní řádu</a:t>
            </a: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1800" dirty="0" smtClean="0">
                <a:solidFill>
                  <a:schemeClr val="tx1"/>
                </a:solidFill>
              </a:rPr>
              <a:t>       </a:t>
            </a:r>
            <a:r>
              <a:rPr lang="cs-CZ" altLang="cs-CZ" sz="2000" dirty="0" smtClean="0">
                <a:solidFill>
                  <a:schemeClr val="tx1"/>
                </a:solidFill>
              </a:rPr>
              <a:t>(</a:t>
            </a:r>
            <a:r>
              <a:rPr lang="cs-CZ" altLang="cs-CZ" sz="2000" u="sng" dirty="0" err="1" smtClean="0">
                <a:solidFill>
                  <a:schemeClr val="tx1"/>
                </a:solidFill>
              </a:rPr>
              <a:t>z.č</a:t>
            </a:r>
            <a:r>
              <a:rPr lang="cs-CZ" altLang="cs-CZ" sz="2000" u="sng" dirty="0" smtClean="0">
                <a:solidFill>
                  <a:schemeClr val="tx1"/>
                </a:solidFill>
              </a:rPr>
              <a:t>. 500/2004 Sb.,</a:t>
            </a:r>
            <a:r>
              <a:rPr lang="cs-CZ" altLang="cs-CZ" sz="2000" dirty="0" smtClean="0">
                <a:solidFill>
                  <a:schemeClr val="tx1"/>
                </a:solidFill>
              </a:rPr>
              <a:t> ve znění pozdějších předpisů) (</a:t>
            </a:r>
            <a:r>
              <a:rPr lang="cs-CZ" altLang="cs-CZ" sz="2000" u="sng" dirty="0" smtClean="0">
                <a:solidFill>
                  <a:schemeClr val="tx1"/>
                </a:solidFill>
              </a:rPr>
              <a:t>„SŘ“</a:t>
            </a:r>
            <a:r>
              <a:rPr lang="cs-CZ" altLang="cs-CZ" sz="2000" dirty="0" smtClean="0">
                <a:solidFill>
                  <a:schemeClr val="tx1"/>
                </a:solidFill>
              </a:rPr>
              <a:t>):</a:t>
            </a:r>
            <a:br>
              <a:rPr lang="cs-CZ" altLang="cs-CZ" sz="2000" dirty="0" smtClean="0">
                <a:solidFill>
                  <a:schemeClr val="tx1"/>
                </a:solidFill>
              </a:rPr>
            </a:br>
            <a:endParaRPr lang="cs-CZ" sz="2000" i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3685" y="1577339"/>
            <a:ext cx="8231029" cy="4739571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2000" b="1" dirty="0" smtClean="0"/>
          </a:p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1800" dirty="0" smtClean="0"/>
          </a:p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 smtClean="0"/>
              <a:t>Jde o formy 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vnějš</a:t>
            </a:r>
            <a:r>
              <a:rPr lang="cs-CZ" altLang="cs-CZ" sz="2000" b="1" dirty="0" smtClean="0"/>
              <a:t>í,</a:t>
            </a:r>
            <a:r>
              <a:rPr lang="cs-CZ" altLang="cs-CZ" sz="2000" dirty="0" smtClean="0"/>
              <a:t> a to:</a:t>
            </a:r>
          </a:p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 smtClean="0"/>
              <a:t>              </a:t>
            </a:r>
            <a:r>
              <a:rPr lang="cs-CZ" altLang="cs-CZ" sz="2000" dirty="0" smtClean="0"/>
              <a:t>- </a:t>
            </a:r>
            <a:r>
              <a:rPr lang="cs-CZ" alt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jednostranné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000" dirty="0" smtClean="0"/>
              <a:t>(tj. správní orgán vůči adresátům),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000" dirty="0" smtClean="0"/>
              <a:t>   	                                         </a:t>
            </a:r>
            <a:r>
              <a:rPr lang="cs-CZ" altLang="cs-CZ" sz="2000" dirty="0" smtClean="0"/>
              <a:t> </a:t>
            </a:r>
            <a:r>
              <a:rPr lang="cs-CZ" altLang="cs-CZ" sz="2000" dirty="0" smtClean="0"/>
              <a:t>	</a:t>
            </a:r>
            <a:r>
              <a:rPr lang="cs-CZ" altLang="cs-CZ" sz="2000" dirty="0" smtClean="0"/>
              <a:t> - </a:t>
            </a:r>
            <a:r>
              <a:rPr lang="cs-CZ" alt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dvou- a vícestranné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SŘ </a:t>
            </a:r>
            <a:r>
              <a:rPr lang="cs-CZ" altLang="cs-CZ" sz="2000" dirty="0" smtClean="0"/>
              <a:t>upravuje </a:t>
            </a:r>
            <a:r>
              <a:rPr lang="cs-CZ" altLang="cs-CZ" sz="2000" dirty="0" smtClean="0"/>
              <a:t>jejich </a:t>
            </a:r>
            <a:r>
              <a:rPr lang="cs-CZ" alt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</a:t>
            </a:r>
            <a:r>
              <a:rPr lang="cs-CZ" alt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stránku</a:t>
            </a:r>
            <a:r>
              <a:rPr lang="cs-CZ" altLang="cs-CZ" sz="2000" dirty="0" smtClean="0"/>
              <a:t>, včetně </a:t>
            </a:r>
            <a:r>
              <a:rPr lang="cs-CZ" alt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přezkumu</a:t>
            </a:r>
            <a:r>
              <a:rPr lang="cs-CZ" altLang="cs-CZ" sz="2000" dirty="0" smtClean="0"/>
              <a:t> uvnitř VS.</a:t>
            </a:r>
          </a:p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 smtClean="0"/>
              <a:t>Projev 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vrchnostenské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správy</a:t>
            </a:r>
            <a:r>
              <a:rPr lang="cs-CZ" altLang="cs-CZ" sz="2000" dirty="0" smtClean="0"/>
              <a:t>, tedy vždy s prvkem (</a:t>
            </a:r>
            <a:r>
              <a:rPr lang="cs-CZ" altLang="cs-CZ" sz="2000" dirty="0" err="1" smtClean="0"/>
              <a:t>veřejno</a:t>
            </a:r>
            <a:r>
              <a:rPr lang="cs-CZ" altLang="cs-CZ" sz="2000" dirty="0" smtClean="0"/>
              <a:t>)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mocenským   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altLang="cs-CZ" sz="2000" dirty="0" smtClean="0"/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2000" dirty="0" smtClean="0"/>
              <a:t>S tím spojena 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vázanost </a:t>
            </a:r>
            <a:r>
              <a:rPr lang="cs-CZ" alt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principem legality 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dalšími </a:t>
            </a:r>
            <a:r>
              <a:rPr lang="cs-CZ" alt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zásadami </a:t>
            </a:r>
            <a:r>
              <a:rPr lang="cs-CZ" altLang="cs-CZ" sz="2000" i="1" dirty="0" smtClean="0"/>
              <a:t>– principy</a:t>
            </a:r>
            <a:r>
              <a:rPr lang="cs-CZ" altLang="cs-CZ" sz="2000" dirty="0" smtClean="0"/>
              <a:t> výkonu veřejné moci. 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2000" dirty="0" smtClean="0"/>
              <a:t>(</a:t>
            </a:r>
            <a:r>
              <a:rPr lang="cs-CZ" altLang="cs-CZ" sz="2000" dirty="0"/>
              <a:t>k </a:t>
            </a:r>
            <a:r>
              <a:rPr lang="cs-CZ" altLang="cs-CZ" sz="2000" dirty="0" smtClean="0"/>
              <a:t>zásadám </a:t>
            </a:r>
            <a:r>
              <a:rPr lang="cs-CZ" altLang="cs-CZ" sz="2000" dirty="0"/>
              <a:t>- </a:t>
            </a:r>
            <a:r>
              <a:rPr lang="cs-CZ" altLang="cs-CZ" sz="2000" i="1" u="sng" dirty="0"/>
              <a:t>přednáška 11. v SP I</a:t>
            </a:r>
            <a:r>
              <a:rPr lang="cs-CZ" altLang="cs-CZ" sz="2000" i="1" dirty="0"/>
              <a:t> – bod 3.</a:t>
            </a: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2000" dirty="0" smtClean="0"/>
          </a:p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5415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040" y="822960"/>
            <a:ext cx="8231029" cy="56388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2400" dirty="0" smtClean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0" dirty="0" smtClean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činnosti</a:t>
            </a:r>
            <a:r>
              <a:rPr lang="cs-CZ" altLang="cs-CZ" sz="2400" dirty="0" smtClean="0">
                <a:solidFill>
                  <a:srgbClr val="0000DC"/>
                </a:solidFill>
              </a:rPr>
              <a:t> </a:t>
            </a:r>
            <a:r>
              <a:rPr lang="cs-CZ" altLang="cs-CZ" sz="2400" dirty="0" smtClean="0">
                <a:solidFill>
                  <a:schemeClr val="tx1"/>
                </a:solidFill>
              </a:rPr>
              <a:t>veřejné správy - </a:t>
            </a:r>
            <a:r>
              <a:rPr lang="cs-CZ" altLang="cs-CZ" sz="2400" dirty="0" smtClean="0">
                <a:solidFill>
                  <a:schemeClr val="accent3">
                    <a:lumMod val="75000"/>
                  </a:schemeClr>
                </a:solidFill>
              </a:rPr>
              <a:t>odraz ve správní řádu</a:t>
            </a: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1800" dirty="0" smtClean="0">
                <a:solidFill>
                  <a:schemeClr val="tx1"/>
                </a:solidFill>
              </a:rPr>
              <a:t/>
            </a:r>
            <a:br>
              <a:rPr lang="cs-CZ" altLang="cs-CZ" sz="1800" dirty="0" smtClean="0">
                <a:solidFill>
                  <a:schemeClr val="tx1"/>
                </a:solidFill>
              </a:rPr>
            </a:br>
            <a:endParaRPr lang="cs-CZ" sz="1800" i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0825" y="1661160"/>
            <a:ext cx="8231029" cy="465575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1800" b="1" dirty="0" smtClean="0"/>
          </a:p>
          <a:p>
            <a:pPr marL="457200" indent="-457200" algn="just">
              <a:lnSpc>
                <a:spcPct val="100000"/>
              </a:lnSpc>
              <a:buFont typeface="Wingdings 3" panose="05040102010807070707" pitchFamily="18" charset="2"/>
              <a:buAutoNum type="arabicPeriod"/>
              <a:defRPr/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Jednostranné</a:t>
            </a:r>
            <a:r>
              <a:rPr lang="cs-CZ" altLang="cs-CZ" sz="2000" dirty="0" smtClean="0"/>
              <a:t> =</a:t>
            </a:r>
            <a:r>
              <a:rPr lang="cs-CZ" altLang="cs-CZ" sz="2000" b="1" dirty="0" smtClean="0"/>
              <a:t>  </a:t>
            </a:r>
            <a:r>
              <a:rPr lang="cs-CZ" altLang="cs-CZ" sz="20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</a:t>
            </a:r>
            <a:r>
              <a:rPr lang="cs-CZ" altLang="cs-CZ" sz="2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 algn="just">
              <a:lnSpc>
                <a:spcPct val="100000"/>
              </a:lnSpc>
              <a:buFont typeface="Wingdings 3" panose="05040102010807070707" pitchFamily="18" charset="2"/>
              <a:buAutoNum type="arabicPeriod"/>
              <a:defRPr/>
            </a:pPr>
            <a:endParaRPr lang="cs-CZ" alt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>
                <a:solidFill>
                  <a:srgbClr val="00B050"/>
                </a:solidFill>
              </a:rPr>
              <a:t>	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</a:t>
            </a:r>
            <a:r>
              <a:rPr lang="cs-CZ" altLang="cs-CZ" sz="2000" dirty="0" smtClean="0"/>
              <a:t> </a:t>
            </a:r>
            <a:r>
              <a:rPr lang="cs-CZ" altLang="cs-CZ" sz="2000" b="1" dirty="0">
                <a:solidFill>
                  <a:srgbClr val="0070C0"/>
                </a:solidFill>
              </a:rPr>
              <a:t>individuální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(konkrétní) – </a:t>
            </a:r>
            <a:r>
              <a:rPr lang="cs-CZ" altLang="cs-CZ" sz="2000" i="1" dirty="0" smtClean="0"/>
              <a:t>postup přijímání a vydávání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ve</a:t>
            </a:r>
            <a:r>
              <a:rPr lang="cs-CZ" altLang="cs-CZ" sz="2000" b="1" dirty="0" smtClean="0">
                <a:solidFill>
                  <a:srgbClr val="00B050"/>
                </a:solidFill>
              </a:rPr>
              <a:t>  </a:t>
            </a:r>
            <a:r>
              <a:rPr lang="cs-CZ" altLang="cs-CZ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správním řízení</a:t>
            </a:r>
            <a:r>
              <a:rPr lang="cs-CZ" altLang="cs-CZ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000" dirty="0"/>
              <a:t>(</a:t>
            </a:r>
            <a:r>
              <a:rPr lang="cs-CZ" altLang="cs-CZ" sz="2000" u="sng" dirty="0"/>
              <a:t>část II. a III</a:t>
            </a:r>
            <a:r>
              <a:rPr lang="cs-CZ" altLang="cs-CZ" sz="2000" u="sng" dirty="0" smtClean="0"/>
              <a:t>. SŘ</a:t>
            </a:r>
            <a:r>
              <a:rPr lang="cs-CZ" altLang="cs-CZ" sz="2000" dirty="0" smtClean="0"/>
              <a:t>),</a:t>
            </a:r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/>
              <a:t> </a:t>
            </a:r>
            <a:r>
              <a:rPr lang="cs-CZ" altLang="cs-CZ" sz="2000" dirty="0" smtClean="0"/>
              <a:t>             a také postup u některých tzv. jiných </a:t>
            </a:r>
            <a:r>
              <a:rPr lang="cs-CZ" altLang="cs-CZ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úkonů </a:t>
            </a:r>
            <a:r>
              <a:rPr lang="cs-CZ" altLang="cs-CZ" sz="2000" dirty="0" smtClean="0">
                <a:solidFill>
                  <a:schemeClr val="accent3">
                    <a:lumMod val="75000"/>
                  </a:schemeClr>
                </a:solidFill>
              </a:rPr>
              <a:t>(dle </a:t>
            </a:r>
            <a:r>
              <a:rPr lang="cs-CZ" altLang="cs-CZ" sz="2000" u="sng" dirty="0" smtClean="0">
                <a:solidFill>
                  <a:schemeClr val="accent3">
                    <a:lumMod val="75000"/>
                  </a:schemeClr>
                </a:solidFill>
              </a:rPr>
              <a:t>části </a:t>
            </a:r>
            <a:r>
              <a:rPr lang="cs-CZ" altLang="cs-CZ" sz="2000" u="sng" dirty="0">
                <a:solidFill>
                  <a:schemeClr val="accent3">
                    <a:lumMod val="75000"/>
                  </a:schemeClr>
                </a:solidFill>
              </a:rPr>
              <a:t>IV</a:t>
            </a:r>
            <a:r>
              <a:rPr lang="cs-CZ" altLang="cs-CZ" sz="2000" u="sng" dirty="0" smtClean="0"/>
              <a:t>. SŘ</a:t>
            </a:r>
            <a:r>
              <a:rPr lang="cs-CZ" altLang="cs-CZ" sz="2000" dirty="0" smtClean="0"/>
              <a:t>),</a:t>
            </a:r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 smtClean="0"/>
              <a:t> </a:t>
            </a:r>
            <a:endParaRPr lang="cs-CZ" altLang="cs-CZ" sz="2000" i="1" dirty="0"/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</a:t>
            </a:r>
            <a:r>
              <a:rPr lang="cs-CZ" altLang="cs-CZ" sz="2000" dirty="0" smtClean="0"/>
              <a:t> </a:t>
            </a:r>
            <a:r>
              <a:rPr lang="cs-CZ" altLang="cs-CZ" sz="2000" b="1" dirty="0">
                <a:solidFill>
                  <a:srgbClr val="0070C0"/>
                </a:solidFill>
              </a:rPr>
              <a:t>smíšené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– jako </a:t>
            </a:r>
            <a:r>
              <a:rPr lang="cs-CZ" altLang="cs-CZ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</a:t>
            </a:r>
            <a:r>
              <a:rPr lang="cs-CZ" altLang="cs-CZ" sz="20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obecné povahy </a:t>
            </a:r>
            <a:r>
              <a:rPr lang="cs-CZ" altLang="cs-CZ" sz="2000" dirty="0"/>
              <a:t>(</a:t>
            </a:r>
            <a:r>
              <a:rPr lang="cs-CZ" altLang="cs-CZ" sz="2000" u="sng" dirty="0"/>
              <a:t>část </a:t>
            </a:r>
            <a:r>
              <a:rPr lang="cs-CZ" altLang="cs-CZ" sz="2000" u="sng" dirty="0" smtClean="0"/>
              <a:t>VI.SŘ</a:t>
            </a:r>
            <a:r>
              <a:rPr lang="cs-CZ" altLang="cs-CZ" sz="2000" dirty="0" smtClean="0"/>
              <a:t>).  </a:t>
            </a:r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 smtClean="0"/>
              <a:t>      </a:t>
            </a:r>
            <a:r>
              <a:rPr lang="cs-CZ" altLang="cs-CZ" sz="1600" dirty="0" smtClean="0"/>
              <a:t>(</a:t>
            </a:r>
            <a:r>
              <a:rPr lang="cs-CZ" altLang="cs-CZ" sz="1600" b="1" dirty="0" smtClean="0"/>
              <a:t>POZN</a:t>
            </a:r>
            <a:r>
              <a:rPr lang="cs-CZ" altLang="cs-CZ" sz="1600" dirty="0" smtClean="0"/>
              <a:t>. </a:t>
            </a:r>
            <a:r>
              <a:rPr lang="cs-CZ" altLang="cs-CZ" sz="1600" b="1" i="1" dirty="0" smtClean="0"/>
              <a:t>faktické úkony</a:t>
            </a:r>
            <a:r>
              <a:rPr lang="cs-CZ" altLang="cs-CZ" sz="1600" dirty="0" smtClean="0"/>
              <a:t>, resp. </a:t>
            </a:r>
            <a:r>
              <a:rPr lang="cs-CZ" altLang="cs-CZ" sz="1600" b="1" i="1" dirty="0" smtClean="0"/>
              <a:t>bezprostřední zákroky </a:t>
            </a:r>
            <a:r>
              <a:rPr lang="cs-CZ" altLang="cs-CZ" sz="1600" dirty="0" smtClean="0"/>
              <a:t>– postup </a:t>
            </a:r>
            <a:r>
              <a:rPr lang="cs-CZ" altLang="cs-CZ" sz="1600" b="1" dirty="0" smtClean="0"/>
              <a:t>není</a:t>
            </a:r>
            <a:r>
              <a:rPr lang="cs-CZ" alt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SŘ</a:t>
            </a:r>
            <a:r>
              <a:rPr lang="cs-CZ" altLang="cs-CZ" sz="1600" dirty="0" smtClean="0"/>
              <a:t>, avšak působnost </a:t>
            </a:r>
            <a:r>
              <a:rPr lang="cs-CZ" altLang="cs-CZ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základních zásad činnosti </a:t>
            </a:r>
            <a:r>
              <a:rPr lang="cs-CZ" altLang="cs-CZ" sz="1600" b="1" dirty="0" smtClean="0"/>
              <a:t>–</a:t>
            </a:r>
            <a:r>
              <a:rPr lang="cs-CZ" altLang="cs-CZ" sz="1600" dirty="0" smtClean="0"/>
              <a:t> </a:t>
            </a:r>
            <a:r>
              <a:rPr lang="cs-CZ" altLang="cs-CZ" sz="1600" u="sng" dirty="0" smtClean="0"/>
              <a:t>část I.</a:t>
            </a:r>
            <a:r>
              <a:rPr lang="cs-CZ" altLang="cs-CZ" sz="1600" dirty="0" smtClean="0"/>
              <a:t> SŘ) </a:t>
            </a:r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1600" dirty="0" smtClean="0"/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1800" dirty="0" smtClean="0"/>
              <a:t>         </a:t>
            </a:r>
            <a:r>
              <a:rPr lang="cs-CZ" altLang="cs-CZ" sz="2000" dirty="0" smtClean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Dvou či vícestranné  </a:t>
            </a:r>
            <a:r>
              <a:rPr lang="cs-CZ" altLang="cs-CZ" sz="2000" i="1" dirty="0"/>
              <a:t>- </a:t>
            </a:r>
            <a:r>
              <a:rPr lang="cs-CZ" altLang="cs-CZ" sz="2000" b="1" i="1" u="sng" dirty="0">
                <a:solidFill>
                  <a:schemeClr val="accent3">
                    <a:lumMod val="75000"/>
                  </a:schemeClr>
                </a:solidFill>
              </a:rPr>
              <a:t>Veřejnoprávní smlouvy</a:t>
            </a:r>
            <a:r>
              <a:rPr lang="cs-CZ" altLang="cs-CZ" sz="2000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2000" b="1" i="1" dirty="0"/>
              <a:t>-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dirty="0" smtClean="0"/>
              <a:t>v </a:t>
            </a:r>
            <a:r>
              <a:rPr lang="cs-CZ" altLang="cs-CZ" sz="2000" dirty="0"/>
              <a:t>SŘ</a:t>
            </a:r>
            <a:r>
              <a:rPr lang="cs-CZ" altLang="cs-CZ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000" u="sng" dirty="0"/>
              <a:t>(část V</a:t>
            </a:r>
            <a:r>
              <a:rPr lang="cs-CZ" altLang="cs-CZ" sz="2000" u="sng" dirty="0" smtClean="0"/>
              <a:t>. SŘ)</a:t>
            </a:r>
            <a:r>
              <a:rPr lang="cs-CZ" altLang="cs-CZ" sz="2000" dirty="0"/>
              <a:t>	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050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80" y="-100012"/>
            <a:ext cx="8231029" cy="889152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	</a:t>
            </a:r>
            <a:br>
              <a:rPr lang="cs-CZ" sz="2400" dirty="0"/>
            </a:br>
            <a:r>
              <a:rPr lang="cs-CZ" sz="2400" dirty="0"/>
              <a:t>             </a:t>
            </a:r>
            <a:r>
              <a:rPr lang="cs-CZ" sz="2400" dirty="0" smtClean="0"/>
              <a:t>Mimo procesní režim SŘ:</a:t>
            </a:r>
            <a:endParaRPr lang="cs-CZ" sz="2400" b="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57965" y="889457"/>
            <a:ext cx="8231029" cy="5079087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dirty="0">
                <a:solidFill>
                  <a:srgbClr val="0070C0"/>
                </a:solidFill>
              </a:rPr>
              <a:t>	</a:t>
            </a:r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Vnitřní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(interní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právní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realizace:</a:t>
            </a:r>
            <a:endParaRPr lang="cs-CZ" altLang="cs-CZ" sz="2000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normativní akty </a:t>
            </a:r>
            <a:r>
              <a:rPr lang="cs-CZ" altLang="cs-CZ" sz="2000" dirty="0" smtClean="0"/>
              <a:t>(akty </a:t>
            </a:r>
            <a:r>
              <a:rPr lang="cs-CZ" altLang="cs-CZ" sz="2000" dirty="0"/>
              <a:t>řízení, interní instrukce, metodické pokyny, apod.), </a:t>
            </a: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individuální akty  </a:t>
            </a:r>
            <a:r>
              <a:rPr lang="cs-CZ" altLang="cs-CZ" sz="2000" dirty="0"/>
              <a:t>(individuální služební akty, individuální pokyny, apod.).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2000" dirty="0"/>
              <a:t>-------------------------------------------------------</a:t>
            </a:r>
          </a:p>
          <a:p>
            <a:pPr marL="0" indent="0" algn="just">
              <a:buNone/>
              <a:defRPr/>
            </a:pPr>
            <a:r>
              <a:rPr lang="cs-CZ" altLang="cs-CZ" sz="2000" dirty="0"/>
              <a:t>A také </a:t>
            </a:r>
            <a:r>
              <a:rPr lang="cs-CZ" altLang="cs-CZ" sz="2000" b="1" i="1" dirty="0"/>
              <a:t>neprávní formy</a:t>
            </a:r>
            <a:r>
              <a:rPr lang="cs-CZ" altLang="cs-CZ" sz="2000" dirty="0"/>
              <a:t>, tj. </a:t>
            </a:r>
            <a:r>
              <a:rPr lang="cs-CZ" altLang="cs-CZ" sz="2000" dirty="0" smtClean="0"/>
              <a:t>nemající </a:t>
            </a:r>
            <a:r>
              <a:rPr lang="cs-CZ" altLang="cs-CZ" sz="2000" dirty="0"/>
              <a:t>přímých právních </a:t>
            </a:r>
            <a:r>
              <a:rPr lang="cs-CZ" altLang="cs-CZ" sz="2000" dirty="0" smtClean="0"/>
              <a:t>důsledků /účinků…</a:t>
            </a:r>
            <a:endParaRPr lang="cs-CZ" altLang="cs-CZ" sz="2000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19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514" y="510540"/>
            <a:ext cx="8066301" cy="556260"/>
          </a:xfrm>
        </p:spPr>
        <p:txBody>
          <a:bodyPr/>
          <a:lstStyle/>
          <a:p>
            <a:r>
              <a:rPr lang="cs-CZ" sz="2400" i="1" u="sng" dirty="0" smtClean="0"/>
              <a:t>Princip legality</a:t>
            </a:r>
            <a:r>
              <a:rPr lang="cs-CZ" sz="2400" i="1" dirty="0" smtClean="0"/>
              <a:t> </a:t>
            </a:r>
            <a:r>
              <a:rPr lang="cs-CZ" sz="2400" dirty="0" smtClean="0"/>
              <a:t>jako obecný princip a základ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8674" y="1104900"/>
            <a:ext cx="8066301" cy="442230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/>
              <a:t>Požadavek zákonného </a:t>
            </a:r>
            <a:r>
              <a:rPr lang="cs-CZ" sz="2000" dirty="0" smtClean="0"/>
              <a:t>( resp. v některých případech ústavního) </a:t>
            </a:r>
            <a:r>
              <a:rPr lang="cs-CZ" sz="2000" b="1" dirty="0" smtClean="0"/>
              <a:t>základu, resp. úpravy veřejné správy: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v </a:t>
            </a:r>
            <a:r>
              <a:rPr lang="cs-CZ" sz="2000" i="1" dirty="0" smtClean="0">
                <a:solidFill>
                  <a:srgbClr val="0000DC"/>
                </a:solidFill>
              </a:rPr>
              <a:t>oblasti </a:t>
            </a:r>
            <a:r>
              <a:rPr lang="cs-CZ" sz="2000" b="1" i="1" dirty="0" smtClean="0">
                <a:solidFill>
                  <a:srgbClr val="0000DC"/>
                </a:solidFill>
              </a:rPr>
              <a:t>organizace </a:t>
            </a:r>
            <a:r>
              <a:rPr lang="cs-CZ" sz="2000" dirty="0" smtClean="0"/>
              <a:t>VS, resp.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institucionální</a:t>
            </a:r>
            <a:r>
              <a:rPr lang="cs-CZ" sz="2000" dirty="0" smtClean="0"/>
              <a:t> (subjekty, vykonavatelé – založení, stanovení působnosti), včetně vnitřní  struktury a vztahů,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v </a:t>
            </a:r>
            <a:r>
              <a:rPr lang="cs-CZ" sz="2000" i="1" dirty="0" smtClean="0">
                <a:solidFill>
                  <a:srgbClr val="0000DC"/>
                </a:solidFill>
              </a:rPr>
              <a:t>oblasti </a:t>
            </a:r>
            <a:r>
              <a:rPr lang="cs-CZ" sz="2000" b="1" i="1" dirty="0" smtClean="0">
                <a:solidFill>
                  <a:srgbClr val="0000DC"/>
                </a:solidFill>
              </a:rPr>
              <a:t>činnosti (realizace)</a:t>
            </a:r>
            <a:r>
              <a:rPr lang="cs-CZ" sz="2000" dirty="0" smtClean="0"/>
              <a:t>, resp.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funkčním aspektu </a:t>
            </a:r>
            <a:r>
              <a:rPr lang="cs-CZ" sz="2000" dirty="0" smtClean="0"/>
              <a:t>VS  (založení pravomoci, forem realizace, jejich znaky, úprava oprávnění a povinností, vztahů, záruk legality, včetně ochrany subjektivních práv,  kontrola VS (včetně kontroly ze strany soudů), administrativní dozor, uplatňování odpovědnosti, správní trestání),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     se specifickou </a:t>
            </a:r>
            <a:r>
              <a:rPr lang="cs-CZ" sz="2000" i="1" dirty="0" smtClean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částí procesní </a:t>
            </a:r>
            <a:r>
              <a:rPr lang="cs-CZ" sz="2000" dirty="0" smtClean="0"/>
              <a:t>– upravující formalizované postupy, postavení subjektů, průběh procesu, výstupy, opravné a přezkumné prostředky, exekuci,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                   a oblast soudního přezkumu.    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 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814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472440"/>
            <a:ext cx="8066301" cy="556260"/>
          </a:xfrm>
        </p:spPr>
        <p:txBody>
          <a:bodyPr/>
          <a:lstStyle/>
          <a:p>
            <a:r>
              <a:rPr lang="cs-CZ" sz="2400" u="sng" dirty="0" smtClean="0"/>
              <a:t>Princip legality </a:t>
            </a:r>
            <a:r>
              <a:rPr lang="cs-CZ" sz="2400" dirty="0" smtClean="0"/>
              <a:t>jako společný základ 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8674" y="1104900"/>
            <a:ext cx="8066301" cy="442230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Event. nedostatky, resp.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vady </a:t>
            </a:r>
            <a:r>
              <a:rPr lang="cs-CZ" sz="2000" dirty="0" smtClean="0"/>
              <a:t>se mohou projevit ve všech uvedených oblastech, mají různé právem předvídané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důsledky</a:t>
            </a:r>
            <a:r>
              <a:rPr lang="cs-CZ" sz="2000" dirty="0" smtClean="0"/>
              <a:t>, a odpovídající postupy a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řešení </a:t>
            </a:r>
            <a:r>
              <a:rPr lang="cs-CZ" sz="2000" dirty="0" smtClean="0"/>
              <a:t>(a to v zájmu veřejném a/či v zájmu dotčených osob).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U správních aktů je specifickým prvkem tzv. presumpce správnosti. (Přehledově tato problematika – viz SP I - přednáška č.10 – oddíl 5).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Uvedená oblast bude </a:t>
            </a:r>
            <a:r>
              <a:rPr lang="cs-CZ" sz="2000" b="1" dirty="0" smtClean="0"/>
              <a:t>konkrétně pojednána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souvislosti s jednotlivými projevy veřejné správy, resp. formami </a:t>
            </a:r>
            <a:r>
              <a:rPr lang="cs-CZ" sz="2000" dirty="0" smtClean="0"/>
              <a:t>realizace, a také záruk zákonnosti,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 rámci odpovídajících procesních postupů</a:t>
            </a:r>
            <a:r>
              <a:rPr lang="cs-CZ" sz="2000" dirty="0" smtClean="0"/>
              <a:t>, včetně přezkumu, a to také soudního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– v potřebných souvislostech v rámci </a:t>
            </a:r>
            <a:r>
              <a:rPr lang="cs-CZ" sz="2000" dirty="0" smtClean="0">
                <a:solidFill>
                  <a:srgbClr val="0000DC"/>
                </a:solidFill>
              </a:rPr>
              <a:t>Správního práva II </a:t>
            </a:r>
            <a:r>
              <a:rPr lang="cs-CZ" sz="2000" dirty="0" smtClean="0"/>
              <a:t>a </a:t>
            </a:r>
            <a:r>
              <a:rPr lang="cs-CZ" sz="2000" dirty="0" smtClean="0">
                <a:solidFill>
                  <a:srgbClr val="0000DC"/>
                </a:solidFill>
              </a:rPr>
              <a:t>Správního práva procesního</a:t>
            </a:r>
            <a:r>
              <a:rPr lang="cs-CZ" sz="2000" dirty="0" smtClean="0"/>
              <a:t>.   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   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 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073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Toť zatím vše ke dnešnímu tématu….</a:t>
            </a: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dirty="0" smtClean="0"/>
              <a:t>Děkuji za pozornost, a přeji do nového semestru úspěšné a přínosné studium předmětů správního práva.</a:t>
            </a:r>
          </a:p>
          <a:p>
            <a:endParaRPr lang="cs-CZ" dirty="0" smtClean="0"/>
          </a:p>
          <a:p>
            <a:r>
              <a:rPr lang="cs-CZ" dirty="0" smtClean="0"/>
              <a:t>Literatura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PRŮCHA, Petr. </a:t>
            </a:r>
            <a:r>
              <a:rPr lang="cs-CZ" i="1" dirty="0">
                <a:solidFill>
                  <a:srgbClr val="0000DC"/>
                </a:solidFill>
              </a:rPr>
              <a:t>Správní právo: obecná část. </a:t>
            </a:r>
            <a:r>
              <a:rPr lang="cs-CZ" dirty="0">
                <a:solidFill>
                  <a:srgbClr val="0000DC"/>
                </a:solidFill>
              </a:rPr>
              <a:t>9., doplněné a aktualizované vydání. Učebnice Právnické fakulty MU. Brno: Masarykova univerzita, 2024. ISBN 978-80-280-0503-0</a:t>
            </a:r>
            <a:r>
              <a:rPr lang="cs-CZ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2000" dirty="0" smtClean="0"/>
              <a:t>a event. další doporučené učebnice v částech věnovaných  pojednávanému spektru témat (více možných pojetí a přístupů, resp. poněkud odlišná terminologie).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5328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Obsah přednášky: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Úvod do studia předmětu.  </a:t>
            </a:r>
            <a:r>
              <a:rPr lang="cs-CZ" sz="2000" dirty="0" smtClean="0"/>
              <a:t>Informace o obsahovém </a:t>
            </a:r>
            <a:r>
              <a:rPr lang="cs-CZ" sz="2000" dirty="0"/>
              <a:t>zaměření předmětu</a:t>
            </a:r>
            <a:r>
              <a:rPr lang="cs-CZ" sz="2000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Shrnutí </a:t>
            </a:r>
            <a:r>
              <a:rPr lang="cs-CZ" sz="2000" dirty="0"/>
              <a:t>poznatků k podmínkám a formám realizace veřejné správy z předmětu Správní právo I. Objasnění návazností na problematiku organizace veřejné správy. Vnímání veřejné správy jako systému.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Vztah </a:t>
            </a:r>
            <a:r>
              <a:rPr lang="cs-CZ" sz="2000" dirty="0"/>
              <a:t>problematiky forem realizace veřejné správy k obsahu a předmětu úpravy správního práva procesního, a k oblasti přezkumu.</a:t>
            </a:r>
          </a:p>
        </p:txBody>
      </p:sp>
    </p:spTree>
    <p:extLst>
      <p:ext uri="{BB962C8B-B14F-4D97-AF65-F5344CB8AC3E}">
        <p14:creationId xmlns:p14="http://schemas.microsoft.com/office/powerpoint/2010/main" val="207998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378" y="302005"/>
            <a:ext cx="8088039" cy="457200"/>
          </a:xfrm>
        </p:spPr>
        <p:txBody>
          <a:bodyPr/>
          <a:lstStyle/>
          <a:p>
            <a:r>
              <a:rPr lang="cs-CZ" dirty="0"/>
              <a:t>            </a:t>
            </a:r>
            <a:r>
              <a:rPr lang="cs-CZ" sz="2800" dirty="0" smtClean="0"/>
              <a:t>Účel </a:t>
            </a:r>
            <a:r>
              <a:rPr lang="cs-CZ" sz="2800" dirty="0"/>
              <a:t>dnešní přednášky: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678" y="1173480"/>
            <a:ext cx="8083725" cy="495903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/>
              <a:t>Přiblížit obsahovou náplň předmětu Správní právo II (dle programu přednášek), </a:t>
            </a:r>
            <a:r>
              <a:rPr lang="cs-CZ" sz="1800" dirty="0"/>
              <a:t>navazujícího na Správní právo I.</a:t>
            </a:r>
            <a:r>
              <a:rPr lang="cs-CZ" sz="1800" b="1" dirty="0"/>
              <a:t>    </a:t>
            </a:r>
          </a:p>
          <a:p>
            <a:pPr>
              <a:lnSpc>
                <a:spcPct val="100000"/>
              </a:lnSpc>
            </a:pPr>
            <a:r>
              <a:rPr lang="cs-CZ" sz="1800" dirty="0" smtClean="0"/>
              <a:t>Připomenout </a:t>
            </a:r>
            <a:r>
              <a:rPr lang="cs-CZ" sz="1800" b="1" dirty="0" smtClean="0"/>
              <a:t>návaznost </a:t>
            </a:r>
            <a:r>
              <a:rPr lang="cs-CZ" sz="1800" b="1" dirty="0"/>
              <a:t>problematiky 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činnosti</a:t>
            </a:r>
            <a:r>
              <a:rPr lang="cs-CZ" sz="1800" b="1" dirty="0"/>
              <a:t> veřejné správy na oblast 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</a:t>
            </a:r>
            <a:r>
              <a:rPr lang="cs-CZ" sz="1800" b="1" dirty="0"/>
              <a:t> </a:t>
            </a:r>
            <a:r>
              <a:rPr lang="cs-CZ" sz="1800" dirty="0"/>
              <a:t>veřejné správy, neboli podpořit celostní vnímání </a:t>
            </a:r>
            <a:r>
              <a:rPr lang="cs-CZ" sz="1800" b="1" dirty="0"/>
              <a:t>veřejné správy (VS jako </a:t>
            </a:r>
            <a:r>
              <a:rPr lang="cs-C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</a:t>
            </a:r>
            <a:r>
              <a:rPr lang="cs-CZ" sz="1800" b="1" dirty="0" smtClean="0"/>
              <a:t>)</a:t>
            </a:r>
            <a:r>
              <a:rPr lang="cs-CZ" sz="1800" dirty="0" smtClean="0"/>
              <a:t>.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Objasnit vztah problematiky </a:t>
            </a:r>
            <a:r>
              <a:rPr lang="cs-CZ" sz="1800" dirty="0" smtClean="0"/>
              <a:t>činnosti </a:t>
            </a:r>
            <a:r>
              <a:rPr lang="cs-CZ" sz="1800" dirty="0"/>
              <a:t>veřejné správy k obsahu a předmětu úpravy </a:t>
            </a:r>
            <a:r>
              <a:rPr lang="cs-CZ" sz="1800" b="1" dirty="0"/>
              <a:t>Správního práva procesního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800" dirty="0"/>
              <a:t>(včetně  soudního přezkumu).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Prohloubit detailnější vnímání 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systému správního práva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jeho 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součástí</a:t>
            </a:r>
            <a:r>
              <a:rPr lang="cs-CZ" sz="1800" dirty="0"/>
              <a:t>, a jejich vzájemné souvislosti a vztahy. </a:t>
            </a:r>
          </a:p>
          <a:p>
            <a:pPr>
              <a:lnSpc>
                <a:spcPct val="100000"/>
              </a:lnSpc>
            </a:pPr>
            <a:r>
              <a:rPr lang="cs-CZ" sz="1800" b="1" dirty="0"/>
              <a:t>Rekapitulace hlavních poznatků k činnosti veřejné správy</a:t>
            </a:r>
            <a:r>
              <a:rPr lang="cs-CZ" sz="1800" dirty="0"/>
              <a:t> (z předmětu Správní právo I, resp. ze základů v Úvodu do studia veřejné správy) jako základ pro studium předmětu Správní právo </a:t>
            </a:r>
            <a:r>
              <a:rPr lang="cs-CZ" sz="1800" dirty="0" smtClean="0"/>
              <a:t>II.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Neboli - upřesnit si, 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se nyní na mapě </a:t>
            </a:r>
            <a:r>
              <a:rPr lang="cs-C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správního práva nacházíme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co nás ještě čeká.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Správní právo II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80761" y="6190457"/>
            <a:ext cx="1842060" cy="4572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783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438" y="822542"/>
            <a:ext cx="8088039" cy="792898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Připomenutí: </a:t>
            </a: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systém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správního </a:t>
            </a:r>
            <a:r>
              <a:rPr lang="cs-CZ" sz="2400" dirty="0" smtClean="0">
                <a:solidFill>
                  <a:schemeClr val="tx1"/>
                </a:solidFill>
              </a:rPr>
              <a:t>práva</a:t>
            </a:r>
            <a:r>
              <a:rPr lang="cs-CZ" sz="2800" dirty="0" smtClean="0">
                <a:solidFill>
                  <a:srgbClr val="0070C0"/>
                </a:solidFill>
              </a:rPr>
              <a:t/>
            </a:r>
            <a:br>
              <a:rPr lang="cs-CZ" sz="2800" dirty="0" smtClean="0">
                <a:solidFill>
                  <a:srgbClr val="0070C0"/>
                </a:solidFill>
              </a:rPr>
            </a:b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/>
            </a:r>
            <a:br>
              <a:rPr lang="cs-CZ" sz="2000" dirty="0">
                <a:solidFill>
                  <a:srgbClr val="0070C0"/>
                </a:solidFill>
              </a:rPr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041" y="1442906"/>
            <a:ext cx="8083725" cy="526269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        </a:t>
            </a:r>
            <a:r>
              <a:rPr lang="cs-CZ" sz="2000" dirty="0"/>
              <a:t>(jako výsledek dlouhého vývoje) -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vnitřní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vzájemná 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provázanost </a:t>
            </a:r>
            <a:r>
              <a:rPr lang="cs-CZ" sz="2000" dirty="0">
                <a:solidFill>
                  <a:srgbClr val="002060"/>
                </a:solidFill>
              </a:rPr>
              <a:t>(předpisů i norem)</a:t>
            </a:r>
            <a:r>
              <a:rPr lang="cs-CZ" sz="20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cs-CZ" sz="2400" b="1" dirty="0" smtClean="0"/>
              <a:t>Členění </a:t>
            </a:r>
            <a:r>
              <a:rPr lang="cs-CZ" sz="2400" b="1" dirty="0"/>
              <a:t>systému SP</a:t>
            </a:r>
            <a:r>
              <a:rPr lang="cs-CZ" sz="2400" b="1" dirty="0" smtClean="0"/>
              <a:t>: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Organizační </a:t>
            </a:r>
            <a:r>
              <a:rPr lang="cs-CZ" sz="2400" dirty="0"/>
              <a:t>(„KDO“) </a:t>
            </a:r>
            <a:r>
              <a:rPr lang="cs-CZ" sz="2400" b="1" dirty="0"/>
              <a:t>+ </a:t>
            </a:r>
            <a:r>
              <a:rPr lang="cs-CZ" sz="2400" b="1" dirty="0">
                <a:solidFill>
                  <a:srgbClr val="0070C0"/>
                </a:solidFill>
              </a:rPr>
              <a:t>Hmotné</a:t>
            </a:r>
            <a:r>
              <a:rPr lang="cs-CZ" sz="2400" dirty="0"/>
              <a:t>(„CO“) </a:t>
            </a:r>
            <a:r>
              <a:rPr lang="cs-CZ" sz="2400" b="1" dirty="0"/>
              <a:t>+ 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Procesní </a:t>
            </a:r>
            <a:r>
              <a:rPr lang="cs-CZ" sz="2400" dirty="0"/>
              <a:t>(„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JAK“</a:t>
            </a:r>
            <a:r>
              <a:rPr lang="cs-CZ" sz="24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i="1" dirty="0"/>
              <a:t>   </a:t>
            </a:r>
            <a:r>
              <a:rPr lang="cs-CZ" sz="2400" b="1" dirty="0"/>
              <a:t>                     </a:t>
            </a:r>
            <a:r>
              <a:rPr lang="cs-CZ" sz="2400" dirty="0"/>
              <a:t>a také </a:t>
            </a:r>
            <a:r>
              <a:rPr lang="cs-CZ" sz="2400" b="1" dirty="0" smtClean="0"/>
              <a:t>SP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trestní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     (jež disponuje </a:t>
            </a:r>
            <a:r>
              <a:rPr lang="cs-CZ" sz="2400" dirty="0" err="1"/>
              <a:t>specif</a:t>
            </a:r>
            <a:r>
              <a:rPr lang="cs-CZ" sz="2400" dirty="0"/>
              <a:t>. úpravou </a:t>
            </a:r>
            <a:r>
              <a:rPr lang="cs-CZ" sz="2400" i="1" dirty="0"/>
              <a:t>organizační, hmotné i </a:t>
            </a:r>
            <a:r>
              <a:rPr lang="cs-CZ" sz="2400" i="1" dirty="0" smtClean="0"/>
              <a:t> 	procesní </a:t>
            </a:r>
            <a:r>
              <a:rPr lang="cs-CZ" sz="2400" i="1" dirty="0"/>
              <a:t>stránky)</a:t>
            </a:r>
            <a:r>
              <a:rPr lang="cs-CZ" sz="2400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7" name="Obrázek 6" descr="Obsah obrázku umění, Barevnost, obraz, Moderní umění&#10;&#10;Popis byl vytvořen automaticky">
            <a:extLst>
              <a:ext uri="{FF2B5EF4-FFF2-40B4-BE49-F238E27FC236}">
                <a16:creationId xmlns:a16="http://schemas.microsoft.com/office/drawing/2014/main" xmlns="" id="{0E21D3E6-6E87-4C1F-1C92-61FA52479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932" y="4409743"/>
            <a:ext cx="2458400" cy="198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0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678" y="731238"/>
            <a:ext cx="8088039" cy="776287"/>
          </a:xfrm>
        </p:spPr>
        <p:txBody>
          <a:bodyPr/>
          <a:lstStyle/>
          <a:p>
            <a:r>
              <a:rPr lang="cs-CZ" dirty="0"/>
              <a:t>		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678" y="731237"/>
            <a:ext cx="8083725" cy="568647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/>
              <a:t>Z hlediska </a:t>
            </a:r>
            <a:r>
              <a:rPr lang="cs-CZ" sz="2000" b="1" dirty="0"/>
              <a:t>výuky předmětů, </a:t>
            </a:r>
            <a:endParaRPr lang="cs-CZ" sz="2000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/>
              <a:t>resp</a:t>
            </a:r>
            <a:r>
              <a:rPr lang="cs-CZ" sz="2000" b="1" dirty="0"/>
              <a:t>. pedagogického:</a:t>
            </a:r>
          </a:p>
          <a:p>
            <a:pPr marL="0" indent="0" algn="just">
              <a:buNone/>
            </a:pPr>
            <a:r>
              <a:rPr lang="cs-CZ" sz="2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</a:pP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 I a SP II: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svém  souhrnu </a:t>
            </a:r>
            <a:r>
              <a:rPr lang="cs-CZ" sz="2000" dirty="0"/>
              <a:t>úprava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obecných znaků a náležitostí </a:t>
            </a:r>
            <a:r>
              <a:rPr lang="cs-CZ" sz="2000" dirty="0">
                <a:solidFill>
                  <a:srgbClr val="002060"/>
                </a:solidFill>
              </a:rPr>
              <a:t>organizace a činnosti (= </a:t>
            </a:r>
            <a:r>
              <a:rPr 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organizační a hmotné právo</a:t>
            </a:r>
            <a:r>
              <a:rPr lang="cs-CZ" sz="2000" dirty="0">
                <a:solidFill>
                  <a:srgbClr val="002060"/>
                </a:solidFill>
              </a:rPr>
              <a:t>)</a:t>
            </a:r>
            <a:r>
              <a:rPr 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veřejné správy  zahrnují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/>
              <a:t>      </a:t>
            </a:r>
            <a:r>
              <a:rPr lang="cs-CZ" sz="2000" dirty="0" smtClean="0"/>
              <a:t>  </a:t>
            </a:r>
            <a:r>
              <a:rPr lang="cs-CZ" sz="2000" dirty="0"/>
              <a:t>tzv. </a:t>
            </a:r>
            <a:r>
              <a:rPr lang="cs-CZ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obecnou část </a:t>
            </a:r>
            <a:r>
              <a:rPr lang="cs-CZ" sz="2000" b="1" i="1" u="sng" dirty="0"/>
              <a:t>správního práva.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- </a:t>
            </a:r>
            <a:r>
              <a:rPr lang="cs-CZ" sz="2000" b="1" dirty="0">
                <a:solidFill>
                  <a:srgbClr val="0070C0"/>
                </a:solidFill>
              </a:rPr>
              <a:t>Souběžně se SP II </a:t>
            </a:r>
            <a:r>
              <a:rPr lang="cs-CZ" sz="2000" dirty="0"/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část </a:t>
            </a:r>
            <a:r>
              <a:rPr lang="cs-CZ" sz="2000" dirty="0"/>
              <a:t>správního práva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předmět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právo procesní </a:t>
            </a:r>
            <a:r>
              <a:rPr lang="cs-CZ" sz="2000" b="1" dirty="0">
                <a:solidFill>
                  <a:srgbClr val="0070C0"/>
                </a:solidFill>
              </a:rPr>
              <a:t>(SPP</a:t>
            </a:r>
            <a:r>
              <a:rPr lang="cs-CZ" sz="2000" b="1" dirty="0" smtClean="0">
                <a:solidFill>
                  <a:srgbClr val="0070C0"/>
                </a:solidFill>
              </a:rPr>
              <a:t>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cs-CZ" sz="2000" i="1" dirty="0" smtClean="0"/>
              <a:t>(Pozn.: některými autory řazeno k obecné části SP)</a:t>
            </a:r>
            <a:r>
              <a:rPr lang="cs-CZ" sz="2000" b="1" i="1" dirty="0" smtClean="0"/>
              <a:t> </a:t>
            </a:r>
            <a:endParaRPr lang="cs-CZ" sz="2000" b="1" i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8888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206" y="875018"/>
            <a:ext cx="8088039" cy="6477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Následovat  bude </a:t>
            </a:r>
            <a:r>
              <a:rPr lang="cs-CZ" sz="2000" b="0" dirty="0" smtClean="0">
                <a:solidFill>
                  <a:schemeClr val="tx1"/>
                </a:solidFill>
              </a:rPr>
              <a:t>(období Jaro 2025)</a:t>
            </a:r>
            <a:endParaRPr lang="cs-CZ" sz="2000" b="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553" y="1664810"/>
            <a:ext cx="8083725" cy="444149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000" b="1" dirty="0">
                <a:solidFill>
                  <a:srgbClr val="0000DC"/>
                </a:solidFill>
              </a:rPr>
              <a:t>Správní právo III.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2000" dirty="0"/>
              <a:t>                    = </a:t>
            </a:r>
            <a:r>
              <a:rPr lang="cs-CZ" sz="2000" dirty="0" smtClean="0"/>
              <a:t>zaměřené na tzv</a:t>
            </a:r>
            <a:r>
              <a:rPr lang="cs-CZ" sz="2000" dirty="0"/>
              <a:t>. </a:t>
            </a:r>
            <a:r>
              <a:rPr lang="cs-CZ" sz="2000" i="1" u="sng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zvláštní část </a:t>
            </a:r>
            <a:r>
              <a:rPr lang="cs-CZ" sz="2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správního </a:t>
            </a:r>
            <a:r>
              <a:rPr lang="cs-CZ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</a:t>
            </a:r>
            <a:r>
              <a:rPr lang="cs-CZ" sz="2000" dirty="0" smtClean="0"/>
              <a:t>.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2000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2000" dirty="0" smtClean="0"/>
              <a:t>tj. </a:t>
            </a:r>
            <a:r>
              <a:rPr lang="cs-CZ" sz="2000" dirty="0"/>
              <a:t>právní </a:t>
            </a:r>
            <a:r>
              <a:rPr lang="cs-CZ" sz="2000" dirty="0" smtClean="0"/>
              <a:t>úpravu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vybraných odvětví veřejné správy</a:t>
            </a:r>
            <a:r>
              <a:rPr lang="cs-CZ" sz="2000" dirty="0" smtClean="0"/>
              <a:t>.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2000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2000" dirty="0"/>
              <a:t>A to </a:t>
            </a:r>
            <a:r>
              <a:rPr lang="cs-CZ" sz="2000" b="1" dirty="0"/>
              <a:t>„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celostně“</a:t>
            </a:r>
            <a:r>
              <a:rPr lang="cs-CZ" sz="2000" b="1" dirty="0"/>
              <a:t> </a:t>
            </a:r>
            <a:r>
              <a:rPr lang="cs-CZ" sz="2000" dirty="0"/>
              <a:t>- v aspektu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organizačním,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funkčním </a:t>
            </a:r>
            <a:r>
              <a:rPr lang="cs-CZ" sz="2000" dirty="0" smtClean="0"/>
              <a:t>(činnosti)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000" dirty="0" smtClean="0"/>
              <a:t> </a:t>
            </a:r>
            <a:r>
              <a:rPr lang="cs-CZ" sz="2000" dirty="0"/>
              <a:t>v dané oblasti, včetně uplatňování odpovědnosti.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2000" dirty="0"/>
              <a:t>Současně budou zdůrazněny event.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zvláštnosti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</a:t>
            </a:r>
            <a:r>
              <a:rPr lang="cs-CZ" sz="2000" dirty="0" smtClean="0"/>
              <a:t>, oproti úpravě obsažené ve SŘ.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2000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2000" dirty="0" smtClean="0"/>
              <a:t>Výuka předmětů</a:t>
            </a:r>
            <a:r>
              <a:rPr lang="cs-CZ" sz="2000" b="1" dirty="0" smtClean="0"/>
              <a:t> </a:t>
            </a:r>
            <a:r>
              <a:rPr lang="cs-CZ" sz="2000" b="1" dirty="0"/>
              <a:t>Správní právo </a:t>
            </a:r>
            <a:r>
              <a:rPr 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I, II a 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cs-CZ" sz="2000" dirty="0" smtClean="0">
                <a:solidFill>
                  <a:srgbClr val="002060"/>
                </a:solidFill>
              </a:rPr>
              <a:t> ukončena: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soubornou zkouškou </a:t>
            </a:r>
            <a:r>
              <a:rPr lang="cs-CZ" sz="2000" dirty="0"/>
              <a:t>– v VIII. semestru.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7518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678" y="679509"/>
            <a:ext cx="8088039" cy="10045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            </a:t>
            </a:r>
            <a:r>
              <a:rPr lang="cs-CZ" sz="2800" dirty="0" smtClean="0"/>
              <a:t>Výuka </a:t>
            </a:r>
            <a:r>
              <a:rPr lang="cs-CZ" sz="2800" dirty="0"/>
              <a:t>předmětu Správní právo </a:t>
            </a:r>
            <a:r>
              <a:rPr lang="cs-CZ" sz="2800" dirty="0" smtClean="0"/>
              <a:t>II</a:t>
            </a:r>
            <a:br>
              <a:rPr lang="cs-CZ" sz="2800" dirty="0" smtClean="0"/>
            </a:br>
            <a:r>
              <a:rPr lang="cs-CZ" sz="2800" dirty="0" smtClean="0"/>
              <a:t>            </a:t>
            </a:r>
            <a:r>
              <a:rPr lang="cs-CZ" sz="2400" dirty="0" smtClean="0"/>
              <a:t>v následujících tématech</a:t>
            </a:r>
            <a:br>
              <a:rPr lang="cs-CZ" sz="2400" dirty="0" smtClean="0"/>
            </a:b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678" y="1607820"/>
            <a:ext cx="8083725" cy="439885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/>
              <a:t>zahrnuje vedle poznatků </a:t>
            </a:r>
            <a:r>
              <a:rPr lang="cs-CZ" sz="2000" b="1" dirty="0"/>
              <a:t>a </a:t>
            </a:r>
            <a:r>
              <a:rPr lang="cs-CZ" sz="2000" b="1" dirty="0" smtClean="0"/>
              <a:t>informací </a:t>
            </a:r>
            <a:r>
              <a:rPr lang="cs-CZ" sz="2000" b="1" i="1" dirty="0" smtClean="0"/>
              <a:t>o </a:t>
            </a:r>
            <a:r>
              <a:rPr lang="cs-CZ" sz="2000" b="1" i="1" dirty="0"/>
              <a:t>formách realizace veřejné správy </a:t>
            </a:r>
            <a:r>
              <a:rPr lang="cs-CZ" sz="2000" i="1" dirty="0"/>
              <a:t>(druhy, znaky, vztahy</a:t>
            </a:r>
            <a:r>
              <a:rPr lang="cs-CZ" sz="2000" dirty="0"/>
              <a:t>),  </a:t>
            </a:r>
            <a:r>
              <a:rPr lang="cs-CZ" sz="2000" u="sng" dirty="0" smtClean="0"/>
              <a:t>v </a:t>
            </a:r>
            <a:r>
              <a:rPr lang="cs-CZ" sz="2000" u="sng" dirty="0"/>
              <a:t>logické posloupnosti</a:t>
            </a:r>
            <a:r>
              <a:rPr lang="cs-CZ" sz="2000" dirty="0"/>
              <a:t> problematiku</a:t>
            </a:r>
            <a:r>
              <a:rPr lang="cs-CZ" sz="2000" b="1" dirty="0" smtClean="0"/>
              <a:t>: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000" b="1" i="1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vázanosti, resp. „volnosti“ v činnosti SO </a:t>
            </a:r>
            <a:r>
              <a:rPr lang="cs-CZ" sz="2000" dirty="0" smtClean="0"/>
              <a:t>(diskreční pravomoc, resp. správní uvážení</a:t>
            </a:r>
            <a:r>
              <a:rPr lang="cs-CZ" sz="2000" dirty="0"/>
              <a:t>, </a:t>
            </a:r>
            <a:r>
              <a:rPr lang="cs-CZ" sz="2000" dirty="0" smtClean="0"/>
              <a:t>a neurčité </a:t>
            </a:r>
            <a:r>
              <a:rPr lang="cs-CZ" sz="2000" dirty="0"/>
              <a:t>pojmy),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právních záruk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dirty="0"/>
              <a:t>ve veřejné správě (= rovněž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specifický systém</a:t>
            </a:r>
            <a:r>
              <a:rPr lang="cs-CZ" sz="2000" dirty="0"/>
              <a:t>), včetně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/>
              <a:t>zvnějšku vůči VS </a:t>
            </a:r>
            <a:r>
              <a:rPr lang="cs-CZ" sz="2000" dirty="0"/>
              <a:t>vykonávaných či uplatňovaných, </a:t>
            </a:r>
            <a:r>
              <a:rPr lang="cs-CZ" sz="2000" dirty="0" smtClean="0"/>
              <a:t>včetně </a:t>
            </a:r>
            <a:r>
              <a:rPr lang="cs-CZ" sz="2000" b="1" dirty="0"/>
              <a:t>řešení vad </a:t>
            </a:r>
            <a:r>
              <a:rPr lang="cs-CZ" sz="2000" dirty="0"/>
              <a:t>vydaných aktů, a vad </a:t>
            </a:r>
            <a:r>
              <a:rPr lang="cs-CZ" sz="2000" b="1" dirty="0"/>
              <a:t>v postupu </a:t>
            </a:r>
            <a:r>
              <a:rPr lang="cs-CZ" sz="2000" dirty="0"/>
              <a:t>(</a:t>
            </a:r>
            <a:r>
              <a:rPr lang="cs-CZ" sz="2000" b="1" dirty="0"/>
              <a:t>přezkum uvnitř VS, a také soudní),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uplatňování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správně právní odpovědnosti</a:t>
            </a:r>
            <a:r>
              <a:rPr lang="cs-CZ" sz="2000" dirty="0"/>
              <a:t>, včetně správního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trestání</a:t>
            </a:r>
            <a:r>
              <a:rPr lang="cs-CZ" sz="2000" dirty="0"/>
              <a:t>,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/>
              <a:t> - a také 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odpovědnosti za újmu </a:t>
            </a:r>
            <a:r>
              <a:rPr lang="cs-CZ" sz="2000" dirty="0"/>
              <a:t>materiální a nemateriální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způsobené veřejnou správou.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/>
              <a:t>                            (K tomu – srov. </a:t>
            </a:r>
            <a:r>
              <a:rPr lang="cs-CZ" sz="2000" b="1" dirty="0"/>
              <a:t>program přenášek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0" indent="0" algn="just">
              <a:buNone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46852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 noChangeArrowheads="1"/>
          </p:cNvSpPr>
          <p:nvPr>
            <p:ph type="title"/>
          </p:nvPr>
        </p:nvSpPr>
        <p:spPr>
          <a:xfrm>
            <a:off x="509678" y="403860"/>
            <a:ext cx="8088039" cy="1211580"/>
          </a:xfrm>
        </p:spPr>
        <p:txBody>
          <a:bodyPr/>
          <a:lstStyle/>
          <a:p>
            <a:pPr algn="ctr"/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Systém </a:t>
            </a:r>
            <a:r>
              <a:rPr lang="cs-CZ" altLang="cs-CZ" sz="2400" dirty="0"/>
              <a:t>správního práva – </a:t>
            </a:r>
            <a:r>
              <a:rPr lang="cs-CZ" altLang="cs-CZ" sz="2400" u="sng" dirty="0"/>
              <a:t>praktický pohled</a:t>
            </a:r>
            <a:r>
              <a:rPr lang="cs-CZ" altLang="cs-CZ" sz="2400" dirty="0"/>
              <a:t>:</a:t>
            </a:r>
          </a:p>
        </p:txBody>
      </p:sp>
      <p:sp>
        <p:nvSpPr>
          <p:cNvPr id="13315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09678" y="1074420"/>
            <a:ext cx="8083725" cy="5058093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800" b="1" dirty="0" smtClean="0"/>
          </a:p>
          <a:p>
            <a:pPr>
              <a:lnSpc>
                <a:spcPct val="100000"/>
              </a:lnSpc>
            </a:pPr>
            <a:endParaRPr lang="cs-CZ" altLang="cs-CZ" sz="1800" b="1" dirty="0"/>
          </a:p>
          <a:p>
            <a:pPr>
              <a:lnSpc>
                <a:spcPct val="100000"/>
              </a:lnSpc>
            </a:pPr>
            <a:r>
              <a:rPr lang="cs-CZ" altLang="cs-CZ" sz="1800" b="1" dirty="0" smtClean="0"/>
              <a:t>V </a:t>
            </a:r>
            <a:r>
              <a:rPr lang="cs-CZ" altLang="cs-CZ" sz="1800" b="1" dirty="0"/>
              <a:t>předpisech správního práva </a:t>
            </a:r>
            <a:r>
              <a:rPr lang="cs-CZ" altLang="cs-CZ" sz="1800" dirty="0"/>
              <a:t>upravujících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 správy na jednotlivých úsecích</a:t>
            </a:r>
            <a:r>
              <a:rPr lang="cs-CZ" altLang="cs-CZ" sz="1800" dirty="0"/>
              <a:t> – </a:t>
            </a:r>
            <a:r>
              <a:rPr lang="cs-CZ" altLang="cs-CZ" sz="1800" dirty="0" smtClean="0"/>
              <a:t>úprava v souhrnu </a:t>
            </a:r>
            <a:r>
              <a:rPr lang="cs-CZ" altLang="cs-CZ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propojuje v</a:t>
            </a:r>
            <a:r>
              <a:rPr lang="cs-CZ" altLang="cs-CZ" sz="18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šechny části </a:t>
            </a:r>
            <a:r>
              <a:rPr lang="cs-CZ" altLang="cs-CZ" sz="1800" i="1" dirty="0"/>
              <a:t>správního práva</a:t>
            </a:r>
            <a:r>
              <a:rPr lang="cs-CZ" altLang="cs-CZ" sz="1800" i="1" dirty="0" smtClean="0"/>
              <a:t>.</a:t>
            </a:r>
          </a:p>
          <a:p>
            <a:pPr>
              <a:lnSpc>
                <a:spcPct val="100000"/>
              </a:lnSpc>
            </a:pPr>
            <a:endParaRPr lang="cs-CZ" altLang="cs-CZ" sz="1800" i="1" dirty="0"/>
          </a:p>
          <a:p>
            <a:pPr>
              <a:lnSpc>
                <a:spcPct val="100000"/>
              </a:lnSpc>
            </a:pPr>
            <a:r>
              <a:rPr lang="cs-CZ" altLang="cs-CZ" sz="1800" dirty="0" smtClean="0"/>
              <a:t>Neexistuje však jednotná struktura právních přepisů, ani jednotný model úpravy. Nutno proto vědět, co (a event. kde) hledat, a co lze očekávat (včetně nedokonalostí).</a:t>
            </a:r>
            <a:endParaRPr lang="cs-CZ" altLang="cs-CZ" sz="1800" dirty="0" smtClean="0"/>
          </a:p>
          <a:p>
            <a:pPr>
              <a:lnSpc>
                <a:spcPct val="100000"/>
              </a:lnSpc>
            </a:pPr>
            <a:endParaRPr lang="cs-CZ" altLang="cs-CZ" sz="1800" i="1" dirty="0"/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Jednotlivé </a:t>
            </a:r>
            <a:r>
              <a:rPr lang="cs-CZ" alt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předpisy </a:t>
            </a:r>
            <a:r>
              <a:rPr lang="cs-CZ" altLang="cs-CZ" sz="1800" dirty="0"/>
              <a:t>různě </a:t>
            </a:r>
            <a:r>
              <a:rPr lang="cs-CZ" altLang="cs-CZ" sz="1800" dirty="0" smtClean="0"/>
              <a:t>obsahově provázány </a:t>
            </a:r>
            <a:r>
              <a:rPr lang="cs-CZ" altLang="cs-CZ" sz="1800" dirty="0"/>
              <a:t>– na základě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struktury správního 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 </a:t>
            </a:r>
            <a:r>
              <a:rPr lang="cs-CZ" altLang="cs-CZ" sz="1800" dirty="0" smtClean="0"/>
              <a:t>(srov. 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problematiku pramenů </a:t>
            </a:r>
            <a:r>
              <a:rPr lang="cs-CZ" altLang="cs-CZ" sz="1800" dirty="0" smtClean="0"/>
              <a:t>správního práva  -  srov. 2.přednáška v  SP I), a </a:t>
            </a:r>
            <a:r>
              <a:rPr lang="cs-CZ" altLang="cs-CZ" sz="1800" dirty="0"/>
              <a:t>požadavku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ucelenosti úprav</a:t>
            </a:r>
            <a:r>
              <a:rPr lang="cs-CZ" altLang="cs-CZ" sz="1800" dirty="0"/>
              <a:t>y</a:t>
            </a:r>
            <a:r>
              <a:rPr lang="cs-CZ" altLang="cs-CZ" sz="1800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1800" dirty="0" smtClean="0"/>
              <a:t>  </a:t>
            </a: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 smtClean="0"/>
              <a:t>+ </a:t>
            </a:r>
            <a:r>
              <a:rPr lang="cs-CZ" altLang="cs-CZ" sz="1800" dirty="0" smtClean="0"/>
              <a:t>úprava reflektuje či nastavuje vztahy </a:t>
            </a:r>
            <a:r>
              <a:rPr lang="cs-CZ" altLang="cs-CZ" sz="1800" dirty="0"/>
              <a:t>s</a:t>
            </a:r>
            <a:r>
              <a:rPr lang="cs-CZ" altLang="cs-CZ" sz="1800" i="1" dirty="0"/>
              <a:t> </a:t>
            </a:r>
            <a:r>
              <a:rPr lang="cs-CZ" altLang="cs-CZ" sz="1800" i="1" dirty="0" smtClean="0"/>
              <a:t>předpisy jiných odvětví</a:t>
            </a:r>
            <a:r>
              <a:rPr lang="cs-CZ" altLang="cs-CZ" sz="1800" dirty="0" smtClean="0"/>
              <a:t>; </a:t>
            </a:r>
            <a:r>
              <a:rPr lang="cs-CZ" altLang="cs-CZ" sz="1800" dirty="0" smtClean="0"/>
              <a:t>zejm. a </a:t>
            </a:r>
            <a:r>
              <a:rPr lang="cs-CZ" altLang="cs-CZ" sz="1800" dirty="0"/>
              <a:t>specificky s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ústavním 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právem </a:t>
            </a:r>
            <a:r>
              <a:rPr lang="cs-CZ" altLang="cs-CZ" sz="1800" dirty="0" smtClean="0"/>
              <a:t>– jež nastavuje základy organizace a realizace VS, a také úst. chráněná práva a svobody. </a:t>
            </a:r>
            <a:endParaRPr lang="cs-CZ" altLang="cs-CZ" sz="1800" dirty="0"/>
          </a:p>
          <a:p>
            <a:pPr>
              <a:lnSpc>
                <a:spcPct val="100000"/>
              </a:lnSpc>
            </a:pP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CF25AF1-E8DF-4DB6-90C7-B1AC6CFAB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331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fld id="{D701C9C8-9A3D-4C00-AA25-C2B0CA5E4273}" type="slidenum">
              <a:rPr lang="cs-CZ" altLang="cs-CZ" sz="1200"/>
              <a:pPr/>
              <a:t>8</a:t>
            </a:fld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385070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 noChangeArrowheads="1"/>
          </p:cNvSpPr>
          <p:nvPr>
            <p:ph type="title"/>
          </p:nvPr>
        </p:nvSpPr>
        <p:spPr>
          <a:xfrm>
            <a:off x="509678" y="403860"/>
            <a:ext cx="8088039" cy="648326"/>
          </a:xfrm>
        </p:spPr>
        <p:txBody>
          <a:bodyPr/>
          <a:lstStyle/>
          <a:p>
            <a:pPr algn="ctr"/>
            <a:r>
              <a:rPr lang="cs-CZ" altLang="cs-CZ" sz="2400" dirty="0"/>
              <a:t>Systém správního práva – </a:t>
            </a:r>
            <a:r>
              <a:rPr lang="cs-CZ" altLang="cs-CZ" sz="2400" u="sng" dirty="0"/>
              <a:t>praktický pohled</a:t>
            </a:r>
            <a:r>
              <a:rPr lang="cs-CZ" altLang="cs-CZ" sz="2400" dirty="0"/>
              <a:t>:</a:t>
            </a:r>
          </a:p>
        </p:txBody>
      </p:sp>
      <p:sp>
        <p:nvSpPr>
          <p:cNvPr id="13315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09678" y="1074420"/>
            <a:ext cx="8083725" cy="5058093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 smtClean="0"/>
              <a:t>Tedy:  pro výkon veřejné správy,  </a:t>
            </a:r>
            <a:r>
              <a:rPr lang="cs-CZ" altLang="cs-CZ" sz="1800" dirty="0" smtClean="0">
                <a:solidFill>
                  <a:schemeClr val="tx2"/>
                </a:solidFill>
              </a:rPr>
              <a:t>v  příslušných oblastech </a:t>
            </a:r>
            <a:r>
              <a:rPr lang="cs-CZ" altLang="cs-CZ" sz="1800" dirty="0" smtClean="0"/>
              <a:t>(dle věcné působnosti, resp. odvětví) - </a:t>
            </a:r>
            <a:r>
              <a:rPr lang="cs-CZ" altLang="cs-CZ" sz="1800" dirty="0" smtClean="0">
                <a:solidFill>
                  <a:schemeClr val="accent1"/>
                </a:solidFill>
              </a:rPr>
              <a:t>v</a:t>
            </a:r>
            <a:r>
              <a:rPr lang="cs-CZ" altLang="cs-CZ" sz="1800" b="1" dirty="0" smtClean="0">
                <a:solidFill>
                  <a:schemeClr val="accent1"/>
                </a:solidFill>
              </a:rPr>
              <a:t> </a:t>
            </a:r>
            <a:r>
              <a:rPr lang="cs-CZ" altLang="cs-CZ" sz="1800" b="1" dirty="0">
                <a:solidFill>
                  <a:schemeClr val="accent1"/>
                </a:solidFill>
              </a:rPr>
              <a:t>rámci </a:t>
            </a:r>
            <a:r>
              <a:rPr lang="cs-CZ" altLang="cs-CZ" sz="1800" b="1" dirty="0" smtClean="0">
                <a:solidFill>
                  <a:schemeClr val="accent1"/>
                </a:solidFill>
              </a:rPr>
              <a:t>předpisů </a:t>
            </a:r>
            <a:r>
              <a:rPr lang="cs-CZ" altLang="cs-CZ" sz="1800" dirty="0" smtClean="0"/>
              <a:t>(klasicky </a:t>
            </a:r>
            <a:r>
              <a:rPr lang="cs-CZ" altLang="cs-CZ" sz="1800" dirty="0" smtClean="0">
                <a:solidFill>
                  <a:schemeClr val="tx2"/>
                </a:solidFill>
              </a:rPr>
              <a:t>zákonů</a:t>
            </a:r>
            <a:r>
              <a:rPr lang="cs-CZ" altLang="cs-CZ" sz="1800" dirty="0"/>
              <a:t>)</a:t>
            </a:r>
            <a:r>
              <a:rPr lang="cs-CZ" altLang="cs-CZ" sz="1800" b="1" dirty="0"/>
              <a:t> </a:t>
            </a:r>
            <a:r>
              <a:rPr lang="cs-CZ" altLang="cs-CZ" sz="1800" dirty="0"/>
              <a:t>zařazeny </a:t>
            </a:r>
            <a:r>
              <a:rPr lang="cs-CZ" altLang="cs-CZ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normy </a:t>
            </a:r>
            <a:r>
              <a:rPr lang="cs-CZ" altLang="cs-CZ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upravující</a:t>
            </a:r>
            <a:r>
              <a:rPr lang="cs-CZ" altLang="cs-CZ" sz="1800" b="1" dirty="0" smtClean="0"/>
              <a:t>: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altLang="cs-CZ" sz="1800" dirty="0" smtClean="0"/>
              <a:t>- organizační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strukturu</a:t>
            </a:r>
            <a:r>
              <a:rPr lang="cs-CZ" altLang="cs-CZ" sz="1800" dirty="0"/>
              <a:t>, </a:t>
            </a:r>
            <a:r>
              <a:rPr lang="cs-CZ" altLang="cs-CZ" sz="1800" dirty="0" smtClean="0"/>
              <a:t>- 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vztahy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k jiným správním orgánům, </a:t>
            </a:r>
            <a:endParaRPr lang="cs-CZ" altLang="cs-CZ" sz="1800" dirty="0" smtClean="0"/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altLang="cs-CZ" sz="1800" dirty="0" smtClean="0"/>
              <a:t>- okruh 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působnosti (věcné, územní</a:t>
            </a:r>
            <a:r>
              <a:rPr lang="cs-CZ" altLang="cs-CZ" sz="1800" dirty="0" smtClean="0"/>
              <a:t>, někdy také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osobní</a:t>
            </a:r>
            <a:r>
              <a:rPr lang="cs-CZ" altLang="cs-CZ" sz="1800" dirty="0" smtClean="0"/>
              <a:t>, - podmínky způsob uplatnění 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pravomoci</a:t>
            </a:r>
            <a:r>
              <a:rPr lang="cs-CZ" altLang="cs-CZ" sz="1800" dirty="0" smtClean="0"/>
              <a:t>, resp.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činnost </a:t>
            </a:r>
            <a:r>
              <a:rPr lang="cs-CZ" altLang="cs-CZ" sz="1800" dirty="0"/>
              <a:t>jednotlivých správních </a:t>
            </a:r>
            <a:r>
              <a:rPr lang="cs-CZ" altLang="cs-CZ" sz="1800" dirty="0" smtClean="0"/>
              <a:t>orgánů (různé kombinace různých součástí pravomoci, včetně event. kontrolní, dozorové, sankční), 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povinnosti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oprávnění </a:t>
            </a:r>
            <a:r>
              <a:rPr lang="cs-CZ" altLang="cs-CZ" sz="1800" dirty="0"/>
              <a:t>dotčených osob („veřejná subjektivní práva“) v příslušné oblasti</a:t>
            </a:r>
            <a:r>
              <a:rPr lang="cs-CZ" altLang="cs-CZ" sz="1800" dirty="0" smtClean="0"/>
              <a:t>,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altLang="cs-CZ" sz="1800" dirty="0" smtClean="0"/>
              <a:t>otázky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odpovědnosti </a:t>
            </a:r>
            <a:r>
              <a:rPr lang="cs-CZ" altLang="cs-CZ" sz="1800" dirty="0"/>
              <a:t>za porušení povinností (správní trestání), </a:t>
            </a:r>
            <a:endParaRPr lang="cs-CZ" altLang="cs-CZ" sz="1800" dirty="0" smtClean="0"/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altLang="cs-CZ" sz="1800" dirty="0" smtClean="0"/>
              <a:t>a také - 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postupy</a:t>
            </a:r>
            <a:r>
              <a:rPr lang="cs-CZ" altLang="cs-CZ" sz="1800" dirty="0"/>
              <a:t> při výkonu veřejné </a:t>
            </a:r>
            <a:r>
              <a:rPr lang="cs-CZ" altLang="cs-CZ" sz="1800" dirty="0" smtClean="0"/>
              <a:t>správy, resp. jejich specifika (zprav.</a:t>
            </a:r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subsidiární působností správního řádu</a:t>
            </a:r>
            <a:r>
              <a:rPr lang="cs-CZ" altLang="cs-CZ" sz="1800" dirty="0" smtClean="0"/>
              <a:t> /s výjimkou některých oblastí/).</a:t>
            </a:r>
          </a:p>
          <a:p>
            <a:pPr>
              <a:lnSpc>
                <a:spcPct val="100000"/>
              </a:lnSpc>
            </a:pPr>
            <a:r>
              <a:rPr lang="cs-CZ" altLang="cs-CZ" sz="1800" dirty="0" smtClean="0"/>
              <a:t>struktura zpravidla doplňována, resp. konkretizována </a:t>
            </a:r>
            <a:r>
              <a:rPr lang="cs-CZ" altLang="cs-CZ" sz="1800" dirty="0" smtClean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prováděcími předpisy </a:t>
            </a:r>
            <a:r>
              <a:rPr lang="cs-CZ" altLang="cs-CZ" sz="1800" dirty="0" smtClean="0"/>
              <a:t>(</a:t>
            </a:r>
            <a:r>
              <a:rPr lang="cs-CZ" altLang="cs-CZ" sz="1800" dirty="0" err="1" smtClean="0"/>
              <a:t>nař.vl</a:t>
            </a:r>
            <a:r>
              <a:rPr lang="cs-CZ" altLang="cs-CZ" sz="1800" dirty="0" smtClean="0"/>
              <a:t>., vyhláškami ministerstev,…)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1800" dirty="0" smtClean="0"/>
              <a:t>         + ve více oblastech </a:t>
            </a:r>
            <a:r>
              <a:rPr lang="cs-CZ" altLang="cs-CZ" sz="1800" dirty="0" smtClean="0"/>
              <a:t>působnost </a:t>
            </a:r>
            <a:r>
              <a:rPr lang="cs-CZ" altLang="cs-CZ" sz="1800" dirty="0" smtClean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 EU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resp.mezinárodních</a:t>
            </a:r>
            <a:r>
              <a:rPr lang="cs-CZ" altLang="cs-CZ" sz="1800" dirty="0" smtClean="0"/>
              <a:t> smluv.</a:t>
            </a: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CF25AF1-E8DF-4DB6-90C7-B1AC6CFAB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331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fld id="{D701C9C8-9A3D-4C00-AA25-C2B0CA5E4273}" type="slidenum">
              <a:rPr lang="cs-CZ" altLang="cs-CZ" sz="1200"/>
              <a:pPr/>
              <a:t>9</a:t>
            </a:fld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19916985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662</TotalTime>
  <Words>1671</Words>
  <Application>Microsoft Office PowerPoint</Application>
  <PresentationFormat>Vlastní</PresentationFormat>
  <Paragraphs>222</Paragraphs>
  <Slides>19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Prezentace_MU_CZ</vt:lpstr>
      <vt:lpstr>MP719Z Správní právo II    1. přednáška - 23.9.2024 </vt:lpstr>
      <vt:lpstr>Obsah přednášky:</vt:lpstr>
      <vt:lpstr>            Účel dnešní přednášky:</vt:lpstr>
      <vt:lpstr>Připomenutí: systém správního práva   </vt:lpstr>
      <vt:lpstr>   </vt:lpstr>
      <vt:lpstr>Následovat  bude (období Jaro 2025)</vt:lpstr>
      <vt:lpstr>            Výuka předmětu Správní právo II             v následujících tématech  </vt:lpstr>
      <vt:lpstr> Systém správního práva – praktický pohled:</vt:lpstr>
      <vt:lpstr>Systém správního práva – praktický pohled:</vt:lpstr>
      <vt:lpstr>Příklad  struktury zákonné úpravy:</vt:lpstr>
      <vt:lpstr>  Nyní ve Správním právu II: </vt:lpstr>
      <vt:lpstr>dále navazujeme na Správní právo I </vt:lpstr>
      <vt:lpstr> Správní právo procesní            </vt:lpstr>
      <vt:lpstr> Formy činnosti veřejné správy - odraz ve správní řádu        (z.č. 500/2004 Sb., ve znění pozdějších předpisů) („SŘ“): </vt:lpstr>
      <vt:lpstr> Formy činnosti veřejné správy - odraz ve správní řádu  </vt:lpstr>
      <vt:lpstr>               Mimo procesní režim SŘ:</vt:lpstr>
      <vt:lpstr>Princip legality jako obecný princip a základ</vt:lpstr>
      <vt:lpstr>Princip legality jako společný základ </vt:lpstr>
      <vt:lpstr>Toť zatím vše ke dnešnímu tématu….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Uzivatel</cp:lastModifiedBy>
  <cp:revision>141</cp:revision>
  <cp:lastPrinted>2019-11-18T06:05:28Z</cp:lastPrinted>
  <dcterms:created xsi:type="dcterms:W3CDTF">2019-11-18T05:31:11Z</dcterms:created>
  <dcterms:modified xsi:type="dcterms:W3CDTF">2024-09-22T15:09:10Z</dcterms:modified>
</cp:coreProperties>
</file>