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45"/>
  </p:notesMasterIdLst>
  <p:handoutMasterIdLst>
    <p:handoutMasterId r:id="rId46"/>
  </p:handoutMasterIdLst>
  <p:sldIdLst>
    <p:sldId id="256" r:id="rId2"/>
    <p:sldId id="257" r:id="rId3"/>
    <p:sldId id="258" r:id="rId4"/>
    <p:sldId id="259" r:id="rId5"/>
    <p:sldId id="274" r:id="rId6"/>
    <p:sldId id="260" r:id="rId7"/>
    <p:sldId id="408" r:id="rId8"/>
    <p:sldId id="410" r:id="rId9"/>
    <p:sldId id="275" r:id="rId10"/>
    <p:sldId id="261" r:id="rId11"/>
    <p:sldId id="262" r:id="rId12"/>
    <p:sldId id="263" r:id="rId13"/>
    <p:sldId id="264" r:id="rId14"/>
    <p:sldId id="265" r:id="rId15"/>
    <p:sldId id="266" r:id="rId16"/>
    <p:sldId id="267" r:id="rId17"/>
    <p:sldId id="268" r:id="rId18"/>
    <p:sldId id="269" r:id="rId19"/>
    <p:sldId id="369" r:id="rId20"/>
    <p:sldId id="370" r:id="rId21"/>
    <p:sldId id="372" r:id="rId22"/>
    <p:sldId id="373" r:id="rId23"/>
    <p:sldId id="374" r:id="rId24"/>
    <p:sldId id="375" r:id="rId25"/>
    <p:sldId id="376" r:id="rId26"/>
    <p:sldId id="378" r:id="rId27"/>
    <p:sldId id="379" r:id="rId28"/>
    <p:sldId id="382" r:id="rId29"/>
    <p:sldId id="383" r:id="rId30"/>
    <p:sldId id="385" r:id="rId31"/>
    <p:sldId id="386" r:id="rId32"/>
    <p:sldId id="388" r:id="rId33"/>
    <p:sldId id="390" r:id="rId34"/>
    <p:sldId id="391" r:id="rId35"/>
    <p:sldId id="392" r:id="rId36"/>
    <p:sldId id="448" r:id="rId37"/>
    <p:sldId id="450" r:id="rId38"/>
    <p:sldId id="452" r:id="rId39"/>
    <p:sldId id="453" r:id="rId40"/>
    <p:sldId id="449" r:id="rId41"/>
    <p:sldId id="394" r:id="rId42"/>
    <p:sldId id="396" r:id="rId43"/>
    <p:sldId id="397" r:id="rId44"/>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79" autoAdjust="0"/>
    <p:restoredTop sz="86370" autoAdjust="0"/>
  </p:normalViewPr>
  <p:slideViewPr>
    <p:cSldViewPr snapToGrid="0">
      <p:cViewPr varScale="1">
        <p:scale>
          <a:sx n="57" d="100"/>
          <a:sy n="57" d="100"/>
        </p:scale>
        <p:origin x="1012" y="52"/>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F3BFAFEF-A7DE-4940-A51D-42FA18527C52}" type="slidenum">
              <a:rPr lang="cs-CZ" smtClean="0"/>
              <a:t>5</a:t>
            </a:fld>
            <a:endParaRPr lang="cs-CZ"/>
          </a:p>
        </p:txBody>
      </p:sp>
    </p:spTree>
    <p:extLst>
      <p:ext uri="{BB962C8B-B14F-4D97-AF65-F5344CB8AC3E}">
        <p14:creationId xmlns:p14="http://schemas.microsoft.com/office/powerpoint/2010/main" val="32449163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43</a:t>
            </a:fld>
            <a:endParaRPr lang="cs-CZ" altLang="cs-CZ"/>
          </a:p>
        </p:txBody>
      </p:sp>
    </p:spTree>
    <p:extLst>
      <p:ext uri="{BB962C8B-B14F-4D97-AF65-F5344CB8AC3E}">
        <p14:creationId xmlns:p14="http://schemas.microsoft.com/office/powerpoint/2010/main" val="402758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9C17AA43-0B68-4729-A7CA-73050A0B50D3}" type="slidenum">
              <a:rPr lang="cs-CZ" smtClean="0"/>
              <a:t>8</a:t>
            </a:fld>
            <a:endParaRPr lang="cs-CZ"/>
          </a:p>
        </p:txBody>
      </p:sp>
    </p:spTree>
    <p:extLst>
      <p:ext uri="{BB962C8B-B14F-4D97-AF65-F5344CB8AC3E}">
        <p14:creationId xmlns:p14="http://schemas.microsoft.com/office/powerpoint/2010/main" val="38965175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F3BFAFEF-A7DE-4940-A51D-42FA18527C52}" type="slidenum">
              <a:rPr lang="cs-CZ" smtClean="0"/>
              <a:t>9</a:t>
            </a:fld>
            <a:endParaRPr lang="cs-CZ"/>
          </a:p>
        </p:txBody>
      </p:sp>
    </p:spTree>
    <p:extLst>
      <p:ext uri="{BB962C8B-B14F-4D97-AF65-F5344CB8AC3E}">
        <p14:creationId xmlns:p14="http://schemas.microsoft.com/office/powerpoint/2010/main" val="21036250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35</a:t>
            </a:fld>
            <a:endParaRPr lang="cs-CZ" altLang="cs-CZ"/>
          </a:p>
        </p:txBody>
      </p:sp>
    </p:spTree>
    <p:extLst>
      <p:ext uri="{BB962C8B-B14F-4D97-AF65-F5344CB8AC3E}">
        <p14:creationId xmlns:p14="http://schemas.microsoft.com/office/powerpoint/2010/main" val="27461077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17AA43-0B68-4729-A7CA-73050A0B50D3}" type="slidenum">
              <a:rPr lang="cs-CZ" smtClean="0"/>
              <a:t>37</a:t>
            </a:fld>
            <a:endParaRPr lang="cs-CZ"/>
          </a:p>
        </p:txBody>
      </p:sp>
    </p:spTree>
    <p:extLst>
      <p:ext uri="{BB962C8B-B14F-4D97-AF65-F5344CB8AC3E}">
        <p14:creationId xmlns:p14="http://schemas.microsoft.com/office/powerpoint/2010/main" val="5033492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17AA43-0B68-4729-A7CA-73050A0B50D3}" type="slidenum">
              <a:rPr lang="cs-CZ" smtClean="0"/>
              <a:t>38</a:t>
            </a:fld>
            <a:endParaRPr lang="cs-CZ"/>
          </a:p>
        </p:txBody>
      </p:sp>
    </p:spTree>
    <p:extLst>
      <p:ext uri="{BB962C8B-B14F-4D97-AF65-F5344CB8AC3E}">
        <p14:creationId xmlns:p14="http://schemas.microsoft.com/office/powerpoint/2010/main" val="30794950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17AA43-0B68-4729-A7CA-73050A0B50D3}" type="slidenum">
              <a:rPr lang="cs-CZ" smtClean="0"/>
              <a:t>40</a:t>
            </a:fld>
            <a:endParaRPr lang="cs-CZ"/>
          </a:p>
        </p:txBody>
      </p:sp>
    </p:spTree>
    <p:extLst>
      <p:ext uri="{BB962C8B-B14F-4D97-AF65-F5344CB8AC3E}">
        <p14:creationId xmlns:p14="http://schemas.microsoft.com/office/powerpoint/2010/main" val="28509053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41</a:t>
            </a:fld>
            <a:endParaRPr lang="cs-CZ" altLang="cs-CZ"/>
          </a:p>
        </p:txBody>
      </p:sp>
    </p:spTree>
    <p:extLst>
      <p:ext uri="{BB962C8B-B14F-4D97-AF65-F5344CB8AC3E}">
        <p14:creationId xmlns:p14="http://schemas.microsoft.com/office/powerpoint/2010/main" val="34449712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42</a:t>
            </a:fld>
            <a:endParaRPr lang="cs-CZ" altLang="cs-CZ"/>
          </a:p>
        </p:txBody>
      </p:sp>
    </p:spTree>
    <p:extLst>
      <p:ext uri="{BB962C8B-B14F-4D97-AF65-F5344CB8AC3E}">
        <p14:creationId xmlns:p14="http://schemas.microsoft.com/office/powerpoint/2010/main" val="3424840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4" name="Obrázek 8">
            <a:extLst>
              <a:ext uri="{FF2B5EF4-FFF2-40B4-BE49-F238E27FC236}">
                <a16:creationId xmlns:a16="http://schemas.microsoft.com/office/drawing/2014/main" id="{F4BEF68F-D2E3-A445-BE69-DE5712F4B9F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8">
            <a:extLst>
              <a:ext uri="{FF2B5EF4-FFF2-40B4-BE49-F238E27FC236}">
                <a16:creationId xmlns:a16="http://schemas.microsoft.com/office/drawing/2014/main" id="{E49E2218-4CCF-BC44-930E-B31D9BFD897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pic>
        <p:nvPicPr>
          <p:cNvPr id="8" name="Obrázek 8">
            <a:extLst>
              <a:ext uri="{FF2B5EF4-FFF2-40B4-BE49-F238E27FC236}">
                <a16:creationId xmlns:a16="http://schemas.microsoft.com/office/drawing/2014/main" id="{3670C515-4DAA-7F4B-92D5-CBE71403759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10" name="Obrázek 8">
            <a:extLst>
              <a:ext uri="{FF2B5EF4-FFF2-40B4-BE49-F238E27FC236}">
                <a16:creationId xmlns:a16="http://schemas.microsoft.com/office/drawing/2014/main" id="{D2567773-B605-2B43-9036-93D6446553F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9100DC"/>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9100DC"/>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9"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LAW slide">
    <p:bg>
      <p:bgPr>
        <a:solidFill>
          <a:srgbClr val="9100DC"/>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5"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1" name="Obrázek 8">
            <a:extLst>
              <a:ext uri="{FF2B5EF4-FFF2-40B4-BE49-F238E27FC236}">
                <a16:creationId xmlns:a16="http://schemas.microsoft.com/office/drawing/2014/main" id="{59BBB889-9A7B-9D4F-983C-EF6BCB924DA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1" name="Obrázek 8">
            <a:extLst>
              <a:ext uri="{FF2B5EF4-FFF2-40B4-BE49-F238E27FC236}">
                <a16:creationId xmlns:a16="http://schemas.microsoft.com/office/drawing/2014/main" id="{8B634E8E-DBA3-B14F-81EC-219FEC2F82C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2" name="Obrázek 8">
            <a:extLst>
              <a:ext uri="{FF2B5EF4-FFF2-40B4-BE49-F238E27FC236}">
                <a16:creationId xmlns:a16="http://schemas.microsoft.com/office/drawing/2014/main" id="{F5224E24-147F-EE43-B65A-19061D0BD9F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9" name="Obrázek 8">
            <a:extLst>
              <a:ext uri="{FF2B5EF4-FFF2-40B4-BE49-F238E27FC236}">
                <a16:creationId xmlns:a16="http://schemas.microsoft.com/office/drawing/2014/main" id="{9FA8E4E0-B396-804E-A80F-F901C2CBAF0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17" name="Obrázek 8">
            <a:extLst>
              <a:ext uri="{FF2B5EF4-FFF2-40B4-BE49-F238E27FC236}">
                <a16:creationId xmlns:a16="http://schemas.microsoft.com/office/drawing/2014/main" id="{A63F5DF2-7BE9-9D42-95D5-0960F0062F2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7" name="Obrázek 8">
            <a:extLst>
              <a:ext uri="{FF2B5EF4-FFF2-40B4-BE49-F238E27FC236}">
                <a16:creationId xmlns:a16="http://schemas.microsoft.com/office/drawing/2014/main" id="{2B91F2EA-D76F-7D4C-960D-6E3E77E7184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7" name="Obrázek 8">
            <a:extLst>
              <a:ext uri="{FF2B5EF4-FFF2-40B4-BE49-F238E27FC236}">
                <a16:creationId xmlns:a16="http://schemas.microsoft.com/office/drawing/2014/main" id="{E7FAA686-EF64-0D47-AFF9-2958D278989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a:xfrm>
            <a:off x="264556" y="1702504"/>
            <a:ext cx="11361600" cy="1171580"/>
          </a:xfrm>
        </p:spPr>
        <p:txBody>
          <a:bodyPr/>
          <a:lstStyle/>
          <a:p>
            <a:pPr algn="ctr"/>
            <a:r>
              <a:rPr lang="cs-CZ" b="0" i="0" u="sng" dirty="0">
                <a:effectLst/>
                <a:latin typeface="Roboto" panose="02000000000000000000" pitchFamily="2" charset="0"/>
              </a:rPr>
              <a:t>MP719Z Správní právo II</a:t>
            </a:r>
            <a:br>
              <a:rPr lang="cs-CZ" b="0" i="0" dirty="0">
                <a:effectLst/>
                <a:latin typeface="Roboto" panose="02000000000000000000" pitchFamily="2" charset="0"/>
              </a:rPr>
            </a:br>
            <a:br>
              <a:rPr lang="cs-CZ" b="0" i="0" dirty="0">
                <a:effectLst/>
                <a:latin typeface="Roboto" panose="02000000000000000000" pitchFamily="2" charset="0"/>
              </a:rPr>
            </a:br>
            <a:r>
              <a:rPr lang="cs-CZ" b="0" i="0" dirty="0">
                <a:effectLst/>
                <a:latin typeface="Roboto" panose="02000000000000000000" pitchFamily="2" charset="0"/>
              </a:rPr>
              <a:t>Charakteristika hlavních forem realizace veřejné správy II:</a:t>
            </a:r>
            <a:br>
              <a:rPr lang="cs-CZ" b="0" i="0" dirty="0">
                <a:effectLst/>
                <a:latin typeface="Roboto" panose="02000000000000000000" pitchFamily="2" charset="0"/>
              </a:rPr>
            </a:br>
            <a:br>
              <a:rPr lang="cs-CZ" b="0" i="0" dirty="0">
                <a:effectLst/>
                <a:latin typeface="Roboto" panose="02000000000000000000" pitchFamily="2" charset="0"/>
              </a:rPr>
            </a:br>
            <a:r>
              <a:rPr lang="cs-CZ" b="0" i="0" dirty="0">
                <a:effectLst/>
                <a:latin typeface="Roboto" panose="02000000000000000000" pitchFamily="2" charset="0"/>
              </a:rPr>
              <a:t>Opatření obecné povahy.</a:t>
            </a:r>
            <a:endParaRPr lang="cs-CZ" dirty="0"/>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a:xfrm>
            <a:off x="414000" y="5878751"/>
            <a:ext cx="11361600" cy="698497"/>
          </a:xfrm>
        </p:spPr>
        <p:txBody>
          <a:bodyPr/>
          <a:lstStyle/>
          <a:p>
            <a:pPr algn="ctr"/>
            <a:r>
              <a:rPr lang="cs-CZ" dirty="0"/>
              <a:t>David Hejč</a:t>
            </a:r>
          </a:p>
        </p:txBody>
      </p:sp>
    </p:spTree>
    <p:extLst>
      <p:ext uri="{BB962C8B-B14F-4D97-AF65-F5344CB8AC3E}">
        <p14:creationId xmlns:p14="http://schemas.microsoft.com/office/powerpoint/2010/main" val="3263342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CF75981B-AA31-4071-98BB-5924317506FD}"/>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6" name="Nadpis 1">
            <a:extLst>
              <a:ext uri="{FF2B5EF4-FFF2-40B4-BE49-F238E27FC236}">
                <a16:creationId xmlns:a16="http://schemas.microsoft.com/office/drawing/2014/main" id="{A24E172E-58C3-4627-ACF7-608BF222CB9F}"/>
              </a:ext>
            </a:extLst>
          </p:cNvPr>
          <p:cNvSpPr>
            <a:spLocks noGrp="1"/>
          </p:cNvSpPr>
          <p:nvPr>
            <p:ph type="title"/>
          </p:nvPr>
        </p:nvSpPr>
        <p:spPr>
          <a:xfrm>
            <a:off x="720725" y="720725"/>
            <a:ext cx="10752138" cy="450850"/>
          </a:xfrm>
        </p:spPr>
        <p:txBody>
          <a:bodyPr>
            <a:normAutofit fontScale="90000"/>
          </a:bodyPr>
          <a:lstStyle/>
          <a:p>
            <a:r>
              <a:rPr lang="cs-CZ" sz="2800" b="1" dirty="0"/>
              <a:t>Opatření obecné povahy - definice</a:t>
            </a:r>
          </a:p>
        </p:txBody>
      </p:sp>
      <p:sp>
        <p:nvSpPr>
          <p:cNvPr id="7" name="Zástupný symbol pro obsah 2">
            <a:extLst>
              <a:ext uri="{FF2B5EF4-FFF2-40B4-BE49-F238E27FC236}">
                <a16:creationId xmlns:a16="http://schemas.microsoft.com/office/drawing/2014/main" id="{BEA3556F-C3A9-4BF4-B547-A905916D4E32}"/>
              </a:ext>
            </a:extLst>
          </p:cNvPr>
          <p:cNvSpPr>
            <a:spLocks noGrp="1"/>
          </p:cNvSpPr>
          <p:nvPr>
            <p:ph idx="1"/>
          </p:nvPr>
        </p:nvSpPr>
        <p:spPr>
          <a:xfrm>
            <a:off x="720725" y="1692275"/>
            <a:ext cx="10752138" cy="4140200"/>
          </a:xfrm>
        </p:spPr>
        <p:txBody>
          <a:bodyPr>
            <a:normAutofit/>
          </a:bodyPr>
          <a:lstStyle/>
          <a:p>
            <a:pPr algn="just"/>
            <a:r>
              <a:rPr lang="cs-CZ" sz="2600" dirty="0"/>
              <a:t>§ 171 SpŘ </a:t>
            </a:r>
            <a:r>
              <a:rPr lang="cs-CZ" sz="2600" b="1" dirty="0"/>
              <a:t>negativní vymezení</a:t>
            </a:r>
          </a:p>
          <a:p>
            <a:pPr lvl="1" algn="just">
              <a:buFont typeface="Arial" pitchFamily="34" charset="0"/>
              <a:buChar char="•"/>
            </a:pPr>
            <a:r>
              <a:rPr lang="cs-CZ" sz="2400" dirty="0"/>
              <a:t>závazný úkon správního orgánu</a:t>
            </a:r>
          </a:p>
          <a:p>
            <a:pPr lvl="1" algn="just">
              <a:buFont typeface="Arial" pitchFamily="34" charset="0"/>
              <a:buChar char="•"/>
            </a:pPr>
            <a:r>
              <a:rPr lang="cs-CZ" sz="2400" dirty="0"/>
              <a:t>není právním předpisem ani rozhodnutím</a:t>
            </a:r>
          </a:p>
          <a:p>
            <a:pPr marL="457200" lvl="1" indent="0" algn="just">
              <a:buNone/>
            </a:pPr>
            <a:endParaRPr lang="cs-CZ" sz="2400" dirty="0"/>
          </a:p>
          <a:p>
            <a:pPr algn="just"/>
            <a:r>
              <a:rPr lang="cs-CZ" sz="2600" b="1" dirty="0"/>
              <a:t>pozitivní definice </a:t>
            </a:r>
            <a:r>
              <a:rPr lang="cs-CZ" sz="2600" dirty="0"/>
              <a:t>v návrhu SpŘ(2003)</a:t>
            </a:r>
          </a:p>
          <a:p>
            <a:pPr lvl="1" algn="just">
              <a:buFont typeface="Arial" pitchFamily="34" charset="0"/>
              <a:buChar char="•"/>
            </a:pPr>
            <a:r>
              <a:rPr lang="cs-CZ" sz="2400" dirty="0"/>
              <a:t>úkon správního orgánu </a:t>
            </a:r>
            <a:r>
              <a:rPr lang="cs-CZ" sz="2400" u="sng" dirty="0"/>
              <a:t>v určité věci</a:t>
            </a:r>
            <a:r>
              <a:rPr lang="cs-CZ" sz="2400" dirty="0"/>
              <a:t>, který se přímo dotýká práv, povinností nebo zájmů </a:t>
            </a:r>
            <a:r>
              <a:rPr lang="cs-CZ" sz="2400" u="sng" dirty="0"/>
              <a:t>blíže neurčeného okruhu osob</a:t>
            </a:r>
          </a:p>
          <a:p>
            <a:pPr algn="just"/>
            <a:endParaRPr lang="cs-CZ" sz="2600" dirty="0"/>
          </a:p>
          <a:p>
            <a:pPr algn="just"/>
            <a:r>
              <a:rPr lang="cs-CZ" sz="2600" dirty="0"/>
              <a:t>judikatura považuje OOP toliko správní akt konkrétně-abstraktní (</a:t>
            </a:r>
            <a:r>
              <a:rPr lang="cs-CZ" sz="2400" dirty="0"/>
              <a:t>1Ao 1/2005-98 z 27.9.2005, Sb. NSS 740/2006)</a:t>
            </a:r>
          </a:p>
          <a:p>
            <a:pPr lvl="1">
              <a:buNone/>
            </a:pPr>
            <a:endParaRPr lang="cs-CZ" dirty="0"/>
          </a:p>
        </p:txBody>
      </p:sp>
    </p:spTree>
    <p:extLst>
      <p:ext uri="{BB962C8B-B14F-4D97-AF65-F5344CB8AC3E}">
        <p14:creationId xmlns:p14="http://schemas.microsoft.com/office/powerpoint/2010/main" val="14619732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B27A61F-7454-4426-84AB-0E1BBE8D3607}"/>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6" name="Nadpis 1">
            <a:extLst>
              <a:ext uri="{FF2B5EF4-FFF2-40B4-BE49-F238E27FC236}">
                <a16:creationId xmlns:a16="http://schemas.microsoft.com/office/drawing/2014/main" id="{71555EC2-C984-4027-A2FF-C8751984D38F}"/>
              </a:ext>
            </a:extLst>
          </p:cNvPr>
          <p:cNvSpPr>
            <a:spLocks noGrp="1"/>
          </p:cNvSpPr>
          <p:nvPr>
            <p:ph type="title"/>
          </p:nvPr>
        </p:nvSpPr>
        <p:spPr>
          <a:xfrm>
            <a:off x="720725" y="720725"/>
            <a:ext cx="10752138" cy="450850"/>
          </a:xfrm>
        </p:spPr>
        <p:txBody>
          <a:bodyPr>
            <a:normAutofit fontScale="90000"/>
          </a:bodyPr>
          <a:lstStyle/>
          <a:p>
            <a:r>
              <a:rPr lang="cs-CZ" sz="2800" b="1" dirty="0"/>
              <a:t>Kdy jde o OOP?</a:t>
            </a:r>
          </a:p>
        </p:txBody>
      </p:sp>
      <p:sp>
        <p:nvSpPr>
          <p:cNvPr id="7" name="Zástupný symbol pro obsah 2">
            <a:extLst>
              <a:ext uri="{FF2B5EF4-FFF2-40B4-BE49-F238E27FC236}">
                <a16:creationId xmlns:a16="http://schemas.microsoft.com/office/drawing/2014/main" id="{66AB5DC2-E497-410C-A70C-73102A2EFBF4}"/>
              </a:ext>
            </a:extLst>
          </p:cNvPr>
          <p:cNvSpPr>
            <a:spLocks noGrp="1"/>
          </p:cNvSpPr>
          <p:nvPr>
            <p:ph idx="1"/>
          </p:nvPr>
        </p:nvSpPr>
        <p:spPr>
          <a:xfrm>
            <a:off x="720725" y="1692275"/>
            <a:ext cx="10752138" cy="4140200"/>
          </a:xfrm>
        </p:spPr>
        <p:txBody>
          <a:bodyPr>
            <a:normAutofit/>
          </a:bodyPr>
          <a:lstStyle/>
          <a:p>
            <a:pPr algn="just"/>
            <a:r>
              <a:rPr lang="cs-CZ" sz="2600" u="sng" dirty="0"/>
              <a:t>Dvojí možnost výkladu vymezení OOP podle § 171 SpŘ</a:t>
            </a:r>
          </a:p>
          <a:p>
            <a:pPr marL="0" indent="0" algn="just">
              <a:buNone/>
            </a:pPr>
            <a:endParaRPr lang="cs-CZ" sz="2600" dirty="0"/>
          </a:p>
          <a:p>
            <a:pPr lvl="1" algn="just">
              <a:buFont typeface="Arial" pitchFamily="34" charset="0"/>
              <a:buChar char="•"/>
            </a:pPr>
            <a:r>
              <a:rPr lang="cs-CZ" sz="2400" i="1" u="sng" dirty="0"/>
              <a:t>Formální pojetí</a:t>
            </a:r>
          </a:p>
          <a:p>
            <a:pPr lvl="2" algn="just"/>
            <a:r>
              <a:rPr lang="cs-CZ" dirty="0"/>
              <a:t>jen když to zákon výslovně stanoví (zákonné zmocnění) — např. aktuální znění § 77 ProvPoz i § </a:t>
            </a:r>
            <a:r>
              <a:rPr lang="cs-CZ" dirty="0" err="1"/>
              <a:t>19a</a:t>
            </a:r>
            <a:r>
              <a:rPr lang="cs-CZ" dirty="0"/>
              <a:t> PozKom</a:t>
            </a:r>
          </a:p>
          <a:p>
            <a:pPr marL="914400" lvl="2" indent="0" algn="just">
              <a:buNone/>
            </a:pPr>
            <a:endParaRPr lang="cs-CZ" dirty="0"/>
          </a:p>
          <a:p>
            <a:pPr lvl="1" algn="just">
              <a:buFont typeface="Arial" pitchFamily="34" charset="0"/>
              <a:buChar char="•"/>
            </a:pPr>
            <a:r>
              <a:rPr lang="cs-CZ" sz="2400" i="1" u="sng" dirty="0"/>
              <a:t>Materiální pojetí</a:t>
            </a:r>
          </a:p>
          <a:p>
            <a:pPr lvl="2" algn="just"/>
            <a:r>
              <a:rPr lang="cs-CZ" dirty="0"/>
              <a:t>zákon zmocňuje správní orgány k vydání správního aktu v konkrétní věci, který je závazný pro neurčitý počet osob a není výslovně označen jako opatření obecné povahy</a:t>
            </a:r>
          </a:p>
          <a:p>
            <a:pPr lvl="2" algn="just">
              <a:buNone/>
            </a:pPr>
            <a:r>
              <a:rPr lang="cs-CZ" dirty="0"/>
              <a:t>   </a:t>
            </a:r>
          </a:p>
        </p:txBody>
      </p:sp>
    </p:spTree>
    <p:extLst>
      <p:ext uri="{BB962C8B-B14F-4D97-AF65-F5344CB8AC3E}">
        <p14:creationId xmlns:p14="http://schemas.microsoft.com/office/powerpoint/2010/main" val="6282114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B564F466-8F0A-4E95-A19E-641D3D1D37E5}"/>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6" name="Nadpis 1">
            <a:extLst>
              <a:ext uri="{FF2B5EF4-FFF2-40B4-BE49-F238E27FC236}">
                <a16:creationId xmlns:a16="http://schemas.microsoft.com/office/drawing/2014/main" id="{53D8E507-BA3D-4A15-A2ED-52B2362A45F7}"/>
              </a:ext>
            </a:extLst>
          </p:cNvPr>
          <p:cNvSpPr>
            <a:spLocks noGrp="1"/>
          </p:cNvSpPr>
          <p:nvPr>
            <p:ph type="title"/>
          </p:nvPr>
        </p:nvSpPr>
        <p:spPr>
          <a:xfrm>
            <a:off x="720725" y="720725"/>
            <a:ext cx="10752138" cy="450850"/>
          </a:xfrm>
        </p:spPr>
        <p:txBody>
          <a:bodyPr>
            <a:normAutofit fontScale="90000"/>
          </a:bodyPr>
          <a:lstStyle/>
          <a:p>
            <a:r>
              <a:rPr lang="cs-CZ" sz="2800" b="1" dirty="0"/>
              <a:t>Vývoj pojetí OOP v soudní judikatuře</a:t>
            </a:r>
          </a:p>
        </p:txBody>
      </p:sp>
      <p:sp>
        <p:nvSpPr>
          <p:cNvPr id="7" name="Zástupný symbol pro obsah 2">
            <a:extLst>
              <a:ext uri="{FF2B5EF4-FFF2-40B4-BE49-F238E27FC236}">
                <a16:creationId xmlns:a16="http://schemas.microsoft.com/office/drawing/2014/main" id="{511F9BC9-4AEB-4CC2-B289-6FB658AFFD12}"/>
              </a:ext>
            </a:extLst>
          </p:cNvPr>
          <p:cNvSpPr>
            <a:spLocks noGrp="1"/>
          </p:cNvSpPr>
          <p:nvPr>
            <p:ph idx="1"/>
          </p:nvPr>
        </p:nvSpPr>
        <p:spPr>
          <a:xfrm>
            <a:off x="720725" y="1692275"/>
            <a:ext cx="10752138" cy="4140200"/>
          </a:xfrm>
        </p:spPr>
        <p:txBody>
          <a:bodyPr>
            <a:normAutofit/>
          </a:bodyPr>
          <a:lstStyle/>
          <a:p>
            <a:pPr algn="just">
              <a:buNone/>
            </a:pPr>
            <a:r>
              <a:rPr lang="cs-CZ" sz="2600" dirty="0"/>
              <a:t>Nejprve </a:t>
            </a:r>
            <a:r>
              <a:rPr lang="cs-CZ" sz="2600" u="sng" dirty="0"/>
              <a:t>materiální</a:t>
            </a:r>
            <a:r>
              <a:rPr lang="cs-CZ" sz="2600" dirty="0"/>
              <a:t> přístup:</a:t>
            </a:r>
          </a:p>
          <a:p>
            <a:pPr algn="just"/>
            <a:r>
              <a:rPr lang="cs-CZ" sz="2600" dirty="0"/>
              <a:t>rozhodnutí NSS </a:t>
            </a:r>
            <a:r>
              <a:rPr lang="cs-CZ" sz="2600" dirty="0" err="1"/>
              <a:t>1Ao</a:t>
            </a:r>
            <a:r>
              <a:rPr lang="cs-CZ" sz="2600" dirty="0"/>
              <a:t> 1/2005-98 z 27.9.2005, Sb. NSS 740/2006</a:t>
            </a:r>
          </a:p>
          <a:p>
            <a:pPr lvl="1" algn="just">
              <a:buFont typeface="Arial" pitchFamily="34" charset="0"/>
              <a:buChar char="•"/>
            </a:pPr>
            <a:r>
              <a:rPr lang="cs-CZ" sz="2400" i="1" dirty="0"/>
              <a:t>opatření obecné povahy je správním aktem s konkrétně určeným předmětem (vztahuje se tedy k určité konkrétní situaci) a s obecně vymezeným okruhem adresátů</a:t>
            </a:r>
          </a:p>
          <a:p>
            <a:pPr lvl="1" algn="just"/>
            <a:r>
              <a:rPr lang="cs-CZ" sz="2400" dirty="0"/>
              <a:t>Typickým příkladem OOP </a:t>
            </a:r>
            <a:r>
              <a:rPr lang="cs-CZ" sz="2400" b="1" dirty="0"/>
              <a:t>dopravní značení</a:t>
            </a:r>
            <a:r>
              <a:rPr lang="cs-CZ" sz="2400" dirty="0"/>
              <a:t>: </a:t>
            </a:r>
            <a:r>
              <a:rPr lang="cs-CZ" sz="2400" i="1" dirty="0"/>
              <a:t>umístěné na určité křižovatce (konkrétní předmět): např. dopravní značky „Dej přednost v jízdě!“ a „Hlavní pozemní komunikace“ umístěné na křižovatce ulic A. a B. v obci C. řeší konkrétní dopravní situaci v tomto místě (ukládají povinnosti), a to vůči všem účastníkům silničního provozu (neurčití adresáti)</a:t>
            </a:r>
            <a:endParaRPr lang="cs-CZ" sz="2400" dirty="0"/>
          </a:p>
          <a:p>
            <a:pPr lvl="1">
              <a:buNone/>
            </a:pPr>
            <a:endParaRPr lang="cs-CZ" dirty="0"/>
          </a:p>
        </p:txBody>
      </p:sp>
    </p:spTree>
    <p:extLst>
      <p:ext uri="{BB962C8B-B14F-4D97-AF65-F5344CB8AC3E}">
        <p14:creationId xmlns:p14="http://schemas.microsoft.com/office/powerpoint/2010/main" val="42905345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0264E701-E386-48C3-931A-1431866664A1}"/>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a:extLst>
              <a:ext uri="{FF2B5EF4-FFF2-40B4-BE49-F238E27FC236}">
                <a16:creationId xmlns:a16="http://schemas.microsoft.com/office/drawing/2014/main" id="{0D279DFF-7EC9-49E2-8F7B-069D6CA72B93}"/>
              </a:ext>
            </a:extLst>
          </p:cNvPr>
          <p:cNvSpPr>
            <a:spLocks noGrp="1"/>
          </p:cNvSpPr>
          <p:nvPr>
            <p:ph type="title"/>
          </p:nvPr>
        </p:nvSpPr>
        <p:spPr/>
        <p:txBody>
          <a:bodyPr/>
          <a:lstStyle/>
          <a:p>
            <a:r>
              <a:rPr lang="cs-CZ" sz="4000" b="1" dirty="0"/>
              <a:t>Vývoj pojetí OOP v soudní judikatuře</a:t>
            </a:r>
            <a:endParaRPr lang="en-US" dirty="0"/>
          </a:p>
        </p:txBody>
      </p:sp>
      <p:sp>
        <p:nvSpPr>
          <p:cNvPr id="6" name="Zástupný symbol pro obsah 2">
            <a:extLst>
              <a:ext uri="{FF2B5EF4-FFF2-40B4-BE49-F238E27FC236}">
                <a16:creationId xmlns:a16="http://schemas.microsoft.com/office/drawing/2014/main" id="{38FEA21F-E520-4204-8EA8-EBC418F0F29B}"/>
              </a:ext>
            </a:extLst>
          </p:cNvPr>
          <p:cNvSpPr>
            <a:spLocks noGrp="1"/>
          </p:cNvSpPr>
          <p:nvPr>
            <p:ph idx="1"/>
          </p:nvPr>
        </p:nvSpPr>
        <p:spPr>
          <a:xfrm>
            <a:off x="838899" y="1692275"/>
            <a:ext cx="10633964" cy="4138074"/>
          </a:xfrm>
        </p:spPr>
        <p:txBody>
          <a:bodyPr>
            <a:normAutofit fontScale="92500" lnSpcReduction="20000"/>
          </a:bodyPr>
          <a:lstStyle/>
          <a:p>
            <a:pPr marL="342900" lvl="1" indent="-342900" algn="just">
              <a:buNone/>
            </a:pPr>
            <a:r>
              <a:rPr lang="cs-CZ" sz="2400" dirty="0"/>
              <a:t>Následně naopak příklon k </a:t>
            </a:r>
            <a:r>
              <a:rPr lang="cs-CZ" sz="2400" b="1" u="sng" dirty="0"/>
              <a:t>formálnímu</a:t>
            </a:r>
            <a:r>
              <a:rPr lang="cs-CZ" sz="2400" u="sng" dirty="0"/>
              <a:t> </a:t>
            </a:r>
            <a:r>
              <a:rPr lang="cs-CZ" sz="2400" dirty="0"/>
              <a:t>pojetí:</a:t>
            </a:r>
          </a:p>
          <a:p>
            <a:pPr marL="342900" lvl="1" indent="-342900" algn="just">
              <a:buNone/>
            </a:pPr>
            <a:endParaRPr lang="cs-CZ" sz="2600" dirty="0"/>
          </a:p>
          <a:p>
            <a:pPr algn="just"/>
            <a:r>
              <a:rPr lang="cs-CZ" sz="2600" dirty="0"/>
              <a:t>usnesení rozšířeného senátu NSS č.j. 3 Ao 1/2007 - 44 ze 13. března 2007, Sb. NSS 1276/2007</a:t>
            </a:r>
          </a:p>
          <a:p>
            <a:pPr marL="342900" lvl="1" indent="-342900" algn="just">
              <a:buNone/>
            </a:pPr>
            <a:endParaRPr lang="cs-CZ" sz="2400" dirty="0"/>
          </a:p>
          <a:p>
            <a:pPr marL="342900" lvl="1" indent="-342900" algn="just">
              <a:buNone/>
            </a:pPr>
            <a:r>
              <a:rPr lang="cs-CZ" sz="2400" dirty="0"/>
              <a:t>Definitivní příklon k </a:t>
            </a:r>
            <a:r>
              <a:rPr lang="cs-CZ" sz="2400" b="1" u="sng" dirty="0"/>
              <a:t>materiálnímu</a:t>
            </a:r>
            <a:r>
              <a:rPr lang="cs-CZ" sz="2400" dirty="0"/>
              <a:t> pojetí:</a:t>
            </a:r>
          </a:p>
          <a:p>
            <a:pPr algn="just"/>
            <a:r>
              <a:rPr lang="cs-CZ" sz="2600" dirty="0"/>
              <a:t>rozhodnutí sp.zn. Pl. ÚS 14/07 z 19. listopadu 2008 (</a:t>
            </a:r>
            <a:r>
              <a:rPr lang="cs-CZ" sz="2600" dirty="0" err="1"/>
              <a:t>Sb.n.u.US</a:t>
            </a:r>
            <a:r>
              <a:rPr lang="cs-CZ" sz="2600" dirty="0"/>
              <a:t> sv. 51 ročník 2008, s. 409, č. 198/2008)</a:t>
            </a:r>
          </a:p>
          <a:p>
            <a:pPr lvl="1" algn="just">
              <a:buFont typeface="Arial" pitchFamily="34" charset="0"/>
              <a:buChar char="•"/>
            </a:pPr>
            <a:r>
              <a:rPr lang="cs-CZ" sz="2400" dirty="0"/>
              <a:t>„činnost veřejné správy vyžaduje přijímat i takové správní akty, které nejsou výlučně jen akty normativními či individuálními, ale jsou jejich určitou kombinací; jsou tak </a:t>
            </a:r>
            <a:r>
              <a:rPr lang="cs-CZ" sz="2400" b="1" dirty="0"/>
              <a:t>správními akty smíšené povahy s konkrétně určeným předmětem regulace a obecně vymezeným okruhem adresátů</a:t>
            </a:r>
            <a:r>
              <a:rPr lang="cs-CZ" sz="2400" dirty="0"/>
              <a:t>"</a:t>
            </a:r>
          </a:p>
          <a:p>
            <a:pPr marL="342900" lvl="1" indent="-342900" algn="just">
              <a:buNone/>
            </a:pPr>
            <a:endParaRPr lang="cs-CZ" sz="2400" dirty="0"/>
          </a:p>
          <a:p>
            <a:pPr marL="342900" lvl="1" indent="-342900" algn="just">
              <a:buNone/>
            </a:pPr>
            <a:endParaRPr lang="cs-CZ" sz="2400" dirty="0"/>
          </a:p>
          <a:p>
            <a:pPr algn="just">
              <a:buNone/>
            </a:pPr>
            <a:endParaRPr lang="cs-CZ" dirty="0"/>
          </a:p>
          <a:p>
            <a:pPr>
              <a:buNone/>
            </a:pPr>
            <a:endParaRPr lang="cs-CZ" dirty="0"/>
          </a:p>
        </p:txBody>
      </p:sp>
    </p:spTree>
    <p:extLst>
      <p:ext uri="{BB962C8B-B14F-4D97-AF65-F5344CB8AC3E}">
        <p14:creationId xmlns:p14="http://schemas.microsoft.com/office/powerpoint/2010/main" val="12185036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4B7D7F50-A6F4-48AE-9481-DA9F9EABC54E}"/>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a:extLst>
              <a:ext uri="{FF2B5EF4-FFF2-40B4-BE49-F238E27FC236}">
                <a16:creationId xmlns:a16="http://schemas.microsoft.com/office/drawing/2014/main" id="{BE8BA9E5-0BC9-4567-ABCC-4A66C3950320}"/>
              </a:ext>
            </a:extLst>
          </p:cNvPr>
          <p:cNvSpPr>
            <a:spLocks noGrp="1"/>
          </p:cNvSpPr>
          <p:nvPr>
            <p:ph type="title"/>
          </p:nvPr>
        </p:nvSpPr>
        <p:spPr>
          <a:xfrm>
            <a:off x="666000" y="233439"/>
            <a:ext cx="10753200" cy="451576"/>
          </a:xfrm>
        </p:spPr>
        <p:txBody>
          <a:bodyPr/>
          <a:lstStyle/>
          <a:p>
            <a:r>
              <a:rPr lang="cs-CZ" sz="4000" b="1" dirty="0"/>
              <a:t>Vývoj pojetí OOP v soudní judikatuře</a:t>
            </a:r>
            <a:endParaRPr lang="en-US" dirty="0"/>
          </a:p>
        </p:txBody>
      </p:sp>
      <p:sp>
        <p:nvSpPr>
          <p:cNvPr id="6" name="Zástupný symbol pro obsah 2">
            <a:extLst>
              <a:ext uri="{FF2B5EF4-FFF2-40B4-BE49-F238E27FC236}">
                <a16:creationId xmlns:a16="http://schemas.microsoft.com/office/drawing/2014/main" id="{2BD348DB-1F7C-4E49-901B-2A7F9D337FE6}"/>
              </a:ext>
            </a:extLst>
          </p:cNvPr>
          <p:cNvSpPr>
            <a:spLocks noGrp="1"/>
          </p:cNvSpPr>
          <p:nvPr>
            <p:ph idx="1"/>
          </p:nvPr>
        </p:nvSpPr>
        <p:spPr>
          <a:xfrm>
            <a:off x="720725" y="1171575"/>
            <a:ext cx="10752138" cy="4140200"/>
          </a:xfrm>
        </p:spPr>
        <p:txBody>
          <a:bodyPr>
            <a:normAutofit fontScale="92500"/>
          </a:bodyPr>
          <a:lstStyle/>
          <a:p>
            <a:pPr marL="72000" indent="0" algn="just">
              <a:buNone/>
            </a:pPr>
            <a:r>
              <a:rPr lang="cs-CZ" sz="2600" b="1" dirty="0"/>
              <a:t>Výsledné ustálení materiálního pojetí =&gt; tzv. formálně-materiální pojetí)</a:t>
            </a:r>
          </a:p>
          <a:p>
            <a:pPr marL="0" indent="0" algn="just">
              <a:buNone/>
            </a:pPr>
            <a:endParaRPr lang="cs-CZ" sz="2600" b="1" dirty="0"/>
          </a:p>
          <a:p>
            <a:pPr algn="just"/>
            <a:r>
              <a:rPr lang="cs-CZ" sz="2600" dirty="0"/>
              <a:t>Usnesení III. ÚS 1085/11 ze 17.4.2013</a:t>
            </a:r>
          </a:p>
          <a:p>
            <a:pPr lvl="1" algn="just">
              <a:buFont typeface="Arial" pitchFamily="34" charset="0"/>
              <a:buChar char="•"/>
            </a:pPr>
            <a:r>
              <a:rPr lang="cs-CZ" sz="2400" b="1" dirty="0"/>
              <a:t>Pokud zákon výslovně stanoví formu příslušného právního aktu, a tato forma je dodržena, není tu zpravidla prostor pro jiné soudní hodnocení povahy takového aktu</a:t>
            </a:r>
            <a:r>
              <a:rPr lang="cs-CZ" sz="2400" dirty="0"/>
              <a:t>.</a:t>
            </a:r>
          </a:p>
          <a:p>
            <a:pPr marL="457200" lvl="1" indent="0" algn="just">
              <a:buNone/>
            </a:pPr>
            <a:endParaRPr lang="cs-CZ" sz="2400" dirty="0"/>
          </a:p>
          <a:p>
            <a:pPr lvl="1" algn="just">
              <a:buFont typeface="Arial" pitchFamily="34" charset="0"/>
              <a:buChar char="•"/>
            </a:pPr>
            <a:r>
              <a:rPr lang="cs-CZ" sz="2400" dirty="0"/>
              <a:t>Úvahy soudu o tom, zda napadený akt je opatřením obecné povahy či nikoliv, jsou ovšem namístě, </a:t>
            </a:r>
            <a:r>
              <a:rPr lang="cs-CZ" sz="2400" b="1" dirty="0"/>
              <a:t>pokud zákonné pojmenování takového aktu zcela chybí, či pokud došlo k zásadní změně právní úpravy, přičemž chybějí výslovná přechodná ustanovení</a:t>
            </a:r>
            <a:r>
              <a:rPr lang="cs-CZ" sz="2400" dirty="0"/>
              <a:t>. </a:t>
            </a:r>
          </a:p>
          <a:p>
            <a:pPr lvl="1">
              <a:buNone/>
            </a:pPr>
            <a:endParaRPr lang="cs-CZ" dirty="0"/>
          </a:p>
        </p:txBody>
      </p:sp>
    </p:spTree>
    <p:extLst>
      <p:ext uri="{BB962C8B-B14F-4D97-AF65-F5344CB8AC3E}">
        <p14:creationId xmlns:p14="http://schemas.microsoft.com/office/powerpoint/2010/main" val="12147837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BFBEFB14-2E2E-4623-8729-D8852C959297}"/>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a:extLst>
              <a:ext uri="{FF2B5EF4-FFF2-40B4-BE49-F238E27FC236}">
                <a16:creationId xmlns:a16="http://schemas.microsoft.com/office/drawing/2014/main" id="{5E39506E-EA06-4156-B412-59CD62B77B09}"/>
              </a:ext>
            </a:extLst>
          </p:cNvPr>
          <p:cNvSpPr>
            <a:spLocks noGrp="1"/>
          </p:cNvSpPr>
          <p:nvPr>
            <p:ph type="title"/>
          </p:nvPr>
        </p:nvSpPr>
        <p:spPr>
          <a:xfrm>
            <a:off x="719400" y="378000"/>
            <a:ext cx="10753200" cy="451576"/>
          </a:xfrm>
        </p:spPr>
        <p:txBody>
          <a:bodyPr/>
          <a:lstStyle/>
          <a:p>
            <a:r>
              <a:rPr lang="cs-CZ" dirty="0"/>
              <a:t>Příklady OOP ve zvláštních zákonech</a:t>
            </a:r>
            <a:endParaRPr lang="en-US" dirty="0"/>
          </a:p>
        </p:txBody>
      </p:sp>
      <p:sp>
        <p:nvSpPr>
          <p:cNvPr id="5" name="Zástupný obsah 4">
            <a:extLst>
              <a:ext uri="{FF2B5EF4-FFF2-40B4-BE49-F238E27FC236}">
                <a16:creationId xmlns:a16="http://schemas.microsoft.com/office/drawing/2014/main" id="{E6DAEF0B-8526-4777-9511-F9509C5571A5}"/>
              </a:ext>
            </a:extLst>
          </p:cNvPr>
          <p:cNvSpPr>
            <a:spLocks noGrp="1"/>
          </p:cNvSpPr>
          <p:nvPr>
            <p:ph idx="1"/>
          </p:nvPr>
        </p:nvSpPr>
        <p:spPr/>
        <p:txBody>
          <a:bodyPr numCol="2"/>
          <a:lstStyle/>
          <a:p>
            <a:pPr marL="72000" indent="0">
              <a:buNone/>
            </a:pPr>
            <a:r>
              <a:rPr lang="cs-CZ" dirty="0"/>
              <a:t>Pojmenovaná OOP</a:t>
            </a:r>
          </a:p>
          <a:p>
            <a:r>
              <a:rPr lang="cs-CZ" dirty="0"/>
              <a:t>dopravní značení</a:t>
            </a:r>
          </a:p>
          <a:p>
            <a:r>
              <a:rPr lang="cs-CZ" dirty="0"/>
              <a:t>územní plán</a:t>
            </a:r>
          </a:p>
          <a:p>
            <a:r>
              <a:rPr lang="cs-CZ" sz="2800" dirty="0">
                <a:effectLst/>
              </a:rPr>
              <a:t>ochranná pásma </a:t>
            </a:r>
            <a:endParaRPr lang="cs-CZ" dirty="0"/>
          </a:p>
          <a:p>
            <a:r>
              <a:rPr lang="cs-CZ" sz="2800" dirty="0">
                <a:effectLst/>
              </a:rPr>
              <a:t>rozdělení vzdušného prostoru</a:t>
            </a:r>
            <a:endParaRPr lang="cs-CZ" dirty="0"/>
          </a:p>
          <a:p>
            <a:r>
              <a:rPr lang="cs-CZ" sz="2800" dirty="0">
                <a:effectLst/>
              </a:rPr>
              <a:t>návštěvní řády národních parků</a:t>
            </a:r>
            <a:endParaRPr lang="cs-CZ" sz="2800" dirty="0">
              <a:effectLst/>
              <a:latin typeface="Book Antiqua" panose="02040602050305030304" pitchFamily="18" charset="0"/>
              <a:ea typeface="Calibri" panose="020F0502020204030204" pitchFamily="34" charset="0"/>
              <a:cs typeface="Times New Roman" panose="02020603050405020304" pitchFamily="18" charset="0"/>
            </a:endParaRPr>
          </a:p>
          <a:p>
            <a:r>
              <a:rPr lang="cs-CZ" dirty="0"/>
              <a:t>…</a:t>
            </a:r>
          </a:p>
          <a:p>
            <a:pPr marL="72000" indent="0">
              <a:buNone/>
            </a:pPr>
            <a:endParaRPr lang="cs-CZ" dirty="0"/>
          </a:p>
          <a:p>
            <a:pPr marL="72000" indent="0">
              <a:buNone/>
            </a:pPr>
            <a:endParaRPr lang="cs-CZ" dirty="0"/>
          </a:p>
          <a:p>
            <a:pPr marL="72000" indent="0">
              <a:buNone/>
            </a:pPr>
            <a:r>
              <a:rPr lang="cs-CZ" dirty="0"/>
              <a:t>Nepojmenovaná OOP</a:t>
            </a:r>
          </a:p>
          <a:p>
            <a:pPr algn="just"/>
            <a:r>
              <a:rPr lang="cs-CZ" dirty="0"/>
              <a:t>Akt podle § 9 odst. 3 zákona o myslivosti, jímž může orgán státní správy myslivosti nařídit přiměřené omezení nebo i zákaz vstupu do honitby nebo jejích částí</a:t>
            </a:r>
          </a:p>
        </p:txBody>
      </p:sp>
    </p:spTree>
    <p:extLst>
      <p:ext uri="{BB962C8B-B14F-4D97-AF65-F5344CB8AC3E}">
        <p14:creationId xmlns:p14="http://schemas.microsoft.com/office/powerpoint/2010/main" val="12217163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4F54667F-5BF3-46AD-95D5-6BA08AEBD280}"/>
              </a:ext>
            </a:extLst>
          </p:cNvPr>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6" name="Nadpis 1">
            <a:extLst>
              <a:ext uri="{FF2B5EF4-FFF2-40B4-BE49-F238E27FC236}">
                <a16:creationId xmlns:a16="http://schemas.microsoft.com/office/drawing/2014/main" id="{E219A891-0528-4C2A-BA22-CA24ADBCCCE2}"/>
              </a:ext>
            </a:extLst>
          </p:cNvPr>
          <p:cNvSpPr>
            <a:spLocks noGrp="1"/>
          </p:cNvSpPr>
          <p:nvPr>
            <p:ph type="title"/>
          </p:nvPr>
        </p:nvSpPr>
        <p:spPr>
          <a:xfrm>
            <a:off x="721062" y="276109"/>
            <a:ext cx="10752138" cy="450850"/>
          </a:xfrm>
        </p:spPr>
        <p:txBody>
          <a:bodyPr>
            <a:normAutofit fontScale="90000"/>
          </a:bodyPr>
          <a:lstStyle/>
          <a:p>
            <a:r>
              <a:rPr lang="cs-CZ" sz="2800" b="1" dirty="0"/>
              <a:t>Řízení o vydání OOP podle </a:t>
            </a:r>
            <a:r>
              <a:rPr lang="cs-CZ" sz="2800" b="1" dirty="0" err="1"/>
              <a:t>SpŘ</a:t>
            </a:r>
            <a:endParaRPr lang="cs-CZ" sz="2800" b="1" dirty="0"/>
          </a:p>
        </p:txBody>
      </p:sp>
      <p:sp>
        <p:nvSpPr>
          <p:cNvPr id="7" name="Zástupný symbol pro obsah 2">
            <a:extLst>
              <a:ext uri="{FF2B5EF4-FFF2-40B4-BE49-F238E27FC236}">
                <a16:creationId xmlns:a16="http://schemas.microsoft.com/office/drawing/2014/main" id="{733C9614-B302-410B-B27B-A34B36E11241}"/>
              </a:ext>
            </a:extLst>
          </p:cNvPr>
          <p:cNvSpPr>
            <a:spLocks noGrp="1"/>
          </p:cNvSpPr>
          <p:nvPr>
            <p:ph idx="1"/>
          </p:nvPr>
        </p:nvSpPr>
        <p:spPr>
          <a:xfrm>
            <a:off x="720725" y="1224793"/>
            <a:ext cx="10752138" cy="4607682"/>
          </a:xfrm>
        </p:spPr>
        <p:txBody>
          <a:bodyPr>
            <a:normAutofit/>
          </a:bodyPr>
          <a:lstStyle/>
          <a:p>
            <a:pPr>
              <a:buNone/>
            </a:pPr>
            <a:endParaRPr lang="cs-CZ" b="1" dirty="0"/>
          </a:p>
          <a:p>
            <a:pPr>
              <a:buNone/>
            </a:pPr>
            <a:r>
              <a:rPr lang="cs-CZ" b="1" dirty="0"/>
              <a:t>Jednotlivé fáze:</a:t>
            </a:r>
          </a:p>
          <a:p>
            <a:pPr>
              <a:buNone/>
            </a:pPr>
            <a:endParaRPr lang="cs-CZ" b="1" dirty="0"/>
          </a:p>
          <a:p>
            <a:pPr lvl="1"/>
            <a:r>
              <a:rPr lang="cs-CZ" dirty="0"/>
              <a:t>zahájení řízení o vydání OOP</a:t>
            </a:r>
          </a:p>
          <a:p>
            <a:pPr lvl="1"/>
            <a:r>
              <a:rPr lang="cs-CZ" dirty="0"/>
              <a:t>projednání návrhu OOP s dotčenými orgány</a:t>
            </a:r>
          </a:p>
          <a:p>
            <a:pPr lvl="1"/>
            <a:r>
              <a:rPr lang="cs-CZ" dirty="0"/>
              <a:t>zveřejnění návrhu OOP</a:t>
            </a:r>
          </a:p>
          <a:p>
            <a:pPr lvl="1"/>
            <a:r>
              <a:rPr lang="cs-CZ" dirty="0"/>
              <a:t>projednání návrhu OOP s dotčenými osobami</a:t>
            </a:r>
          </a:p>
          <a:p>
            <a:pPr lvl="1"/>
            <a:r>
              <a:rPr lang="cs-CZ" dirty="0"/>
              <a:t>zveřejnění odůvodněného (schváleného) OOP</a:t>
            </a:r>
          </a:p>
          <a:p>
            <a:pPr lvl="1"/>
            <a:r>
              <a:rPr lang="cs-CZ" dirty="0"/>
              <a:t>účinnost OOP</a:t>
            </a:r>
          </a:p>
          <a:p>
            <a:pPr lvl="1"/>
            <a:endParaRPr lang="cs-CZ" dirty="0"/>
          </a:p>
          <a:p>
            <a:pPr>
              <a:buNone/>
            </a:pPr>
            <a:endParaRPr lang="cs-CZ" dirty="0"/>
          </a:p>
        </p:txBody>
      </p:sp>
    </p:spTree>
    <p:extLst>
      <p:ext uri="{BB962C8B-B14F-4D97-AF65-F5344CB8AC3E}">
        <p14:creationId xmlns:p14="http://schemas.microsoft.com/office/powerpoint/2010/main" val="2131476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7718C96-0A4B-4827-9B5E-40297083FFD0}"/>
              </a:ext>
            </a:extLst>
          </p:cNvPr>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a:extLst>
              <a:ext uri="{FF2B5EF4-FFF2-40B4-BE49-F238E27FC236}">
                <a16:creationId xmlns:a16="http://schemas.microsoft.com/office/drawing/2014/main" id="{B443C6C8-97AF-4CEC-9528-9E15A27FCCB6}"/>
              </a:ext>
            </a:extLst>
          </p:cNvPr>
          <p:cNvSpPr>
            <a:spLocks noGrp="1"/>
          </p:cNvSpPr>
          <p:nvPr>
            <p:ph type="title"/>
          </p:nvPr>
        </p:nvSpPr>
        <p:spPr/>
        <p:txBody>
          <a:bodyPr/>
          <a:lstStyle/>
          <a:p>
            <a:r>
              <a:rPr lang="cs-CZ" sz="4000" b="1" dirty="0"/>
              <a:t>Zahájení řízení o vydání OOP</a:t>
            </a:r>
            <a:endParaRPr lang="en-US" dirty="0"/>
          </a:p>
        </p:txBody>
      </p:sp>
      <p:sp>
        <p:nvSpPr>
          <p:cNvPr id="5" name="Zástupný obsah 4">
            <a:extLst>
              <a:ext uri="{FF2B5EF4-FFF2-40B4-BE49-F238E27FC236}">
                <a16:creationId xmlns:a16="http://schemas.microsoft.com/office/drawing/2014/main" id="{4D07B81D-6940-4CD3-B724-DB4270ECD79D}"/>
              </a:ext>
            </a:extLst>
          </p:cNvPr>
          <p:cNvSpPr>
            <a:spLocks noGrp="1"/>
          </p:cNvSpPr>
          <p:nvPr>
            <p:ph idx="1"/>
          </p:nvPr>
        </p:nvSpPr>
        <p:spPr/>
        <p:txBody>
          <a:bodyPr/>
          <a:lstStyle/>
          <a:p>
            <a:pPr algn="just"/>
            <a:r>
              <a:rPr lang="cs-CZ" sz="2600" dirty="0"/>
              <a:t>Způsob zahájení řízení</a:t>
            </a:r>
          </a:p>
          <a:p>
            <a:pPr lvl="1" algn="just">
              <a:buFont typeface="Arial" pitchFamily="34" charset="0"/>
              <a:buChar char="•"/>
            </a:pPr>
            <a:r>
              <a:rPr lang="cs-CZ" sz="2400" dirty="0" err="1"/>
              <a:t>SpŘ</a:t>
            </a:r>
            <a:r>
              <a:rPr lang="cs-CZ" sz="2400" dirty="0"/>
              <a:t> nestanoví, zda se opatření obecné povahy vydává na </a:t>
            </a:r>
            <a:r>
              <a:rPr lang="cs-CZ" sz="2400" b="1" dirty="0"/>
              <a:t>návrh nebo z moci úřední </a:t>
            </a:r>
            <a:r>
              <a:rPr lang="cs-CZ" sz="2400" dirty="0"/>
              <a:t>(nevylučuje ani jeden ze způsobů)</a:t>
            </a:r>
          </a:p>
          <a:p>
            <a:pPr lvl="1" algn="just">
              <a:buFont typeface="Arial" pitchFamily="34" charset="0"/>
              <a:buChar char="•"/>
            </a:pPr>
            <a:r>
              <a:rPr lang="pl-PL" sz="2400" dirty="0"/>
              <a:t>podle SpŘ je OOP úkon </a:t>
            </a:r>
            <a:r>
              <a:rPr lang="pl-PL" sz="2400" b="1" dirty="0"/>
              <a:t>z moci úřední</a:t>
            </a:r>
          </a:p>
          <a:p>
            <a:pPr lvl="1" algn="just">
              <a:buNone/>
            </a:pPr>
            <a:r>
              <a:rPr lang="pl-PL" sz="2400" dirty="0"/>
              <a:t>=&gt;</a:t>
            </a:r>
            <a:r>
              <a:rPr lang="cs-CZ" sz="2400" dirty="0"/>
              <a:t> Pokud tedy zvláštní právní úprava ke způsobu zahájení řízení o vydání OOP nestanoví nic vlastního, může být řízení zahájeno buď na základě </a:t>
            </a:r>
            <a:r>
              <a:rPr lang="cs-CZ" sz="2400" b="1" dirty="0"/>
              <a:t>vlastních poznatků</a:t>
            </a:r>
            <a:r>
              <a:rPr lang="cs-CZ" sz="2400" dirty="0"/>
              <a:t> příslušného správního orgánu, nebo na základě </a:t>
            </a:r>
            <a:r>
              <a:rPr lang="cs-CZ" sz="2400" b="1" dirty="0"/>
              <a:t>vnějšího podnětu </a:t>
            </a:r>
            <a:r>
              <a:rPr lang="cs-CZ" sz="2400" dirty="0"/>
              <a:t>jakékoliv fyzické nebo právnické osoby ve smyslu </a:t>
            </a:r>
            <a:r>
              <a:rPr lang="cs-CZ" sz="2400" dirty="0" err="1"/>
              <a:t>ust</a:t>
            </a:r>
            <a:r>
              <a:rPr lang="cs-CZ" sz="2400" dirty="0"/>
              <a:t>.   § 42 </a:t>
            </a:r>
            <a:r>
              <a:rPr lang="cs-CZ" sz="2400" dirty="0" err="1"/>
              <a:t>SpŘ</a:t>
            </a:r>
            <a:r>
              <a:rPr lang="cs-CZ" sz="2400" dirty="0"/>
              <a:t>, které se zde podle § 174 odst. 1 </a:t>
            </a:r>
            <a:r>
              <a:rPr lang="cs-CZ" sz="2400" dirty="0" err="1"/>
              <a:t>SpŘ</a:t>
            </a:r>
            <a:r>
              <a:rPr lang="cs-CZ" sz="2400" dirty="0"/>
              <a:t> aplikuje přiměřeně. </a:t>
            </a:r>
            <a:endParaRPr lang="pl-PL" sz="2400" dirty="0"/>
          </a:p>
          <a:p>
            <a:endParaRPr lang="en-US" dirty="0"/>
          </a:p>
        </p:txBody>
      </p:sp>
    </p:spTree>
    <p:extLst>
      <p:ext uri="{BB962C8B-B14F-4D97-AF65-F5344CB8AC3E}">
        <p14:creationId xmlns:p14="http://schemas.microsoft.com/office/powerpoint/2010/main" val="36608521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985C5486-F213-4FEE-9A1D-97930F13D605}"/>
              </a:ext>
            </a:extLst>
          </p:cNvPr>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a:extLst>
              <a:ext uri="{FF2B5EF4-FFF2-40B4-BE49-F238E27FC236}">
                <a16:creationId xmlns:a16="http://schemas.microsoft.com/office/drawing/2014/main" id="{BBB34DD9-A954-4EF3-B64A-83991FE296EC}"/>
              </a:ext>
            </a:extLst>
          </p:cNvPr>
          <p:cNvSpPr>
            <a:spLocks noGrp="1"/>
          </p:cNvSpPr>
          <p:nvPr>
            <p:ph type="title"/>
          </p:nvPr>
        </p:nvSpPr>
        <p:spPr>
          <a:xfrm>
            <a:off x="666000" y="281850"/>
            <a:ext cx="10753200" cy="451576"/>
          </a:xfrm>
        </p:spPr>
        <p:txBody>
          <a:bodyPr/>
          <a:lstStyle/>
          <a:p>
            <a:r>
              <a:rPr lang="cs-CZ" b="1" dirty="0"/>
              <a:t>Zahájení řízení o vydání OOP</a:t>
            </a:r>
            <a:endParaRPr lang="en-US" dirty="0"/>
          </a:p>
        </p:txBody>
      </p:sp>
      <p:sp>
        <p:nvSpPr>
          <p:cNvPr id="5" name="Zástupný obsah 4">
            <a:extLst>
              <a:ext uri="{FF2B5EF4-FFF2-40B4-BE49-F238E27FC236}">
                <a16:creationId xmlns:a16="http://schemas.microsoft.com/office/drawing/2014/main" id="{CE0C79A2-9CEB-452B-9376-290DC1BE8BA1}"/>
              </a:ext>
            </a:extLst>
          </p:cNvPr>
          <p:cNvSpPr>
            <a:spLocks noGrp="1"/>
          </p:cNvSpPr>
          <p:nvPr>
            <p:ph idx="1"/>
          </p:nvPr>
        </p:nvSpPr>
        <p:spPr>
          <a:xfrm>
            <a:off x="786675" y="1021988"/>
            <a:ext cx="10753200" cy="4139998"/>
          </a:xfrm>
        </p:spPr>
        <p:txBody>
          <a:bodyPr/>
          <a:lstStyle/>
          <a:p>
            <a:pPr algn="just"/>
            <a:r>
              <a:rPr lang="cs-CZ" b="1" dirty="0"/>
              <a:t>podatelé podnětu </a:t>
            </a:r>
            <a:r>
              <a:rPr lang="cs-CZ" dirty="0"/>
              <a:t>k zahájení daného řízení z moci úřední se nemohou domoci jeho zahájení (resp. na zahájení řízení o vydání takového OOP </a:t>
            </a:r>
            <a:r>
              <a:rPr lang="cs-CZ" b="1" dirty="0"/>
              <a:t>nemají</a:t>
            </a:r>
            <a:r>
              <a:rPr lang="cs-CZ" dirty="0"/>
              <a:t> podatelé podnětu </a:t>
            </a:r>
            <a:r>
              <a:rPr lang="cs-CZ" b="1" dirty="0"/>
              <a:t>právní nárok</a:t>
            </a:r>
            <a:r>
              <a:rPr lang="cs-CZ" dirty="0"/>
              <a:t>)</a:t>
            </a:r>
          </a:p>
          <a:p>
            <a:pPr algn="just"/>
            <a:endParaRPr lang="cs-CZ" dirty="0"/>
          </a:p>
          <a:p>
            <a:pPr algn="just"/>
            <a:r>
              <a:rPr lang="cs-CZ" dirty="0"/>
              <a:t>Je však p</a:t>
            </a:r>
            <a:r>
              <a:rPr lang="cs-CZ" b="1" dirty="0"/>
              <a:t>ovinností správního orgánu podněty </a:t>
            </a:r>
            <a:r>
              <a:rPr lang="cs-CZ" dirty="0"/>
              <a:t>k zahájení řízení o vydání opatření obecné povahy </a:t>
            </a:r>
            <a:r>
              <a:rPr lang="cs-CZ" b="1" dirty="0"/>
              <a:t>přijímat</a:t>
            </a:r>
            <a:r>
              <a:rPr lang="cs-CZ" dirty="0"/>
              <a:t>, ať již přijdou od osoby fyzické, nebo právnické, nebo od jiného správního orgánu nebo orgánu veřejné moci, v zákonné lhůtě je </a:t>
            </a:r>
            <a:r>
              <a:rPr lang="cs-CZ" b="1" dirty="0"/>
              <a:t>vyřídit</a:t>
            </a:r>
            <a:r>
              <a:rPr lang="cs-CZ" dirty="0"/>
              <a:t> a podatele o tom </a:t>
            </a:r>
            <a:r>
              <a:rPr lang="cs-CZ" b="1" dirty="0"/>
              <a:t>informovat</a:t>
            </a:r>
            <a:r>
              <a:rPr lang="cs-CZ" dirty="0"/>
              <a:t>, pokud o to požádá (§ 42 </a:t>
            </a:r>
            <a:r>
              <a:rPr lang="cs-CZ" dirty="0" err="1"/>
              <a:t>SpŘ</a:t>
            </a:r>
            <a:r>
              <a:rPr lang="cs-CZ" dirty="0"/>
              <a:t>). (srov. rozsudek Nejvyššího správního soudu ČR ze dne 8. července 2009, sp. zn. 3 </a:t>
            </a:r>
            <a:r>
              <a:rPr lang="cs-CZ" dirty="0" err="1"/>
              <a:t>Ans</a:t>
            </a:r>
            <a:r>
              <a:rPr lang="cs-CZ" dirty="0"/>
              <a:t> 1/2009).</a:t>
            </a:r>
          </a:p>
          <a:p>
            <a:endParaRPr lang="en-US" dirty="0"/>
          </a:p>
        </p:txBody>
      </p:sp>
    </p:spTree>
    <p:extLst>
      <p:ext uri="{BB962C8B-B14F-4D97-AF65-F5344CB8AC3E}">
        <p14:creationId xmlns:p14="http://schemas.microsoft.com/office/powerpoint/2010/main" val="40711124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Projednání s dotčenými orgány</a:t>
            </a:r>
          </a:p>
        </p:txBody>
      </p:sp>
      <p:sp>
        <p:nvSpPr>
          <p:cNvPr id="3" name="Zástupný symbol pro obsah 2"/>
          <p:cNvSpPr>
            <a:spLocks noGrp="1"/>
          </p:cNvSpPr>
          <p:nvPr>
            <p:ph idx="1"/>
          </p:nvPr>
        </p:nvSpPr>
        <p:spPr/>
        <p:txBody>
          <a:bodyPr>
            <a:normAutofit fontScale="92500"/>
          </a:bodyPr>
          <a:lstStyle/>
          <a:p>
            <a:pPr marL="0" indent="0">
              <a:buNone/>
            </a:pPr>
            <a:r>
              <a:rPr lang="cs-CZ" dirty="0"/>
              <a:t>- Vytvoření návrhu OOP a jeho následné „vnitřní projednání“</a:t>
            </a:r>
          </a:p>
          <a:p>
            <a:pPr marL="0" indent="0">
              <a:buNone/>
            </a:pPr>
            <a:r>
              <a:rPr lang="cs-CZ" dirty="0"/>
              <a:t>§ 136 </a:t>
            </a:r>
            <a:r>
              <a:rPr lang="cs-CZ" dirty="0" err="1"/>
              <a:t>SpŘ</a:t>
            </a:r>
            <a:endParaRPr lang="cs-CZ" dirty="0"/>
          </a:p>
          <a:p>
            <a:pPr marL="0" indent="0" algn="just">
              <a:buNone/>
            </a:pPr>
            <a:r>
              <a:rPr lang="cs-CZ" i="1" dirty="0"/>
              <a:t>(1) Dotčenými orgány jsou</a:t>
            </a:r>
          </a:p>
          <a:p>
            <a:pPr marL="0" indent="0" algn="just">
              <a:buNone/>
            </a:pPr>
            <a:r>
              <a:rPr lang="cs-CZ" i="1" dirty="0"/>
              <a:t>a) orgány, o kterých to stanoví zvláštní zákon, a</a:t>
            </a:r>
          </a:p>
          <a:p>
            <a:pPr marL="0" indent="0" algn="just">
              <a:buNone/>
            </a:pPr>
            <a:r>
              <a:rPr lang="cs-CZ" i="1" dirty="0"/>
              <a:t>b) správní orgány a jiné orgány veřejné moci příslušné k vydání závazného stanoviska (§ 149 odst. 1) nebo vyjádření, které je podkladem rozhodnutí správního orgánu.</a:t>
            </a:r>
          </a:p>
          <a:p>
            <a:pPr marL="0" indent="0" algn="just">
              <a:buNone/>
            </a:pPr>
            <a:r>
              <a:rPr lang="cs-CZ" i="1" dirty="0"/>
              <a:t>(2) Postavení dotčených orgánů mají územní samosprávné celky, jestliže se věc týká práva územního samosprávného celku na samosprávu.</a:t>
            </a:r>
          </a:p>
        </p:txBody>
      </p:sp>
    </p:spTree>
    <p:extLst>
      <p:ext uri="{BB962C8B-B14F-4D97-AF65-F5344CB8AC3E}">
        <p14:creationId xmlns:p14="http://schemas.microsoft.com/office/powerpoint/2010/main" val="907313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CF3C56A3-9D0B-4AF0-B5C0-985D07247A58}"/>
              </a:ext>
            </a:extLst>
          </p:cNvPr>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a:extLst>
              <a:ext uri="{FF2B5EF4-FFF2-40B4-BE49-F238E27FC236}">
                <a16:creationId xmlns:a16="http://schemas.microsoft.com/office/drawing/2014/main" id="{5E225751-22C3-48E5-B94C-F83042FCAB79}"/>
              </a:ext>
            </a:extLst>
          </p:cNvPr>
          <p:cNvSpPr>
            <a:spLocks noGrp="1"/>
          </p:cNvSpPr>
          <p:nvPr>
            <p:ph type="title"/>
          </p:nvPr>
        </p:nvSpPr>
        <p:spPr/>
        <p:txBody>
          <a:bodyPr/>
          <a:lstStyle/>
          <a:p>
            <a:r>
              <a:rPr lang="cs-CZ" b="1" dirty="0"/>
              <a:t>Právní formy činnosti</a:t>
            </a:r>
            <a:endParaRPr lang="en-US" dirty="0"/>
          </a:p>
        </p:txBody>
      </p:sp>
      <p:sp>
        <p:nvSpPr>
          <p:cNvPr id="6" name="Zástupný symbol pro obsah 2">
            <a:extLst>
              <a:ext uri="{FF2B5EF4-FFF2-40B4-BE49-F238E27FC236}">
                <a16:creationId xmlns:a16="http://schemas.microsoft.com/office/drawing/2014/main" id="{37A3A150-A68F-452F-B846-E5EB27082A5E}"/>
              </a:ext>
            </a:extLst>
          </p:cNvPr>
          <p:cNvSpPr>
            <a:spLocks noGrp="1"/>
          </p:cNvSpPr>
          <p:nvPr>
            <p:ph idx="1"/>
          </p:nvPr>
        </p:nvSpPr>
        <p:spPr>
          <a:xfrm>
            <a:off x="720725" y="1692275"/>
            <a:ext cx="10752138" cy="4140200"/>
          </a:xfrm>
        </p:spPr>
        <p:txBody>
          <a:bodyPr>
            <a:normAutofit/>
          </a:bodyPr>
          <a:lstStyle/>
          <a:p>
            <a:pPr marL="0" indent="0">
              <a:buNone/>
            </a:pPr>
            <a:r>
              <a:rPr lang="cs-CZ"/>
              <a:t>Správní akty</a:t>
            </a:r>
            <a:endParaRPr lang="cs-CZ" b="1" dirty="0"/>
          </a:p>
          <a:p>
            <a:r>
              <a:rPr lang="cs-CZ" dirty="0"/>
              <a:t>normativní správní akty </a:t>
            </a:r>
          </a:p>
          <a:p>
            <a:r>
              <a:rPr lang="cs-CZ" dirty="0"/>
              <a:t>individuální správní akty</a:t>
            </a:r>
          </a:p>
          <a:p>
            <a:r>
              <a:rPr lang="cs-CZ" b="1" dirty="0"/>
              <a:t>smíšené správní akty – opatření obecné povahy</a:t>
            </a:r>
          </a:p>
          <a:p>
            <a:pPr marL="0" indent="0">
              <a:buNone/>
            </a:pPr>
            <a:endParaRPr lang="cs-CZ" dirty="0"/>
          </a:p>
          <a:p>
            <a:pPr marL="0" indent="0">
              <a:buNone/>
            </a:pPr>
            <a:r>
              <a:rPr lang="cs-CZ" dirty="0"/>
              <a:t>Veřejnoprávní smlouvy</a:t>
            </a:r>
          </a:p>
          <a:p>
            <a:pPr marL="0" indent="0">
              <a:buNone/>
            </a:pPr>
            <a:r>
              <a:rPr lang="cs-CZ" dirty="0"/>
              <a:t>Faktické úkony</a:t>
            </a:r>
          </a:p>
        </p:txBody>
      </p:sp>
    </p:spTree>
    <p:extLst>
      <p:ext uri="{BB962C8B-B14F-4D97-AF65-F5344CB8AC3E}">
        <p14:creationId xmlns:p14="http://schemas.microsoft.com/office/powerpoint/2010/main" val="41732840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274638"/>
            <a:ext cx="8229600" cy="634082"/>
          </a:xfrm>
        </p:spPr>
        <p:txBody>
          <a:bodyPr>
            <a:normAutofit/>
          </a:bodyPr>
          <a:lstStyle/>
          <a:p>
            <a:r>
              <a:rPr lang="cs-CZ" sz="3200" dirty="0"/>
              <a:t>Zveřejnění </a:t>
            </a:r>
            <a:r>
              <a:rPr lang="cs-CZ" sz="3200" u="sng" dirty="0"/>
              <a:t>návrhu</a:t>
            </a:r>
            <a:r>
              <a:rPr lang="cs-CZ" sz="3200" dirty="0"/>
              <a:t> opatření obecné povah</a:t>
            </a:r>
          </a:p>
        </p:txBody>
      </p:sp>
      <p:sp>
        <p:nvSpPr>
          <p:cNvPr id="3" name="Zástupný symbol pro obsah 2"/>
          <p:cNvSpPr>
            <a:spLocks noGrp="1"/>
          </p:cNvSpPr>
          <p:nvPr>
            <p:ph idx="1"/>
          </p:nvPr>
        </p:nvSpPr>
        <p:spPr>
          <a:xfrm>
            <a:off x="1981200" y="908720"/>
            <a:ext cx="8229600" cy="5688632"/>
          </a:xfrm>
        </p:spPr>
        <p:txBody>
          <a:bodyPr>
            <a:normAutofit/>
          </a:bodyPr>
          <a:lstStyle/>
          <a:p>
            <a:pPr algn="just"/>
            <a:r>
              <a:rPr lang="cs-CZ" sz="2600" dirty="0"/>
              <a:t>Doručení (zveřejnění) návrhu opatření</a:t>
            </a:r>
          </a:p>
          <a:p>
            <a:pPr lvl="1" algn="just">
              <a:buFont typeface="Arial" pitchFamily="34" charset="0"/>
              <a:buChar char="•"/>
            </a:pPr>
            <a:r>
              <a:rPr lang="cs-CZ" sz="2400" dirty="0"/>
              <a:t>§ 172 odst. 1 SŘ — úřední deska </a:t>
            </a:r>
            <a:r>
              <a:rPr lang="pl-PL" sz="2400" dirty="0"/>
              <a:t>- § 25 odst. 2 a 3</a:t>
            </a:r>
          </a:p>
          <a:p>
            <a:pPr lvl="1" algn="just">
              <a:buFont typeface="Arial" pitchFamily="34" charset="0"/>
              <a:buChar char="•"/>
            </a:pPr>
            <a:r>
              <a:rPr lang="cs-CZ" sz="2400" dirty="0"/>
              <a:t>úřední desky </a:t>
            </a:r>
            <a:r>
              <a:rPr lang="cs-CZ" sz="2400" dirty="0" err="1"/>
              <a:t>obec.úřadů</a:t>
            </a:r>
            <a:r>
              <a:rPr lang="cs-CZ" sz="2400" dirty="0"/>
              <a:t> dotčených obcí</a:t>
            </a:r>
          </a:p>
          <a:p>
            <a:pPr lvl="2" algn="just"/>
            <a:r>
              <a:rPr lang="cs-CZ" sz="2000" dirty="0"/>
              <a:t>jen pokud se má opatření daných obcí týkat</a:t>
            </a:r>
          </a:p>
          <a:p>
            <a:pPr lvl="1" algn="just">
              <a:buFont typeface="Arial" pitchFamily="34" charset="0"/>
              <a:buChar char="•"/>
            </a:pPr>
            <a:r>
              <a:rPr lang="cs-CZ" sz="2200" dirty="0"/>
              <a:t>rozhodující pro doručení návrhu je úřední deska správního orgánu, který má opatření obecné povahy vydat</a:t>
            </a:r>
          </a:p>
          <a:p>
            <a:pPr algn="just"/>
            <a:r>
              <a:rPr lang="cs-CZ" sz="2400" dirty="0"/>
              <a:t>součást zveřejnění návrhu </a:t>
            </a:r>
            <a:r>
              <a:rPr lang="cs-CZ" sz="2400" b="1" dirty="0"/>
              <a:t>výzva dotčeným osobám </a:t>
            </a:r>
            <a:r>
              <a:rPr lang="cs-CZ" sz="2400" dirty="0"/>
              <a:t>(§2 odst. 3), aby k návrhu podávaly připomínky nebo námitky</a:t>
            </a:r>
          </a:p>
          <a:p>
            <a:pPr algn="just"/>
            <a:endParaRPr lang="cs-CZ" sz="2400" b="1" dirty="0"/>
          </a:p>
          <a:p>
            <a:pPr algn="just"/>
            <a:r>
              <a:rPr lang="cs-CZ" sz="2400" b="1" dirty="0"/>
              <a:t>zvlášť rozsáhlý návrh </a:t>
            </a:r>
            <a:r>
              <a:rPr lang="cs-CZ" sz="2400" dirty="0"/>
              <a:t>opatření obecné povahy </a:t>
            </a:r>
          </a:p>
          <a:p>
            <a:pPr lvl="2" algn="just"/>
            <a:r>
              <a:rPr lang="cs-CZ" dirty="0"/>
              <a:t>na úřední desce pouze oznámení (platí i pro úřední desky dotčených obcí)</a:t>
            </a:r>
          </a:p>
          <a:p>
            <a:pPr lvl="3" algn="just">
              <a:buFont typeface="Arial" pitchFamily="34" charset="0"/>
              <a:buChar char="•"/>
            </a:pPr>
            <a:r>
              <a:rPr lang="cs-CZ" sz="2400" dirty="0"/>
              <a:t>jaké opatření obecné povahy</a:t>
            </a:r>
          </a:p>
          <a:p>
            <a:pPr lvl="3" algn="just">
              <a:buFont typeface="Arial" pitchFamily="34" charset="0"/>
              <a:buChar char="•"/>
            </a:pPr>
            <a:r>
              <a:rPr lang="cs-CZ" sz="2400" dirty="0"/>
              <a:t>zájmů koho se přímo dotýká</a:t>
            </a:r>
          </a:p>
          <a:p>
            <a:pPr lvl="3" algn="just">
              <a:buFont typeface="Arial" pitchFamily="34" charset="0"/>
              <a:buChar char="•"/>
            </a:pPr>
            <a:r>
              <a:rPr lang="cs-CZ" sz="2400" dirty="0"/>
              <a:t>kde a v jaké lhůtě se lze s návrhem seznámit</a:t>
            </a:r>
          </a:p>
          <a:p>
            <a:pPr lvl="2" algn="just"/>
            <a:r>
              <a:rPr lang="cs-CZ" dirty="0"/>
              <a:t>úplné znění návrhu včetně odůvodnění i v tomto případě na internetu (speciální ustanovení k § 26 odst. 1)</a:t>
            </a:r>
          </a:p>
          <a:p>
            <a:endParaRPr lang="cs-CZ" dirty="0"/>
          </a:p>
        </p:txBody>
      </p:sp>
    </p:spTree>
    <p:extLst>
      <p:ext uri="{BB962C8B-B14F-4D97-AF65-F5344CB8AC3E}">
        <p14:creationId xmlns:p14="http://schemas.microsoft.com/office/powerpoint/2010/main" val="13150575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179115"/>
            <a:ext cx="8229600" cy="1143000"/>
          </a:xfrm>
        </p:spPr>
        <p:txBody>
          <a:bodyPr>
            <a:normAutofit/>
          </a:bodyPr>
          <a:lstStyle/>
          <a:p>
            <a:r>
              <a:rPr lang="cs-CZ" sz="2800" dirty="0"/>
              <a:t>Projednání návrhu OOP s dotčenými osobami</a:t>
            </a:r>
          </a:p>
        </p:txBody>
      </p:sp>
      <p:sp>
        <p:nvSpPr>
          <p:cNvPr id="3" name="Zástupný symbol pro obsah 2"/>
          <p:cNvSpPr>
            <a:spLocks noGrp="1"/>
          </p:cNvSpPr>
          <p:nvPr>
            <p:ph idx="1"/>
          </p:nvPr>
        </p:nvSpPr>
        <p:spPr>
          <a:xfrm>
            <a:off x="1847528" y="1097360"/>
            <a:ext cx="8229600" cy="5572000"/>
          </a:xfrm>
        </p:spPr>
        <p:txBody>
          <a:bodyPr>
            <a:normAutofit/>
          </a:bodyPr>
          <a:lstStyle/>
          <a:p>
            <a:pPr algn="just"/>
            <a:r>
              <a:rPr lang="cs-CZ" dirty="0"/>
              <a:t> Projednání návrhu opatření obecné povahy</a:t>
            </a:r>
          </a:p>
          <a:p>
            <a:pPr lvl="1" algn="just">
              <a:buFont typeface="Arial" pitchFamily="34" charset="0"/>
              <a:buChar char="•"/>
            </a:pPr>
            <a:r>
              <a:rPr lang="pl-PL" dirty="0"/>
              <a:t>obecně </a:t>
            </a:r>
            <a:r>
              <a:rPr lang="pl-PL" b="1" dirty="0"/>
              <a:t>písemné</a:t>
            </a:r>
            <a:r>
              <a:rPr lang="pl-PL" dirty="0"/>
              <a:t> - § 172 odst. 3 SŘ (a § 15 odst. 1)</a:t>
            </a:r>
          </a:p>
          <a:p>
            <a:pPr lvl="2" algn="just"/>
            <a:endParaRPr lang="cs-CZ" sz="2800" b="1" dirty="0"/>
          </a:p>
          <a:p>
            <a:pPr lvl="2" algn="just"/>
            <a:r>
              <a:rPr lang="cs-CZ" sz="2800" b="1" dirty="0"/>
              <a:t>veřejné projednání </a:t>
            </a:r>
            <a:r>
              <a:rPr lang="cs-CZ" sz="2800" dirty="0"/>
              <a:t>podle úvahy správního orgánu</a:t>
            </a:r>
          </a:p>
          <a:p>
            <a:pPr lvl="2" algn="just"/>
            <a:endParaRPr lang="cs-CZ" sz="2800" dirty="0"/>
          </a:p>
          <a:p>
            <a:pPr lvl="2" algn="just"/>
            <a:r>
              <a:rPr lang="cs-CZ" sz="2800" dirty="0"/>
              <a:t>že veřejné projednání pro řízení o vydání opatření obecné povahy je </a:t>
            </a:r>
            <a:r>
              <a:rPr lang="cs-CZ" sz="2800" b="1" dirty="0"/>
              <a:t>výjimkou ze zásady písemnosti</a:t>
            </a:r>
            <a:r>
              <a:rPr lang="cs-CZ" sz="2800" dirty="0"/>
              <a:t>, </a:t>
            </a:r>
          </a:p>
          <a:p>
            <a:pPr lvl="2" algn="just"/>
            <a:endParaRPr lang="cs-CZ" sz="2800" dirty="0"/>
          </a:p>
          <a:p>
            <a:pPr lvl="2" algn="just"/>
            <a:r>
              <a:rPr lang="cs-CZ" sz="2800" dirty="0"/>
              <a:t>půjde o </a:t>
            </a:r>
            <a:r>
              <a:rPr lang="cs-CZ" sz="2800" b="1" dirty="0"/>
              <a:t>případy</a:t>
            </a:r>
            <a:r>
              <a:rPr lang="cs-CZ" sz="2800" dirty="0"/>
              <a:t>, kdy to bude ke splnění účelu řízení a uplatnění práv dotčených osob nezbytné.</a:t>
            </a:r>
          </a:p>
          <a:p>
            <a:pPr lvl="1">
              <a:buNone/>
            </a:pPr>
            <a:endParaRPr lang="cs-CZ" dirty="0"/>
          </a:p>
        </p:txBody>
      </p:sp>
    </p:spTree>
    <p:extLst>
      <p:ext uri="{BB962C8B-B14F-4D97-AF65-F5344CB8AC3E}">
        <p14:creationId xmlns:p14="http://schemas.microsoft.com/office/powerpoint/2010/main" val="18499107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91544" y="0"/>
            <a:ext cx="8229600" cy="1143000"/>
          </a:xfrm>
        </p:spPr>
        <p:txBody>
          <a:bodyPr>
            <a:normAutofit/>
          </a:bodyPr>
          <a:lstStyle/>
          <a:p>
            <a:r>
              <a:rPr lang="cs-CZ" sz="2800" dirty="0"/>
              <a:t>Projednání návrhu OOP s dotčenými osobami</a:t>
            </a:r>
          </a:p>
        </p:txBody>
      </p:sp>
      <p:sp>
        <p:nvSpPr>
          <p:cNvPr id="3" name="Zástupný symbol pro obsah 2"/>
          <p:cNvSpPr>
            <a:spLocks noGrp="1"/>
          </p:cNvSpPr>
          <p:nvPr>
            <p:ph idx="1"/>
          </p:nvPr>
        </p:nvSpPr>
        <p:spPr>
          <a:xfrm>
            <a:off x="1847528" y="1097360"/>
            <a:ext cx="8229600" cy="5572000"/>
          </a:xfrm>
        </p:spPr>
        <p:txBody>
          <a:bodyPr>
            <a:normAutofit/>
          </a:bodyPr>
          <a:lstStyle/>
          <a:p>
            <a:pPr algn="just"/>
            <a:r>
              <a:rPr lang="cs-CZ" sz="2600" b="1" dirty="0"/>
              <a:t>Připomínky k návrhu OOP</a:t>
            </a:r>
          </a:p>
          <a:p>
            <a:pPr lvl="1" algn="just">
              <a:buFont typeface="Arial" pitchFamily="34" charset="0"/>
              <a:buChar char="•"/>
            </a:pPr>
            <a:r>
              <a:rPr lang="cs-CZ" sz="2400" dirty="0"/>
              <a:t>kdokoli, tzn. fyzická i právnická osoba, jejíž práva, povinnosti nebo zájmy mohou být opatřením obecné povahy </a:t>
            </a:r>
            <a:r>
              <a:rPr lang="cs-CZ" sz="2400" b="1" dirty="0"/>
              <a:t>přímo dotčeny</a:t>
            </a:r>
          </a:p>
          <a:p>
            <a:pPr lvl="1" algn="just">
              <a:buFont typeface="Arial" pitchFamily="34" charset="0"/>
              <a:buChar char="•"/>
            </a:pPr>
            <a:endParaRPr lang="cs-CZ" sz="2400" dirty="0"/>
          </a:p>
          <a:p>
            <a:pPr lvl="1" algn="just">
              <a:buFont typeface="Arial" pitchFamily="34" charset="0"/>
              <a:buChar char="•"/>
            </a:pPr>
            <a:r>
              <a:rPr lang="cs-CZ" sz="2400" dirty="0"/>
              <a:t>písemně u správního orgánu</a:t>
            </a:r>
          </a:p>
          <a:p>
            <a:pPr lvl="1" algn="just">
              <a:buFont typeface="Arial" pitchFamily="34" charset="0"/>
              <a:buChar char="•"/>
            </a:pPr>
            <a:endParaRPr lang="cs-CZ" sz="2400" dirty="0"/>
          </a:p>
          <a:p>
            <a:pPr lvl="1" algn="just">
              <a:buFont typeface="Arial" pitchFamily="34" charset="0"/>
              <a:buChar char="•"/>
            </a:pPr>
            <a:r>
              <a:rPr lang="cs-CZ" sz="2400" dirty="0"/>
              <a:t>ústní na veřejném projednání, pokud je nařízeno</a:t>
            </a:r>
          </a:p>
          <a:p>
            <a:pPr lvl="1" algn="just">
              <a:buFont typeface="Arial" pitchFamily="34" charset="0"/>
              <a:buChar char="•"/>
            </a:pPr>
            <a:endParaRPr lang="cs-CZ" sz="2400" dirty="0"/>
          </a:p>
          <a:p>
            <a:pPr lvl="1" algn="just">
              <a:buFont typeface="Arial" pitchFamily="34" charset="0"/>
              <a:buChar char="•"/>
            </a:pPr>
            <a:r>
              <a:rPr lang="cs-CZ" sz="2400" dirty="0"/>
              <a:t>připomínka by měla „přiměřeně" splňovat náležitosti podání</a:t>
            </a:r>
          </a:p>
          <a:p>
            <a:pPr lvl="2" algn="just"/>
            <a:r>
              <a:rPr lang="cs-CZ" sz="2000" dirty="0"/>
              <a:t>jde o úkon dotčené osoby směřující vůči správnímu orgánu (§ 37 odst. 1 a § 174 odst. 1)</a:t>
            </a:r>
          </a:p>
          <a:p>
            <a:pPr lvl="1">
              <a:buNone/>
            </a:pPr>
            <a:endParaRPr lang="cs-CZ" dirty="0"/>
          </a:p>
        </p:txBody>
      </p:sp>
    </p:spTree>
    <p:extLst>
      <p:ext uri="{BB962C8B-B14F-4D97-AF65-F5344CB8AC3E}">
        <p14:creationId xmlns:p14="http://schemas.microsoft.com/office/powerpoint/2010/main" val="3988516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2800" dirty="0"/>
              <a:t>Projednání návrhu OOP s dotčenými osobami</a:t>
            </a:r>
          </a:p>
        </p:txBody>
      </p:sp>
      <p:sp>
        <p:nvSpPr>
          <p:cNvPr id="3" name="Zástupný symbol pro obsah 2"/>
          <p:cNvSpPr>
            <a:spLocks noGrp="1"/>
          </p:cNvSpPr>
          <p:nvPr>
            <p:ph idx="1"/>
          </p:nvPr>
        </p:nvSpPr>
        <p:spPr>
          <a:xfrm>
            <a:off x="1981200" y="1600200"/>
            <a:ext cx="8229600" cy="4925144"/>
          </a:xfrm>
        </p:spPr>
        <p:txBody>
          <a:bodyPr>
            <a:normAutofit fontScale="85000" lnSpcReduction="20000"/>
          </a:bodyPr>
          <a:lstStyle/>
          <a:p>
            <a:r>
              <a:rPr lang="cs-CZ" sz="2400" b="1" dirty="0"/>
              <a:t>Připomínky k návrhu OOP</a:t>
            </a:r>
          </a:p>
          <a:p>
            <a:pPr lvl="1" algn="just">
              <a:buFont typeface="Arial" pitchFamily="34" charset="0"/>
              <a:buChar char="•"/>
            </a:pPr>
            <a:r>
              <a:rPr lang="cs-CZ" sz="2400" dirty="0"/>
              <a:t>vypořádání připomínek v odůvodnění = uplatněné připomínky pak mají </a:t>
            </a:r>
            <a:r>
              <a:rPr lang="cs-CZ" sz="2400" b="1" dirty="0"/>
              <a:t>povahu podkladu </a:t>
            </a:r>
            <a:r>
              <a:rPr lang="cs-CZ" sz="2400" dirty="0"/>
              <a:t>pro dané OOP a správní orgán je povinen se jimi v tomto smyslu také zabývat a </a:t>
            </a:r>
            <a:r>
              <a:rPr lang="cs-CZ" sz="2400" b="1" dirty="0"/>
              <a:t>vypořádat se s nimi v odůvodnění opatření obecné povahy</a:t>
            </a:r>
          </a:p>
          <a:p>
            <a:pPr algn="just"/>
            <a:r>
              <a:rPr lang="cs-CZ" sz="2400" b="1" dirty="0"/>
              <a:t>Námitky k návrhu OOP</a:t>
            </a:r>
          </a:p>
          <a:p>
            <a:pPr lvl="1" algn="just">
              <a:buFont typeface="Arial" pitchFamily="34" charset="0"/>
              <a:buChar char="•"/>
            </a:pPr>
            <a:r>
              <a:rPr lang="cs-CZ" sz="2400" b="1" dirty="0"/>
              <a:t>vlastníci nemovitostí</a:t>
            </a:r>
            <a:r>
              <a:rPr lang="cs-CZ" sz="2400" dirty="0"/>
              <a:t>, jejichž práva, povinnosti nebo zájmy související s </a:t>
            </a:r>
            <a:r>
              <a:rPr lang="cs-CZ" sz="2400" b="1" dirty="0"/>
              <a:t>výkonem vlastnického práva </a:t>
            </a:r>
            <a:r>
              <a:rPr lang="cs-CZ" sz="2400" dirty="0"/>
              <a:t>mohou být opatřením obecné povahy </a:t>
            </a:r>
            <a:r>
              <a:rPr lang="cs-CZ" sz="2400" b="1" dirty="0"/>
              <a:t>přímo dotčeny</a:t>
            </a:r>
          </a:p>
          <a:p>
            <a:pPr lvl="2" algn="just"/>
            <a:r>
              <a:rPr lang="cs-CZ" sz="2000" dirty="0"/>
              <a:t>např. v případech omezení dopravního přístupu k nemovitostem jejím vlastníkům</a:t>
            </a:r>
          </a:p>
          <a:p>
            <a:pPr lvl="1" algn="just">
              <a:buFont typeface="Arial" pitchFamily="34" charset="0"/>
              <a:buChar char="•"/>
            </a:pPr>
            <a:r>
              <a:rPr lang="cs-CZ" sz="2400" b="1" dirty="0"/>
              <a:t>jiné osoby</a:t>
            </a:r>
            <a:r>
              <a:rPr lang="cs-CZ" sz="2400" dirty="0"/>
              <a:t>, jejichž oprávněné zájmy mohou být opatřením obecné povahy přímo dotčeny, </a:t>
            </a:r>
            <a:r>
              <a:rPr lang="cs-CZ" sz="2400" b="1" dirty="0"/>
              <a:t>určí-li tak správní orgán</a:t>
            </a:r>
          </a:p>
          <a:p>
            <a:pPr lvl="1" algn="just">
              <a:buFont typeface="Arial" pitchFamily="34" charset="0"/>
              <a:buChar char="•"/>
            </a:pPr>
            <a:r>
              <a:rPr lang="cs-CZ" sz="2400" dirty="0"/>
              <a:t>Výsledkem posuzování námitek je </a:t>
            </a:r>
            <a:r>
              <a:rPr lang="cs-CZ" sz="2400" b="1" dirty="0"/>
              <a:t>vydání rozhodnutí </a:t>
            </a:r>
            <a:r>
              <a:rPr lang="cs-CZ" sz="2400" dirty="0"/>
              <a:t>o jednotlivé námitce, pro nějž platí, že musí být </a:t>
            </a:r>
            <a:r>
              <a:rPr lang="cs-CZ" sz="2400" b="1" dirty="0"/>
              <a:t>samostatně odůvodněno</a:t>
            </a:r>
            <a:r>
              <a:rPr lang="cs-CZ" sz="2400" dirty="0"/>
              <a:t>, jak s uplatněnými námitkami správní orgán naložil a proč s nimi tak naložil. </a:t>
            </a:r>
          </a:p>
          <a:p>
            <a:pPr lvl="1" algn="just">
              <a:buFont typeface="Arial" pitchFamily="34" charset="0"/>
              <a:buChar char="•"/>
            </a:pPr>
            <a:endParaRPr lang="cs-CZ" sz="2400" dirty="0"/>
          </a:p>
        </p:txBody>
      </p:sp>
    </p:spTree>
    <p:extLst>
      <p:ext uri="{BB962C8B-B14F-4D97-AF65-F5344CB8AC3E}">
        <p14:creationId xmlns:p14="http://schemas.microsoft.com/office/powerpoint/2010/main" val="3828144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91544" y="0"/>
            <a:ext cx="8229600" cy="1143000"/>
          </a:xfrm>
        </p:spPr>
        <p:txBody>
          <a:bodyPr>
            <a:normAutofit/>
          </a:bodyPr>
          <a:lstStyle/>
          <a:p>
            <a:r>
              <a:rPr lang="cs-CZ" sz="2800" dirty="0"/>
              <a:t>Projednání návrhu OOP s dotčenými osobami</a:t>
            </a:r>
          </a:p>
        </p:txBody>
      </p:sp>
      <p:sp>
        <p:nvSpPr>
          <p:cNvPr id="3" name="Zástupný symbol pro obsah 2"/>
          <p:cNvSpPr>
            <a:spLocks noGrp="1"/>
          </p:cNvSpPr>
          <p:nvPr>
            <p:ph idx="1"/>
          </p:nvPr>
        </p:nvSpPr>
        <p:spPr>
          <a:xfrm>
            <a:off x="1666553" y="643000"/>
            <a:ext cx="8229600" cy="5572000"/>
          </a:xfrm>
        </p:spPr>
        <p:txBody>
          <a:bodyPr>
            <a:normAutofit fontScale="92500" lnSpcReduction="20000"/>
          </a:bodyPr>
          <a:lstStyle/>
          <a:p>
            <a:pPr algn="just"/>
            <a:r>
              <a:rPr lang="cs-CZ" sz="2600" b="1" dirty="0"/>
              <a:t>Námitky proti návrhu OOP</a:t>
            </a:r>
          </a:p>
          <a:p>
            <a:pPr lvl="1" algn="just">
              <a:buFont typeface="Arial" pitchFamily="34" charset="0"/>
              <a:buChar char="•"/>
            </a:pPr>
            <a:r>
              <a:rPr lang="cs-CZ" sz="2400" dirty="0"/>
              <a:t>námitka by měla „přiměřeně" splňovat náležitosti podání</a:t>
            </a:r>
          </a:p>
          <a:p>
            <a:pPr lvl="1" algn="just">
              <a:buFont typeface="Arial" pitchFamily="34" charset="0"/>
              <a:buChar char="•"/>
            </a:pPr>
            <a:r>
              <a:rPr lang="cs-CZ" sz="2400" dirty="0"/>
              <a:t>lhůta pro uplatnění námitek</a:t>
            </a:r>
          </a:p>
          <a:p>
            <a:pPr lvl="2" algn="just"/>
            <a:r>
              <a:rPr lang="cs-CZ" sz="2000" dirty="0"/>
              <a:t>sjednocující závěr NSS: „je proto naprosto logické, že lhůta pro podání připomínek a námitek se musí odvíjet právě až od doručení (č. j. 7 As 39/2016 – 47, ze dne 26. května 2016); </a:t>
            </a:r>
            <a:r>
              <a:rPr lang="cs-CZ" sz="2100" dirty="0"/>
              <a:t>jde o výklad jdoucí ve prospěch dotčených osob (č. j. 6 As 231/2015-44, ze dne 16. srpna 2016) – tzn. </a:t>
            </a:r>
            <a:r>
              <a:rPr lang="cs-CZ" sz="2100" b="1" u="sng" dirty="0"/>
              <a:t>15+30</a:t>
            </a:r>
            <a:r>
              <a:rPr lang="cs-CZ" sz="2100" dirty="0"/>
              <a:t> </a:t>
            </a:r>
          </a:p>
          <a:p>
            <a:pPr lvl="1" algn="just">
              <a:buFont typeface="Arial" pitchFamily="34" charset="0"/>
              <a:buChar char="•"/>
            </a:pPr>
            <a:r>
              <a:rPr lang="cs-CZ" sz="2400" dirty="0"/>
              <a:t>vztah mezi námitkami a připomínkami</a:t>
            </a:r>
          </a:p>
          <a:p>
            <a:pPr lvl="2" algn="just"/>
            <a:r>
              <a:rPr lang="cs-CZ" sz="2000" dirty="0"/>
              <a:t> spor o to, zda má dotčená osoba právo podat připomínku nebo námitku — </a:t>
            </a:r>
            <a:r>
              <a:rPr lang="cs-CZ" sz="2000" b="1" dirty="0"/>
              <a:t>posuzovat podle obsahu</a:t>
            </a:r>
          </a:p>
          <a:p>
            <a:pPr lvl="1" algn="just">
              <a:buFont typeface="Arial" pitchFamily="34" charset="0"/>
              <a:buChar char="•"/>
            </a:pPr>
            <a:r>
              <a:rPr lang="cs-CZ" sz="2400" dirty="0"/>
              <a:t>nelze prominout zmeškání lhůty pro podání námitky</a:t>
            </a:r>
          </a:p>
          <a:p>
            <a:pPr algn="just"/>
            <a:r>
              <a:rPr lang="cs-CZ" sz="2600" dirty="0"/>
              <a:t>Podle obsahu a právních účinků nejde o rozhodnutí podle § 67 odst. SpŘ</a:t>
            </a:r>
          </a:p>
          <a:p>
            <a:pPr lvl="1" algn="just">
              <a:buFont typeface="Arial" pitchFamily="34" charset="0"/>
              <a:buChar char="•"/>
            </a:pPr>
            <a:r>
              <a:rPr lang="cs-CZ" sz="2400" dirty="0"/>
              <a:t>nejde o správní řízení podle § 9 části druhé </a:t>
            </a:r>
            <a:r>
              <a:rPr lang="cs-CZ" sz="2400" dirty="0" err="1"/>
              <a:t>SŘ</a:t>
            </a:r>
            <a:endParaRPr lang="cs-CZ" sz="2400" dirty="0"/>
          </a:p>
          <a:p>
            <a:pPr algn="just"/>
            <a:r>
              <a:rPr lang="cs-CZ" sz="2600" dirty="0"/>
              <a:t>Rozhodnutí o námitce je zvláštním úkonem správního orgánu podle šesté části SpŘ</a:t>
            </a:r>
          </a:p>
        </p:txBody>
      </p:sp>
    </p:spTree>
    <p:extLst>
      <p:ext uri="{BB962C8B-B14F-4D97-AF65-F5344CB8AC3E}">
        <p14:creationId xmlns:p14="http://schemas.microsoft.com/office/powerpoint/2010/main" val="28424669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19400" y="300900"/>
            <a:ext cx="10753200" cy="451576"/>
          </a:xfrm>
        </p:spPr>
        <p:txBody>
          <a:bodyPr>
            <a:normAutofit fontScale="90000"/>
          </a:bodyPr>
          <a:lstStyle/>
          <a:p>
            <a:r>
              <a:rPr lang="cs-CZ" sz="2800" dirty="0"/>
              <a:t>Projednání návrhu OOP s dotčenými osobami</a:t>
            </a:r>
          </a:p>
        </p:txBody>
      </p:sp>
      <p:sp>
        <p:nvSpPr>
          <p:cNvPr id="3" name="Zástupný symbol pro obsah 2"/>
          <p:cNvSpPr>
            <a:spLocks noGrp="1"/>
          </p:cNvSpPr>
          <p:nvPr>
            <p:ph idx="1"/>
          </p:nvPr>
        </p:nvSpPr>
        <p:spPr>
          <a:xfrm>
            <a:off x="1724025" y="895852"/>
            <a:ext cx="8229600" cy="5661248"/>
          </a:xfrm>
        </p:spPr>
        <p:txBody>
          <a:bodyPr>
            <a:normAutofit fontScale="55000" lnSpcReduction="20000"/>
          </a:bodyPr>
          <a:lstStyle/>
          <a:p>
            <a:pPr algn="just"/>
            <a:r>
              <a:rPr lang="cs-CZ" sz="2900" b="1" dirty="0"/>
              <a:t>Rozhodnutí o námitkách </a:t>
            </a:r>
            <a:r>
              <a:rPr lang="cs-CZ" sz="2900" dirty="0"/>
              <a:t>musí obsahovat odůvodnění (vypořádání) námitky</a:t>
            </a:r>
          </a:p>
          <a:p>
            <a:pPr lvl="1" algn="just">
              <a:buFont typeface="Arial" pitchFamily="34" charset="0"/>
              <a:buChar char="•"/>
            </a:pPr>
            <a:r>
              <a:rPr lang="cs-CZ" sz="2900" dirty="0"/>
              <a:t>Sb. NSS č. 2266/2011 - stejné požadavky na odůvodnění jako u rozhodnutí (§ 68 odst. 3 </a:t>
            </a:r>
            <a:r>
              <a:rPr lang="cs-CZ" sz="2900" dirty="0" err="1"/>
              <a:t>SŘ</a:t>
            </a:r>
            <a:r>
              <a:rPr lang="cs-CZ" sz="2900" dirty="0"/>
              <a:t>)</a:t>
            </a:r>
          </a:p>
          <a:p>
            <a:pPr lvl="1" algn="just">
              <a:buFont typeface="Arial" pitchFamily="34" charset="0"/>
              <a:buChar char="•"/>
            </a:pPr>
            <a:r>
              <a:rPr lang="cs-CZ" sz="2900" dirty="0"/>
              <a:t>Jde o součást odůvodnění opatření obecné povahy</a:t>
            </a:r>
            <a:endParaRPr lang="cs-CZ" sz="2900" b="1" dirty="0"/>
          </a:p>
          <a:p>
            <a:pPr>
              <a:buNone/>
            </a:pPr>
            <a:r>
              <a:rPr lang="cs-CZ" b="1" dirty="0"/>
              <a:t>připomínky vs námitky</a:t>
            </a:r>
          </a:p>
          <a:p>
            <a:pPr algn="just"/>
            <a:r>
              <a:rPr lang="cs-CZ" dirty="0"/>
              <a:t>Z hlediska práv osob dotčených opatřením obecné povahy místní úpravy provozu, představují připomínky poněkud </a:t>
            </a:r>
            <a:r>
              <a:rPr lang="cs-CZ" b="1" dirty="0"/>
              <a:t>slabší nástroj ochrany.</a:t>
            </a:r>
            <a:r>
              <a:rPr lang="cs-CZ" dirty="0"/>
              <a:t> </a:t>
            </a:r>
          </a:p>
          <a:p>
            <a:pPr algn="just"/>
            <a:r>
              <a:rPr lang="cs-CZ" dirty="0"/>
              <a:t>Z toho však nelze dovodit, že by bylo možné či snad správné se připomínkami zabývat toliko formálně a vypořádat se s nimi v odůvodnění opatření obecné povahy jen prostřednictvím obecných frází, aniž by se zohlednila jejich podstata. Z odůvodnění daného opatření obecné povahy proto </a:t>
            </a:r>
            <a:r>
              <a:rPr lang="cs-CZ" b="1" dirty="0"/>
              <a:t>musí být zřejmé</a:t>
            </a:r>
            <a:r>
              <a:rPr lang="cs-CZ" dirty="0"/>
              <a:t>, že správní orgán věnoval připomínkám náležitou pozornost, seznámil se s jejich obsahem a učinil z nich pro opatření obecné povahy nějaký závěr. Požadavky na podrobnost samotného vypořádání se s připomínkami pak budou záviset na jejich relevanci, rozsahu a detailnosti (rozsudek NSS 24. 11. 2011, sp. zn. 1 Ao 5/2010).</a:t>
            </a:r>
          </a:p>
          <a:p>
            <a:endParaRPr lang="cs-CZ" b="1" dirty="0"/>
          </a:p>
        </p:txBody>
      </p:sp>
    </p:spTree>
    <p:extLst>
      <p:ext uri="{BB962C8B-B14F-4D97-AF65-F5344CB8AC3E}">
        <p14:creationId xmlns:p14="http://schemas.microsoft.com/office/powerpoint/2010/main" val="13326741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200" dirty="0"/>
              <a:t>Zveřejnění odůvodněného (schváleného) OOP</a:t>
            </a:r>
          </a:p>
        </p:txBody>
      </p:sp>
      <p:sp>
        <p:nvSpPr>
          <p:cNvPr id="3" name="Zástupný symbol pro obsah 2"/>
          <p:cNvSpPr>
            <a:spLocks noGrp="1"/>
          </p:cNvSpPr>
          <p:nvPr>
            <p:ph idx="1"/>
          </p:nvPr>
        </p:nvSpPr>
        <p:spPr>
          <a:xfrm>
            <a:off x="720000" y="1434827"/>
            <a:ext cx="10753200" cy="4139998"/>
          </a:xfrm>
        </p:spPr>
        <p:txBody>
          <a:bodyPr>
            <a:normAutofit fontScale="70000" lnSpcReduction="20000"/>
          </a:bodyPr>
          <a:lstStyle/>
          <a:p>
            <a:pPr marL="342900" lvl="1" indent="-342900" algn="just"/>
            <a:r>
              <a:rPr lang="cs-CZ" sz="2900" dirty="0"/>
              <a:t>opatření obecné povahy, které bylo přijato jako výsledek daného řízení, a které má být zveřejněno, </a:t>
            </a:r>
            <a:r>
              <a:rPr lang="cs-CZ" sz="2900" b="1" dirty="0"/>
              <a:t>musí obsahovat odůvodnění</a:t>
            </a:r>
            <a:r>
              <a:rPr lang="cs-CZ" sz="2900" dirty="0"/>
              <a:t>.</a:t>
            </a:r>
          </a:p>
          <a:p>
            <a:pPr algn="just"/>
            <a:r>
              <a:rPr lang="cs-CZ" dirty="0"/>
              <a:t>musí naplňovat </a:t>
            </a:r>
            <a:r>
              <a:rPr lang="cs-CZ" b="1" dirty="0"/>
              <a:t>obecné požadavky </a:t>
            </a:r>
            <a:r>
              <a:rPr lang="cs-CZ" dirty="0"/>
              <a:t>kladené na odůvodnění správních rozhodnutí podle § 68 odst. 3 SpŘ, tzn.:</a:t>
            </a:r>
          </a:p>
          <a:p>
            <a:pPr algn="just"/>
            <a:r>
              <a:rPr lang="cs-CZ" dirty="0"/>
              <a:t> v odůvodnění opatření obecné povahy se vždy uvedou </a:t>
            </a:r>
            <a:r>
              <a:rPr lang="cs-CZ" b="1" dirty="0"/>
              <a:t>důvody „výroku </a:t>
            </a:r>
            <a:r>
              <a:rPr lang="cs-CZ" dirty="0"/>
              <a:t>nebo výroků“ (závazné části) opatření obecné povahy, </a:t>
            </a:r>
          </a:p>
          <a:p>
            <a:pPr algn="just"/>
            <a:r>
              <a:rPr lang="cs-CZ" b="1" dirty="0"/>
              <a:t>podklady pro jeho vydání </a:t>
            </a:r>
            <a:r>
              <a:rPr lang="cs-CZ" dirty="0"/>
              <a:t>(např. i podaný podnět, stanovisko dotčeného orgánu, připomínky)</a:t>
            </a:r>
          </a:p>
          <a:p>
            <a:pPr algn="just"/>
            <a:r>
              <a:rPr lang="cs-CZ" b="1" dirty="0"/>
              <a:t>úvahy</a:t>
            </a:r>
            <a:r>
              <a:rPr lang="cs-CZ" dirty="0"/>
              <a:t>, kterými se správní orgán řídil při jejich hodnocení a při výkladu právních předpisů</a:t>
            </a:r>
          </a:p>
        </p:txBody>
      </p:sp>
    </p:spTree>
    <p:extLst>
      <p:ext uri="{BB962C8B-B14F-4D97-AF65-F5344CB8AC3E}">
        <p14:creationId xmlns:p14="http://schemas.microsoft.com/office/powerpoint/2010/main" val="12991094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2800" dirty="0"/>
              <a:t>Zveřejnění odůvodněného (schváleného) OOP</a:t>
            </a:r>
          </a:p>
        </p:txBody>
      </p:sp>
      <p:sp>
        <p:nvSpPr>
          <p:cNvPr id="3" name="Zástupný symbol pro obsah 2"/>
          <p:cNvSpPr>
            <a:spLocks noGrp="1"/>
          </p:cNvSpPr>
          <p:nvPr>
            <p:ph idx="1"/>
          </p:nvPr>
        </p:nvSpPr>
        <p:spPr/>
        <p:txBody>
          <a:bodyPr>
            <a:normAutofit/>
          </a:bodyPr>
          <a:lstStyle/>
          <a:p>
            <a:pPr>
              <a:buNone/>
            </a:pPr>
            <a:r>
              <a:rPr lang="cs-CZ" b="1" dirty="0"/>
              <a:t>Odůvodnění </a:t>
            </a:r>
            <a:r>
              <a:rPr lang="cs-CZ" dirty="0"/>
              <a:t>pokud jde o tu část odůvodnění, ve které se správní orgán zabývá </a:t>
            </a:r>
            <a:r>
              <a:rPr lang="cs-CZ" b="1" dirty="0"/>
              <a:t>připomínkami</a:t>
            </a:r>
            <a:r>
              <a:rPr lang="cs-CZ" dirty="0"/>
              <a:t>, musí s nimi naložit jako s podkladem pro vydání OOP</a:t>
            </a:r>
          </a:p>
          <a:p>
            <a:pPr algn="just"/>
            <a:r>
              <a:rPr lang="cs-CZ" b="1" dirty="0"/>
              <a:t>námitky </a:t>
            </a:r>
            <a:r>
              <a:rPr lang="cs-CZ" dirty="0"/>
              <a:t>= fakticky plnohodnotné správní rozhodnutí (na jeho odůvodnění jsou proto kladeny stejné požadavky jako v případě jiných správních rozhodnutí) a opatření obecné povahy, resp. jeho </a:t>
            </a:r>
            <a:r>
              <a:rPr lang="cs-CZ" b="1" dirty="0"/>
              <a:t>odůvodnění slouží pouze jako prostředek jeho oznámení</a:t>
            </a:r>
          </a:p>
        </p:txBody>
      </p:sp>
    </p:spTree>
    <p:extLst>
      <p:ext uri="{BB962C8B-B14F-4D97-AF65-F5344CB8AC3E}">
        <p14:creationId xmlns:p14="http://schemas.microsoft.com/office/powerpoint/2010/main" val="19838920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200" dirty="0"/>
              <a:t>Zveřejnění odůvodněného (schváleného) OOP</a:t>
            </a:r>
          </a:p>
        </p:txBody>
      </p:sp>
      <p:sp>
        <p:nvSpPr>
          <p:cNvPr id="3" name="Zástupný symbol pro obsah 2"/>
          <p:cNvSpPr>
            <a:spLocks noGrp="1"/>
          </p:cNvSpPr>
          <p:nvPr>
            <p:ph idx="1"/>
          </p:nvPr>
        </p:nvSpPr>
        <p:spPr>
          <a:xfrm>
            <a:off x="1981200" y="1600200"/>
            <a:ext cx="8229600" cy="4997152"/>
          </a:xfrm>
        </p:spPr>
        <p:txBody>
          <a:bodyPr>
            <a:normAutofit/>
          </a:bodyPr>
          <a:lstStyle/>
          <a:p>
            <a:pPr algn="just"/>
            <a:r>
              <a:rPr lang="cs-CZ" dirty="0"/>
              <a:t>Vydané opatření obecné povahy spolu s jeho odůvodněním se </a:t>
            </a:r>
            <a:r>
              <a:rPr lang="cs-CZ" b="1" dirty="0"/>
              <a:t>vyvěsí formou veřejné vyhlášky </a:t>
            </a:r>
            <a:r>
              <a:rPr lang="cs-CZ" dirty="0"/>
              <a:t>na dobu (obecně) 15 dnů </a:t>
            </a:r>
          </a:p>
          <a:p>
            <a:pPr algn="just"/>
            <a:r>
              <a:rPr lang="cs-CZ" dirty="0"/>
              <a:t>na úřední desce správního orgánu, který ho vydal, a současně se zveřejní způsobem umožňujícím dálkový přístup podle § 25 odst. 2 SpŘ.</a:t>
            </a:r>
          </a:p>
          <a:p>
            <a:pPr algn="just"/>
            <a:r>
              <a:rPr lang="cs-CZ" dirty="0"/>
              <a:t>rovněž na úředních deskách obecních úřadů v obcích, jejichž správních obvodů se regulace OOP týká (podle § 173 odst. 1 </a:t>
            </a:r>
            <a:r>
              <a:rPr lang="cs-CZ" dirty="0" err="1"/>
              <a:t>SpŘ</a:t>
            </a:r>
            <a:r>
              <a:rPr lang="cs-CZ" dirty="0"/>
              <a:t>)</a:t>
            </a:r>
          </a:p>
        </p:txBody>
      </p:sp>
    </p:spTree>
    <p:extLst>
      <p:ext uri="{BB962C8B-B14F-4D97-AF65-F5344CB8AC3E}">
        <p14:creationId xmlns:p14="http://schemas.microsoft.com/office/powerpoint/2010/main" val="2014922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dirty="0"/>
              <a:t>Zveřejnění odůvodněného (schváleného) OOP</a:t>
            </a:r>
          </a:p>
        </p:txBody>
      </p:sp>
      <p:sp>
        <p:nvSpPr>
          <p:cNvPr id="3" name="Zástupný symbol pro obsah 2"/>
          <p:cNvSpPr>
            <a:spLocks noGrp="1"/>
          </p:cNvSpPr>
          <p:nvPr>
            <p:ph idx="1"/>
          </p:nvPr>
        </p:nvSpPr>
        <p:spPr/>
        <p:txBody>
          <a:bodyPr>
            <a:normAutofit/>
          </a:bodyPr>
          <a:lstStyle/>
          <a:p>
            <a:pPr algn="just"/>
            <a:r>
              <a:rPr lang="cs-CZ" dirty="0"/>
              <a:t>Dnem řádného vyvěšení (zveřejnění) se opatření obecné </a:t>
            </a:r>
            <a:r>
              <a:rPr lang="cs-CZ"/>
              <a:t>povahy </a:t>
            </a:r>
            <a:r>
              <a:rPr lang="cs-CZ" b="1"/>
              <a:t>stává </a:t>
            </a:r>
            <a:r>
              <a:rPr lang="cs-CZ" b="1" dirty="0"/>
              <a:t>platné </a:t>
            </a:r>
            <a:r>
              <a:rPr lang="cs-CZ" dirty="0"/>
              <a:t>a tím se stává pro správní orgán, který jej vydal, závazné </a:t>
            </a:r>
          </a:p>
          <a:p>
            <a:pPr algn="just">
              <a:buNone/>
            </a:pPr>
            <a:r>
              <a:rPr lang="cs-CZ" dirty="0"/>
              <a:t>=&gt; od této chvíle jej </a:t>
            </a:r>
            <a:r>
              <a:rPr lang="cs-CZ" b="1" dirty="0"/>
              <a:t>nelze změnit nebo zrušit </a:t>
            </a:r>
            <a:r>
              <a:rPr lang="cs-CZ" dirty="0"/>
              <a:t>jinak, než cestou přezkumných prostředků (správní přezkum podle § 174 odst. 2 SpŘ nebo soudní přezkum podle § 101a SŘS)  - nebo vydáním nového „zrušujícího“ OOP</a:t>
            </a:r>
          </a:p>
        </p:txBody>
      </p:sp>
    </p:spTree>
    <p:extLst>
      <p:ext uri="{BB962C8B-B14F-4D97-AF65-F5344CB8AC3E}">
        <p14:creationId xmlns:p14="http://schemas.microsoft.com/office/powerpoint/2010/main" val="561449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EBB600F6-9950-468E-B187-5F01DE615588}"/>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6" name="Nadpis 1">
            <a:extLst>
              <a:ext uri="{FF2B5EF4-FFF2-40B4-BE49-F238E27FC236}">
                <a16:creationId xmlns:a16="http://schemas.microsoft.com/office/drawing/2014/main" id="{72B572C2-8F23-4338-A22A-F753072D69AE}"/>
              </a:ext>
            </a:extLst>
          </p:cNvPr>
          <p:cNvSpPr>
            <a:spLocks noGrp="1"/>
          </p:cNvSpPr>
          <p:nvPr>
            <p:ph type="title"/>
          </p:nvPr>
        </p:nvSpPr>
        <p:spPr>
          <a:xfrm>
            <a:off x="720725" y="720725"/>
            <a:ext cx="10752138" cy="450850"/>
          </a:xfrm>
        </p:spPr>
        <p:txBody>
          <a:bodyPr/>
          <a:lstStyle/>
          <a:p>
            <a:r>
              <a:rPr lang="cs-CZ" dirty="0"/>
              <a:t>Správní akty</a:t>
            </a:r>
          </a:p>
        </p:txBody>
      </p:sp>
      <p:sp>
        <p:nvSpPr>
          <p:cNvPr id="7" name="Zástupný symbol pro obsah 2">
            <a:extLst>
              <a:ext uri="{FF2B5EF4-FFF2-40B4-BE49-F238E27FC236}">
                <a16:creationId xmlns:a16="http://schemas.microsoft.com/office/drawing/2014/main" id="{AEA540D1-5BBE-440C-850D-C8A045E99B07}"/>
              </a:ext>
            </a:extLst>
          </p:cNvPr>
          <p:cNvSpPr>
            <a:spLocks noGrp="1"/>
          </p:cNvSpPr>
          <p:nvPr>
            <p:ph idx="1"/>
          </p:nvPr>
        </p:nvSpPr>
        <p:spPr>
          <a:xfrm>
            <a:off x="720725" y="1692275"/>
            <a:ext cx="10752138" cy="4140200"/>
          </a:xfrm>
        </p:spPr>
        <p:txBody>
          <a:bodyPr/>
          <a:lstStyle/>
          <a:p>
            <a:r>
              <a:rPr lang="cs-CZ" dirty="0"/>
              <a:t>Společné znaky správních aktů (NSA/SSA i ISA)</a:t>
            </a:r>
          </a:p>
          <a:p>
            <a:pPr lvl="1"/>
            <a:r>
              <a:rPr lang="cs-CZ" i="1" dirty="0" err="1"/>
              <a:t>podzákonnost</a:t>
            </a:r>
            <a:r>
              <a:rPr lang="cs-CZ" dirty="0"/>
              <a:t>, </a:t>
            </a:r>
          </a:p>
          <a:p>
            <a:pPr lvl="1"/>
            <a:r>
              <a:rPr lang="cs-CZ" i="1" dirty="0"/>
              <a:t>jednostrannost</a:t>
            </a:r>
            <a:r>
              <a:rPr lang="cs-CZ" dirty="0"/>
              <a:t> a </a:t>
            </a:r>
          </a:p>
          <a:p>
            <a:pPr lvl="1"/>
            <a:r>
              <a:rPr lang="cs-CZ" i="1" dirty="0"/>
              <a:t>vnější</a:t>
            </a:r>
            <a:r>
              <a:rPr lang="cs-CZ" dirty="0"/>
              <a:t> závaznost</a:t>
            </a:r>
          </a:p>
          <a:p>
            <a:r>
              <a:rPr lang="cs-CZ" dirty="0"/>
              <a:t>Rozlišující znaky</a:t>
            </a:r>
          </a:p>
          <a:p>
            <a:pPr lvl="1"/>
            <a:r>
              <a:rPr lang="cs-CZ" i="1" dirty="0"/>
              <a:t>předmět regulace </a:t>
            </a:r>
          </a:p>
          <a:p>
            <a:pPr lvl="1"/>
            <a:r>
              <a:rPr lang="cs-CZ" i="1" dirty="0"/>
              <a:t>adresáti regulace</a:t>
            </a:r>
            <a:endParaRPr lang="cs-CZ" dirty="0"/>
          </a:p>
          <a:p>
            <a:r>
              <a:rPr lang="cs-CZ" dirty="0"/>
              <a:t>Individuální správní akty</a:t>
            </a:r>
          </a:p>
          <a:p>
            <a:pPr lvl="1"/>
            <a:r>
              <a:rPr lang="cs-CZ" dirty="0"/>
              <a:t>konkrétní předmět i adresáti</a:t>
            </a:r>
          </a:p>
          <a:p>
            <a:r>
              <a:rPr lang="cs-CZ" dirty="0"/>
              <a:t>Normativní správní akty</a:t>
            </a:r>
          </a:p>
          <a:p>
            <a:pPr lvl="1"/>
            <a:r>
              <a:rPr lang="cs-CZ" dirty="0"/>
              <a:t>abstraktní předmět regulace i adresáti</a:t>
            </a:r>
          </a:p>
          <a:p>
            <a:r>
              <a:rPr lang="cs-CZ" dirty="0"/>
              <a:t>Smíšený správní akt</a:t>
            </a:r>
          </a:p>
          <a:p>
            <a:pPr lvl="1"/>
            <a:r>
              <a:rPr lang="cs-CZ" dirty="0"/>
              <a:t>abstraktně konkrétní nebo konkrétně abstraktní</a:t>
            </a:r>
          </a:p>
        </p:txBody>
      </p:sp>
    </p:spTree>
    <p:extLst>
      <p:ext uri="{BB962C8B-B14F-4D97-AF65-F5344CB8AC3E}">
        <p14:creationId xmlns:p14="http://schemas.microsoft.com/office/powerpoint/2010/main" val="39959419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200" dirty="0"/>
              <a:t>Účinnost OOP</a:t>
            </a:r>
          </a:p>
        </p:txBody>
      </p:sp>
      <p:sp>
        <p:nvSpPr>
          <p:cNvPr id="3" name="Zástupný symbol pro obsah 2"/>
          <p:cNvSpPr>
            <a:spLocks noGrp="1"/>
          </p:cNvSpPr>
          <p:nvPr>
            <p:ph idx="1"/>
          </p:nvPr>
        </p:nvSpPr>
        <p:spPr>
          <a:xfrm>
            <a:off x="1981200" y="1124744"/>
            <a:ext cx="8229600" cy="5733256"/>
          </a:xfrm>
        </p:spPr>
        <p:txBody>
          <a:bodyPr>
            <a:normAutofit fontScale="92500"/>
          </a:bodyPr>
          <a:lstStyle/>
          <a:p>
            <a:pPr algn="just"/>
            <a:r>
              <a:rPr lang="cs-CZ" sz="2400" dirty="0"/>
              <a:t>Aby mohlo být opatření obecné povahy pro své </a:t>
            </a:r>
            <a:r>
              <a:rPr lang="cs-CZ" sz="2400" b="1" dirty="0"/>
              <a:t>adresáty závazné</a:t>
            </a:r>
            <a:r>
              <a:rPr lang="cs-CZ" sz="2400" dirty="0"/>
              <a:t>, musí být nejen platné (řádně zveřejněno), ale musím být rovněž účinné. </a:t>
            </a:r>
          </a:p>
          <a:p>
            <a:pPr algn="just"/>
            <a:r>
              <a:rPr lang="cs-CZ" sz="2400" dirty="0"/>
              <a:t>Bez vlivu na účinnost opatření obecné povahy však je, pokud by opatření obecné povahy nebylo řádně ve stejném termínu zveřejněno též způsobem umožňujícím dálkový přístup (rozsudek Nejvyššího správního soudu ze dne 20. 12. 2012, č. j. 3 Aos 1/2012-33), nebo pokud by nebylo zveřejněno na úředních deskách obecních úřadů v obcích, jejichž správních obvodů se opatření obecné povahy týká, ačkoliv to bylo povinností správního orgánu (srov. usnesení rozšířeného senátu NSS ze dne 6. 3. 2012, č. j. 9 Ao 7/2011-489)</a:t>
            </a:r>
          </a:p>
          <a:p>
            <a:pPr algn="just"/>
            <a:endParaRPr lang="cs-CZ" sz="2400" dirty="0"/>
          </a:p>
          <a:p>
            <a:pPr algn="just"/>
            <a:endParaRPr lang="cs-CZ" sz="2400" dirty="0"/>
          </a:p>
          <a:p>
            <a:pPr algn="just"/>
            <a:endParaRPr lang="cs-CZ" sz="2400" dirty="0"/>
          </a:p>
        </p:txBody>
      </p:sp>
    </p:spTree>
    <p:extLst>
      <p:ext uri="{BB962C8B-B14F-4D97-AF65-F5344CB8AC3E}">
        <p14:creationId xmlns:p14="http://schemas.microsoft.com/office/powerpoint/2010/main" val="751408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dirty="0"/>
              <a:t>Účinnost OOP</a:t>
            </a:r>
          </a:p>
        </p:txBody>
      </p:sp>
      <p:sp>
        <p:nvSpPr>
          <p:cNvPr id="3" name="Zástupný symbol pro obsah 2"/>
          <p:cNvSpPr>
            <a:spLocks noGrp="1"/>
          </p:cNvSpPr>
          <p:nvPr>
            <p:ph idx="1"/>
          </p:nvPr>
        </p:nvSpPr>
        <p:spPr>
          <a:xfrm>
            <a:off x="1981200" y="1340768"/>
            <a:ext cx="8229600" cy="5184576"/>
          </a:xfrm>
        </p:spPr>
        <p:txBody>
          <a:bodyPr>
            <a:normAutofit fontScale="85000" lnSpcReduction="20000"/>
          </a:bodyPr>
          <a:lstStyle/>
          <a:p>
            <a:pPr algn="just"/>
            <a:r>
              <a:rPr lang="cs-CZ" dirty="0"/>
              <a:t>standardně nabývá účinnosti </a:t>
            </a:r>
            <a:r>
              <a:rPr lang="cs-CZ" b="1" dirty="0"/>
              <a:t>15. dnem </a:t>
            </a:r>
            <a:r>
              <a:rPr lang="cs-CZ" dirty="0"/>
              <a:t>(§ 173 odst. 1 </a:t>
            </a:r>
            <a:r>
              <a:rPr lang="cs-CZ" dirty="0" err="1"/>
              <a:t>SpŘ</a:t>
            </a:r>
            <a:r>
              <a:rPr lang="cs-CZ" dirty="0"/>
              <a:t>)</a:t>
            </a:r>
          </a:p>
          <a:p>
            <a:pPr algn="just"/>
            <a:r>
              <a:rPr lang="cs-CZ" dirty="0"/>
              <a:t>OOP může </a:t>
            </a:r>
            <a:r>
              <a:rPr lang="cs-CZ" b="1" dirty="0"/>
              <a:t>nabýt účinnosti již dnem vyvěšení </a:t>
            </a:r>
            <a:r>
              <a:rPr lang="cs-CZ" i="1" dirty="0"/>
              <a:t>hrozí-li vážná újma veřejnému zájmu</a:t>
            </a:r>
            <a:r>
              <a:rPr lang="cs-CZ" dirty="0"/>
              <a:t>„ (§ 173 odst. 1 SpŘ)</a:t>
            </a:r>
          </a:p>
          <a:p>
            <a:pPr algn="just"/>
            <a:r>
              <a:rPr lang="cs-CZ" sz="2600" dirty="0"/>
              <a:t>účinnost může nastat před projednáním návrhu opatření („před postupem podle § 172"), </a:t>
            </a:r>
            <a:r>
              <a:rPr lang="cs-CZ" sz="2600" u="sng" dirty="0"/>
              <a:t>pokud tak stanoví zákon</a:t>
            </a:r>
          </a:p>
          <a:p>
            <a:pPr algn="just"/>
            <a:r>
              <a:rPr lang="cs-CZ" sz="2600" dirty="0"/>
              <a:t>projednání (písemné nebo veřejné) by mělo v takovém případě následovat po účinnosti opatření</a:t>
            </a:r>
          </a:p>
          <a:p>
            <a:pPr lvl="2" algn="just"/>
            <a:r>
              <a:rPr lang="cs-CZ" sz="2200" dirty="0"/>
              <a:t>možnost dotčených osob vyjádřit se alespoň ex post</a:t>
            </a:r>
          </a:p>
          <a:p>
            <a:pPr lvl="2" algn="just"/>
            <a:r>
              <a:rPr lang="cs-CZ" sz="2200" dirty="0"/>
              <a:t>neprojednává se návrh, ale již vydané (a účinné) opatření</a:t>
            </a:r>
          </a:p>
          <a:p>
            <a:pPr lvl="1" algn="just">
              <a:buFont typeface="Arial" pitchFamily="34" charset="0"/>
              <a:buChar char="•"/>
            </a:pPr>
            <a:r>
              <a:rPr lang="cs-CZ" sz="2400" dirty="0"/>
              <a:t>připomínky ani námitky se v takovém případě nevypořádávají v odůvodnění (§ 172 odst. 4 a 5) ani jinde</a:t>
            </a:r>
          </a:p>
          <a:p>
            <a:pPr lvl="2" algn="just"/>
            <a:r>
              <a:rPr lang="cs-CZ" sz="2200" dirty="0"/>
              <a:t>jejich vyhodnocení slouží jako (možný) podklad pro případnou změnu (nebo zrušení) opatření = povaha podnětu podle § </a:t>
            </a:r>
            <a:r>
              <a:rPr lang="cs-CZ" sz="1800" dirty="0"/>
              <a:t>42 SpŘ</a:t>
            </a:r>
            <a:endParaRPr lang="cs-CZ" sz="2200" dirty="0"/>
          </a:p>
          <a:p>
            <a:endParaRPr lang="cs-CZ" b="1" dirty="0"/>
          </a:p>
          <a:p>
            <a:pPr>
              <a:buNone/>
            </a:pPr>
            <a:endParaRPr lang="cs-CZ" b="1" dirty="0"/>
          </a:p>
        </p:txBody>
      </p:sp>
    </p:spTree>
    <p:extLst>
      <p:ext uri="{BB962C8B-B14F-4D97-AF65-F5344CB8AC3E}">
        <p14:creationId xmlns:p14="http://schemas.microsoft.com/office/powerpoint/2010/main" val="5993139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91544" y="0"/>
            <a:ext cx="8229600" cy="1143000"/>
          </a:xfrm>
        </p:spPr>
        <p:txBody>
          <a:bodyPr>
            <a:normAutofit/>
          </a:bodyPr>
          <a:lstStyle/>
          <a:p>
            <a:r>
              <a:rPr lang="cs-CZ" sz="2800" dirty="0"/>
              <a:t>Správní přezkum OOP</a:t>
            </a:r>
          </a:p>
        </p:txBody>
      </p:sp>
      <p:sp>
        <p:nvSpPr>
          <p:cNvPr id="3" name="Zástupný symbol pro obsah 2"/>
          <p:cNvSpPr>
            <a:spLocks noGrp="1"/>
          </p:cNvSpPr>
          <p:nvPr>
            <p:ph idx="1"/>
          </p:nvPr>
        </p:nvSpPr>
        <p:spPr>
          <a:xfrm>
            <a:off x="1760901" y="643000"/>
            <a:ext cx="8229600" cy="5572000"/>
          </a:xfrm>
        </p:spPr>
        <p:txBody>
          <a:bodyPr>
            <a:normAutofit fontScale="92500"/>
          </a:bodyPr>
          <a:lstStyle/>
          <a:p>
            <a:pPr algn="just"/>
            <a:r>
              <a:rPr lang="cs-CZ" sz="2600" dirty="0"/>
              <a:t>dozorčí prostředek (řádné opravné prostředky vyloučeny)</a:t>
            </a:r>
          </a:p>
          <a:p>
            <a:pPr algn="just"/>
            <a:r>
              <a:rPr lang="cs-CZ" sz="2600" dirty="0"/>
              <a:t>§ 174 odst. 2 SpŘ - posouzení zákonnosti opatření obecné povahy v přezkumném řízení – zvláštní ustanovení o lhůtě a účincích rozhodnutí a ve zbytku:</a:t>
            </a:r>
          </a:p>
          <a:p>
            <a:pPr lvl="1" algn="just">
              <a:buFont typeface="Arial" pitchFamily="34" charset="0"/>
              <a:buChar char="•"/>
            </a:pPr>
            <a:r>
              <a:rPr lang="cs-CZ" sz="2400" dirty="0"/>
              <a:t>§ 94 až 99 se použijí pouze přiměřeně (§ 174 odst. 1 </a:t>
            </a:r>
            <a:r>
              <a:rPr lang="cs-CZ" sz="2400" dirty="0" err="1"/>
              <a:t>SpŘ</a:t>
            </a:r>
            <a:r>
              <a:rPr lang="cs-CZ" sz="2400" dirty="0"/>
              <a:t>)</a:t>
            </a:r>
          </a:p>
          <a:p>
            <a:pPr lvl="1" algn="just">
              <a:buFont typeface="Arial" pitchFamily="34" charset="0"/>
              <a:buChar char="•"/>
            </a:pPr>
            <a:endParaRPr lang="cs-CZ" sz="2600" dirty="0"/>
          </a:p>
          <a:p>
            <a:pPr algn="just"/>
            <a:r>
              <a:rPr lang="cs-CZ" sz="2600" dirty="0"/>
              <a:t>Přezkum opatření</a:t>
            </a:r>
          </a:p>
          <a:p>
            <a:pPr lvl="1" algn="just">
              <a:buFont typeface="Arial" pitchFamily="34" charset="0"/>
              <a:buChar char="•"/>
            </a:pPr>
            <a:r>
              <a:rPr lang="cs-CZ" sz="2400" dirty="0"/>
              <a:t>řízení z moci úřední </a:t>
            </a:r>
          </a:p>
          <a:p>
            <a:pPr lvl="1" algn="just">
              <a:buFont typeface="Arial" pitchFamily="34" charset="0"/>
              <a:buChar char="•"/>
            </a:pPr>
            <a:r>
              <a:rPr lang="pl-PL" sz="2400" dirty="0"/>
              <a:t>možno dát podnět podle § 42</a:t>
            </a:r>
          </a:p>
          <a:p>
            <a:pPr lvl="1" algn="just">
              <a:buFont typeface="Arial" pitchFamily="34" charset="0"/>
              <a:buChar char="•"/>
            </a:pPr>
            <a:endParaRPr lang="cs-CZ" sz="2400" dirty="0"/>
          </a:p>
          <a:p>
            <a:pPr algn="just"/>
            <a:r>
              <a:rPr lang="pl-PL" sz="2600" u="sng" dirty="0"/>
              <a:t>Příslušnost </a:t>
            </a:r>
            <a:r>
              <a:rPr lang="pl-PL" sz="2600" dirty="0"/>
              <a:t>(§ 95 odst. 1 SŘ) </a:t>
            </a:r>
            <a:endParaRPr lang="cs-CZ" sz="2600" dirty="0"/>
          </a:p>
          <a:p>
            <a:pPr lvl="1" algn="just">
              <a:buFont typeface="Arial" pitchFamily="34" charset="0"/>
              <a:buChar char="•"/>
            </a:pPr>
            <a:r>
              <a:rPr lang="cs-CZ" sz="2400" dirty="0"/>
              <a:t>správní orgán nadřízený (§ 178 SpŘ) správnímu orgánu, který opatření obecné povahy vydal</a:t>
            </a:r>
          </a:p>
        </p:txBody>
      </p:sp>
    </p:spTree>
    <p:extLst>
      <p:ext uri="{BB962C8B-B14F-4D97-AF65-F5344CB8AC3E}">
        <p14:creationId xmlns:p14="http://schemas.microsoft.com/office/powerpoint/2010/main" val="36842390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188640"/>
            <a:ext cx="8229600" cy="1143000"/>
          </a:xfrm>
        </p:spPr>
        <p:txBody>
          <a:bodyPr>
            <a:normAutofit/>
          </a:bodyPr>
          <a:lstStyle/>
          <a:p>
            <a:r>
              <a:rPr lang="cs-CZ" sz="2800" dirty="0"/>
              <a:t>Správní přezkum OOP</a:t>
            </a:r>
          </a:p>
        </p:txBody>
      </p:sp>
      <p:sp>
        <p:nvSpPr>
          <p:cNvPr id="3" name="Zástupný symbol pro obsah 2"/>
          <p:cNvSpPr>
            <a:spLocks noGrp="1"/>
          </p:cNvSpPr>
          <p:nvPr>
            <p:ph idx="1"/>
          </p:nvPr>
        </p:nvSpPr>
        <p:spPr>
          <a:xfrm>
            <a:off x="1847528" y="1097360"/>
            <a:ext cx="8229600" cy="5572000"/>
          </a:xfrm>
        </p:spPr>
        <p:txBody>
          <a:bodyPr>
            <a:normAutofit/>
          </a:bodyPr>
          <a:lstStyle/>
          <a:p>
            <a:pPr algn="just"/>
            <a:r>
              <a:rPr lang="cs-CZ" sz="2600" dirty="0"/>
              <a:t>přezkumné řízení nemá účastníky</a:t>
            </a:r>
          </a:p>
          <a:p>
            <a:pPr lvl="1" algn="just">
              <a:buFont typeface="Arial" pitchFamily="34" charset="0"/>
              <a:buChar char="•"/>
            </a:pPr>
            <a:r>
              <a:rPr lang="cs-CZ" sz="2400" dirty="0"/>
              <a:t>nemělo je ani řízení, v němž bylo předmětné opatření obecné povahy vydáno</a:t>
            </a:r>
          </a:p>
          <a:p>
            <a:pPr lvl="1" algn="just">
              <a:buFont typeface="Arial" pitchFamily="34" charset="0"/>
              <a:buChar char="•"/>
            </a:pPr>
            <a:r>
              <a:rPr lang="cs-CZ" sz="2400" dirty="0"/>
              <a:t>nejde o řízení ve smyslu § 9 SpŘ</a:t>
            </a:r>
          </a:p>
          <a:p>
            <a:pPr algn="just"/>
            <a:r>
              <a:rPr lang="cs-CZ" sz="2600" dirty="0"/>
              <a:t>komunikace s dotčenými osobami v průběhu přezkumného řízení</a:t>
            </a:r>
          </a:p>
          <a:p>
            <a:pPr lvl="1" algn="just">
              <a:buFont typeface="Arial" pitchFamily="34" charset="0"/>
              <a:buChar char="•"/>
            </a:pPr>
            <a:r>
              <a:rPr lang="cs-CZ" sz="2400" dirty="0"/>
              <a:t>analogicky s řízením o vydání OOP podle § 172 a 173 SpŘ</a:t>
            </a:r>
          </a:p>
          <a:p>
            <a:pPr lvl="1" algn="just">
              <a:buFont typeface="Arial" pitchFamily="34" charset="0"/>
              <a:buChar char="•"/>
            </a:pPr>
            <a:r>
              <a:rPr lang="cs-CZ" sz="2400" dirty="0"/>
              <a:t>doručovat písemnosti veřejnou vyhláškou</a:t>
            </a:r>
          </a:p>
          <a:p>
            <a:pPr algn="just"/>
            <a:r>
              <a:rPr lang="cs-CZ" sz="2600" dirty="0"/>
              <a:t>ve výsledku je přezkum opatření obecné povahy</a:t>
            </a:r>
          </a:p>
          <a:p>
            <a:pPr lvl="1" algn="just">
              <a:buFont typeface="Arial" pitchFamily="34" charset="0"/>
              <a:buChar char="•"/>
            </a:pPr>
            <a:r>
              <a:rPr lang="cs-CZ" sz="2400" dirty="0"/>
              <a:t>zvláštní postup podle části šesté </a:t>
            </a:r>
            <a:r>
              <a:rPr lang="cs-CZ" sz="2400" dirty="0" err="1"/>
              <a:t>SŘ</a:t>
            </a:r>
            <a:endParaRPr lang="cs-CZ" sz="2400" dirty="0"/>
          </a:p>
          <a:p>
            <a:pPr lvl="1" algn="just">
              <a:buFont typeface="Arial" pitchFamily="34" charset="0"/>
              <a:buChar char="•"/>
            </a:pPr>
            <a:r>
              <a:rPr lang="cs-CZ" sz="2400" dirty="0"/>
              <a:t>přiměřeně se použijí ustanovení o přezkumném řízení</a:t>
            </a:r>
          </a:p>
          <a:p>
            <a:pPr lvl="1">
              <a:buNone/>
            </a:pPr>
            <a:endParaRPr lang="cs-CZ" dirty="0"/>
          </a:p>
        </p:txBody>
      </p:sp>
    </p:spTree>
    <p:extLst>
      <p:ext uri="{BB962C8B-B14F-4D97-AF65-F5344CB8AC3E}">
        <p14:creationId xmlns:p14="http://schemas.microsoft.com/office/powerpoint/2010/main" val="3726807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91544" y="0"/>
            <a:ext cx="8229600" cy="1143000"/>
          </a:xfrm>
        </p:spPr>
        <p:txBody>
          <a:bodyPr>
            <a:normAutofit/>
          </a:bodyPr>
          <a:lstStyle/>
          <a:p>
            <a:r>
              <a:rPr lang="cs-CZ" sz="2800" dirty="0"/>
              <a:t>Správní přezkum OOP</a:t>
            </a:r>
          </a:p>
        </p:txBody>
      </p:sp>
      <p:sp>
        <p:nvSpPr>
          <p:cNvPr id="3" name="Zástupný symbol pro obsah 2"/>
          <p:cNvSpPr>
            <a:spLocks noGrp="1"/>
          </p:cNvSpPr>
          <p:nvPr>
            <p:ph idx="1"/>
          </p:nvPr>
        </p:nvSpPr>
        <p:spPr>
          <a:xfrm>
            <a:off x="1703149" y="636471"/>
            <a:ext cx="8229600" cy="5572000"/>
          </a:xfrm>
        </p:spPr>
        <p:txBody>
          <a:bodyPr>
            <a:normAutofit fontScale="92500" lnSpcReduction="20000"/>
          </a:bodyPr>
          <a:lstStyle/>
          <a:p>
            <a:pPr algn="just"/>
            <a:r>
              <a:rPr lang="cs-CZ" sz="2600" dirty="0"/>
              <a:t>dotčené osoby mohou v průběhu přezkumu uplatňovat připomínky a námitky (pro a proti zrušení)</a:t>
            </a:r>
          </a:p>
          <a:p>
            <a:pPr lvl="1" algn="just">
              <a:buFont typeface="Arial" pitchFamily="34" charset="0"/>
              <a:buChar char="•"/>
            </a:pPr>
            <a:r>
              <a:rPr lang="cs-CZ" sz="2400" dirty="0"/>
              <a:t>správní orgán by se s nimi měl vypořádat v odůvodnění</a:t>
            </a:r>
          </a:p>
          <a:p>
            <a:pPr algn="just"/>
            <a:r>
              <a:rPr lang="cs-CZ" sz="2600" dirty="0"/>
              <a:t>v případě nezákonnosti přezkoumávaného OOP</a:t>
            </a:r>
          </a:p>
          <a:p>
            <a:pPr lvl="1" algn="just">
              <a:buFont typeface="Arial" pitchFamily="34" charset="0"/>
              <a:buChar char="•"/>
            </a:pPr>
            <a:r>
              <a:rPr lang="cs-CZ" sz="2400" dirty="0"/>
              <a:t>je možné jeho úplné nebo částečné zrušení</a:t>
            </a:r>
          </a:p>
          <a:p>
            <a:pPr algn="just"/>
            <a:r>
              <a:rPr lang="cs-CZ" sz="2600" dirty="0"/>
              <a:t>výsledek přezkumného řízení — „rozhodnuti"</a:t>
            </a:r>
          </a:p>
          <a:p>
            <a:pPr lvl="1" algn="just">
              <a:buFont typeface="Arial" pitchFamily="34" charset="0"/>
              <a:buChar char="•"/>
            </a:pPr>
            <a:r>
              <a:rPr lang="cs-CZ" sz="2400" dirty="0"/>
              <a:t>nejde o rozhodnutí ve smyslu § 67 odst. 1</a:t>
            </a:r>
          </a:p>
          <a:p>
            <a:pPr lvl="2" algn="just"/>
            <a:r>
              <a:rPr lang="cs-CZ" sz="2200" dirty="0"/>
              <a:t>není určeno konkrétním osobám (stejně jako samotné opatření obecné povahy)</a:t>
            </a:r>
            <a:endParaRPr lang="cs-CZ" sz="2600" dirty="0"/>
          </a:p>
          <a:p>
            <a:pPr lvl="1" algn="just">
              <a:buFont typeface="Arial" pitchFamily="34" charset="0"/>
              <a:buChar char="•"/>
            </a:pPr>
            <a:r>
              <a:rPr lang="cs-CZ" sz="2400" dirty="0"/>
              <a:t>„rozhodnutí" o změně nebo zrušení opatření obecné povahy je podle obsahu a účinků opatřením obecné povahy (4 Aos 4/2013 — 40)</a:t>
            </a:r>
          </a:p>
          <a:p>
            <a:pPr lvl="2" algn="just"/>
            <a:r>
              <a:rPr lang="cs-CZ" sz="2200" dirty="0"/>
              <a:t>nelze podat odvolání (řízení nemá účastníky)</a:t>
            </a:r>
          </a:p>
          <a:p>
            <a:pPr lvl="2" algn="just"/>
            <a:r>
              <a:rPr lang="cs-CZ" sz="2200" dirty="0"/>
              <a:t>lze podat žalobu podle § 101a SŘS, tzn. proti OOP</a:t>
            </a:r>
          </a:p>
          <a:p>
            <a:pPr lvl="1" algn="just">
              <a:buFont typeface="Arial" pitchFamily="34" charset="0"/>
              <a:buChar char="•"/>
            </a:pPr>
            <a:r>
              <a:rPr lang="cs-CZ" sz="2400" dirty="0"/>
              <a:t>není-li zjištěna nezákonnost</a:t>
            </a:r>
          </a:p>
          <a:p>
            <a:pPr lvl="2" algn="just"/>
            <a:r>
              <a:rPr lang="cs-CZ" sz="2200" dirty="0"/>
              <a:t>řízení se zastaví (§97 odst. 1)</a:t>
            </a:r>
          </a:p>
          <a:p>
            <a:pPr lvl="1" algn="just">
              <a:buFont typeface="Arial" pitchFamily="34" charset="0"/>
              <a:buChar char="•"/>
            </a:pPr>
            <a:r>
              <a:rPr lang="cs-CZ" sz="2400" dirty="0"/>
              <a:t>zastavit řízení lze i z důvodu ochrany práv nabytých v dobré víře - § 94 odst. 4</a:t>
            </a:r>
          </a:p>
          <a:p>
            <a:pPr lvl="1" algn="just">
              <a:buFont typeface="Arial" pitchFamily="34" charset="0"/>
              <a:buChar char="•"/>
            </a:pPr>
            <a:endParaRPr lang="cs-CZ" sz="2400" dirty="0"/>
          </a:p>
        </p:txBody>
      </p:sp>
    </p:spTree>
    <p:extLst>
      <p:ext uri="{BB962C8B-B14F-4D97-AF65-F5344CB8AC3E}">
        <p14:creationId xmlns:p14="http://schemas.microsoft.com/office/powerpoint/2010/main" val="30207357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15753"/>
            <a:ext cx="8229600" cy="1143000"/>
          </a:xfrm>
        </p:spPr>
        <p:txBody>
          <a:bodyPr>
            <a:normAutofit/>
          </a:bodyPr>
          <a:lstStyle/>
          <a:p>
            <a:r>
              <a:rPr lang="cs-CZ" sz="2800" dirty="0"/>
              <a:t>Soudní přezkum OOP</a:t>
            </a:r>
          </a:p>
        </p:txBody>
      </p:sp>
      <p:sp>
        <p:nvSpPr>
          <p:cNvPr id="3" name="Zástupný symbol pro obsah 2"/>
          <p:cNvSpPr>
            <a:spLocks noGrp="1"/>
          </p:cNvSpPr>
          <p:nvPr>
            <p:ph idx="1"/>
          </p:nvPr>
        </p:nvSpPr>
        <p:spPr>
          <a:xfrm>
            <a:off x="529799" y="488956"/>
            <a:ext cx="9326357" cy="5880088"/>
          </a:xfrm>
        </p:spPr>
        <p:txBody>
          <a:bodyPr>
            <a:normAutofit/>
          </a:bodyPr>
          <a:lstStyle/>
          <a:p>
            <a:pPr algn="just"/>
            <a:r>
              <a:rPr lang="cs-CZ" sz="2600" dirty="0"/>
              <a:t>Řízení o zrušení opatření obecné povahy nebo jeho části</a:t>
            </a:r>
          </a:p>
          <a:p>
            <a:pPr algn="just"/>
            <a:endParaRPr lang="cs-CZ" sz="2600" dirty="0"/>
          </a:p>
          <a:p>
            <a:pPr marL="72000" indent="0" algn="just">
              <a:buNone/>
            </a:pPr>
            <a:r>
              <a:rPr lang="cs-CZ" sz="2600" dirty="0"/>
              <a:t>obecná právní úprava je obsažena části třetí, hlavě II, díle 7 SŘS pojmenovaném jako „Řízení o zrušení opatření obecné povahy nebo jeho části (§ 101a–§ 101d)“</a:t>
            </a:r>
          </a:p>
          <a:p>
            <a:pPr algn="just"/>
            <a:r>
              <a:rPr lang="cs-CZ" sz="2600" dirty="0"/>
              <a:t>Aktivní procesní legitimace</a:t>
            </a:r>
          </a:p>
          <a:p>
            <a:pPr marL="72000" indent="0" algn="just">
              <a:buNone/>
            </a:pPr>
            <a:r>
              <a:rPr lang="cs-CZ" sz="2600" i="1" dirty="0"/>
              <a:t>návrh na zrušení opatření obecné povahy nebo jeho částí je oprávněn podat ten, kdo tvrdí, že jím byl na svých právech zkrácen </a:t>
            </a:r>
            <a:r>
              <a:rPr lang="cs-CZ" sz="2600" dirty="0"/>
              <a:t>(§ 101a odst. 1 SŘS).</a:t>
            </a:r>
          </a:p>
          <a:p>
            <a:pPr lvl="1" algn="just"/>
            <a:r>
              <a:rPr lang="cs-CZ" sz="1800" dirty="0"/>
              <a:t>musí logicky, konsekventně a myslitelně tvrdit možnost dotčení jeho právní sféry příslušným opatřením obecné povahy (usnesení ze dne 21. 7. 2009, č. j. 1 </a:t>
            </a:r>
            <a:r>
              <a:rPr lang="cs-CZ" sz="1800" dirty="0" err="1"/>
              <a:t>Ao</a:t>
            </a:r>
            <a:r>
              <a:rPr lang="cs-CZ" sz="1800" dirty="0"/>
              <a:t> 1/2009-120)</a:t>
            </a:r>
          </a:p>
          <a:p>
            <a:pPr algn="just"/>
            <a:r>
              <a:rPr lang="cs-CZ" sz="2400" dirty="0"/>
              <a:t>Z hlediska prostředků ochrany veřejných subjektivních práv v oblasti soudní kontroly blíže ke správním rozhodnutím.</a:t>
            </a:r>
          </a:p>
          <a:p>
            <a:pPr algn="just"/>
            <a:endParaRPr lang="cs-CZ" sz="2600" dirty="0"/>
          </a:p>
          <a:p>
            <a:pPr algn="just"/>
            <a:endParaRPr lang="cs-CZ" dirty="0"/>
          </a:p>
        </p:txBody>
      </p:sp>
    </p:spTree>
    <p:extLst>
      <p:ext uri="{BB962C8B-B14F-4D97-AF65-F5344CB8AC3E}">
        <p14:creationId xmlns:p14="http://schemas.microsoft.com/office/powerpoint/2010/main" val="42138082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5C2048-BF33-4A7C-9741-901290E55112}"/>
              </a:ext>
            </a:extLst>
          </p:cNvPr>
          <p:cNvSpPr>
            <a:spLocks noGrp="1"/>
          </p:cNvSpPr>
          <p:nvPr>
            <p:ph type="title"/>
          </p:nvPr>
        </p:nvSpPr>
        <p:spPr/>
        <p:txBody>
          <a:bodyPr>
            <a:normAutofit fontScale="90000"/>
          </a:bodyPr>
          <a:lstStyle/>
          <a:p>
            <a:r>
              <a:rPr lang="cs-CZ" dirty="0"/>
              <a:t>Porovnání právních následků přidělení právní formy</a:t>
            </a:r>
          </a:p>
        </p:txBody>
      </p:sp>
      <p:sp>
        <p:nvSpPr>
          <p:cNvPr id="3" name="Zástupný symbol pro obsah 2">
            <a:extLst>
              <a:ext uri="{FF2B5EF4-FFF2-40B4-BE49-F238E27FC236}">
                <a16:creationId xmlns:a16="http://schemas.microsoft.com/office/drawing/2014/main" id="{66C8BA4C-4965-4374-9EC9-BF57A0FEB350}"/>
              </a:ext>
            </a:extLst>
          </p:cNvPr>
          <p:cNvSpPr>
            <a:spLocks noGrp="1"/>
          </p:cNvSpPr>
          <p:nvPr>
            <p:ph idx="1"/>
          </p:nvPr>
        </p:nvSpPr>
        <p:spPr>
          <a:xfrm>
            <a:off x="719400" y="1998002"/>
            <a:ext cx="10753200" cy="4139998"/>
          </a:xfrm>
        </p:spPr>
        <p:txBody>
          <a:bodyPr>
            <a:normAutofit/>
          </a:bodyPr>
          <a:lstStyle/>
          <a:p>
            <a:pPr marL="0" indent="0" algn="just">
              <a:buNone/>
            </a:pPr>
            <a:r>
              <a:rPr lang="cs-CZ" dirty="0"/>
              <a:t>Úroveň ochrany veřejných subjektivních práv dotčených osob u OOP na straně jedné a podzákonných právních předpisů na straně druhé je velmi rozdílná.</a:t>
            </a:r>
          </a:p>
          <a:p>
            <a:pPr marL="0" indent="0" algn="just">
              <a:buNone/>
            </a:pPr>
            <a:endParaRPr lang="cs-CZ" dirty="0"/>
          </a:p>
          <a:p>
            <a:pPr marL="0" indent="0" algn="just">
              <a:buNone/>
            </a:pPr>
            <a:r>
              <a:rPr lang="cs-CZ" dirty="0"/>
              <a:t>Ale co do pojmových znaků mají konkrétně-abstraktní smíšené správní akty (OOP) na straně jedné a normativního správní akty (podzákonné právní předpisy) na straně druhé k sobě v řadě případů blízko – mnohdy neostrá dělící linie.</a:t>
            </a:r>
          </a:p>
        </p:txBody>
      </p:sp>
    </p:spTree>
    <p:extLst>
      <p:ext uri="{BB962C8B-B14F-4D97-AF65-F5344CB8AC3E}">
        <p14:creationId xmlns:p14="http://schemas.microsoft.com/office/powerpoint/2010/main" val="21579437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6E221AF-AC23-4E9A-8D52-891FF827D1FB}"/>
              </a:ext>
            </a:extLst>
          </p:cNvPr>
          <p:cNvSpPr>
            <a:spLocks noGrp="1"/>
          </p:cNvSpPr>
          <p:nvPr>
            <p:ph type="title"/>
          </p:nvPr>
        </p:nvSpPr>
        <p:spPr>
          <a:xfrm>
            <a:off x="1609061" y="392125"/>
            <a:ext cx="8229600" cy="1143000"/>
          </a:xfrm>
        </p:spPr>
        <p:txBody>
          <a:bodyPr/>
          <a:lstStyle/>
          <a:p>
            <a:r>
              <a:rPr lang="cs-CZ" dirty="0"/>
              <a:t>Příklady „hraničních“ případů</a:t>
            </a:r>
          </a:p>
        </p:txBody>
      </p:sp>
      <p:sp>
        <p:nvSpPr>
          <p:cNvPr id="3" name="Zástupný symbol pro obsah 2">
            <a:extLst>
              <a:ext uri="{FF2B5EF4-FFF2-40B4-BE49-F238E27FC236}">
                <a16:creationId xmlns:a16="http://schemas.microsoft.com/office/drawing/2014/main" id="{6183E6B6-A41B-4DA6-B4F8-5099E7142FB4}"/>
              </a:ext>
            </a:extLst>
          </p:cNvPr>
          <p:cNvSpPr>
            <a:spLocks noGrp="1"/>
          </p:cNvSpPr>
          <p:nvPr>
            <p:ph idx="1"/>
          </p:nvPr>
        </p:nvSpPr>
        <p:spPr>
          <a:xfrm>
            <a:off x="1760048" y="1194839"/>
            <a:ext cx="8291264" cy="5361459"/>
          </a:xfrm>
        </p:spPr>
        <p:txBody>
          <a:bodyPr>
            <a:normAutofit/>
          </a:bodyPr>
          <a:lstStyle/>
          <a:p>
            <a:pPr marL="0" indent="0">
              <a:buNone/>
            </a:pPr>
            <a:r>
              <a:rPr lang="cs-CZ" dirty="0"/>
              <a:t>Z hlediska obsahu mají k OOP blízko podzákonné právní předpisy:</a:t>
            </a:r>
          </a:p>
          <a:p>
            <a:pPr algn="just"/>
            <a:r>
              <a:rPr lang="cs-CZ" dirty="0"/>
              <a:t>Některé právní předpisy obcí: např. </a:t>
            </a:r>
            <a:r>
              <a:rPr lang="cs-CZ" i="1" dirty="0"/>
              <a:t>nařízení tržní řád, Nařízení stanovící parkovací zóny (§ 23/1 </a:t>
            </a:r>
            <a:r>
              <a:rPr lang="cs-CZ" i="1" dirty="0" err="1"/>
              <a:t>PozKom</a:t>
            </a:r>
            <a:r>
              <a:rPr lang="cs-CZ" i="1" dirty="0"/>
              <a:t>), omezení stání v obytné zóně (§ 39/6 </a:t>
            </a:r>
            <a:r>
              <a:rPr lang="cs-CZ" i="1" dirty="0" err="1"/>
              <a:t>SilProv</a:t>
            </a:r>
            <a:r>
              <a:rPr lang="cs-CZ" i="1" dirty="0"/>
              <a:t>), oblasti obce s časovým a druhovým omezením zásobování  (§ 23/4 </a:t>
            </a:r>
            <a:r>
              <a:rPr lang="cs-CZ" i="1" dirty="0" err="1"/>
              <a:t>PozKom</a:t>
            </a:r>
            <a:r>
              <a:rPr lang="cs-CZ" i="1" dirty="0"/>
              <a:t>), nařízení mimořádných veterinárních opatření (§ 54/2 </a:t>
            </a:r>
            <a:r>
              <a:rPr lang="cs-CZ" i="1" dirty="0" err="1"/>
              <a:t>VetZák</a:t>
            </a:r>
            <a:r>
              <a:rPr lang="cs-CZ" i="1" dirty="0"/>
              <a:t>), obecně závazná vyhláška </a:t>
            </a:r>
            <a:r>
              <a:rPr lang="pt-BR" i="1" dirty="0"/>
              <a:t>pravidla pro pohyb psů na </a:t>
            </a:r>
            <a:r>
              <a:rPr lang="cs-CZ" i="1" dirty="0"/>
              <a:t>vybraných </a:t>
            </a:r>
            <a:r>
              <a:rPr lang="pt-BR" i="1" dirty="0" err="1"/>
              <a:t>veřejn</a:t>
            </a:r>
            <a:r>
              <a:rPr lang="cs-CZ" i="1" dirty="0" err="1"/>
              <a:t>ých</a:t>
            </a:r>
            <a:r>
              <a:rPr lang="pt-BR" i="1" dirty="0"/>
              <a:t> </a:t>
            </a:r>
            <a:r>
              <a:rPr lang="pt-BR" i="1" dirty="0" err="1"/>
              <a:t>prostranství</a:t>
            </a:r>
            <a:r>
              <a:rPr lang="cs-CZ" i="1" dirty="0"/>
              <a:t> </a:t>
            </a:r>
            <a:r>
              <a:rPr lang="pl-PL" i="1" dirty="0"/>
              <a:t>(§ 24/2 </a:t>
            </a:r>
            <a:r>
              <a:rPr lang="pl-PL" i="1" dirty="0" err="1"/>
              <a:t>OchrZvíř</a:t>
            </a:r>
            <a:r>
              <a:rPr lang="pl-PL" i="1" dirty="0"/>
              <a:t>).</a:t>
            </a:r>
          </a:p>
          <a:p>
            <a:pPr marL="0" indent="0" algn="just">
              <a:buNone/>
            </a:pPr>
            <a:endParaRPr lang="pl-PL" dirty="0"/>
          </a:p>
          <a:p>
            <a:pPr marL="0" indent="0" algn="just">
              <a:buNone/>
            </a:pPr>
            <a:endParaRPr lang="pl-PL" dirty="0"/>
          </a:p>
        </p:txBody>
      </p:sp>
    </p:spTree>
    <p:extLst>
      <p:ext uri="{BB962C8B-B14F-4D97-AF65-F5344CB8AC3E}">
        <p14:creationId xmlns:p14="http://schemas.microsoft.com/office/powerpoint/2010/main" val="6940461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14C5CF-9AD0-4FCE-B217-5FCB60FAA1D2}"/>
              </a:ext>
            </a:extLst>
          </p:cNvPr>
          <p:cNvSpPr>
            <a:spLocks noGrp="1"/>
          </p:cNvSpPr>
          <p:nvPr>
            <p:ph type="title"/>
          </p:nvPr>
        </p:nvSpPr>
        <p:spPr>
          <a:xfrm>
            <a:off x="1988789" y="163490"/>
            <a:ext cx="8291264" cy="457199"/>
          </a:xfrm>
        </p:spPr>
        <p:txBody>
          <a:bodyPr>
            <a:normAutofit fontScale="90000"/>
          </a:bodyPr>
          <a:lstStyle/>
          <a:p>
            <a:r>
              <a:rPr lang="cs-CZ" dirty="0"/>
              <a:t>Další příklady</a:t>
            </a:r>
          </a:p>
        </p:txBody>
      </p:sp>
      <p:sp>
        <p:nvSpPr>
          <p:cNvPr id="3" name="Zástupný symbol pro obsah 2">
            <a:extLst>
              <a:ext uri="{FF2B5EF4-FFF2-40B4-BE49-F238E27FC236}">
                <a16:creationId xmlns:a16="http://schemas.microsoft.com/office/drawing/2014/main" id="{B02AC0C2-7925-48E8-9B5A-6FBB7C0D79DF}"/>
              </a:ext>
            </a:extLst>
          </p:cNvPr>
          <p:cNvSpPr>
            <a:spLocks noGrp="1"/>
          </p:cNvSpPr>
          <p:nvPr>
            <p:ph idx="1"/>
          </p:nvPr>
        </p:nvSpPr>
        <p:spPr>
          <a:xfrm>
            <a:off x="1816537" y="280448"/>
            <a:ext cx="8229600" cy="5919961"/>
          </a:xfrm>
        </p:spPr>
        <p:txBody>
          <a:bodyPr>
            <a:normAutofit fontScale="25000" lnSpcReduction="20000"/>
          </a:bodyPr>
          <a:lstStyle/>
          <a:p>
            <a:pPr algn="just"/>
            <a:endParaRPr lang="cs-CZ" sz="4400" i="1" dirty="0"/>
          </a:p>
          <a:p>
            <a:pPr algn="just"/>
            <a:endParaRPr lang="cs-CZ" sz="4400" i="1" dirty="0"/>
          </a:p>
          <a:p>
            <a:pPr algn="just"/>
            <a:r>
              <a:rPr lang="cs-CZ" sz="8000" i="1" dirty="0"/>
              <a:t>vyhlášky Ministerstva životního prostředí, kterými se vyhlašují zvláště chráněná území, jejich ochranná pásma a bližší podmínky jejich ochrany (ve smyslu § 14 </a:t>
            </a:r>
            <a:r>
              <a:rPr lang="cs-CZ" sz="8000" i="1" dirty="0" err="1"/>
              <a:t>OchPřKr</a:t>
            </a:r>
            <a:r>
              <a:rPr lang="cs-CZ" sz="8000" i="1" dirty="0"/>
              <a:t>).</a:t>
            </a:r>
          </a:p>
          <a:p>
            <a:pPr marL="0" indent="0" algn="just">
              <a:buNone/>
            </a:pPr>
            <a:r>
              <a:rPr lang="cs-CZ" sz="8000" i="1" dirty="0"/>
              <a:t> </a:t>
            </a:r>
          </a:p>
          <a:p>
            <a:pPr algn="just"/>
            <a:r>
              <a:rPr lang="cs-CZ" sz="8000" i="1" dirty="0"/>
              <a:t>vyhláška Ministerstva zdravotnictví, jejímž prostřednictvím dochází k ochraně konkrétně prostorově určených přírodních léčivých zdrojů a zdrojů přírodních minerálních vod (§ 21 odst. 1 </a:t>
            </a:r>
            <a:r>
              <a:rPr lang="cs-CZ" sz="8000" i="1" dirty="0" err="1"/>
              <a:t>LázZ</a:t>
            </a:r>
            <a:r>
              <a:rPr lang="cs-CZ" sz="8000" i="1" dirty="0"/>
              <a:t>).</a:t>
            </a:r>
          </a:p>
          <a:p>
            <a:pPr marL="0" indent="0" algn="just">
              <a:buNone/>
            </a:pPr>
            <a:endParaRPr lang="cs-CZ" sz="8000" i="1" dirty="0"/>
          </a:p>
          <a:p>
            <a:pPr marL="0" indent="0" algn="just">
              <a:buNone/>
            </a:pPr>
            <a:r>
              <a:rPr lang="cs-CZ" sz="8000" dirty="0"/>
              <a:t>Právní řád obsahuje některá zmocnění k vydání podzákonných právních předpisů, které z hlediska obsahového mají nejblíže ke smíšeným správním aktům.</a:t>
            </a:r>
            <a:endParaRPr lang="cs-CZ" i="1" dirty="0"/>
          </a:p>
        </p:txBody>
      </p:sp>
    </p:spTree>
    <p:extLst>
      <p:ext uri="{BB962C8B-B14F-4D97-AF65-F5344CB8AC3E}">
        <p14:creationId xmlns:p14="http://schemas.microsoft.com/office/powerpoint/2010/main" val="19764619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98D70CD6-C80C-4192-BF49-826E012C291C}"/>
              </a:ext>
            </a:extLst>
          </p:cNvPr>
          <p:cNvSpPr>
            <a:spLocks noGrp="1"/>
          </p:cNvSpPr>
          <p:nvPr>
            <p:ph type="sldNum" sz="quarter" idx="11"/>
          </p:nvPr>
        </p:nvSpPr>
        <p:spPr/>
        <p:txBody>
          <a:bodyPr/>
          <a:lstStyle/>
          <a:p>
            <a:fld id="{0970407D-EE58-4A0B-824B-1D3AE42DD9CF}" type="slidenum">
              <a:rPr lang="cs-CZ" altLang="cs-CZ" smtClean="0"/>
              <a:pPr/>
              <a:t>39</a:t>
            </a:fld>
            <a:endParaRPr lang="cs-CZ" altLang="cs-CZ" dirty="0"/>
          </a:p>
        </p:txBody>
      </p:sp>
      <p:sp>
        <p:nvSpPr>
          <p:cNvPr id="4" name="Nadpis 3">
            <a:extLst>
              <a:ext uri="{FF2B5EF4-FFF2-40B4-BE49-F238E27FC236}">
                <a16:creationId xmlns:a16="http://schemas.microsoft.com/office/drawing/2014/main" id="{2DDF065E-CEE3-4E37-B5C8-7631DFAEDE04}"/>
              </a:ext>
            </a:extLst>
          </p:cNvPr>
          <p:cNvSpPr>
            <a:spLocks noGrp="1"/>
          </p:cNvSpPr>
          <p:nvPr>
            <p:ph type="title"/>
          </p:nvPr>
        </p:nvSpPr>
        <p:spPr>
          <a:xfrm>
            <a:off x="720000" y="378000"/>
            <a:ext cx="10753200" cy="451576"/>
          </a:xfrm>
        </p:spPr>
        <p:txBody>
          <a:bodyPr/>
          <a:lstStyle/>
          <a:p>
            <a:r>
              <a:rPr lang="cs-CZ" dirty="0"/>
              <a:t>Další příklad - Nález ÚS sp. zn. Pl. ÚS 24/23</a:t>
            </a:r>
            <a:endParaRPr lang="en-US" dirty="0"/>
          </a:p>
        </p:txBody>
      </p:sp>
      <p:sp>
        <p:nvSpPr>
          <p:cNvPr id="5" name="Zástupný obsah 4">
            <a:extLst>
              <a:ext uri="{FF2B5EF4-FFF2-40B4-BE49-F238E27FC236}">
                <a16:creationId xmlns:a16="http://schemas.microsoft.com/office/drawing/2014/main" id="{33116827-7DBE-457E-BDF9-6FC8DF69641F}"/>
              </a:ext>
            </a:extLst>
          </p:cNvPr>
          <p:cNvSpPr>
            <a:spLocks noGrp="1"/>
          </p:cNvSpPr>
          <p:nvPr>
            <p:ph idx="1"/>
          </p:nvPr>
        </p:nvSpPr>
        <p:spPr>
          <a:xfrm>
            <a:off x="666000" y="1585256"/>
            <a:ext cx="10807200" cy="4768744"/>
          </a:xfrm>
        </p:spPr>
        <p:txBody>
          <a:bodyPr/>
          <a:lstStyle/>
          <a:p>
            <a:pPr marL="72000" indent="0">
              <a:buNone/>
            </a:pPr>
            <a:r>
              <a:rPr lang="cs-CZ" b="0" i="0" dirty="0">
                <a:solidFill>
                  <a:srgbClr val="000000"/>
                </a:solidFill>
                <a:effectLst/>
                <a:latin typeface="open-sans-light"/>
              </a:rPr>
              <a:t>Obec Řepov stanovila OZV místní koeficient, kterým se násobí daň za jednotlivé druhy nemovitostí, a to pro části obce </a:t>
            </a:r>
            <a:r>
              <a:rPr lang="cs-CZ" b="1" i="0" u="sng" dirty="0">
                <a:solidFill>
                  <a:srgbClr val="000000"/>
                </a:solidFill>
                <a:effectLst/>
                <a:latin typeface="open-sans-light"/>
              </a:rPr>
              <a:t>v rozsahu parcelních čísel pozemků specifikovaných v příloze č. 1 obecně závazné vyhlášky</a:t>
            </a:r>
            <a:r>
              <a:rPr lang="cs-CZ" b="0" i="0" dirty="0">
                <a:solidFill>
                  <a:srgbClr val="000000"/>
                </a:solidFill>
                <a:effectLst/>
                <a:latin typeface="open-sans-light"/>
              </a:rPr>
              <a:t>. (Jednalo se o logistické a průmyslové areály v katastru Řepova).</a:t>
            </a:r>
          </a:p>
          <a:p>
            <a:pPr marL="72000" indent="0">
              <a:buNone/>
            </a:pPr>
            <a:endParaRPr lang="cs-CZ" dirty="0">
              <a:solidFill>
                <a:srgbClr val="000000"/>
              </a:solidFill>
              <a:latin typeface="open-sans-light"/>
            </a:endParaRPr>
          </a:p>
          <a:p>
            <a:pPr marL="72000" indent="0">
              <a:buNone/>
            </a:pPr>
            <a:r>
              <a:rPr lang="cs-CZ" dirty="0">
                <a:solidFill>
                  <a:srgbClr val="000000"/>
                </a:solidFill>
                <a:latin typeface="open-sans-light"/>
              </a:rPr>
              <a:t>Závěr ÚS: </a:t>
            </a:r>
          </a:p>
          <a:p>
            <a:pPr marL="72000" indent="0" algn="just">
              <a:buNone/>
            </a:pPr>
            <a:r>
              <a:rPr lang="cs-CZ" b="0" i="0" dirty="0">
                <a:solidFill>
                  <a:srgbClr val="000000"/>
                </a:solidFill>
                <a:effectLst/>
                <a:latin typeface="open-sans-light"/>
              </a:rPr>
              <a:t>Možnost obcí zatížit vyšším zdaněním jen určité nemovitosti je rovněž naplněním ústavního principu samosprávy a subsidiarity politické moci (čl. 8 Ústavy)</a:t>
            </a:r>
            <a:endParaRPr lang="en-US" dirty="0"/>
          </a:p>
        </p:txBody>
      </p:sp>
    </p:spTree>
    <p:extLst>
      <p:ext uri="{BB962C8B-B14F-4D97-AF65-F5344CB8AC3E}">
        <p14:creationId xmlns:p14="http://schemas.microsoft.com/office/powerpoint/2010/main" val="2328905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E5F5C1FD-8100-4BCB-98F9-901880B4BCE9}"/>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6" name="Nadpis 1">
            <a:extLst>
              <a:ext uri="{FF2B5EF4-FFF2-40B4-BE49-F238E27FC236}">
                <a16:creationId xmlns:a16="http://schemas.microsoft.com/office/drawing/2014/main" id="{22DAF7B3-4058-41AA-B246-12DBDFF450A9}"/>
              </a:ext>
            </a:extLst>
          </p:cNvPr>
          <p:cNvSpPr>
            <a:spLocks noGrp="1"/>
          </p:cNvSpPr>
          <p:nvPr>
            <p:ph type="title"/>
          </p:nvPr>
        </p:nvSpPr>
        <p:spPr>
          <a:xfrm>
            <a:off x="720725" y="720725"/>
            <a:ext cx="10752138" cy="450850"/>
          </a:xfrm>
        </p:spPr>
        <p:txBody>
          <a:bodyPr/>
          <a:lstStyle/>
          <a:p>
            <a:r>
              <a:rPr lang="cs-CZ" dirty="0"/>
              <a:t>Adresáti regulace</a:t>
            </a:r>
          </a:p>
        </p:txBody>
      </p:sp>
      <p:sp>
        <p:nvSpPr>
          <p:cNvPr id="7" name="Zástupný symbol pro obsah 2">
            <a:extLst>
              <a:ext uri="{FF2B5EF4-FFF2-40B4-BE49-F238E27FC236}">
                <a16:creationId xmlns:a16="http://schemas.microsoft.com/office/drawing/2014/main" id="{87B7E81F-4327-4617-BB8A-F0B15FA4A6A2}"/>
              </a:ext>
            </a:extLst>
          </p:cNvPr>
          <p:cNvSpPr>
            <a:spLocks noGrp="1"/>
          </p:cNvSpPr>
          <p:nvPr>
            <p:ph idx="1"/>
          </p:nvPr>
        </p:nvSpPr>
        <p:spPr>
          <a:xfrm>
            <a:off x="720725" y="1692275"/>
            <a:ext cx="10752138" cy="4140200"/>
          </a:xfrm>
        </p:spPr>
        <p:txBody>
          <a:bodyPr>
            <a:normAutofit fontScale="85000" lnSpcReduction="10000"/>
          </a:bodyPr>
          <a:lstStyle/>
          <a:p>
            <a:pPr algn="just"/>
            <a:r>
              <a:rPr lang="cs-CZ" i="1" dirty="0"/>
              <a:t>Kdo jsou adresáti regulace?</a:t>
            </a:r>
          </a:p>
          <a:p>
            <a:pPr marL="0" indent="0" algn="just">
              <a:buNone/>
            </a:pPr>
            <a:endParaRPr lang="cs-CZ" i="1" dirty="0"/>
          </a:p>
          <a:p>
            <a:pPr algn="just"/>
            <a:r>
              <a:rPr lang="cs-CZ" dirty="0"/>
              <a:t>jsou fyzické osoby nebo právnické osoby, pro které je správní akt závazný, resp. kterým ukládá práva a povinnosti. </a:t>
            </a:r>
          </a:p>
          <a:p>
            <a:pPr algn="just"/>
            <a:r>
              <a:rPr lang="cs-CZ" b="1" dirty="0"/>
              <a:t>abstraktnost</a:t>
            </a:r>
            <a:r>
              <a:rPr lang="cs-CZ" dirty="0"/>
              <a:t> adresátů správního aktu spočívá v tom, že své adresáty určuje jako množinu subjektů vymezených určitými znaky, přičemž se vztahuje ke všem subjektům, které jsou prvky této množiny. </a:t>
            </a:r>
          </a:p>
          <a:p>
            <a:pPr algn="just"/>
            <a:r>
              <a:rPr lang="cs-CZ" b="1" dirty="0"/>
              <a:t>konkrétnost</a:t>
            </a:r>
            <a:r>
              <a:rPr lang="cs-CZ" dirty="0"/>
              <a:t> adresátů regulace správního aktu je dána tehdy, pokud je správní akt adresován toliko jmenovitě určenému subjektu nebo subjektům</a:t>
            </a:r>
            <a:endParaRPr lang="cs-CZ" b="1" i="1" dirty="0"/>
          </a:p>
        </p:txBody>
      </p:sp>
    </p:spTree>
    <p:extLst>
      <p:ext uri="{BB962C8B-B14F-4D97-AF65-F5344CB8AC3E}">
        <p14:creationId xmlns:p14="http://schemas.microsoft.com/office/powerpoint/2010/main" val="30287466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91544" y="0"/>
            <a:ext cx="8229600" cy="1143000"/>
          </a:xfrm>
        </p:spPr>
        <p:txBody>
          <a:bodyPr>
            <a:normAutofit/>
          </a:bodyPr>
          <a:lstStyle/>
          <a:p>
            <a:r>
              <a:rPr lang="cs-CZ" sz="2800" dirty="0"/>
              <a:t>Formálně materiální pojetí </a:t>
            </a:r>
          </a:p>
        </p:txBody>
      </p:sp>
      <p:sp>
        <p:nvSpPr>
          <p:cNvPr id="3" name="Zástupný symbol pro obsah 2"/>
          <p:cNvSpPr>
            <a:spLocks noGrp="1"/>
          </p:cNvSpPr>
          <p:nvPr>
            <p:ph idx="1"/>
          </p:nvPr>
        </p:nvSpPr>
        <p:spPr>
          <a:xfrm>
            <a:off x="1298276" y="648182"/>
            <a:ext cx="8778852" cy="6021178"/>
          </a:xfrm>
        </p:spPr>
        <p:txBody>
          <a:bodyPr>
            <a:normAutofit fontScale="85000" lnSpcReduction="20000"/>
          </a:bodyPr>
          <a:lstStyle/>
          <a:p>
            <a:pPr lvl="1" algn="just">
              <a:buFont typeface="Arial" pitchFamily="34" charset="0"/>
              <a:buChar char="•"/>
            </a:pPr>
            <a:r>
              <a:rPr lang="cs-CZ" sz="2400" dirty="0"/>
              <a:t>Úvahy soudu o tom, zda napadený akt je opatřením obecné povahy či nikoliv, jsou namístě, </a:t>
            </a:r>
            <a:r>
              <a:rPr lang="cs-CZ" sz="2400" b="1" dirty="0"/>
              <a:t>pokud zákonné pojmenování takového aktu zcela chybí, či pokud došlo k zásadní změně právní úpravy, přičemž chybějí výslovná přechodná ustanovení</a:t>
            </a:r>
            <a:r>
              <a:rPr lang="cs-CZ" sz="2400" dirty="0"/>
              <a:t>.</a:t>
            </a:r>
          </a:p>
          <a:p>
            <a:pPr marL="457200" lvl="1" indent="0" algn="just">
              <a:buNone/>
            </a:pPr>
            <a:endParaRPr lang="cs-CZ" sz="2400" dirty="0"/>
          </a:p>
          <a:p>
            <a:pPr lvl="1" algn="just">
              <a:buFont typeface="Arial" pitchFamily="34" charset="0"/>
              <a:buChar char="•"/>
            </a:pPr>
            <a:r>
              <a:rPr lang="cs-CZ" sz="2400" b="1" dirty="0"/>
              <a:t>Pokud zákon výslovně stanoví formu příslušného právního aktu, a tato forma je dodržena, není tu zpravidla prostor pro jiné soudní hodnocení povahy takového aktu. </a:t>
            </a:r>
          </a:p>
          <a:p>
            <a:pPr marL="457200" lvl="1" indent="0" algn="just">
              <a:buNone/>
            </a:pPr>
            <a:endParaRPr lang="cs-CZ" sz="2400" b="1" dirty="0"/>
          </a:p>
          <a:p>
            <a:pPr lvl="1" algn="just">
              <a:buFont typeface="Arial" pitchFamily="34" charset="0"/>
              <a:buChar char="•"/>
            </a:pPr>
            <a:r>
              <a:rPr lang="cs-CZ" sz="2400" dirty="0"/>
              <a:t>ÚS:</a:t>
            </a:r>
            <a:r>
              <a:rPr lang="cs-CZ" sz="2400" i="1" dirty="0"/>
              <a:t> pokud se zákonodárce jasně vysloví v tom smyslu, že se o určité věci má "rozhodnout" ve formě právního předpisu, tak je významně zúžen prostor pro úvahy o charakteru tohoto aktu, </a:t>
            </a:r>
            <a:r>
              <a:rPr lang="cs-CZ" sz="2400" b="1" i="1" dirty="0"/>
              <a:t>ledaže</a:t>
            </a:r>
            <a:r>
              <a:rPr lang="cs-CZ" sz="2400" i="1" dirty="0"/>
              <a:t> by (pouze) ÚS došel k závěru, že se jedná o smíšený správní akt/OOP</a:t>
            </a:r>
            <a:endParaRPr lang="cs-CZ" sz="2400" dirty="0"/>
          </a:p>
          <a:p>
            <a:pPr lvl="1" algn="just">
              <a:buFont typeface="Arial" pitchFamily="34" charset="0"/>
              <a:buChar char="•"/>
            </a:pPr>
            <a:r>
              <a:rPr lang="cs-CZ" sz="2400" b="1" u="sng" dirty="0"/>
              <a:t>Ojedinělý průlom</a:t>
            </a:r>
            <a:endParaRPr lang="cs-CZ" b="1" u="sng" dirty="0"/>
          </a:p>
          <a:p>
            <a:pPr marL="0" indent="0" algn="just">
              <a:buNone/>
            </a:pPr>
            <a:r>
              <a:rPr lang="cs-CZ" sz="2600" b="1" dirty="0"/>
              <a:t>	Parkovací zóny:</a:t>
            </a:r>
          </a:p>
          <a:p>
            <a:pPr marL="457200" lvl="1" indent="0" algn="just">
              <a:buNone/>
            </a:pPr>
            <a:r>
              <a:rPr lang="cs-CZ" sz="2400" dirty="0"/>
              <a:t>	</a:t>
            </a:r>
            <a:r>
              <a:rPr lang="cs-CZ" sz="2300" dirty="0"/>
              <a:t>Rozhodnutí Ústavního soudu </a:t>
            </a:r>
            <a:r>
              <a:rPr lang="cs-CZ" sz="2300" dirty="0" err="1"/>
              <a:t>Pl</a:t>
            </a:r>
            <a:r>
              <a:rPr lang="cs-CZ" sz="2300" dirty="0"/>
              <a:t>. ÚS 14/08 z 18.11.2010 - nařízení hl. m. 	Prahy č. 11/2007 Sb. hl. m. Prahy, kterým se vymezují </a:t>
            </a:r>
            <a:r>
              <a:rPr lang="cs-CZ" sz="2300" b="1" dirty="0"/>
              <a:t>parkovací zóny</a:t>
            </a:r>
            <a:r>
              <a:rPr lang="cs-CZ" sz="2300" dirty="0"/>
              <a:t>.</a:t>
            </a:r>
          </a:p>
          <a:p>
            <a:pPr lvl="2" algn="just"/>
            <a:r>
              <a:rPr lang="cs-CZ" sz="2300" dirty="0"/>
              <a:t>posouzeno </a:t>
            </a:r>
            <a:r>
              <a:rPr lang="cs-CZ" sz="2300" b="1" dirty="0"/>
              <a:t>z materiálního hlediska jako opatření obecné povahy, byť podle zákona jde o nařízení obce (!)</a:t>
            </a:r>
          </a:p>
          <a:p>
            <a:pPr lvl="2" algn="just"/>
            <a:r>
              <a:rPr lang="cs-CZ" sz="2300" b="1" dirty="0"/>
              <a:t>důvodem přímá soudní ochrana adresátů</a:t>
            </a:r>
          </a:p>
          <a:p>
            <a:pPr lvl="2" algn="just"/>
            <a:r>
              <a:rPr lang="cs-CZ" sz="2300" dirty="0"/>
              <a:t>Ústavní soud již u jiných právních předpisů obcí nezopakoval </a:t>
            </a:r>
          </a:p>
        </p:txBody>
      </p:sp>
    </p:spTree>
    <p:extLst>
      <p:ext uri="{BB962C8B-B14F-4D97-AF65-F5344CB8AC3E}">
        <p14:creationId xmlns:p14="http://schemas.microsoft.com/office/powerpoint/2010/main" val="22817481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188640"/>
            <a:ext cx="8229600" cy="1143000"/>
          </a:xfrm>
        </p:spPr>
        <p:txBody>
          <a:bodyPr>
            <a:normAutofit/>
          </a:bodyPr>
          <a:lstStyle/>
          <a:p>
            <a:r>
              <a:rPr lang="cs-CZ" sz="2800" dirty="0"/>
              <a:t>Soudní přezkum OOP</a:t>
            </a:r>
          </a:p>
        </p:txBody>
      </p:sp>
      <p:sp>
        <p:nvSpPr>
          <p:cNvPr id="3" name="Zástupný symbol pro obsah 2"/>
          <p:cNvSpPr>
            <a:spLocks noGrp="1"/>
          </p:cNvSpPr>
          <p:nvPr>
            <p:ph idx="1"/>
          </p:nvPr>
        </p:nvSpPr>
        <p:spPr>
          <a:xfrm>
            <a:off x="750771" y="789272"/>
            <a:ext cx="9326357" cy="5880088"/>
          </a:xfrm>
        </p:spPr>
        <p:txBody>
          <a:bodyPr>
            <a:noAutofit/>
          </a:bodyPr>
          <a:lstStyle/>
          <a:p>
            <a:pPr algn="just"/>
            <a:r>
              <a:rPr lang="cs-CZ" sz="2000" b="1" dirty="0"/>
              <a:t>Lhůta</a:t>
            </a:r>
          </a:p>
          <a:p>
            <a:pPr marL="72000" indent="0" algn="just">
              <a:buNone/>
            </a:pPr>
            <a:r>
              <a:rPr lang="cs-CZ" sz="2000" dirty="0"/>
              <a:t>§ 101b (1) Návrh lze podat do 1 roku ode dne, kdy návrhem napadené opatření obecné povahy nabylo účinnosti.</a:t>
            </a:r>
          </a:p>
          <a:p>
            <a:pPr marL="72000" indent="0" algn="just">
              <a:buNone/>
            </a:pPr>
            <a:r>
              <a:rPr lang="cs-CZ" sz="2000" dirty="0"/>
              <a:t>+ tzv. </a:t>
            </a:r>
            <a:r>
              <a:rPr lang="cs-CZ" sz="2000" b="1" dirty="0"/>
              <a:t>incidenční návrh </a:t>
            </a:r>
            <a:r>
              <a:rPr lang="cs-CZ" sz="2000" dirty="0"/>
              <a:t>(§ 101a odst. 1 věta druhá SŘS), návrhem na zrušení OOP nebo jeho části spojený s žalobou proti rozhodnutí nebo jinému úkonu správního orgánu, pro něž bylo opatření obecné povahy podkladem. Pro podání tohoto návrhu se lhůty omezující přezkum napadeného OOP neuplatní (NSS 6 As 220/2019-28). = návrh na zrušení opatření obecné povahy spojený s žalobou je nutné podat ve lhůtě pro podání právě této žaloby</a:t>
            </a:r>
          </a:p>
          <a:p>
            <a:pPr algn="just"/>
            <a:r>
              <a:rPr lang="cs-CZ" sz="2000" b="1" dirty="0"/>
              <a:t>Příslušný soud</a:t>
            </a:r>
          </a:p>
          <a:p>
            <a:pPr marL="72000" indent="0" algn="just">
              <a:buNone/>
            </a:pPr>
            <a:r>
              <a:rPr lang="cs-CZ" sz="2000" dirty="0"/>
              <a:t>věcná příslušnost v minulosti přenesena z Nejvyššího správního soudu na krajské soudy, s možností podat kasační stížnost.</a:t>
            </a:r>
          </a:p>
        </p:txBody>
      </p:sp>
    </p:spTree>
    <p:extLst>
      <p:ext uri="{BB962C8B-B14F-4D97-AF65-F5344CB8AC3E}">
        <p14:creationId xmlns:p14="http://schemas.microsoft.com/office/powerpoint/2010/main" val="37402440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067662" y="0"/>
            <a:ext cx="8229600" cy="1143000"/>
          </a:xfrm>
        </p:spPr>
        <p:txBody>
          <a:bodyPr>
            <a:normAutofit/>
          </a:bodyPr>
          <a:lstStyle/>
          <a:p>
            <a:r>
              <a:rPr lang="cs-CZ" sz="2800" dirty="0"/>
              <a:t>Soudní přezkum OOP</a:t>
            </a:r>
          </a:p>
        </p:txBody>
      </p:sp>
      <p:sp>
        <p:nvSpPr>
          <p:cNvPr id="3" name="Zástupný symbol pro obsah 2"/>
          <p:cNvSpPr>
            <a:spLocks noGrp="1"/>
          </p:cNvSpPr>
          <p:nvPr>
            <p:ph idx="1"/>
          </p:nvPr>
        </p:nvSpPr>
        <p:spPr>
          <a:xfrm>
            <a:off x="463202" y="414365"/>
            <a:ext cx="9834060" cy="5880088"/>
          </a:xfrm>
        </p:spPr>
        <p:txBody>
          <a:bodyPr>
            <a:noAutofit/>
          </a:bodyPr>
          <a:lstStyle/>
          <a:p>
            <a:pPr algn="just"/>
            <a:r>
              <a:rPr lang="cs-CZ" sz="2000" b="1" dirty="0"/>
              <a:t>Kritéria přezkumu</a:t>
            </a:r>
          </a:p>
          <a:p>
            <a:pPr marL="72000" indent="0" algn="just">
              <a:buNone/>
            </a:pPr>
            <a:r>
              <a:rPr lang="cs-CZ" sz="1800" dirty="0"/>
              <a:t>na počátku vymezení pětistupňového algoritmu, který se podobá přezkumu právních předpisů (více než správních rozhodnutí):</a:t>
            </a:r>
          </a:p>
          <a:p>
            <a:pPr marL="72000" indent="0" algn="just">
              <a:buNone/>
            </a:pPr>
            <a:r>
              <a:rPr lang="cs-CZ" sz="1800" dirty="0"/>
              <a:t>1.	přezkum pravomoci správního orgánu vydat opatření obecné povahy;</a:t>
            </a:r>
          </a:p>
          <a:p>
            <a:pPr marL="72000" indent="0" algn="just">
              <a:buNone/>
            </a:pPr>
            <a:r>
              <a:rPr lang="cs-CZ" sz="1800" dirty="0"/>
              <a:t>2.	přezkum otázky, zda při vydávání opatření obecné povahy nebyly překročeny meze zákonem vymezené působnosti ze strany orgánu veřejné správy (jednání ultra </a:t>
            </a:r>
            <a:r>
              <a:rPr lang="cs-CZ" sz="1800" dirty="0" err="1"/>
              <a:t>vires</a:t>
            </a:r>
            <a:r>
              <a:rPr lang="cs-CZ" sz="1800" dirty="0"/>
              <a:t>);</a:t>
            </a:r>
          </a:p>
          <a:p>
            <a:pPr marL="72000" indent="0" algn="just">
              <a:buNone/>
            </a:pPr>
            <a:r>
              <a:rPr lang="cs-CZ" sz="1800" dirty="0"/>
              <a:t>3.	přezkum otázky, zda bylo opatření obecné povahy vydáno zákonem stanoveným postupem;</a:t>
            </a:r>
          </a:p>
          <a:p>
            <a:pPr marL="72000" indent="0" algn="just">
              <a:buNone/>
            </a:pPr>
            <a:r>
              <a:rPr lang="cs-CZ" sz="1800" dirty="0"/>
              <a:t>4.	přezkum opatření obecné povahy z hlediska jeho rozporu s hmotným právem;</a:t>
            </a:r>
          </a:p>
          <a:p>
            <a:pPr marL="72000" indent="0" algn="just">
              <a:buNone/>
            </a:pPr>
            <a:r>
              <a:rPr lang="cs-CZ" sz="1800" dirty="0"/>
              <a:t>5.	přezkum opatření obecné povahy z hlediska jeho proporcionality.</a:t>
            </a:r>
          </a:p>
          <a:p>
            <a:pPr algn="just" fontAlgn="ctr">
              <a:lnSpc>
                <a:spcPct val="107000"/>
              </a:lnSpc>
              <a:spcBef>
                <a:spcPts val="1920"/>
              </a:spcBef>
              <a:spcAft>
                <a:spcPts val="800"/>
              </a:spcAft>
            </a:pPr>
            <a:r>
              <a:rPr lang="cs-CZ" sz="18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Nicméně podle § 101d odst. 1 SŘS (ve znění novely č. 303/2011 Sb.) je správní soud při rozhodování vázán rozsahem a důvody návrhu = správní soud uplatní při přezkumu jen ty z kroků uvedeného algoritmu, které odpovídají důvodům uvedeným v návrhových bodech. Výjimkou je případný nedostatek pravomoci nebo překročení působnosti, neboť tyto otázky správní soud zkoumá i z úřední povinnosti (NSS 1 </a:t>
            </a:r>
            <a:r>
              <a:rPr lang="cs-CZ" sz="1800" dirty="0" err="1">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Ao</a:t>
            </a:r>
            <a:r>
              <a:rPr lang="cs-CZ" sz="18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 2/2010-116, bod 28).</a:t>
            </a:r>
          </a:p>
          <a:p>
            <a:pPr algn="just" fontAlgn="ctr">
              <a:lnSpc>
                <a:spcPct val="107000"/>
              </a:lnSpc>
              <a:spcBef>
                <a:spcPts val="1920"/>
              </a:spcBef>
              <a:spcAft>
                <a:spcPts val="800"/>
              </a:spcAft>
            </a:pPr>
            <a:endParaRPr lang="cs-CZ" sz="18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endParaRPr>
          </a:p>
          <a:p>
            <a:pPr marL="72000" indent="0">
              <a:lnSpc>
                <a:spcPct val="107000"/>
              </a:lnSpc>
              <a:spcAft>
                <a:spcPts val="800"/>
              </a:spcAft>
              <a:buNone/>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72000" indent="0" algn="just">
              <a:buNone/>
            </a:pPr>
            <a:endParaRPr lang="cs-CZ" sz="2000" dirty="0"/>
          </a:p>
          <a:p>
            <a:pPr marL="72000" indent="0" algn="just">
              <a:buNone/>
            </a:pPr>
            <a:endParaRPr lang="cs-CZ" sz="2000" dirty="0"/>
          </a:p>
          <a:p>
            <a:pPr marL="72000" indent="0" algn="just">
              <a:buNone/>
            </a:pPr>
            <a:endParaRPr lang="cs-CZ" sz="2000" dirty="0"/>
          </a:p>
        </p:txBody>
      </p:sp>
    </p:spTree>
    <p:extLst>
      <p:ext uri="{BB962C8B-B14F-4D97-AF65-F5344CB8AC3E}">
        <p14:creationId xmlns:p14="http://schemas.microsoft.com/office/powerpoint/2010/main" val="266740328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067662" y="0"/>
            <a:ext cx="8229600" cy="1143000"/>
          </a:xfrm>
        </p:spPr>
        <p:txBody>
          <a:bodyPr>
            <a:normAutofit/>
          </a:bodyPr>
          <a:lstStyle/>
          <a:p>
            <a:r>
              <a:rPr lang="cs-CZ" sz="2800" dirty="0"/>
              <a:t>Soudní přezkum OOP</a:t>
            </a:r>
          </a:p>
        </p:txBody>
      </p:sp>
      <p:sp>
        <p:nvSpPr>
          <p:cNvPr id="3" name="Zástupný symbol pro obsah 2"/>
          <p:cNvSpPr>
            <a:spLocks noGrp="1"/>
          </p:cNvSpPr>
          <p:nvPr>
            <p:ph idx="1"/>
          </p:nvPr>
        </p:nvSpPr>
        <p:spPr>
          <a:xfrm>
            <a:off x="671546" y="1143000"/>
            <a:ext cx="9834060" cy="5880088"/>
          </a:xfrm>
        </p:spPr>
        <p:txBody>
          <a:bodyPr>
            <a:noAutofit/>
          </a:bodyPr>
          <a:lstStyle/>
          <a:p>
            <a:pPr marL="72000" indent="0" algn="just">
              <a:buNone/>
            </a:pPr>
            <a:r>
              <a:rPr lang="cs-CZ" b="1" dirty="0"/>
              <a:t>Rozhodnutí soudu</a:t>
            </a:r>
          </a:p>
          <a:p>
            <a:pPr algn="just">
              <a:buFont typeface="Arial" panose="020B0604020202020204" pitchFamily="34" charset="0"/>
              <a:buChar char="•"/>
            </a:pPr>
            <a:r>
              <a:rPr lang="cs-CZ" sz="2400" dirty="0">
                <a:solidFill>
                  <a:srgbClr val="444444"/>
                </a:solidFill>
                <a:latin typeface="Arial" panose="020B0604020202020204" pitchFamily="34" charset="0"/>
                <a:ea typeface="Times New Roman" panose="02020603050405020304" pitchFamily="18" charset="0"/>
                <a:cs typeface="Times New Roman" panose="02020603050405020304" pitchFamily="18" charset="0"/>
              </a:rPr>
              <a:t>zjistí-li soud protiprávnost OOP zruší jej (nebo jeho část) dnem, který v rozsudku určí – včetně zpětného zrušení až ke dni jeho účinnosti, tzn. zrušení se zpětným účinkem otevírá cestu ke zrušení na jeho základě již vydaných rozhodnutí – ta ale do jejich případného zrušení zůstávají v platnosti (automaticky tím nezanikají)</a:t>
            </a:r>
          </a:p>
          <a:p>
            <a:pPr algn="just">
              <a:buFont typeface="Arial" panose="020B0604020202020204" pitchFamily="34" charset="0"/>
              <a:buChar char="•"/>
            </a:pPr>
            <a:r>
              <a:rPr lang="cs-CZ" sz="2400" dirty="0">
                <a:solidFill>
                  <a:srgbClr val="444444"/>
                </a:solidFill>
                <a:latin typeface="Arial" panose="020B0604020202020204" pitchFamily="34" charset="0"/>
                <a:ea typeface="Times New Roman" panose="02020603050405020304" pitchFamily="18" charset="0"/>
                <a:cs typeface="Times New Roman" panose="02020603050405020304" pitchFamily="18" charset="0"/>
              </a:rPr>
              <a:t>práva a povinnosti z právních vztahů vzniklých před zrušením opatření obecné povahy nebo jeho části zůstávají nedotčena.</a:t>
            </a:r>
          </a:p>
          <a:p>
            <a:pPr algn="just">
              <a:buFont typeface="Arial" panose="020B0604020202020204" pitchFamily="34" charset="0"/>
              <a:buChar char="•"/>
            </a:pPr>
            <a:r>
              <a:rPr lang="cs-CZ" sz="2400" dirty="0">
                <a:solidFill>
                  <a:srgbClr val="444444"/>
                </a:solidFill>
                <a:latin typeface="Arial" panose="020B0604020202020204" pitchFamily="34" charset="0"/>
                <a:ea typeface="Times New Roman" panose="02020603050405020304" pitchFamily="18" charset="0"/>
                <a:cs typeface="Times New Roman" panose="02020603050405020304" pitchFamily="18" charset="0"/>
              </a:rPr>
              <a:t>není-li návrh důvodný, soud jej zamítne. </a:t>
            </a:r>
          </a:p>
          <a:p>
            <a:pPr algn="just">
              <a:buFont typeface="Arial" panose="020B0604020202020204" pitchFamily="34" charset="0"/>
              <a:buChar char="•"/>
            </a:pPr>
            <a:r>
              <a:rPr lang="cs-CZ" sz="2400" dirty="0">
                <a:solidFill>
                  <a:srgbClr val="444444"/>
                </a:solidFill>
                <a:latin typeface="Arial" panose="020B0604020202020204" pitchFamily="34" charset="0"/>
                <a:ea typeface="Times New Roman" panose="02020603050405020304" pitchFamily="18" charset="0"/>
                <a:cs typeface="Times New Roman" panose="02020603050405020304" pitchFamily="18" charset="0"/>
              </a:rPr>
              <a:t>soud rozhodne do devadesáti dnů poté, kdy návrh došel soudu (pořádková lhůta)</a:t>
            </a:r>
          </a:p>
          <a:p>
            <a:pPr marL="72000" indent="0" algn="just">
              <a:buNone/>
            </a:pPr>
            <a:endParaRPr lang="cs-CZ" sz="18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endParaRPr>
          </a:p>
          <a:p>
            <a:pPr marL="72000" indent="0" algn="just">
              <a:buNone/>
            </a:pPr>
            <a:endParaRPr lang="cs-CZ" sz="18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p>
          <a:p>
            <a:pPr marL="72000" indent="0">
              <a:lnSpc>
                <a:spcPct val="107000"/>
              </a:lnSpc>
              <a:spcAft>
                <a:spcPts val="800"/>
              </a:spcAft>
              <a:buNone/>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72000" indent="0" algn="just">
              <a:buNone/>
            </a:pPr>
            <a:endParaRPr lang="cs-CZ" sz="2000" dirty="0"/>
          </a:p>
          <a:p>
            <a:pPr marL="72000" indent="0" algn="just">
              <a:buNone/>
            </a:pPr>
            <a:endParaRPr lang="cs-CZ" sz="2000" dirty="0"/>
          </a:p>
          <a:p>
            <a:pPr marL="72000" indent="0" algn="just">
              <a:buNone/>
            </a:pPr>
            <a:endParaRPr lang="cs-CZ" sz="2000" dirty="0"/>
          </a:p>
        </p:txBody>
      </p:sp>
    </p:spTree>
    <p:extLst>
      <p:ext uri="{BB962C8B-B14F-4D97-AF65-F5344CB8AC3E}">
        <p14:creationId xmlns:p14="http://schemas.microsoft.com/office/powerpoint/2010/main" val="29922504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371060"/>
            <a:ext cx="10515600" cy="6308035"/>
          </a:xfrm>
        </p:spPr>
        <p:txBody>
          <a:bodyPr>
            <a:normAutofit fontScale="77500" lnSpcReduction="20000"/>
          </a:bodyPr>
          <a:lstStyle/>
          <a:p>
            <a:pPr marL="0" indent="0" algn="ctr">
              <a:buNone/>
            </a:pPr>
            <a:r>
              <a:rPr lang="cs-CZ" b="1" dirty="0"/>
              <a:t>Určete povahu adresátů regulace</a:t>
            </a:r>
          </a:p>
          <a:p>
            <a:pPr marL="0" indent="0" algn="just">
              <a:buNone/>
            </a:pPr>
            <a:r>
              <a:rPr lang="cs-CZ" b="1" dirty="0"/>
              <a:t>§ 4 zákona o silničním provozu</a:t>
            </a:r>
            <a:endParaRPr lang="cs-CZ" b="1" i="1" dirty="0"/>
          </a:p>
          <a:p>
            <a:pPr marL="0" indent="0" algn="just">
              <a:buNone/>
            </a:pPr>
            <a:r>
              <a:rPr lang="cs-CZ" i="1" dirty="0"/>
              <a:t>Při účasti na provozu na pozemních komunikacích je každý povinen řídit se pravidly provozu na pozemních komunikacích upravenými tímto zákonem, pokyny policisty…</a:t>
            </a:r>
          </a:p>
          <a:p>
            <a:pPr marL="0" indent="0" algn="just">
              <a:buNone/>
            </a:pPr>
            <a:r>
              <a:rPr lang="cs-CZ" b="1" dirty="0"/>
              <a:t>§ 2a odst. 4 zákona o vojácích z povolání</a:t>
            </a:r>
          </a:p>
          <a:p>
            <a:pPr marL="0" indent="0" algn="just">
              <a:buNone/>
            </a:pPr>
            <a:r>
              <a:rPr lang="cs-CZ" i="1" dirty="0"/>
              <a:t>Voják je povinen oznámit služebnímu orgánu změny v osobních údajích, a to do 8 dnů ode dne, kdy ke změnám došlo.</a:t>
            </a:r>
          </a:p>
          <a:p>
            <a:pPr marL="0" indent="0" algn="just">
              <a:buNone/>
            </a:pPr>
            <a:r>
              <a:rPr lang="cs-CZ" b="1" dirty="0"/>
              <a:t>Příloha k zákonu o důchodovém pojištění</a:t>
            </a:r>
            <a:endParaRPr lang="cs-CZ" dirty="0"/>
          </a:p>
          <a:p>
            <a:pPr marL="0" indent="0" algn="just">
              <a:buNone/>
            </a:pPr>
            <a:r>
              <a:rPr lang="cs-CZ" i="1" dirty="0"/>
              <a:t>Důchodový věk pojištěnců mužů narozených v roce 1971 je 65 roků.</a:t>
            </a:r>
          </a:p>
          <a:p>
            <a:pPr marL="0" indent="0" algn="just">
              <a:buNone/>
            </a:pPr>
            <a:r>
              <a:rPr lang="cs-CZ" b="1" dirty="0"/>
              <a:t>čl. 59 Ústavy ČR</a:t>
            </a:r>
          </a:p>
          <a:p>
            <a:pPr marL="0" indent="0" algn="just">
              <a:buNone/>
            </a:pPr>
            <a:r>
              <a:rPr lang="cs-CZ" i="1" dirty="0"/>
              <a:t>Prezident republiky složí slib do rukou předsedy Senátu na společné schůzi obou komor.</a:t>
            </a:r>
          </a:p>
          <a:p>
            <a:pPr marL="0" indent="0" algn="just">
              <a:buNone/>
            </a:pPr>
            <a:r>
              <a:rPr lang="cs-CZ" i="1" dirty="0"/>
              <a:t> </a:t>
            </a:r>
          </a:p>
        </p:txBody>
      </p:sp>
    </p:spTree>
    <p:extLst>
      <p:ext uri="{BB962C8B-B14F-4D97-AF65-F5344CB8AC3E}">
        <p14:creationId xmlns:p14="http://schemas.microsoft.com/office/powerpoint/2010/main" val="34990865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8E265F49-18DD-49F6-86E6-B8A0287851CA}"/>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6" name="Nadpis 1">
            <a:extLst>
              <a:ext uri="{FF2B5EF4-FFF2-40B4-BE49-F238E27FC236}">
                <a16:creationId xmlns:a16="http://schemas.microsoft.com/office/drawing/2014/main" id="{DE7EF661-87FB-4605-BF82-4BC81C463642}"/>
              </a:ext>
            </a:extLst>
          </p:cNvPr>
          <p:cNvSpPr>
            <a:spLocks noGrp="1"/>
          </p:cNvSpPr>
          <p:nvPr>
            <p:ph type="title"/>
          </p:nvPr>
        </p:nvSpPr>
        <p:spPr>
          <a:xfrm>
            <a:off x="720725" y="720725"/>
            <a:ext cx="10752138" cy="450850"/>
          </a:xfrm>
        </p:spPr>
        <p:txBody>
          <a:bodyPr/>
          <a:lstStyle/>
          <a:p>
            <a:r>
              <a:rPr lang="cs-CZ" dirty="0"/>
              <a:t>Předmět regulace</a:t>
            </a:r>
          </a:p>
        </p:txBody>
      </p:sp>
      <p:sp>
        <p:nvSpPr>
          <p:cNvPr id="7" name="Zástupný symbol pro obsah 2">
            <a:extLst>
              <a:ext uri="{FF2B5EF4-FFF2-40B4-BE49-F238E27FC236}">
                <a16:creationId xmlns:a16="http://schemas.microsoft.com/office/drawing/2014/main" id="{40C24F90-E587-43C0-8A82-39E072A08803}"/>
              </a:ext>
            </a:extLst>
          </p:cNvPr>
          <p:cNvSpPr>
            <a:spLocks noGrp="1"/>
          </p:cNvSpPr>
          <p:nvPr>
            <p:ph idx="1"/>
          </p:nvPr>
        </p:nvSpPr>
        <p:spPr>
          <a:xfrm>
            <a:off x="720725" y="1692275"/>
            <a:ext cx="10752138" cy="4140200"/>
          </a:xfrm>
        </p:spPr>
        <p:txBody>
          <a:bodyPr>
            <a:normAutofit fontScale="92500"/>
          </a:bodyPr>
          <a:lstStyle/>
          <a:p>
            <a:pPr algn="just"/>
            <a:r>
              <a:rPr lang="cs-CZ" i="1" dirty="0"/>
              <a:t>Co je předmět regulace?</a:t>
            </a:r>
          </a:p>
          <a:p>
            <a:pPr algn="just"/>
            <a:endParaRPr lang="cs-CZ" i="1" dirty="0"/>
          </a:p>
          <a:p>
            <a:pPr algn="just"/>
            <a:r>
              <a:rPr lang="cs-CZ" dirty="0"/>
              <a:t>To, co je vymezeno jako skutková podstata, která má být správním aktem regulována. </a:t>
            </a:r>
          </a:p>
          <a:p>
            <a:pPr algn="just"/>
            <a:r>
              <a:rPr lang="cs-CZ" b="1" dirty="0"/>
              <a:t>abstraktní</a:t>
            </a:r>
            <a:r>
              <a:rPr lang="cs-CZ" dirty="0"/>
              <a:t>, pokud je regulovaná skutková podstata vymezena ve správním aktu obecně, což jinými slovy znamená, že jde o správní akt, který neřeší určitý, konkrétní případ. </a:t>
            </a:r>
          </a:p>
          <a:p>
            <a:pPr algn="just"/>
            <a:r>
              <a:rPr lang="cs-CZ" b="1" dirty="0"/>
              <a:t>konkrétnost</a:t>
            </a:r>
            <a:r>
              <a:rPr lang="cs-CZ" dirty="0"/>
              <a:t> předmětu regulace spočívá v tom, že je regulována určitá skutková podstata, resp. správní akt reguluje konkrétní případ. </a:t>
            </a:r>
            <a:endParaRPr lang="cs-CZ" i="1" dirty="0"/>
          </a:p>
        </p:txBody>
      </p:sp>
    </p:spTree>
    <p:extLst>
      <p:ext uri="{BB962C8B-B14F-4D97-AF65-F5344CB8AC3E}">
        <p14:creationId xmlns:p14="http://schemas.microsoft.com/office/powerpoint/2010/main" val="3593404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4"/>
          <p:cNvSpPr>
            <a:spLocks noGrp="1"/>
          </p:cNvSpPr>
          <p:nvPr>
            <p:ph type="sldNum" sz="quarter" idx="11"/>
          </p:nvPr>
        </p:nvSpPr>
        <p:spPr/>
        <p:txBody>
          <a:bodyPr/>
          <a:lstStyle/>
          <a:p>
            <a:pPr>
              <a:defRPr/>
            </a:pPr>
            <a:fld id="{9276477F-CF2B-4C4E-826D-901728B5BD49}" type="slidenum">
              <a:rPr lang="cs-CZ"/>
              <a:pPr>
                <a:defRPr/>
              </a:pPr>
              <a:t>7</a:t>
            </a:fld>
            <a:endParaRPr lang="cs-CZ"/>
          </a:p>
        </p:txBody>
      </p:sp>
      <p:sp>
        <p:nvSpPr>
          <p:cNvPr id="5123" name="Rectangle 2"/>
          <p:cNvSpPr>
            <a:spLocks noGrp="1" noChangeArrowheads="1"/>
          </p:cNvSpPr>
          <p:nvPr>
            <p:ph type="title"/>
          </p:nvPr>
        </p:nvSpPr>
        <p:spPr>
          <a:xfrm>
            <a:off x="1981200" y="276447"/>
            <a:ext cx="8229600" cy="1143000"/>
          </a:xfrm>
        </p:spPr>
        <p:txBody>
          <a:bodyPr/>
          <a:lstStyle/>
          <a:p>
            <a:pPr eaLnBrk="1" hangingPunct="1"/>
            <a:r>
              <a:rPr lang="cs-CZ" sz="2800" dirty="0"/>
              <a:t>Kritéria konkrétnosti předmětu regulace u správních aktu s neurčitým počtem adresátů</a:t>
            </a:r>
          </a:p>
        </p:txBody>
      </p:sp>
      <p:sp>
        <p:nvSpPr>
          <p:cNvPr id="5124" name="Rectangle 3"/>
          <p:cNvSpPr>
            <a:spLocks noGrp="1" noChangeArrowheads="1"/>
          </p:cNvSpPr>
          <p:nvPr>
            <p:ph type="body" idx="1"/>
          </p:nvPr>
        </p:nvSpPr>
        <p:spPr>
          <a:xfrm>
            <a:off x="2342707" y="1143000"/>
            <a:ext cx="7772400" cy="6192266"/>
          </a:xfrm>
        </p:spPr>
        <p:txBody>
          <a:bodyPr/>
          <a:lstStyle/>
          <a:p>
            <a:endParaRPr lang="cs-CZ" b="1" i="1" dirty="0"/>
          </a:p>
          <a:p>
            <a:r>
              <a:rPr lang="cs-CZ" b="1" i="1" dirty="0"/>
              <a:t>Prostorové</a:t>
            </a:r>
            <a:r>
              <a:rPr lang="cs-CZ" i="1" dirty="0"/>
              <a:t> </a:t>
            </a:r>
            <a:r>
              <a:rPr lang="cs-CZ" dirty="0"/>
              <a:t>– konkrétně vymezené území - nejčastější</a:t>
            </a:r>
          </a:p>
          <a:p>
            <a:pPr eaLnBrk="1" hangingPunct="1"/>
            <a:r>
              <a:rPr lang="cs-CZ" b="1" dirty="0"/>
              <a:t>Faktická rozloha </a:t>
            </a:r>
            <a:r>
              <a:rPr lang="cs-CZ" dirty="0"/>
              <a:t>regulovaného území však z hlediska konkrétnosti předmětu regulace může být relevantní – </a:t>
            </a:r>
            <a:r>
              <a:rPr lang="cs-CZ" b="1" dirty="0"/>
              <a:t>ne rozhodující</a:t>
            </a:r>
            <a:endParaRPr lang="cs-CZ" dirty="0"/>
          </a:p>
          <a:p>
            <a:pPr marL="0" indent="0">
              <a:buNone/>
            </a:pPr>
            <a:endParaRPr lang="cs-CZ" dirty="0"/>
          </a:p>
          <a:p>
            <a:pPr algn="just"/>
            <a:r>
              <a:rPr lang="cs-CZ" dirty="0"/>
              <a:t>vztahují se jen na konkrétně vymezenou část správního obvodu správního orgánu – nestanoví-li správní orgán povinnost plošně pro celé území správního obvodu.</a:t>
            </a:r>
          </a:p>
        </p:txBody>
      </p:sp>
    </p:spTree>
    <p:extLst>
      <p:ext uri="{BB962C8B-B14F-4D97-AF65-F5344CB8AC3E}">
        <p14:creationId xmlns:p14="http://schemas.microsoft.com/office/powerpoint/2010/main" val="18363298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550020" y="512956"/>
            <a:ext cx="8646493" cy="1159106"/>
          </a:xfrm>
        </p:spPr>
        <p:txBody>
          <a:bodyPr>
            <a:normAutofit fontScale="90000"/>
          </a:bodyPr>
          <a:lstStyle/>
          <a:p>
            <a:r>
              <a:rPr lang="cs-CZ" b="1" dirty="0"/>
              <a:t>Další kritéria konkrétnosti předmětu regulace</a:t>
            </a:r>
            <a:br>
              <a:rPr lang="cs-CZ" b="1" dirty="0"/>
            </a:br>
            <a:endParaRPr lang="cs-CZ" b="1" dirty="0"/>
          </a:p>
        </p:txBody>
      </p:sp>
      <p:sp>
        <p:nvSpPr>
          <p:cNvPr id="3" name="Zástupný symbol pro obsah 2"/>
          <p:cNvSpPr>
            <a:spLocks noGrp="1"/>
          </p:cNvSpPr>
          <p:nvPr>
            <p:ph idx="1"/>
          </p:nvPr>
        </p:nvSpPr>
        <p:spPr>
          <a:xfrm>
            <a:off x="1550020" y="1839951"/>
            <a:ext cx="8670766" cy="4002943"/>
          </a:xfrm>
        </p:spPr>
        <p:txBody>
          <a:bodyPr>
            <a:normAutofit fontScale="70000" lnSpcReduction="20000"/>
          </a:bodyPr>
          <a:lstStyle/>
          <a:p>
            <a:pPr>
              <a:buNone/>
            </a:pPr>
            <a:r>
              <a:rPr lang="cs-CZ" sz="3200" b="1" dirty="0"/>
              <a:t>Věcné kritérium </a:t>
            </a:r>
            <a:r>
              <a:rPr lang="cs-CZ" sz="3200" dirty="0"/>
              <a:t>– předmět regulace není specifikován z hlediska prostoru (není k němu fixován), ale i přest</a:t>
            </a:r>
            <a:r>
              <a:rPr lang="cs-CZ" dirty="0"/>
              <a:t>o je jedinečný</a:t>
            </a:r>
            <a:endParaRPr lang="cs-CZ" sz="3200" dirty="0"/>
          </a:p>
          <a:p>
            <a:pPr>
              <a:buNone/>
            </a:pPr>
            <a:endParaRPr lang="cs-CZ" dirty="0"/>
          </a:p>
          <a:p>
            <a:pPr>
              <a:buNone/>
            </a:pPr>
            <a:r>
              <a:rPr lang="cs-CZ" sz="3200" dirty="0"/>
              <a:t>podpůrně také:</a:t>
            </a:r>
          </a:p>
          <a:p>
            <a:r>
              <a:rPr lang="cs-CZ" i="1" dirty="0"/>
              <a:t>č</a:t>
            </a:r>
            <a:r>
              <a:rPr lang="cs-CZ" sz="3200" i="1" dirty="0"/>
              <a:t>asové </a:t>
            </a:r>
            <a:r>
              <a:rPr lang="cs-CZ" sz="3200" dirty="0"/>
              <a:t>- jednorázový příkaz nebo zákaz</a:t>
            </a:r>
          </a:p>
          <a:p>
            <a:r>
              <a:rPr lang="cs-CZ" sz="3200" i="1" dirty="0"/>
              <a:t>teleologické </a:t>
            </a:r>
            <a:r>
              <a:rPr lang="cs-CZ" sz="3200" dirty="0"/>
              <a:t>- např. za účelem odvrácení konkrétního nebezpečí </a:t>
            </a:r>
          </a:p>
          <a:p>
            <a:pPr algn="just"/>
            <a:r>
              <a:rPr lang="cs-CZ" i="1" dirty="0"/>
              <a:t>obsahu právní úpravy</a:t>
            </a:r>
            <a:r>
              <a:rPr lang="cs-CZ" dirty="0"/>
              <a:t> - z hlediska míry komplexnosti a podrobnosti právní úpravy.</a:t>
            </a:r>
            <a:endParaRPr lang="cs-CZ" sz="3200" dirty="0"/>
          </a:p>
          <a:p>
            <a:pPr>
              <a:buNone/>
            </a:pPr>
            <a:endParaRPr lang="cs-CZ" sz="3200" dirty="0"/>
          </a:p>
        </p:txBody>
      </p:sp>
      <p:sp>
        <p:nvSpPr>
          <p:cNvPr id="4" name="Zástupný symbol pro číslo snímku 3"/>
          <p:cNvSpPr>
            <a:spLocks noGrp="1"/>
          </p:cNvSpPr>
          <p:nvPr>
            <p:ph type="sldNum" sz="quarter" idx="11"/>
          </p:nvPr>
        </p:nvSpPr>
        <p:spPr/>
        <p:txBody>
          <a:bodyPr/>
          <a:lstStyle/>
          <a:p>
            <a:pPr>
              <a:defRPr/>
            </a:pPr>
            <a:fld id="{9281F76C-05F8-4602-A929-9A18BB0F144B}" type="slidenum">
              <a:rPr lang="cs-CZ" smtClean="0"/>
              <a:pPr>
                <a:defRPr/>
              </a:pPr>
              <a:t>8</a:t>
            </a:fld>
            <a:endParaRPr lang="cs-CZ"/>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1791" y="111217"/>
            <a:ext cx="11688417" cy="6453809"/>
          </a:xfrm>
        </p:spPr>
        <p:txBody>
          <a:bodyPr>
            <a:normAutofit fontScale="40000" lnSpcReduction="20000"/>
          </a:bodyPr>
          <a:lstStyle/>
          <a:p>
            <a:pPr marL="0" indent="0">
              <a:buNone/>
            </a:pPr>
            <a:r>
              <a:rPr lang="cs-CZ" sz="4200" b="1" dirty="0"/>
              <a:t>§ 3 odst. 2 zákona o provozu na pozemních komunikacích</a:t>
            </a:r>
          </a:p>
          <a:p>
            <a:pPr marL="0" indent="0" algn="just">
              <a:buNone/>
            </a:pPr>
            <a:r>
              <a:rPr lang="cs-CZ" sz="4200" i="1" dirty="0"/>
              <a:t>Řídit vozidlo nebo jet na zvířeti může pouze osoba, která je dostatečně tělesně a duševně způsobilá k řízení vozidla nebo jízdě na zvířeti…</a:t>
            </a:r>
          </a:p>
          <a:p>
            <a:pPr marL="0" indent="0">
              <a:buNone/>
            </a:pPr>
            <a:r>
              <a:rPr lang="cs-CZ" sz="4200" b="1" dirty="0"/>
              <a:t>§ 18 odst. 4 zákona o provozu na pozemních komunikacích</a:t>
            </a:r>
          </a:p>
          <a:p>
            <a:pPr marL="0" indent="0">
              <a:buNone/>
            </a:pPr>
            <a:r>
              <a:rPr lang="cs-CZ" sz="4200" i="1" dirty="0"/>
              <a:t>V obci smí jet řidič rychlostí nejvýše 50 </a:t>
            </a:r>
            <a:r>
              <a:rPr lang="cs-CZ" sz="4200" i="1" dirty="0" err="1"/>
              <a:t>km.h</a:t>
            </a:r>
            <a:r>
              <a:rPr lang="cs-CZ" sz="4200" i="1" dirty="0"/>
              <a:t>.</a:t>
            </a:r>
          </a:p>
          <a:p>
            <a:pPr marL="0" indent="0">
              <a:buNone/>
            </a:pPr>
            <a:r>
              <a:rPr lang="cs-CZ" sz="4200" b="1" dirty="0"/>
              <a:t>Akt podle § 77 zákona o silničním provozu</a:t>
            </a:r>
          </a:p>
          <a:p>
            <a:pPr marL="0" indent="0">
              <a:buNone/>
            </a:pPr>
            <a:r>
              <a:rPr lang="cs-CZ" sz="4200" i="1" dirty="0"/>
              <a:t>Zákazový dopravním značením „B20a“ se na ulici </a:t>
            </a:r>
            <a:r>
              <a:rPr lang="cs-CZ" sz="4200" i="1" dirty="0" err="1"/>
              <a:t>Björnsonův</a:t>
            </a:r>
            <a:r>
              <a:rPr lang="cs-CZ" sz="4200" i="1" dirty="0"/>
              <a:t> sad, Brno-Střed, stanoví nejvyšší dovolená rychlost 30 </a:t>
            </a:r>
            <a:r>
              <a:rPr lang="cs-CZ" sz="4200" i="1" dirty="0" err="1"/>
              <a:t>km.h</a:t>
            </a:r>
            <a:r>
              <a:rPr lang="cs-CZ" sz="4200" i="1" dirty="0"/>
              <a:t>.</a:t>
            </a:r>
          </a:p>
          <a:p>
            <a:pPr marL="0" indent="0">
              <a:buNone/>
            </a:pPr>
            <a:r>
              <a:rPr lang="cs-CZ" sz="4200" b="1" dirty="0"/>
              <a:t>Příloha 7 zákona o podmínkách ukládání odpadů a skládky</a:t>
            </a:r>
          </a:p>
          <a:p>
            <a:pPr marL="0" indent="0" algn="just">
              <a:buNone/>
            </a:pPr>
            <a:r>
              <a:rPr lang="cs-CZ" sz="4200" i="1" dirty="0"/>
              <a:t>Pro upravené odpady, mající konzistenci pevnou, charakteru stavebních materiálů (např. beton, asfalt) nebo skla, se vzorek upraveného odpadu pro přípravu výluhu zhotoví ve tvaru válce o průměru 4 cm a o hmotnosti 100 g +/- 10 g.</a:t>
            </a:r>
          </a:p>
          <a:p>
            <a:pPr marL="0" indent="0" algn="just">
              <a:buNone/>
            </a:pPr>
            <a:r>
              <a:rPr lang="cs-CZ" sz="4200" b="1" dirty="0"/>
              <a:t>Akt Ministerstva zdravotnictví podle § 11 písm. h) zákona o léčivech</a:t>
            </a:r>
          </a:p>
          <a:p>
            <a:pPr marL="0" indent="0" algn="just">
              <a:buNone/>
            </a:pPr>
            <a:r>
              <a:rPr lang="cs-CZ" sz="4200" dirty="0"/>
              <a:t>Od 1. 10. 2018 se zakazuje distribuce léčivého přípravku "</a:t>
            </a:r>
            <a:r>
              <a:rPr lang="cs-CZ" sz="4200" i="1" dirty="0"/>
              <a:t>ANTABUS </a:t>
            </a:r>
            <a:r>
              <a:rPr lang="cs-CZ" sz="4200" i="1" dirty="0" err="1"/>
              <a:t>por.tbl.eff</a:t>
            </a:r>
            <a:r>
              <a:rPr lang="cs-CZ" sz="4200" i="1" dirty="0"/>
              <a:t>. 50x400 mg. </a:t>
            </a:r>
            <a:r>
              <a:rPr lang="cs-CZ" sz="4200" i="1" dirty="0" err="1"/>
              <a:t>Reg</a:t>
            </a:r>
            <a:r>
              <a:rPr lang="cs-CZ" sz="4200" i="1" dirty="0"/>
              <a:t>. č.: 87/131/76-C kód SÚKL 0128705.</a:t>
            </a:r>
            <a:endParaRPr lang="cs-CZ" sz="4200" b="1" i="1" dirty="0"/>
          </a:p>
          <a:p>
            <a:pPr marL="0" indent="0">
              <a:buNone/>
            </a:pPr>
            <a:endParaRPr lang="cs-CZ" i="1" dirty="0"/>
          </a:p>
        </p:txBody>
      </p:sp>
    </p:spTree>
    <p:extLst>
      <p:ext uri="{BB962C8B-B14F-4D97-AF65-F5344CB8AC3E}">
        <p14:creationId xmlns:p14="http://schemas.microsoft.com/office/powerpoint/2010/main" val="1850987130"/>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law-prezentace-16-9-cz-v11.potx" id="{4E9291F6-B920-48C7-AC35-9342B417E3C9}" vid="{A04E845E-CC96-4AFA-B6AA-9EA935455C7B}"/>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muni-law-prezentace-16-9-cz-v11 (1)</Template>
  <TotalTime>917</TotalTime>
  <Words>4216</Words>
  <Application>Microsoft Office PowerPoint</Application>
  <PresentationFormat>Širokoúhlá obrazovka</PresentationFormat>
  <Paragraphs>366</Paragraphs>
  <Slides>43</Slides>
  <Notes>10</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43</vt:i4>
      </vt:variant>
    </vt:vector>
  </HeadingPairs>
  <TitlesOfParts>
    <vt:vector size="51" baseType="lpstr">
      <vt:lpstr>Arial</vt:lpstr>
      <vt:lpstr>Book Antiqua</vt:lpstr>
      <vt:lpstr>Calibri</vt:lpstr>
      <vt:lpstr>open-sans-light</vt:lpstr>
      <vt:lpstr>Roboto</vt:lpstr>
      <vt:lpstr>Tahoma</vt:lpstr>
      <vt:lpstr>Wingdings</vt:lpstr>
      <vt:lpstr>Prezentace_MU_CZ</vt:lpstr>
      <vt:lpstr>MP719Z Správní právo II  Charakteristika hlavních forem realizace veřejné správy II:  Opatření obecné povahy.</vt:lpstr>
      <vt:lpstr>Právní formy činnosti</vt:lpstr>
      <vt:lpstr>Správní akty</vt:lpstr>
      <vt:lpstr>Adresáti regulace</vt:lpstr>
      <vt:lpstr>Prezentace aplikace PowerPoint</vt:lpstr>
      <vt:lpstr>Předmět regulace</vt:lpstr>
      <vt:lpstr>Kritéria konkrétnosti předmětu regulace u správních aktu s neurčitým počtem adresátů</vt:lpstr>
      <vt:lpstr>Další kritéria konkrétnosti předmětu regulace </vt:lpstr>
      <vt:lpstr>Prezentace aplikace PowerPoint</vt:lpstr>
      <vt:lpstr>Opatření obecné povahy - definice</vt:lpstr>
      <vt:lpstr>Kdy jde o OOP?</vt:lpstr>
      <vt:lpstr>Vývoj pojetí OOP v soudní judikatuře</vt:lpstr>
      <vt:lpstr>Vývoj pojetí OOP v soudní judikatuře</vt:lpstr>
      <vt:lpstr>Vývoj pojetí OOP v soudní judikatuře</vt:lpstr>
      <vt:lpstr>Příklady OOP ve zvláštních zákonech</vt:lpstr>
      <vt:lpstr>Řízení o vydání OOP podle SpŘ</vt:lpstr>
      <vt:lpstr>Zahájení řízení o vydání OOP</vt:lpstr>
      <vt:lpstr>Zahájení řízení o vydání OOP</vt:lpstr>
      <vt:lpstr>Projednání s dotčenými orgány</vt:lpstr>
      <vt:lpstr>Zveřejnění návrhu opatření obecné povah</vt:lpstr>
      <vt:lpstr>Projednání návrhu OOP s dotčenými osobami</vt:lpstr>
      <vt:lpstr>Projednání návrhu OOP s dotčenými osobami</vt:lpstr>
      <vt:lpstr>Projednání návrhu OOP s dotčenými osobami</vt:lpstr>
      <vt:lpstr>Projednání návrhu OOP s dotčenými osobami</vt:lpstr>
      <vt:lpstr>Projednání návrhu OOP s dotčenými osobami</vt:lpstr>
      <vt:lpstr>Zveřejnění odůvodněného (schváleného) OOP</vt:lpstr>
      <vt:lpstr>Zveřejnění odůvodněného (schváleného) OOP</vt:lpstr>
      <vt:lpstr>Zveřejnění odůvodněného (schváleného) OOP</vt:lpstr>
      <vt:lpstr>Zveřejnění odůvodněného (schváleného) OOP</vt:lpstr>
      <vt:lpstr>Účinnost OOP</vt:lpstr>
      <vt:lpstr>Účinnost OOP</vt:lpstr>
      <vt:lpstr>Správní přezkum OOP</vt:lpstr>
      <vt:lpstr>Správní přezkum OOP</vt:lpstr>
      <vt:lpstr>Správní přezkum OOP</vt:lpstr>
      <vt:lpstr>Soudní přezkum OOP</vt:lpstr>
      <vt:lpstr>Porovnání právních následků přidělení právní formy</vt:lpstr>
      <vt:lpstr>Příklady „hraničních“ případů</vt:lpstr>
      <vt:lpstr>Další příklady</vt:lpstr>
      <vt:lpstr>Další příklad - Nález ÚS sp. zn. Pl. ÚS 24/23</vt:lpstr>
      <vt:lpstr>Formálně materiální pojetí </vt:lpstr>
      <vt:lpstr>Soudní přezkum OOP</vt:lpstr>
      <vt:lpstr>Soudní přezkum OOP</vt:lpstr>
      <vt:lpstr>Soudní přezkum OOP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David Hejč</dc:creator>
  <cp:lastModifiedBy>David Hejč</cp:lastModifiedBy>
  <cp:revision>46</cp:revision>
  <cp:lastPrinted>1601-01-01T00:00:00Z</cp:lastPrinted>
  <dcterms:created xsi:type="dcterms:W3CDTF">2023-09-22T16:04:58Z</dcterms:created>
  <dcterms:modified xsi:type="dcterms:W3CDTF">2024-10-12T13:59:18Z</dcterms:modified>
</cp:coreProperties>
</file>