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3"/>
  </p:notesMasterIdLst>
  <p:sldIdLst>
    <p:sldId id="256" r:id="rId2"/>
    <p:sldId id="308" r:id="rId3"/>
    <p:sldId id="738" r:id="rId4"/>
    <p:sldId id="422" r:id="rId5"/>
    <p:sldId id="721" r:id="rId6"/>
    <p:sldId id="719" r:id="rId7"/>
    <p:sldId id="718" r:id="rId8"/>
    <p:sldId id="616" r:id="rId9"/>
    <p:sldId id="656" r:id="rId10"/>
    <p:sldId id="657" r:id="rId11"/>
    <p:sldId id="562" r:id="rId12"/>
    <p:sldId id="723" r:id="rId13"/>
    <p:sldId id="727" r:id="rId14"/>
    <p:sldId id="716" r:id="rId15"/>
    <p:sldId id="722" r:id="rId16"/>
    <p:sldId id="771" r:id="rId17"/>
    <p:sldId id="717" r:id="rId18"/>
    <p:sldId id="729" r:id="rId19"/>
    <p:sldId id="730" r:id="rId20"/>
    <p:sldId id="733" r:id="rId21"/>
    <p:sldId id="732" r:id="rId22"/>
    <p:sldId id="755" r:id="rId23"/>
    <p:sldId id="728" r:id="rId24"/>
    <p:sldId id="724" r:id="rId25"/>
    <p:sldId id="725" r:id="rId26"/>
    <p:sldId id="726" r:id="rId27"/>
    <p:sldId id="458" r:id="rId28"/>
    <p:sldId id="751" r:id="rId29"/>
    <p:sldId id="752" r:id="rId30"/>
    <p:sldId id="735" r:id="rId31"/>
    <p:sldId id="754" r:id="rId32"/>
    <p:sldId id="739" r:id="rId33"/>
    <p:sldId id="740" r:id="rId34"/>
    <p:sldId id="741" r:id="rId35"/>
    <p:sldId id="765" r:id="rId36"/>
    <p:sldId id="766" r:id="rId37"/>
    <p:sldId id="742" r:id="rId38"/>
    <p:sldId id="743" r:id="rId39"/>
    <p:sldId id="744" r:id="rId40"/>
    <p:sldId id="745" r:id="rId41"/>
    <p:sldId id="746" r:id="rId42"/>
    <p:sldId id="747" r:id="rId43"/>
    <p:sldId id="748" r:id="rId44"/>
    <p:sldId id="749" r:id="rId45"/>
    <p:sldId id="720" r:id="rId46"/>
    <p:sldId id="756" r:id="rId47"/>
    <p:sldId id="760" r:id="rId48"/>
    <p:sldId id="757" r:id="rId49"/>
    <p:sldId id="758" r:id="rId50"/>
    <p:sldId id="759" r:id="rId51"/>
    <p:sldId id="761" r:id="rId52"/>
    <p:sldId id="763" r:id="rId53"/>
    <p:sldId id="767" r:id="rId54"/>
    <p:sldId id="764" r:id="rId55"/>
    <p:sldId id="768" r:id="rId56"/>
    <p:sldId id="769" r:id="rId57"/>
    <p:sldId id="770" r:id="rId58"/>
    <p:sldId id="522" r:id="rId59"/>
    <p:sldId id="557" r:id="rId60"/>
    <p:sldId id="697" r:id="rId61"/>
    <p:sldId id="301" r:id="rId62"/>
  </p:sldIdLst>
  <p:sldSz cx="9144000" cy="5143500" type="screen16x9"/>
  <p:notesSz cx="6858000" cy="9144000"/>
  <p:embeddedFontLst>
    <p:embeddedFont>
      <p:font typeface="Cambria" panose="02040503050406030204" pitchFamily="18" charset="0"/>
      <p:regular r:id="rId64"/>
      <p:bold r:id="rId65"/>
      <p:italic r:id="rId66"/>
      <p:boldItalic r:id="rId67"/>
    </p:embeddedFont>
    <p:embeddedFont>
      <p:font typeface="Georgia" panose="02040502050405020303" pitchFamily="18" charset="0"/>
      <p:regular r:id="rId68"/>
      <p:bold r:id="rId69"/>
      <p:italic r:id="rId70"/>
      <p:boldItalic r:id="rId71"/>
    </p:embeddedFont>
    <p:embeddedFont>
      <p:font typeface="Nixie One" panose="020B0604020202020204" charset="0"/>
      <p:regular r:id="rId72"/>
    </p:embeddedFont>
    <p:embeddedFont>
      <p:font typeface="Roboto" panose="02000000000000000000" pitchFamily="2" charset="0"/>
      <p:regular r:id="rId73"/>
    </p:embeddedFont>
    <p:embeddedFont>
      <p:font typeface="Roboto Slab" pitchFamily="2"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1" clrIdx="0">
    <p:extLst>
      <p:ext uri="{19B8F6BF-5375-455C-9EA6-DF929625EA0E}">
        <p15:presenceInfo xmlns:p15="http://schemas.microsoft.com/office/powerpoint/2012/main" userId="Microsof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75" d="100"/>
          <a:sy n="75" d="100"/>
        </p:scale>
        <p:origin x="78" y="12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920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err="1"/>
              <a:t>There</a:t>
            </a:r>
            <a:r>
              <a:rPr lang="cs-CZ" dirty="0"/>
              <a:t> are </a:t>
            </a:r>
            <a:r>
              <a:rPr lang="cs-CZ" dirty="0" err="1"/>
              <a:t>three</a:t>
            </a:r>
            <a:r>
              <a:rPr lang="cs-CZ" dirty="0"/>
              <a:t> </a:t>
            </a:r>
            <a:r>
              <a:rPr lang="cs-CZ" dirty="0" err="1"/>
              <a:t>main</a:t>
            </a:r>
            <a:r>
              <a:rPr lang="cs-CZ" dirty="0"/>
              <a:t> </a:t>
            </a:r>
            <a:r>
              <a:rPr lang="cs-CZ" dirty="0" err="1"/>
              <a:t>areas</a:t>
            </a:r>
            <a:r>
              <a:rPr lang="cs-CZ" dirty="0"/>
              <a:t> </a:t>
            </a:r>
            <a:r>
              <a:rPr lang="cs-CZ" dirty="0" err="1"/>
              <a:t>the</a:t>
            </a:r>
            <a:r>
              <a:rPr lang="cs-CZ" dirty="0"/>
              <a:t> </a:t>
            </a:r>
            <a:r>
              <a:rPr lang="cs-CZ" dirty="0" err="1"/>
              <a:t>recommendation</a:t>
            </a:r>
            <a:r>
              <a:rPr lang="cs-CZ" dirty="0"/>
              <a:t> </a:t>
            </a:r>
            <a:r>
              <a:rPr lang="cs-CZ" dirty="0" err="1"/>
              <a:t>focuses</a:t>
            </a:r>
            <a:r>
              <a:rPr lang="cs-CZ" baseline="0" dirty="0"/>
              <a:t> on: </a:t>
            </a:r>
            <a:r>
              <a:rPr lang="cs-CZ" baseline="0" dirty="0" err="1"/>
              <a:t>gravity</a:t>
            </a:r>
            <a:r>
              <a:rPr lang="cs-CZ" baseline="0" dirty="0"/>
              <a:t> </a:t>
            </a:r>
            <a:r>
              <a:rPr lang="cs-CZ" baseline="0" dirty="0" err="1"/>
              <a:t>factors</a:t>
            </a:r>
            <a:r>
              <a:rPr lang="cs-CZ" baseline="0" dirty="0"/>
              <a:t>, </a:t>
            </a:r>
            <a:r>
              <a:rPr lang="cs-CZ" baseline="0" dirty="0" err="1"/>
              <a:t>principles</a:t>
            </a:r>
            <a:r>
              <a:rPr lang="cs-CZ" baseline="0" dirty="0"/>
              <a:t> </a:t>
            </a:r>
            <a:r>
              <a:rPr lang="cs-CZ" baseline="0" dirty="0" err="1"/>
              <a:t>of</a:t>
            </a:r>
            <a:r>
              <a:rPr lang="cs-CZ" baseline="0" dirty="0"/>
              <a:t> </a:t>
            </a:r>
            <a:r>
              <a:rPr lang="cs-CZ" baseline="0" dirty="0" err="1"/>
              <a:t>sentencing</a:t>
            </a:r>
            <a:r>
              <a:rPr lang="cs-CZ" baseline="0" dirty="0"/>
              <a:t> and inter-</a:t>
            </a:r>
            <a:r>
              <a:rPr lang="cs-CZ" baseline="0" dirty="0" err="1"/>
              <a:t>sector</a:t>
            </a:r>
            <a:r>
              <a:rPr lang="cs-CZ" baseline="0" dirty="0"/>
              <a:t> </a:t>
            </a:r>
            <a:r>
              <a:rPr lang="cs-CZ" baseline="0" dirty="0" err="1"/>
              <a:t>cooperation</a:t>
            </a:r>
            <a:r>
              <a:rPr lang="cs-CZ" baseline="0" dirty="0"/>
              <a:t> </a:t>
            </a:r>
            <a:r>
              <a:rPr lang="cs-CZ" baseline="0" dirty="0" err="1"/>
              <a:t>at</a:t>
            </a:r>
            <a:r>
              <a:rPr lang="cs-CZ" baseline="0" dirty="0"/>
              <a:t> </a:t>
            </a:r>
            <a:r>
              <a:rPr lang="cs-CZ" baseline="0" dirty="0" err="1"/>
              <a:t>the</a:t>
            </a:r>
            <a:r>
              <a:rPr lang="cs-CZ" baseline="0" dirty="0"/>
              <a:t> </a:t>
            </a:r>
            <a:r>
              <a:rPr lang="cs-CZ" baseline="0" dirty="0" err="1"/>
              <a:t>national</a:t>
            </a:r>
            <a:r>
              <a:rPr lang="cs-CZ" baseline="0" dirty="0"/>
              <a:t> </a:t>
            </a:r>
            <a:r>
              <a:rPr lang="cs-CZ" baseline="0" dirty="0" err="1"/>
              <a:t>level</a:t>
            </a:r>
            <a:r>
              <a:rPr lang="cs-CZ" baseline="0" dirty="0"/>
              <a:t>.</a:t>
            </a:r>
          </a:p>
          <a:p>
            <a:endParaRPr lang="cs-CZ" baseline="0" dirty="0"/>
          </a:p>
          <a:p>
            <a:r>
              <a:rPr lang="cs-CZ" baseline="0" dirty="0" err="1"/>
              <a:t>The</a:t>
            </a:r>
            <a:r>
              <a:rPr lang="cs-CZ" baseline="0" dirty="0"/>
              <a:t> </a:t>
            </a:r>
            <a:r>
              <a:rPr lang="cs-CZ" baseline="0" dirty="0" err="1"/>
              <a:t>recommendation</a:t>
            </a:r>
            <a:r>
              <a:rPr lang="cs-CZ" baseline="0" dirty="0"/>
              <a:t> </a:t>
            </a:r>
            <a:r>
              <a:rPr lang="cs-CZ" baseline="0" dirty="0" err="1"/>
              <a:t>is</a:t>
            </a:r>
            <a:r>
              <a:rPr lang="cs-CZ" baseline="0" dirty="0"/>
              <a:t> </a:t>
            </a:r>
            <a:r>
              <a:rPr lang="cs-CZ" baseline="0" dirty="0" err="1"/>
              <a:t>targeted</a:t>
            </a:r>
            <a:r>
              <a:rPr lang="cs-CZ" baseline="0" dirty="0"/>
              <a:t> </a:t>
            </a:r>
            <a:r>
              <a:rPr lang="cs-CZ" baseline="0" dirty="0" err="1"/>
              <a:t>towards</a:t>
            </a:r>
            <a:r>
              <a:rPr lang="cs-CZ" baseline="0" dirty="0"/>
              <a:t> </a:t>
            </a:r>
            <a:r>
              <a:rPr lang="cs-CZ" baseline="0" dirty="0" err="1"/>
              <a:t>both</a:t>
            </a:r>
            <a:r>
              <a:rPr lang="cs-CZ" baseline="0" dirty="0"/>
              <a:t> </a:t>
            </a:r>
            <a:r>
              <a:rPr lang="cs-CZ" baseline="0" dirty="0" err="1"/>
              <a:t>contracting</a:t>
            </a:r>
            <a:r>
              <a:rPr lang="cs-CZ" baseline="0" dirty="0"/>
              <a:t> </a:t>
            </a:r>
            <a:r>
              <a:rPr lang="cs-CZ" baseline="0" dirty="0" err="1"/>
              <a:t>parties</a:t>
            </a:r>
            <a:r>
              <a:rPr lang="cs-CZ" baseline="0" dirty="0"/>
              <a:t> and </a:t>
            </a:r>
            <a:r>
              <a:rPr lang="cs-CZ" baseline="0" dirty="0" err="1"/>
              <a:t>observer</a:t>
            </a:r>
            <a:r>
              <a:rPr lang="cs-CZ" baseline="0" dirty="0"/>
              <a:t> </a:t>
            </a:r>
            <a:r>
              <a:rPr lang="cs-CZ" baseline="0" dirty="0" err="1"/>
              <a:t>states</a:t>
            </a:r>
            <a:r>
              <a:rPr lang="cs-CZ" baseline="0" dirty="0"/>
              <a:t>. </a:t>
            </a:r>
            <a:r>
              <a:rPr lang="en-US" dirty="0"/>
              <a:t>Algeria, Cape Verde, the Holy See, San Marino and Russia are among non-signatories that have observer status at meetings of the committee.</a:t>
            </a:r>
            <a:endParaRPr lang="cs-CZ" dirty="0"/>
          </a:p>
        </p:txBody>
      </p:sp>
    </p:spTree>
    <p:extLst>
      <p:ext uri="{BB962C8B-B14F-4D97-AF65-F5344CB8AC3E}">
        <p14:creationId xmlns:p14="http://schemas.microsoft.com/office/powerpoint/2010/main" val="169767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The full analysis of Gravity factors can be found in document T-PVS/</a:t>
            </a:r>
            <a:r>
              <a:rPr lang="en-US" dirty="0" err="1"/>
              <a:t>Inf</a:t>
            </a:r>
            <a:r>
              <a:rPr lang="en-US" dirty="0"/>
              <a:t> (2015) 12</a:t>
            </a:r>
            <a:r>
              <a:rPr lang="cs-CZ" dirty="0"/>
              <a:t>: https://rm.coe.int/1680746825</a:t>
            </a:r>
          </a:p>
          <a:p>
            <a:endParaRPr lang="cs-CZ" dirty="0"/>
          </a:p>
          <a:p>
            <a:r>
              <a:rPr lang="en-US" dirty="0"/>
              <a:t>‘Conservation status of species’ includes: consideration of any IUCN, Bern Convention, EU Nature Directives or other international listing or standards which evaluates conservation concern; whether the crime targets or impacts adversely local, national or international conservation measures or places of conservation activity. Listed as a criterion for national priorities, and cf. to ‘nature conservation hotspots’ criterion.</a:t>
            </a:r>
            <a:endParaRPr lang="cs-CZ" dirty="0"/>
          </a:p>
          <a:p>
            <a:endParaRPr lang="cs-CZ" dirty="0"/>
          </a:p>
          <a:p>
            <a:r>
              <a:rPr lang="en-US" dirty="0"/>
              <a:t>‘Impact risk for ecosystem’ includes an assessment of: (</a:t>
            </a:r>
            <a:r>
              <a:rPr lang="en-US" dirty="0" err="1"/>
              <a:t>i</a:t>
            </a:r>
            <a:r>
              <a:rPr lang="en-US" dirty="0"/>
              <a:t>) the actual or potential damage to habitat; if reparable, the cost of actual damage or loss </a:t>
            </a:r>
            <a:r>
              <a:rPr lang="en-US" dirty="0" err="1"/>
              <a:t>eg</a:t>
            </a:r>
            <a:r>
              <a:rPr lang="en-US" dirty="0"/>
              <a:t>. of restoration, restocking, or whether damage was irreparable; (ii) the actual or potential impact on local, national or regional population(s) of the species affected by the offence(s); (iii) the potential or actual damage the type of offence, the way it was committed, has previously caused or could have caused. Listed as a criterion for national priorities</a:t>
            </a:r>
            <a:r>
              <a:rPr lang="cs-CZ" dirty="0"/>
              <a:t>.</a:t>
            </a:r>
          </a:p>
          <a:p>
            <a:endParaRPr lang="cs-CZ" dirty="0"/>
          </a:p>
          <a:p>
            <a:r>
              <a:rPr lang="en-US" dirty="0"/>
              <a:t>Recognition should be given to ‘international solidarity’ in that the Convention objectives are sufficiently important to require binding commitments from national governments to achieve them and require mutually consistent enforcement across all Parties to be achieved.</a:t>
            </a:r>
            <a:endParaRPr lang="cs-CZ" dirty="0"/>
          </a:p>
          <a:p>
            <a:endParaRPr lang="cs-CZ" dirty="0"/>
          </a:p>
          <a:p>
            <a:r>
              <a:rPr lang="en-US" dirty="0"/>
              <a:t>Consideration may be given to the actual damage to habitat or loss to populations or species the method has caused and any potential or actual damage or loss that method has previously caused.</a:t>
            </a:r>
            <a:endParaRPr lang="cs-CZ" dirty="0"/>
          </a:p>
          <a:p>
            <a:endParaRPr lang="cs-CZ" dirty="0"/>
          </a:p>
          <a:p>
            <a:r>
              <a:rPr lang="en-US" dirty="0"/>
              <a:t>‘Commercial motivation’ includes: any planned activity aiming for financial benefit whether of the offender or another person, as well as </a:t>
            </a:r>
            <a:r>
              <a:rPr lang="en-US" dirty="0" err="1"/>
              <a:t>organised</a:t>
            </a:r>
            <a:r>
              <a:rPr lang="en-US" dirty="0"/>
              <a:t> (especially serious) crime, particularly if trans-national. </a:t>
            </a:r>
            <a:endParaRPr lang="cs-CZ" dirty="0"/>
          </a:p>
          <a:p>
            <a:endParaRPr lang="cs-CZ" dirty="0"/>
          </a:p>
          <a:p>
            <a:r>
              <a:rPr lang="en-US" dirty="0"/>
              <a:t>‘Illegal gain/quantum’: includes actual gain as well as potential gain had the offence been fully completed.</a:t>
            </a:r>
            <a:endParaRPr lang="cs-CZ" dirty="0"/>
          </a:p>
        </p:txBody>
      </p:sp>
    </p:spTree>
    <p:extLst>
      <p:ext uri="{BB962C8B-B14F-4D97-AF65-F5344CB8AC3E}">
        <p14:creationId xmlns:p14="http://schemas.microsoft.com/office/powerpoint/2010/main" val="70477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‘Prevalence of offence and the need for deterrence’ includes: whether the habitat or species is frequently targeted generally, or where the offence is prevalent in an area (‘black spot’). These suggest a particular need for stronger deterrence by way of heavier sanction. Cf. list of criteria for national priorities.</a:t>
            </a:r>
            <a:endParaRPr lang="cs-CZ" dirty="0"/>
          </a:p>
          <a:p>
            <a:endParaRPr lang="cs-CZ" dirty="0"/>
          </a:p>
          <a:p>
            <a:r>
              <a:rPr lang="en-US" dirty="0"/>
              <a:t>‘Professional duty on defendant to avoid committing offence’ includes: persons (whether natural or legal) in the course of trade or business committing offence(s) to assist the business (</a:t>
            </a:r>
            <a:r>
              <a:rPr lang="en-US" dirty="0" err="1"/>
              <a:t>eg</a:t>
            </a:r>
            <a:r>
              <a:rPr lang="en-US" dirty="0"/>
              <a:t>. pet shop owner, property developer), those employed to carry out tasks for another’s benefit who choose to do so in an illegal way against wildlife (</a:t>
            </a:r>
            <a:r>
              <a:rPr lang="en-US" dirty="0" err="1"/>
              <a:t>eg</a:t>
            </a:r>
            <a:r>
              <a:rPr lang="en-US" dirty="0"/>
              <a:t>. gamekeeper), as well as those granted </a:t>
            </a:r>
            <a:r>
              <a:rPr lang="en-US" dirty="0" err="1"/>
              <a:t>licences</a:t>
            </a:r>
            <a:r>
              <a:rPr lang="en-US" dirty="0"/>
              <a:t>, or exercising rights, to carry out activities in connection with wildlife which would otherwise be illegal (</a:t>
            </a:r>
            <a:r>
              <a:rPr lang="en-US" dirty="0" err="1"/>
              <a:t>eg</a:t>
            </a:r>
            <a:r>
              <a:rPr lang="en-US" dirty="0"/>
              <a:t>. licensed or other legal hunter) who commit offence(s) against wildlife. </a:t>
            </a:r>
            <a:endParaRPr lang="cs-CZ" dirty="0"/>
          </a:p>
          <a:p>
            <a:endParaRPr lang="cs-CZ" dirty="0"/>
          </a:p>
          <a:p>
            <a:r>
              <a:rPr lang="en-US" dirty="0"/>
              <a:t>Numbers can be assessed either in absolute terms, or relative to the species involved, </a:t>
            </a:r>
            <a:r>
              <a:rPr lang="en-US" dirty="0" err="1"/>
              <a:t>ie</a:t>
            </a:r>
            <a:r>
              <a:rPr lang="en-US" dirty="0"/>
              <a:t>. a small number of one species may have a greater impact on it (locally, nationally or internationally) than a greater number of a more numerous species, or if relevant, both can be used.</a:t>
            </a:r>
            <a:endParaRPr lang="cs-CZ" dirty="0"/>
          </a:p>
          <a:p>
            <a:endParaRPr lang="cs-CZ" dirty="0"/>
          </a:p>
          <a:p>
            <a:r>
              <a:rPr lang="en-US" dirty="0"/>
              <a:t>This includes the culpability of the accused person, including the level of involvement in committing the offence and whether he/she was the ultimate ‘beneficiary’ of it. </a:t>
            </a:r>
            <a:endParaRPr lang="cs-CZ" dirty="0"/>
          </a:p>
          <a:p>
            <a:endParaRPr lang="cs-CZ" dirty="0"/>
          </a:p>
          <a:p>
            <a:r>
              <a:rPr lang="en-US" dirty="0"/>
              <a:t>Consideration should always be given to whether the offender has committed wildlife offences previously and to the level of sanctions previously imposed. ‘Repeat offenders’ should usually receive heavier sanctions.</a:t>
            </a:r>
            <a:endParaRPr lang="cs-CZ" dirty="0"/>
          </a:p>
          <a:p>
            <a:endParaRPr lang="cs-CZ" dirty="0"/>
          </a:p>
          <a:p>
            <a:endParaRPr lang="cs-CZ" dirty="0"/>
          </a:p>
        </p:txBody>
      </p:sp>
    </p:spTree>
    <p:extLst>
      <p:ext uri="{BB962C8B-B14F-4D97-AF65-F5344CB8AC3E}">
        <p14:creationId xmlns:p14="http://schemas.microsoft.com/office/powerpoint/2010/main" val="395593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105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095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835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b="0" i="0" dirty="0">
                <a:solidFill>
                  <a:srgbClr val="282828"/>
                </a:solidFill>
                <a:effectLst/>
                <a:latin typeface="Roboto" panose="02000000000000000000" pitchFamily="2" charset="0"/>
              </a:rPr>
              <a:t>The action was </a:t>
            </a:r>
            <a:r>
              <a:rPr lang="en-US" b="0" i="0" dirty="0" err="1">
                <a:solidFill>
                  <a:srgbClr val="282828"/>
                </a:solidFill>
                <a:effectLst/>
                <a:latin typeface="Roboto" panose="02000000000000000000" pitchFamily="2" charset="0"/>
              </a:rPr>
              <a:t>organised</a:t>
            </a:r>
            <a:r>
              <a:rPr lang="en-US" b="0" i="0" dirty="0">
                <a:solidFill>
                  <a:srgbClr val="282828"/>
                </a:solidFill>
                <a:effectLst/>
                <a:latin typeface="Roboto" panose="02000000000000000000" pitchFamily="2" charset="0"/>
              </a:rPr>
              <a:t> under EMPACT, the European Multidisciplinary Platform Against Criminal Threats. </a:t>
            </a:r>
            <a:endParaRPr dirty="0"/>
          </a:p>
        </p:txBody>
      </p:sp>
    </p:spTree>
    <p:extLst>
      <p:ext uri="{BB962C8B-B14F-4D97-AF65-F5344CB8AC3E}">
        <p14:creationId xmlns:p14="http://schemas.microsoft.com/office/powerpoint/2010/main" val="360466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9324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5611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China has imported recyclable waste, such as iron scrap and waste plastics, from abroad to make up for a shortage of domestic resources. After China joined the World Trade Organization (WTO) in 2001, its demand for raw materials dramatically increased due to rapid industrial development. </a:t>
            </a:r>
            <a:endParaRPr lang="cs-CZ" dirty="0"/>
          </a:p>
          <a:p>
            <a:r>
              <a:rPr lang="cs-CZ" b="0" i="0" dirty="0">
                <a:solidFill>
                  <a:srgbClr val="333333"/>
                </a:solidFill>
                <a:effectLst/>
                <a:latin typeface="Georgia" panose="02040502050405020303" pitchFamily="18" charset="0"/>
              </a:rPr>
              <a:t>However, t</a:t>
            </a:r>
            <a:r>
              <a:rPr lang="en-US" b="0" i="0" dirty="0">
                <a:solidFill>
                  <a:srgbClr val="333333"/>
                </a:solidFill>
                <a:effectLst/>
                <a:latin typeface="Georgia" panose="02040502050405020303" pitchFamily="18" charset="0"/>
              </a:rPr>
              <a:t>he amount of smuggled recyclable waste has been estimated to be dozens of times the amount allowed by government regulations</a:t>
            </a:r>
            <a:endParaRPr lang="cs-CZ" dirty="0"/>
          </a:p>
        </p:txBody>
      </p:sp>
    </p:spTree>
    <p:extLst>
      <p:ext uri="{BB962C8B-B14F-4D97-AF65-F5344CB8AC3E}">
        <p14:creationId xmlns:p14="http://schemas.microsoft.com/office/powerpoint/2010/main" val="47921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4279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0919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02.10.2024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1090848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idnes.cz/olomouc/zpravy/urcice-skladka-exstarosta-vlastimil-konsel-soud-podmineny-trest.A180918_171532_olomouc-zpravy_stk" TargetMode="Externa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png"/><Relationship Id="rId2" Type="http://schemas.openxmlformats.org/officeDocument/2006/relationships/image" Target="../media/image33.gif"/><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9.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42.jpeg"/><Relationship Id="rId2" Type="http://schemas.openxmlformats.org/officeDocument/2006/relationships/image" Target="../media/image33.gif"/><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ekolist.cz/cz/publicistika/rozhovory/odhalovani-paseraku-zvirat-se-budu-venovat-dal-rika-byvala-inspektorka-pavla-rihova" TargetMode="External"/><Relationship Id="rId2" Type="http://schemas.openxmlformats.org/officeDocument/2006/relationships/image" Target="../media/image34.gif"/><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542173" y="1974975"/>
            <a:ext cx="7801727" cy="1159799"/>
          </a:xfrm>
          <a:prstGeom prst="rect">
            <a:avLst/>
          </a:prstGeom>
        </p:spPr>
        <p:txBody>
          <a:bodyPr lIns="91425" tIns="91425" rIns="91425" bIns="91425" anchor="b" anchorCtr="0">
            <a:noAutofit/>
          </a:bodyPr>
          <a:lstStyle/>
          <a:p>
            <a:pPr lvl="0"/>
            <a:r>
              <a:rPr lang="cs-CZ" sz="4000" dirty="0" err="1">
                <a:latin typeface="Cambria" pitchFamily="18" charset="0"/>
              </a:rPr>
              <a:t>Správněprávní</a:t>
            </a:r>
            <a:r>
              <a:rPr lang="cs-CZ" sz="4000" dirty="0">
                <a:latin typeface="Cambria" pitchFamily="18" charset="0"/>
              </a:rPr>
              <a:t> a trestní</a:t>
            </a:r>
            <a:r>
              <a:rPr lang="pt-BR" sz="4000" b="0" dirty="0">
                <a:latin typeface="Cambria" pitchFamily="18" charset="0"/>
              </a:rPr>
              <a:t> </a:t>
            </a:r>
            <a:r>
              <a:rPr lang="cs-CZ" sz="4000" b="0" dirty="0">
                <a:latin typeface="Cambria" pitchFamily="18" charset="0"/>
              </a:rPr>
              <a:t>odpovědnost v právu životního prostředí</a:t>
            </a:r>
            <a:endParaRPr lang="en" sz="4000" b="0" dirty="0">
              <a:latin typeface="Cambria" pitchFamily="18" charset="0"/>
            </a:endParaRPr>
          </a:p>
        </p:txBody>
      </p:sp>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1373620523"/>
              </p:ext>
            </p:extLst>
          </p:nvPr>
        </p:nvGraphicFramePr>
        <p:xfrm>
          <a:off x="457203" y="4319338"/>
          <a:ext cx="733923" cy="733923"/>
        </p:xfrm>
        <a:graphic>
          <a:graphicData uri="http://schemas.openxmlformats.org/presentationml/2006/ole">
            <mc:AlternateContent xmlns:mc="http://schemas.openxmlformats.org/markup-compatibility/2006">
              <mc:Choice xmlns:v="urn:schemas-microsoft-com:vml" Requires="v">
                <p:oleObj r:id="rId3" imgW="3457575" imgH="3448050" progId="">
                  <p:embed/>
                </p:oleObj>
              </mc:Choice>
              <mc:Fallback>
                <p:oleObj r:id="rId3" imgW="3457575" imgH="344805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3" y="4319338"/>
                        <a:ext cx="733923" cy="7339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154" y="431933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1490" y="4229100"/>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200850" y="3755928"/>
            <a:ext cx="4186990" cy="646331"/>
          </a:xfrm>
          <a:prstGeom prst="rect">
            <a:avLst/>
          </a:prstGeom>
          <a:noFill/>
        </p:spPr>
        <p:txBody>
          <a:bodyPr wrap="square" rtlCol="0">
            <a:spAutoFit/>
          </a:bodyPr>
          <a:lstStyle/>
          <a:p>
            <a:r>
              <a:rPr lang="cs-CZ" sz="1800" dirty="0">
                <a:solidFill>
                  <a:schemeClr val="bg1"/>
                </a:solidFill>
                <a:latin typeface="Cambria" pitchFamily="18" charset="0"/>
                <a:ea typeface="Roboto Slab" panose="020B0604020202020204" charset="0"/>
              </a:rPr>
              <a:t>JUDr. Vojtěch Vomáčka, Ph.D., LL.M.</a:t>
            </a:r>
          </a:p>
          <a:p>
            <a:endParaRPr lang="cs-CZ" sz="1800" dirty="0">
              <a:solidFill>
                <a:schemeClr val="bg1"/>
              </a:solidFill>
              <a:latin typeface="Roboto Slab" panose="020B0604020202020204" charset="0"/>
              <a:ea typeface="Roboto Slab" panose="020B0604020202020204" charset="0"/>
            </a:endParaRPr>
          </a:p>
        </p:txBody>
      </p:sp>
      <p:sp>
        <p:nvSpPr>
          <p:cNvPr id="9" name="TextovéPole 8"/>
          <p:cNvSpPr txBox="1"/>
          <p:nvPr/>
        </p:nvSpPr>
        <p:spPr>
          <a:xfrm>
            <a:off x="5200849" y="4311610"/>
            <a:ext cx="3485947" cy="523220"/>
          </a:xfrm>
          <a:prstGeom prst="rect">
            <a:avLst/>
          </a:prstGeom>
          <a:noFill/>
        </p:spPr>
        <p:txBody>
          <a:bodyPr wrap="square" rtlCol="0">
            <a:spAutoFit/>
          </a:bodyPr>
          <a:lstStyle/>
          <a:p>
            <a:r>
              <a:rPr lang="cs-CZ" b="1" dirty="0">
                <a:latin typeface="Cambria" pitchFamily="18" charset="0"/>
              </a:rPr>
              <a:t>MP904Zk Právo životního prostředí II</a:t>
            </a:r>
          </a:p>
          <a:p>
            <a:r>
              <a:rPr lang="cs-CZ" dirty="0">
                <a:solidFill>
                  <a:schemeClr val="tx1"/>
                </a:solidFill>
                <a:latin typeface="Cambria" pitchFamily="18" charset="0"/>
                <a:ea typeface="Roboto Slab" panose="020B0604020202020204" charset="0"/>
              </a:rPr>
              <a:t>PrF MU, Brno, 2. 10. 2024</a:t>
            </a:r>
            <a:endParaRPr lang="cs-CZ" sz="1800" dirty="0">
              <a:solidFill>
                <a:schemeClr val="bg1"/>
              </a:solidFill>
              <a:latin typeface="Roboto Slab" panose="020B0604020202020204" charset="0"/>
              <a:ea typeface="Roboto Slab"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pic>
        <p:nvPicPr>
          <p:cNvPr id="3" name="Picture 2">
            <a:extLst>
              <a:ext uri="{FF2B5EF4-FFF2-40B4-BE49-F238E27FC236}">
                <a16:creationId xmlns:a16="http://schemas.microsoft.com/office/drawing/2014/main" id="{ABF02E44-331A-9C8B-00E4-32E3489E9B03}"/>
              </a:ext>
            </a:extLst>
          </p:cNvPr>
          <p:cNvPicPr>
            <a:picLocks noChangeAspect="1"/>
          </p:cNvPicPr>
          <p:nvPr/>
        </p:nvPicPr>
        <p:blipFill>
          <a:blip r:embed="rId5"/>
          <a:stretch>
            <a:fillRect/>
          </a:stretch>
        </p:blipFill>
        <p:spPr>
          <a:xfrm>
            <a:off x="323098" y="0"/>
            <a:ext cx="5711059" cy="5143500"/>
          </a:xfrm>
          <a:prstGeom prst="rect">
            <a:avLst/>
          </a:prstGeom>
        </p:spPr>
      </p:pic>
      <p:pic>
        <p:nvPicPr>
          <p:cNvPr id="2050" name="Picture 2" descr="Sir James Bevan">
            <a:extLst>
              <a:ext uri="{FF2B5EF4-FFF2-40B4-BE49-F238E27FC236}">
                <a16:creationId xmlns:a16="http://schemas.microsoft.com/office/drawing/2014/main" id="{845246A6-0732-B7BD-D65A-EFA6A105F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4157" y="89808"/>
            <a:ext cx="3052626" cy="2035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823624-372D-FEAB-251C-D2B60A9E188B}"/>
              </a:ext>
            </a:extLst>
          </p:cNvPr>
          <p:cNvSpPr txBox="1"/>
          <p:nvPr/>
        </p:nvSpPr>
        <p:spPr>
          <a:xfrm>
            <a:off x="6143455" y="2252256"/>
            <a:ext cx="2834029" cy="2246769"/>
          </a:xfrm>
          <a:prstGeom prst="rect">
            <a:avLst/>
          </a:prstGeom>
          <a:noFill/>
        </p:spPr>
        <p:txBody>
          <a:bodyPr wrap="square" rtlCol="0">
            <a:spAutoFit/>
          </a:bodyPr>
          <a:lstStyle/>
          <a:p>
            <a:r>
              <a:rPr lang="en-US" i="1" dirty="0"/>
              <a:t>One of the most unsettling things about waste crime is that nobody knows exactly its true scale. We do know that it is huge: our latest estimate is that some 18% of waste is currently managed illegally at some point in the waste stream. </a:t>
            </a:r>
            <a:r>
              <a:rPr lang="cs-CZ" i="1" dirty="0"/>
              <a:t>(...) </a:t>
            </a:r>
            <a:r>
              <a:rPr lang="en-US" i="1" dirty="0"/>
              <a:t>And it’s getting bigger. All the evidence suggests waste crime is on the rise.</a:t>
            </a:r>
            <a:endParaRPr lang="en-DE" i="1" dirty="0"/>
          </a:p>
        </p:txBody>
      </p:sp>
    </p:spTree>
    <p:extLst>
      <p:ext uri="{BB962C8B-B14F-4D97-AF65-F5344CB8AC3E}">
        <p14:creationId xmlns:p14="http://schemas.microsoft.com/office/powerpoint/2010/main" val="192992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517129" y="-116114"/>
            <a:ext cx="8626871" cy="1028700"/>
          </a:xfrm>
          <a:prstGeom prst="rect">
            <a:avLst/>
          </a:prstGeom>
        </p:spPr>
        <p:txBody>
          <a:bodyPr lIns="91425" tIns="91425" rIns="91425" bIns="91425" anchor="ctr" anchorCtr="0">
            <a:noAutofit/>
          </a:bodyPr>
          <a:lstStyle/>
          <a:p>
            <a:pPr lvl="3">
              <a:spcBef>
                <a:spcPts val="600"/>
              </a:spcBef>
            </a:pPr>
            <a:r>
              <a:rPr lang="en-US" sz="1600" b="1" dirty="0">
                <a:solidFill>
                  <a:schemeClr val="accent5"/>
                </a:solidFill>
                <a:latin typeface="Roboto Slab" panose="020B0604020202020204" charset="0"/>
                <a:ea typeface="Roboto Slab" panose="020B0604020202020204" charset="0"/>
                <a:cs typeface="Nixie One"/>
                <a:sym typeface="Nixie One"/>
              </a:rPr>
              <a:t>POHYB ODPADŮ PŘES VNITŘNÍ A VNĚJŠÍ HRANICE EU</a:t>
            </a:r>
            <a:endParaRPr lang="cs-CZ" sz="1600" b="1" dirty="0">
              <a:solidFill>
                <a:schemeClr val="accent5"/>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3400224" y="633553"/>
            <a:ext cx="5438976" cy="923330"/>
          </a:xfrm>
          <a:prstGeom prst="rect">
            <a:avLst/>
          </a:prstGeom>
          <a:noFill/>
        </p:spPr>
        <p:txBody>
          <a:bodyPr wrap="square" rtlCol="0">
            <a:spAutoFit/>
          </a:bodyPr>
          <a:lstStyle/>
          <a:p>
            <a:r>
              <a:rPr lang="en-US" sz="1800" b="1" dirty="0" err="1">
                <a:solidFill>
                  <a:schemeClr val="tx1"/>
                </a:solidFill>
                <a:latin typeface="Roboto Slab" charset="0"/>
                <a:ea typeface="Roboto Slab" charset="0"/>
              </a:rPr>
              <a:t>mezi</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lety</a:t>
            </a:r>
            <a:r>
              <a:rPr lang="en-US" sz="1800" b="1" dirty="0">
                <a:solidFill>
                  <a:schemeClr val="tx1"/>
                </a:solidFill>
                <a:latin typeface="Roboto Slab" charset="0"/>
                <a:ea typeface="Roboto Slab" charset="0"/>
              </a:rPr>
              <a:t> 1999 a 2011</a:t>
            </a:r>
            <a:r>
              <a:rPr lang="cs-CZ" sz="1800" b="1" dirty="0">
                <a:solidFill>
                  <a:schemeClr val="tx1"/>
                </a:solidFill>
                <a:latin typeface="Roboto Slab" charset="0"/>
                <a:ea typeface="Roboto Slab" charset="0"/>
              </a:rPr>
              <a:t> převoz</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mědi</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železa</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oceli</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hliníku</a:t>
            </a:r>
            <a:r>
              <a:rPr lang="en-US" sz="1800" b="1" dirty="0">
                <a:solidFill>
                  <a:schemeClr val="tx1"/>
                </a:solidFill>
                <a:latin typeface="Roboto Slab" charset="0"/>
                <a:ea typeface="Roboto Slab" charset="0"/>
              </a:rPr>
              <a:t> a </a:t>
            </a:r>
            <a:r>
              <a:rPr lang="en-US" sz="1800" b="1" dirty="0" err="1">
                <a:solidFill>
                  <a:schemeClr val="tx1"/>
                </a:solidFill>
                <a:latin typeface="Roboto Slab" charset="0"/>
                <a:ea typeface="Roboto Slab" charset="0"/>
              </a:rPr>
              <a:t>niklu</a:t>
            </a:r>
            <a:r>
              <a:rPr lang="en-US" sz="1800" b="1" dirty="0">
                <a:solidFill>
                  <a:schemeClr val="tx1"/>
                </a:solidFill>
                <a:latin typeface="Roboto Slab" charset="0"/>
                <a:ea typeface="Roboto Slab" charset="0"/>
              </a:rPr>
              <a:t> se </a:t>
            </a:r>
            <a:r>
              <a:rPr lang="en-US" sz="1800" b="1" dirty="0" err="1">
                <a:solidFill>
                  <a:schemeClr val="tx1"/>
                </a:solidFill>
                <a:latin typeface="Roboto Slab" charset="0"/>
                <a:ea typeface="Roboto Slab" charset="0"/>
              </a:rPr>
              <a:t>zdvojnásobil</a:t>
            </a:r>
            <a:r>
              <a:rPr lang="cs-CZ"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plasty</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vzrostly</a:t>
            </a:r>
            <a:r>
              <a:rPr lang="en-US" sz="1800" b="1" dirty="0">
                <a:solidFill>
                  <a:schemeClr val="tx1"/>
                </a:solidFill>
                <a:latin typeface="Roboto Slab" charset="0"/>
                <a:ea typeface="Roboto Slab" charset="0"/>
              </a:rPr>
              <a:t> </a:t>
            </a:r>
            <a:r>
              <a:rPr lang="en-US" sz="1800" b="1" dirty="0" err="1">
                <a:solidFill>
                  <a:schemeClr val="tx1"/>
                </a:solidFill>
                <a:latin typeface="Roboto Slab" charset="0"/>
                <a:ea typeface="Roboto Slab" charset="0"/>
              </a:rPr>
              <a:t>pětinásobně</a:t>
            </a:r>
            <a:endParaRPr lang="cs-CZ" sz="1600" dirty="0">
              <a:solidFill>
                <a:schemeClr val="tx1"/>
              </a:solidFill>
              <a:latin typeface="Roboto Slab" charset="0"/>
              <a:ea typeface="Roboto Slab" charset="0"/>
            </a:endParaRPr>
          </a:p>
        </p:txBody>
      </p:sp>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pic>
        <p:nvPicPr>
          <p:cNvPr id="7" name="Picture 6">
            <a:extLst>
              <a:ext uri="{FF2B5EF4-FFF2-40B4-BE49-F238E27FC236}">
                <a16:creationId xmlns:a16="http://schemas.microsoft.com/office/drawing/2014/main" id="{D52A6140-6AF9-2814-68BD-A871FFC5D67C}"/>
              </a:ext>
            </a:extLst>
          </p:cNvPr>
          <p:cNvPicPr>
            <a:picLocks noChangeAspect="1"/>
          </p:cNvPicPr>
          <p:nvPr/>
        </p:nvPicPr>
        <p:blipFill>
          <a:blip r:embed="rId5"/>
          <a:stretch>
            <a:fillRect/>
          </a:stretch>
        </p:blipFill>
        <p:spPr>
          <a:xfrm>
            <a:off x="429191" y="612868"/>
            <a:ext cx="2838730" cy="3730752"/>
          </a:xfrm>
          <a:prstGeom prst="rect">
            <a:avLst/>
          </a:prstGeom>
        </p:spPr>
      </p:pic>
      <p:pic>
        <p:nvPicPr>
          <p:cNvPr id="8" name="Marcador de contenido 1">
            <a:extLst>
              <a:ext uri="{FF2B5EF4-FFF2-40B4-BE49-F238E27FC236}">
                <a16:creationId xmlns:a16="http://schemas.microsoft.com/office/drawing/2014/main" id="{040E1BE2-9767-AA65-81A1-CA2AEF7AB7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955445" y="1741549"/>
            <a:ext cx="3016058" cy="3483678"/>
          </a:xfrm>
          <a:prstGeom prst="rect">
            <a:avLst/>
          </a:prstGeom>
        </p:spPr>
      </p:pic>
      <p:sp>
        <p:nvSpPr>
          <p:cNvPr id="9" name="TextBox 8">
            <a:extLst>
              <a:ext uri="{FF2B5EF4-FFF2-40B4-BE49-F238E27FC236}">
                <a16:creationId xmlns:a16="http://schemas.microsoft.com/office/drawing/2014/main" id="{6CC8226C-5022-ED3D-5F34-57F0113D8E16}"/>
              </a:ext>
            </a:extLst>
          </p:cNvPr>
          <p:cNvSpPr txBox="1"/>
          <p:nvPr/>
        </p:nvSpPr>
        <p:spPr>
          <a:xfrm>
            <a:off x="3594012" y="3856945"/>
            <a:ext cx="2401359" cy="954107"/>
          </a:xfrm>
          <a:prstGeom prst="rect">
            <a:avLst/>
          </a:prstGeom>
          <a:noFill/>
        </p:spPr>
        <p:txBody>
          <a:bodyPr wrap="square" rtlCol="0">
            <a:spAutoFit/>
          </a:bodyPr>
          <a:lstStyle/>
          <a:p>
            <a:r>
              <a:rPr lang="cs-CZ" dirty="0">
                <a:latin typeface="Roboto" panose="02000000000000000000" pitchFamily="2" charset="0"/>
                <a:ea typeface="Roboto" panose="02000000000000000000" pitchFamily="2" charset="0"/>
                <a:cs typeface="Roboto" panose="02000000000000000000" pitchFamily="2" charset="0"/>
              </a:rPr>
              <a:t>V roce 2018 Čína zakázala dovoz většiny plastů a dalších materiálů určených pro tamní zpracovatele.</a:t>
            </a:r>
            <a:endParaRPr lang="en-DE"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05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interpol c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78DA1E0-5013-D68B-DD31-19E91BDC2512}"/>
              </a:ext>
            </a:extLst>
          </p:cNvPr>
          <p:cNvPicPr>
            <a:picLocks noChangeAspect="1"/>
          </p:cNvPicPr>
          <p:nvPr/>
        </p:nvPicPr>
        <p:blipFill>
          <a:blip r:embed="rId4"/>
          <a:stretch>
            <a:fillRect/>
          </a:stretch>
        </p:blipFill>
        <p:spPr>
          <a:xfrm>
            <a:off x="710333" y="-1"/>
            <a:ext cx="7287642" cy="3753374"/>
          </a:xfrm>
          <a:prstGeom prst="rect">
            <a:avLst/>
          </a:prstGeom>
        </p:spPr>
      </p:pic>
      <p:pic>
        <p:nvPicPr>
          <p:cNvPr id="6" name="Obrázek 5">
            <a:extLst>
              <a:ext uri="{FF2B5EF4-FFF2-40B4-BE49-F238E27FC236}">
                <a16:creationId xmlns:a16="http://schemas.microsoft.com/office/drawing/2014/main" id="{C71F0020-436A-7E43-5926-FB8EA1ADE137}"/>
              </a:ext>
            </a:extLst>
          </p:cNvPr>
          <p:cNvPicPr>
            <a:picLocks noChangeAspect="1"/>
          </p:cNvPicPr>
          <p:nvPr/>
        </p:nvPicPr>
        <p:blipFill>
          <a:blip r:embed="rId5"/>
          <a:stretch>
            <a:fillRect/>
          </a:stretch>
        </p:blipFill>
        <p:spPr>
          <a:xfrm>
            <a:off x="1848942" y="1559425"/>
            <a:ext cx="7097115" cy="3238952"/>
          </a:xfrm>
          <a:prstGeom prst="rect">
            <a:avLst/>
          </a:prstGeom>
        </p:spPr>
      </p:pic>
    </p:spTree>
    <p:extLst>
      <p:ext uri="{BB962C8B-B14F-4D97-AF65-F5344CB8AC3E}">
        <p14:creationId xmlns:p14="http://schemas.microsoft.com/office/powerpoint/2010/main" val="252708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3783" y="2549372"/>
            <a:ext cx="1401149" cy="2594128"/>
          </a:xfrm>
          <a:prstGeom prst="rect">
            <a:avLst/>
          </a:prstGeom>
        </p:spPr>
      </p:pic>
      <p:sp>
        <p:nvSpPr>
          <p:cNvPr id="2" name="Ovál 1"/>
          <p:cNvSpPr/>
          <p:nvPr/>
        </p:nvSpPr>
        <p:spPr>
          <a:xfrm>
            <a:off x="1794932" y="2286000"/>
            <a:ext cx="410386" cy="26337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5" name="Ovál 4"/>
          <p:cNvSpPr/>
          <p:nvPr/>
        </p:nvSpPr>
        <p:spPr>
          <a:xfrm>
            <a:off x="2357718" y="1909482"/>
            <a:ext cx="762000" cy="37651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6" name="Ovál 5"/>
          <p:cNvSpPr/>
          <p:nvPr/>
        </p:nvSpPr>
        <p:spPr>
          <a:xfrm>
            <a:off x="3119718" y="605118"/>
            <a:ext cx="4208929" cy="209773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3" name="TextovéPole 2"/>
          <p:cNvSpPr txBox="1"/>
          <p:nvPr/>
        </p:nvSpPr>
        <p:spPr>
          <a:xfrm>
            <a:off x="5620870" y="2952237"/>
            <a:ext cx="2985247" cy="523220"/>
          </a:xfrm>
          <a:prstGeom prst="rect">
            <a:avLst/>
          </a:prstGeom>
          <a:noFill/>
        </p:spPr>
        <p:txBody>
          <a:bodyPr wrap="square" rtlCol="0">
            <a:spAutoFit/>
          </a:bodyPr>
          <a:lstStyle/>
          <a:p>
            <a:r>
              <a:rPr lang="cs-CZ" sz="2800" b="1" dirty="0">
                <a:solidFill>
                  <a:schemeClr val="accent6"/>
                </a:solidFill>
                <a:latin typeface="Cambria" panose="02040503050406030204" pitchFamily="18" charset="0"/>
                <a:ea typeface="Cambria" panose="02040503050406030204" pitchFamily="18" charset="0"/>
              </a:rPr>
              <a:t>PRÁVO EU?</a:t>
            </a:r>
          </a:p>
        </p:txBody>
      </p:sp>
      <p:sp>
        <p:nvSpPr>
          <p:cNvPr id="7" name="TextovéPole 6"/>
          <p:cNvSpPr txBox="1"/>
          <p:nvPr/>
        </p:nvSpPr>
        <p:spPr>
          <a:xfrm>
            <a:off x="3603811" y="1130767"/>
            <a:ext cx="2985247" cy="523220"/>
          </a:xfrm>
          <a:prstGeom prst="rect">
            <a:avLst/>
          </a:prstGeom>
          <a:noFill/>
        </p:spPr>
        <p:txBody>
          <a:bodyPr wrap="square" rtlCol="0">
            <a:spAutoFit/>
          </a:bodyPr>
          <a:lstStyle/>
          <a:p>
            <a:r>
              <a:rPr lang="cs-CZ" sz="2800" b="1" dirty="0">
                <a:solidFill>
                  <a:schemeClr val="accent3"/>
                </a:solidFill>
                <a:latin typeface="Roboto Slab" charset="0"/>
                <a:ea typeface="Roboto Slab" charset="0"/>
              </a:rPr>
              <a:t>ESLP?</a:t>
            </a:r>
          </a:p>
        </p:txBody>
      </p:sp>
      <p:sp>
        <p:nvSpPr>
          <p:cNvPr id="10" name="Ovál 9"/>
          <p:cNvSpPr/>
          <p:nvPr/>
        </p:nvSpPr>
        <p:spPr>
          <a:xfrm>
            <a:off x="3119718" y="1546412"/>
            <a:ext cx="5486400" cy="333487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11" name="TextovéPole 10"/>
          <p:cNvSpPr txBox="1"/>
          <p:nvPr/>
        </p:nvSpPr>
        <p:spPr>
          <a:xfrm>
            <a:off x="4200711" y="1854188"/>
            <a:ext cx="2985247" cy="738664"/>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PRÁVA A SVOBODY JEDNOTLIVCŮ A ODPOVÍDAJÍCÍ POVINNOSTI STÁTU</a:t>
            </a:r>
          </a:p>
        </p:txBody>
      </p:sp>
      <p:sp>
        <p:nvSpPr>
          <p:cNvPr id="12" name="TextovéPole 11"/>
          <p:cNvSpPr txBox="1"/>
          <p:nvPr/>
        </p:nvSpPr>
        <p:spPr>
          <a:xfrm>
            <a:off x="4170829" y="3475457"/>
            <a:ext cx="3384177" cy="523220"/>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DÍLČÍ HARMONIZACE INSPEKCÍ A ODPOVĚDNOSTI</a:t>
            </a:r>
          </a:p>
        </p:txBody>
      </p:sp>
      <p:sp>
        <p:nvSpPr>
          <p:cNvPr id="13" name="Shape 111">
            <a:extLst>
              <a:ext uri="{FF2B5EF4-FFF2-40B4-BE49-F238E27FC236}">
                <a16:creationId xmlns:a16="http://schemas.microsoft.com/office/drawing/2014/main" id="{27D147D7-E4D7-4491-890C-80BE895F3473}"/>
              </a:ext>
            </a:extLst>
          </p:cNvPr>
          <p:cNvSpPr txBox="1">
            <a:spLocks/>
          </p:cNvSpPr>
          <p:nvPr/>
        </p:nvSpPr>
        <p:spPr>
          <a:xfrm>
            <a:off x="1794932" y="-65880"/>
            <a:ext cx="6987843" cy="1028700"/>
          </a:xfrm>
          <a:prstGeom prst="rect">
            <a:avLst/>
          </a:prstGeom>
        </p:spPr>
        <p:txBody>
          <a:bodyPr lIns="91425" tIns="91425" rIns="91425" bIns="91425" anchor="ctr" anchorCtr="0">
            <a:noAutofit/>
          </a:bodyPr>
          <a:lstStyle/>
          <a:p>
            <a:pPr lvl="3">
              <a:spcBef>
                <a:spcPts val="600"/>
              </a:spcBef>
            </a:pPr>
            <a:r>
              <a:rPr lang="cs-CZ" sz="1800" b="1" dirty="0">
                <a:solidFill>
                  <a:schemeClr val="tx1"/>
                </a:solidFill>
                <a:latin typeface="Cambria" panose="02040503050406030204" pitchFamily="18" charset="0"/>
                <a:ea typeface="Cambria" panose="02040503050406030204" pitchFamily="18" charset="0"/>
                <a:cs typeface="Nixie One"/>
                <a:sym typeface="Nixie One"/>
              </a:rPr>
              <a:t>ASPEKTY ODPOVĚDNOSTI A TRESTÁNÍ</a:t>
            </a:r>
            <a:endParaRPr lang="en-US" sz="1800" b="1"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253276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97059" y="4108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marL="342900" lvl="0" indent="-342900" algn="just">
              <a:spcBef>
                <a:spcPts val="600"/>
              </a:spcBef>
              <a:buAutoNum type="arabicParenR"/>
            </a:pPr>
            <a:r>
              <a:rPr lang="cs-CZ" sz="1800" b="1" i="1" dirty="0">
                <a:solidFill>
                  <a:schemeClr val="tx1"/>
                </a:solidFill>
                <a:latin typeface="Cambria" pitchFamily="18" charset="0"/>
                <a:ea typeface="Roboto Slab" panose="020B0604020202020204" charset="0"/>
              </a:rPr>
              <a:t>Výslovné požadavky na zakotvení </a:t>
            </a:r>
            <a:r>
              <a:rPr lang="cs-CZ" sz="1800" b="1" i="1" u="sng" dirty="0">
                <a:solidFill>
                  <a:schemeClr val="tx1"/>
                </a:solidFill>
                <a:latin typeface="Cambria" pitchFamily="18" charset="0"/>
                <a:ea typeface="Roboto Slab" panose="020B0604020202020204" charset="0"/>
              </a:rPr>
              <a:t>konkrétní trestněprávní ochrany </a:t>
            </a:r>
            <a:r>
              <a:rPr lang="cs-CZ" sz="1800" b="1" i="1" dirty="0">
                <a:solidFill>
                  <a:schemeClr val="tx1"/>
                </a:solidFill>
                <a:latin typeface="Cambria" pitchFamily="18" charset="0"/>
                <a:ea typeface="Roboto Slab" panose="020B0604020202020204" charset="0"/>
              </a:rPr>
              <a:t>(kriminalizace specifikovaného jednání)</a:t>
            </a:r>
          </a:p>
          <a:p>
            <a:pPr lvl="0" algn="just">
              <a:spcBef>
                <a:spcPts val="600"/>
              </a:spcBef>
            </a:pPr>
            <a:endParaRPr lang="cs-CZ" sz="500"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Viz např. § 297 TZ - Neoprávněné vypuštění znečišťujících látek</a:t>
            </a:r>
          </a:p>
          <a:p>
            <a:pPr lvl="0" algn="just">
              <a:spcBef>
                <a:spcPts val="600"/>
              </a:spcBef>
            </a:pPr>
            <a:r>
              <a:rPr lang="cs-CZ" b="1" i="1" dirty="0">
                <a:solidFill>
                  <a:schemeClr val="accent3"/>
                </a:solidFill>
                <a:latin typeface="Cambria" pitchFamily="18" charset="0"/>
                <a:ea typeface="Roboto Slab" panose="020B0604020202020204" charset="0"/>
              </a:rPr>
              <a:t>- Mezinárodní úmluva o zabránění znečišťování a protokol (MARPOL 1973/78) a prováděcí unijní předpisy:</a:t>
            </a:r>
          </a:p>
          <a:p>
            <a:pPr lvl="0" algn="just">
              <a:spcBef>
                <a:spcPts val="600"/>
              </a:spcBef>
            </a:pPr>
            <a:endParaRPr lang="cs-CZ" sz="200" b="1" i="1" dirty="0">
              <a:solidFill>
                <a:schemeClr val="tx1"/>
              </a:solidFill>
              <a:latin typeface="Cambria" pitchFamily="18" charset="0"/>
              <a:ea typeface="Roboto Slab" panose="020B0604020202020204" charset="0"/>
            </a:endParaRPr>
          </a:p>
          <a:p>
            <a:pPr marL="342900" lvl="0" indent="-342900" algn="just">
              <a:spcBef>
                <a:spcPts val="600"/>
              </a:spcBef>
              <a:buAutoNum type="arabicParenBoth"/>
            </a:pPr>
            <a:r>
              <a:rPr lang="cs-CZ" i="1" dirty="0">
                <a:solidFill>
                  <a:schemeClr val="tx1"/>
                </a:solidFill>
                <a:latin typeface="Cambria" pitchFamily="18" charset="0"/>
                <a:ea typeface="Roboto Slab" panose="020B0604020202020204" charset="0"/>
              </a:rPr>
              <a:t>Kdo </a:t>
            </a:r>
            <a:r>
              <a:rPr lang="cs-CZ" b="1" i="1" dirty="0">
                <a:solidFill>
                  <a:schemeClr val="accent2"/>
                </a:solidFill>
                <a:latin typeface="Cambria" pitchFamily="18" charset="0"/>
                <a:ea typeface="Roboto Slab" panose="020B0604020202020204" charset="0"/>
              </a:rPr>
              <a:t>v rozporu s mezinárodní smlouvou</a:t>
            </a:r>
            <a:r>
              <a:rPr lang="cs-CZ" i="1" dirty="0">
                <a:solidFill>
                  <a:schemeClr val="tx1"/>
                </a:solidFill>
                <a:latin typeface="Cambria" pitchFamily="18" charset="0"/>
                <a:ea typeface="Roboto Slab" panose="020B0604020202020204" charset="0"/>
              </a:rPr>
              <a:t>, byť i z nedbalosti, vypustí nebo, ač je k tomu povinen, nezabrání vypuštění ropné, jedovaté kapalné nebo jiné obdobné znečišťující látky z lodi nebo jiného námořního plavidla, bude potrestán odnětím svobody na šest měsíců až tři léta, zákazem činnosti nebo propadnutím věci.</a:t>
            </a:r>
          </a:p>
          <a:p>
            <a:pPr lvl="0" algn="just">
              <a:spcBef>
                <a:spcPts val="600"/>
              </a:spcBef>
            </a:pPr>
            <a:endParaRPr lang="cs-CZ" sz="800"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Směrnice Evropského parlamentu a Rady 2008/99/ES o trestněprávní ochraně životního prostředí</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konkrétní skutkové podstaty, porušení práva EU</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trestání návodu a pomoci</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Podle připravované verze i rozpětí sankci</a:t>
            </a:r>
          </a:p>
          <a:p>
            <a:pPr lvl="0" algn="just">
              <a:spcBef>
                <a:spcPts val="600"/>
              </a:spcBef>
            </a:pPr>
            <a:r>
              <a:rPr lang="cs-CZ" sz="1800" b="1" i="1" dirty="0">
                <a:solidFill>
                  <a:schemeClr val="tx1"/>
                </a:solidFill>
                <a:latin typeface="Cambria" pitchFamily="18" charset="0"/>
                <a:ea typeface="Roboto Slab" panose="020B0604020202020204" charset="0"/>
              </a:rPr>
              <a:t> </a:t>
            </a: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42029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9415D7-381F-7BC7-19F9-95CE1C10456C}"/>
              </a:ext>
            </a:extLst>
          </p:cNvPr>
          <p:cNvPicPr>
            <a:picLocks noChangeAspect="1"/>
          </p:cNvPicPr>
          <p:nvPr/>
        </p:nvPicPr>
        <p:blipFill>
          <a:blip r:embed="rId2"/>
          <a:stretch>
            <a:fillRect/>
          </a:stretch>
        </p:blipFill>
        <p:spPr>
          <a:xfrm>
            <a:off x="332145" y="228480"/>
            <a:ext cx="8811855" cy="1714739"/>
          </a:xfrm>
          <a:prstGeom prst="rect">
            <a:avLst/>
          </a:prstGeom>
        </p:spPr>
      </p:pic>
      <p:pic>
        <p:nvPicPr>
          <p:cNvPr id="6" name="Obrázek 5">
            <a:extLst>
              <a:ext uri="{FF2B5EF4-FFF2-40B4-BE49-F238E27FC236}">
                <a16:creationId xmlns:a16="http://schemas.microsoft.com/office/drawing/2014/main" id="{D1A67311-3A0D-2AC1-D35C-EE80F18058CA}"/>
              </a:ext>
            </a:extLst>
          </p:cNvPr>
          <p:cNvPicPr>
            <a:picLocks noChangeAspect="1"/>
          </p:cNvPicPr>
          <p:nvPr/>
        </p:nvPicPr>
        <p:blipFill>
          <a:blip r:embed="rId3"/>
          <a:stretch>
            <a:fillRect/>
          </a:stretch>
        </p:blipFill>
        <p:spPr>
          <a:xfrm>
            <a:off x="1261941" y="0"/>
            <a:ext cx="6416918" cy="5143500"/>
          </a:xfrm>
          <a:prstGeom prst="rect">
            <a:avLst/>
          </a:prstGeom>
        </p:spPr>
      </p:pic>
      <p:pic>
        <p:nvPicPr>
          <p:cNvPr id="8" name="Obrázek 7">
            <a:extLst>
              <a:ext uri="{FF2B5EF4-FFF2-40B4-BE49-F238E27FC236}">
                <a16:creationId xmlns:a16="http://schemas.microsoft.com/office/drawing/2014/main" id="{E31F52D1-A46B-12E7-1FD8-33437DEA932D}"/>
              </a:ext>
            </a:extLst>
          </p:cNvPr>
          <p:cNvPicPr>
            <a:picLocks noChangeAspect="1"/>
          </p:cNvPicPr>
          <p:nvPr/>
        </p:nvPicPr>
        <p:blipFill>
          <a:blip r:embed="rId4"/>
          <a:stretch>
            <a:fillRect/>
          </a:stretch>
        </p:blipFill>
        <p:spPr>
          <a:xfrm>
            <a:off x="1194134" y="0"/>
            <a:ext cx="6755731" cy="5143500"/>
          </a:xfrm>
          <a:prstGeom prst="rect">
            <a:avLst/>
          </a:prstGeom>
        </p:spPr>
      </p:pic>
      <p:pic>
        <p:nvPicPr>
          <p:cNvPr id="10" name="Obrázek 9">
            <a:extLst>
              <a:ext uri="{FF2B5EF4-FFF2-40B4-BE49-F238E27FC236}">
                <a16:creationId xmlns:a16="http://schemas.microsoft.com/office/drawing/2014/main" id="{E2B4030B-2A5D-8638-76EF-B880DBA8DFA6}"/>
              </a:ext>
            </a:extLst>
          </p:cNvPr>
          <p:cNvPicPr>
            <a:picLocks noChangeAspect="1"/>
          </p:cNvPicPr>
          <p:nvPr/>
        </p:nvPicPr>
        <p:blipFill>
          <a:blip r:embed="rId5"/>
          <a:stretch>
            <a:fillRect/>
          </a:stretch>
        </p:blipFill>
        <p:spPr>
          <a:xfrm>
            <a:off x="1194134" y="0"/>
            <a:ext cx="6387802" cy="5143500"/>
          </a:xfrm>
          <a:prstGeom prst="rect">
            <a:avLst/>
          </a:prstGeom>
        </p:spPr>
      </p:pic>
    </p:spTree>
    <p:extLst>
      <p:ext uri="{BB962C8B-B14F-4D97-AF65-F5344CB8AC3E}">
        <p14:creationId xmlns:p14="http://schemas.microsoft.com/office/powerpoint/2010/main" val="39904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67F4C0E-7FEA-BF52-C350-938244D855A6}"/>
              </a:ext>
            </a:extLst>
          </p:cNvPr>
          <p:cNvPicPr>
            <a:picLocks noChangeAspect="1"/>
          </p:cNvPicPr>
          <p:nvPr/>
        </p:nvPicPr>
        <p:blipFill>
          <a:blip r:embed="rId2"/>
          <a:stretch>
            <a:fillRect/>
          </a:stretch>
        </p:blipFill>
        <p:spPr>
          <a:xfrm>
            <a:off x="0" y="451053"/>
            <a:ext cx="9144000" cy="3681558"/>
          </a:xfrm>
          <a:prstGeom prst="rect">
            <a:avLst/>
          </a:prstGeom>
        </p:spPr>
      </p:pic>
      <p:pic>
        <p:nvPicPr>
          <p:cNvPr id="7" name="Obrázek 6">
            <a:extLst>
              <a:ext uri="{FF2B5EF4-FFF2-40B4-BE49-F238E27FC236}">
                <a16:creationId xmlns:a16="http://schemas.microsoft.com/office/drawing/2014/main" id="{BAE4221C-5E26-1E00-D193-352E9DA3ED23}"/>
              </a:ext>
            </a:extLst>
          </p:cNvPr>
          <p:cNvPicPr>
            <a:picLocks noChangeAspect="1"/>
          </p:cNvPicPr>
          <p:nvPr/>
        </p:nvPicPr>
        <p:blipFill>
          <a:blip r:embed="rId3"/>
          <a:stretch>
            <a:fillRect/>
          </a:stretch>
        </p:blipFill>
        <p:spPr>
          <a:xfrm>
            <a:off x="0" y="446564"/>
            <a:ext cx="9144000" cy="4250372"/>
          </a:xfrm>
          <a:prstGeom prst="rect">
            <a:avLst/>
          </a:prstGeom>
        </p:spPr>
      </p:pic>
      <p:pic>
        <p:nvPicPr>
          <p:cNvPr id="11" name="Obrázek 10">
            <a:extLst>
              <a:ext uri="{FF2B5EF4-FFF2-40B4-BE49-F238E27FC236}">
                <a16:creationId xmlns:a16="http://schemas.microsoft.com/office/drawing/2014/main" id="{C51F4650-7B77-D237-3C37-5D979A5E2315}"/>
              </a:ext>
            </a:extLst>
          </p:cNvPr>
          <p:cNvPicPr>
            <a:picLocks noChangeAspect="1"/>
          </p:cNvPicPr>
          <p:nvPr/>
        </p:nvPicPr>
        <p:blipFill>
          <a:blip r:embed="rId4"/>
          <a:stretch>
            <a:fillRect/>
          </a:stretch>
        </p:blipFill>
        <p:spPr>
          <a:xfrm>
            <a:off x="279275" y="0"/>
            <a:ext cx="8585449" cy="5143500"/>
          </a:xfrm>
          <a:prstGeom prst="rect">
            <a:avLst/>
          </a:prstGeom>
        </p:spPr>
      </p:pic>
      <p:pic>
        <p:nvPicPr>
          <p:cNvPr id="13" name="Obrázek 12">
            <a:extLst>
              <a:ext uri="{FF2B5EF4-FFF2-40B4-BE49-F238E27FC236}">
                <a16:creationId xmlns:a16="http://schemas.microsoft.com/office/drawing/2014/main" id="{2265AE08-A2B0-92C8-C52C-F906E9D95654}"/>
              </a:ext>
            </a:extLst>
          </p:cNvPr>
          <p:cNvPicPr>
            <a:picLocks noChangeAspect="1"/>
          </p:cNvPicPr>
          <p:nvPr/>
        </p:nvPicPr>
        <p:blipFill>
          <a:blip r:embed="rId5"/>
          <a:stretch>
            <a:fillRect/>
          </a:stretch>
        </p:blipFill>
        <p:spPr>
          <a:xfrm>
            <a:off x="1253245" y="0"/>
            <a:ext cx="6637510" cy="5143500"/>
          </a:xfrm>
          <a:prstGeom prst="rect">
            <a:avLst/>
          </a:prstGeom>
        </p:spPr>
      </p:pic>
      <p:pic>
        <p:nvPicPr>
          <p:cNvPr id="15" name="Obrázek 14">
            <a:extLst>
              <a:ext uri="{FF2B5EF4-FFF2-40B4-BE49-F238E27FC236}">
                <a16:creationId xmlns:a16="http://schemas.microsoft.com/office/drawing/2014/main" id="{F46942A4-A6D5-637E-4452-3797498A4C74}"/>
              </a:ext>
            </a:extLst>
          </p:cNvPr>
          <p:cNvPicPr>
            <a:picLocks noChangeAspect="1"/>
          </p:cNvPicPr>
          <p:nvPr/>
        </p:nvPicPr>
        <p:blipFill>
          <a:blip r:embed="rId6"/>
          <a:stretch>
            <a:fillRect/>
          </a:stretch>
        </p:blipFill>
        <p:spPr>
          <a:xfrm>
            <a:off x="0" y="1452076"/>
            <a:ext cx="9144000" cy="2239347"/>
          </a:xfrm>
          <a:prstGeom prst="rect">
            <a:avLst/>
          </a:prstGeom>
        </p:spPr>
      </p:pic>
      <p:pic>
        <p:nvPicPr>
          <p:cNvPr id="17" name="Obrázek 16">
            <a:extLst>
              <a:ext uri="{FF2B5EF4-FFF2-40B4-BE49-F238E27FC236}">
                <a16:creationId xmlns:a16="http://schemas.microsoft.com/office/drawing/2014/main" id="{275EEBC5-7ECB-5515-A4B3-D25302E9C7BB}"/>
              </a:ext>
            </a:extLst>
          </p:cNvPr>
          <p:cNvPicPr>
            <a:picLocks noChangeAspect="1"/>
          </p:cNvPicPr>
          <p:nvPr/>
        </p:nvPicPr>
        <p:blipFill>
          <a:blip r:embed="rId7"/>
          <a:stretch>
            <a:fillRect/>
          </a:stretch>
        </p:blipFill>
        <p:spPr>
          <a:xfrm>
            <a:off x="1275890" y="1033248"/>
            <a:ext cx="6592220" cy="3077004"/>
          </a:xfrm>
          <a:prstGeom prst="rect">
            <a:avLst/>
          </a:prstGeom>
        </p:spPr>
      </p:pic>
    </p:spTree>
    <p:extLst>
      <p:ext uri="{BB962C8B-B14F-4D97-AF65-F5344CB8AC3E}">
        <p14:creationId xmlns:p14="http://schemas.microsoft.com/office/powerpoint/2010/main" val="20982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97059" y="4108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lvl="0" algn="just">
              <a:spcBef>
                <a:spcPts val="600"/>
              </a:spcBef>
            </a:pPr>
            <a:r>
              <a:rPr lang="cs-CZ" sz="1800" b="1" i="1" dirty="0">
                <a:solidFill>
                  <a:schemeClr val="tx1"/>
                </a:solidFill>
                <a:latin typeface="Cambria" pitchFamily="18" charset="0"/>
                <a:ea typeface="Roboto Slab" panose="020B0604020202020204" charset="0"/>
              </a:rPr>
              <a:t>2) Požadavek na zavedení účinných a odrazujících sankcí</a:t>
            </a:r>
          </a:p>
          <a:p>
            <a:pPr marL="285750" lvl="0" indent="-285750" algn="just">
              <a:spcBef>
                <a:spcPts val="600"/>
              </a:spcBef>
              <a:buFontTx/>
              <a:buChar char="-"/>
            </a:pPr>
            <a:r>
              <a:rPr lang="cs-CZ" sz="1600" b="1" dirty="0">
                <a:solidFill>
                  <a:schemeClr val="tx1"/>
                </a:solidFill>
                <a:latin typeface="Cambria" pitchFamily="18" charset="0"/>
                <a:ea typeface="Roboto Slab" panose="020B0604020202020204" charset="0"/>
              </a:rPr>
              <a:t>vychází již z požadavku na zajištění </a:t>
            </a:r>
            <a:r>
              <a:rPr lang="cs-CZ" sz="1600" b="1" i="1" dirty="0" err="1">
                <a:solidFill>
                  <a:schemeClr val="tx1"/>
                </a:solidFill>
                <a:latin typeface="Cambria" pitchFamily="18" charset="0"/>
                <a:ea typeface="Roboto Slab" panose="020B0604020202020204" charset="0"/>
              </a:rPr>
              <a:t>effet</a:t>
            </a:r>
            <a:r>
              <a:rPr lang="cs-CZ" sz="1600" b="1" i="1" dirty="0">
                <a:solidFill>
                  <a:schemeClr val="tx1"/>
                </a:solidFill>
                <a:latin typeface="Cambria" pitchFamily="18" charset="0"/>
                <a:ea typeface="Roboto Slab" panose="020B0604020202020204" charset="0"/>
              </a:rPr>
              <a:t> </a:t>
            </a:r>
            <a:r>
              <a:rPr lang="cs-CZ" sz="1600" b="1" i="1" dirty="0" err="1">
                <a:solidFill>
                  <a:schemeClr val="tx1"/>
                </a:solidFill>
                <a:latin typeface="Cambria" pitchFamily="18" charset="0"/>
                <a:ea typeface="Roboto Slab" panose="020B0604020202020204" charset="0"/>
              </a:rPr>
              <a:t>utile</a:t>
            </a:r>
            <a:r>
              <a:rPr lang="cs-CZ" sz="1600" b="1" i="1" dirty="0">
                <a:solidFill>
                  <a:schemeClr val="tx1"/>
                </a:solidFill>
                <a:latin typeface="Cambria" pitchFamily="18" charset="0"/>
                <a:ea typeface="Roboto Slab" panose="020B0604020202020204" charset="0"/>
              </a:rPr>
              <a:t> </a:t>
            </a:r>
            <a:r>
              <a:rPr lang="cs-CZ" sz="1600" b="1" dirty="0">
                <a:solidFill>
                  <a:schemeClr val="tx1"/>
                </a:solidFill>
                <a:latin typeface="Cambria" pitchFamily="18" charset="0"/>
                <a:ea typeface="Roboto Slab" panose="020B0604020202020204" charset="0"/>
              </a:rPr>
              <a:t>(viz např. C-565/12)</a:t>
            </a:r>
          </a:p>
          <a:p>
            <a:pPr marL="285750" lvl="0" indent="-285750" algn="just">
              <a:spcBef>
                <a:spcPts val="600"/>
              </a:spcBef>
              <a:buFontTx/>
              <a:buChar char="-"/>
            </a:pPr>
            <a:r>
              <a:rPr lang="cs-CZ" sz="1600" b="1" dirty="0">
                <a:solidFill>
                  <a:schemeClr val="tx1"/>
                </a:solidFill>
                <a:latin typeface="Cambria" pitchFamily="18" charset="0"/>
                <a:ea typeface="Roboto Slab" panose="020B0604020202020204" charset="0"/>
              </a:rPr>
              <a:t>související podmínka nediskriminace</a:t>
            </a:r>
          </a:p>
          <a:p>
            <a:pPr lvl="0" algn="just">
              <a:spcBef>
                <a:spcPts val="600"/>
              </a:spcBef>
            </a:pPr>
            <a:r>
              <a:rPr lang="cs-CZ" sz="1600" b="1" dirty="0">
                <a:solidFill>
                  <a:schemeClr val="tx1"/>
                </a:solidFill>
                <a:latin typeface="Cambria" pitchFamily="18" charset="0"/>
                <a:ea typeface="Roboto Slab" panose="020B0604020202020204" charset="0"/>
              </a:rPr>
              <a:t>+ požadavek celé řady směrnic na zajištění účinného systému sankcí, v některých případech i včetně konkrétních opatření (odebrání povolení, napravení stavu)</a:t>
            </a:r>
          </a:p>
          <a:p>
            <a:pPr lvl="0" algn="just">
              <a:spcBef>
                <a:spcPts val="600"/>
              </a:spcBef>
            </a:pPr>
            <a:endParaRPr lang="cs-CZ" sz="900" b="1" dirty="0">
              <a:solidFill>
                <a:schemeClr val="tx1"/>
              </a:solidFill>
              <a:latin typeface="Cambria" pitchFamily="18" charset="0"/>
              <a:ea typeface="Roboto Slab" panose="020B0604020202020204" charset="0"/>
            </a:endParaRP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0" algn="just">
              <a:spcBef>
                <a:spcPts val="600"/>
              </a:spcBef>
            </a:pPr>
            <a:endParaRPr lang="cs-CZ" sz="600"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Směrnice 2010/75/EU o průmyslových emisích (integrované prevenci a omezování znečištění)</a:t>
            </a:r>
          </a:p>
          <a:p>
            <a:pPr lvl="0" algn="just">
              <a:spcBef>
                <a:spcPts val="600"/>
              </a:spcBef>
            </a:pPr>
            <a:r>
              <a:rPr lang="cs-CZ" i="1" dirty="0">
                <a:solidFill>
                  <a:schemeClr val="tx1"/>
                </a:solidFill>
                <a:latin typeface="Cambria" pitchFamily="18" charset="0"/>
                <a:ea typeface="Roboto Slab" panose="020B0604020202020204" charset="0"/>
              </a:rPr>
              <a:t> Čl. 79: Členské státy stanoví sankce za porušení vnitrostátních předpisů přijatých na základě této směrnice. </a:t>
            </a:r>
            <a:r>
              <a:rPr lang="cs-CZ" b="1" i="1" dirty="0">
                <a:solidFill>
                  <a:schemeClr val="accent2"/>
                </a:solidFill>
                <a:latin typeface="Cambria" pitchFamily="18" charset="0"/>
                <a:ea typeface="Roboto Slab" panose="020B0604020202020204" charset="0"/>
              </a:rPr>
              <a:t>Stanovené sankce musí být účinné, přiměřené a odrazující</a:t>
            </a:r>
            <a:r>
              <a:rPr lang="cs-CZ" i="1" dirty="0">
                <a:solidFill>
                  <a:schemeClr val="tx1"/>
                </a:solidFill>
                <a:latin typeface="Cambria" pitchFamily="18" charset="0"/>
                <a:ea typeface="Roboto Slab" panose="020B0604020202020204" charset="0"/>
              </a:rPr>
              <a:t>. Členské státy oznámí takto stanovené sankce Komisi do 7. ledna 2013 a neprodleně jí oznámí všechny následné změny těchto ustanovení.</a:t>
            </a:r>
            <a:endParaRPr lang="cs-CZ" sz="11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1286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Nařízení č. 1907/2006 o registraci, hodnocení, povolování a omezování chemických látek, o zřízení Evropské agentury pro chemické látky (REACH)</a:t>
            </a:r>
          </a:p>
          <a:p>
            <a:pPr lvl="0" algn="just">
              <a:spcBef>
                <a:spcPts val="600"/>
              </a:spcBef>
            </a:pPr>
            <a:r>
              <a:rPr lang="cs-CZ" sz="1200" i="1" dirty="0">
                <a:solidFill>
                  <a:schemeClr val="tx1"/>
                </a:solidFill>
                <a:latin typeface="Cambria" pitchFamily="18" charset="0"/>
                <a:ea typeface="Roboto Slab" panose="020B0604020202020204" charset="0"/>
              </a:rPr>
              <a:t>Čl. 126: Členské státy stanoví sankce za porušení tohoto nařízení a přijmou veškerá opatření nezbytná k jejich uplatňování. Stanovené sankce musí být </a:t>
            </a:r>
            <a:r>
              <a:rPr lang="cs-CZ" sz="1200" b="1" i="1" dirty="0">
                <a:solidFill>
                  <a:schemeClr val="accent2"/>
                </a:solidFill>
                <a:latin typeface="Cambria" pitchFamily="18" charset="0"/>
                <a:ea typeface="Roboto Slab" panose="020B0604020202020204" charset="0"/>
              </a:rPr>
              <a:t>účinné, přiměřené a odrazující</a:t>
            </a:r>
            <a:r>
              <a:rPr lang="cs-CZ" sz="1200" i="1" dirty="0">
                <a:solidFill>
                  <a:schemeClr val="tx1"/>
                </a:solidFill>
                <a:latin typeface="Cambria" pitchFamily="18" charset="0"/>
                <a:ea typeface="Roboto Slab" panose="020B0604020202020204" charset="0"/>
              </a:rPr>
              <a:t>. Členské státy oznámí tyto předpisy Komisi do 1. prosince 2008 a neprodleně jí oznámí každou jejich následnou změnu.</a:t>
            </a:r>
          </a:p>
          <a:p>
            <a:pPr lvl="0" algn="just">
              <a:spcBef>
                <a:spcPts val="600"/>
              </a:spcBef>
            </a:pPr>
            <a:r>
              <a:rPr lang="cs-CZ" b="1" dirty="0">
                <a:solidFill>
                  <a:schemeClr val="tx1"/>
                </a:solidFill>
                <a:latin typeface="Cambria" pitchFamily="18" charset="0"/>
                <a:ea typeface="Roboto Slab" panose="020B0604020202020204" charset="0"/>
              </a:rPr>
              <a:t>AG v C-535/15 (</a:t>
            </a:r>
            <a:r>
              <a:rPr lang="cs-CZ" b="1" i="1" dirty="0" err="1">
                <a:solidFill>
                  <a:schemeClr val="tx1"/>
                </a:solidFill>
                <a:latin typeface="Cambria" pitchFamily="18" charset="0"/>
                <a:ea typeface="Roboto Slab" panose="020B0604020202020204" charset="0"/>
              </a:rPr>
              <a:t>Pinckernelle</a:t>
            </a:r>
            <a:r>
              <a:rPr lang="cs-CZ" b="1" dirty="0">
                <a:solidFill>
                  <a:schemeClr val="tx1"/>
                </a:solidFill>
                <a:latin typeface="Cambria" pitchFamily="18" charset="0"/>
                <a:ea typeface="Roboto Slab" panose="020B0604020202020204" charset="0"/>
              </a:rPr>
              <a:t>):</a:t>
            </a:r>
          </a:p>
          <a:p>
            <a:pPr lvl="3" algn="just">
              <a:spcBef>
                <a:spcPts val="600"/>
              </a:spcBef>
            </a:pPr>
            <a:r>
              <a:rPr lang="cs-CZ" sz="1100" b="1" dirty="0">
                <a:solidFill>
                  <a:schemeClr val="tx1"/>
                </a:solidFill>
                <a:latin typeface="Roboto Slab" charset="0"/>
                <a:ea typeface="Roboto Slab" charset="0"/>
                <a:cs typeface="Nixie One"/>
                <a:sym typeface="Nixie One"/>
              </a:rPr>
              <a:t>73. </a:t>
            </a:r>
            <a:r>
              <a:rPr lang="en-US" sz="1100" dirty="0">
                <a:solidFill>
                  <a:schemeClr val="tx1"/>
                </a:solidFill>
                <a:latin typeface="Roboto Slab" charset="0"/>
                <a:ea typeface="Roboto Slab" charset="0"/>
                <a:cs typeface="Nixie One"/>
                <a:sym typeface="Nixie One"/>
              </a:rPr>
              <a:t>Therefore, the competent authorities of the Member States </a:t>
            </a:r>
            <a:r>
              <a:rPr lang="en-US" sz="1100" b="1" dirty="0">
                <a:solidFill>
                  <a:schemeClr val="accent6"/>
                </a:solidFill>
                <a:latin typeface="Roboto Slab" charset="0"/>
                <a:ea typeface="Roboto Slab" charset="0"/>
                <a:cs typeface="Nixie One"/>
                <a:sym typeface="Nixie One"/>
              </a:rPr>
              <a:t>may deploy any or all of the following to correct non-registration under the REACH Regulation</a:t>
            </a:r>
            <a:r>
              <a:rPr lang="en-US" sz="1100" dirty="0">
                <a:solidFill>
                  <a:schemeClr val="tx1"/>
                </a:solidFill>
                <a:latin typeface="Roboto Slab" charset="0"/>
                <a:ea typeface="Roboto Slab" charset="0"/>
                <a:cs typeface="Nixie One"/>
                <a:sym typeface="Nixie One"/>
              </a:rPr>
              <a:t>. The means resorted to will inevitably vary depending on all the circumstances to hand. Such means include </a:t>
            </a:r>
            <a:r>
              <a:rPr lang="en-US" sz="1100" b="1" dirty="0">
                <a:solidFill>
                  <a:schemeClr val="accent3"/>
                </a:solidFill>
                <a:latin typeface="Roboto Slab" charset="0"/>
                <a:ea typeface="Roboto Slab" charset="0"/>
                <a:cs typeface="Nixie One"/>
                <a:sym typeface="Nixie One"/>
              </a:rPr>
              <a:t>(</a:t>
            </a:r>
            <a:r>
              <a:rPr lang="en-US" sz="1100" b="1" dirty="0" err="1">
                <a:solidFill>
                  <a:schemeClr val="accent3"/>
                </a:solidFill>
                <a:latin typeface="Roboto Slab" charset="0"/>
                <a:ea typeface="Roboto Slab" charset="0"/>
                <a:cs typeface="Nixie One"/>
                <a:sym typeface="Nixie One"/>
              </a:rPr>
              <a:t>i</a:t>
            </a:r>
            <a:r>
              <a:rPr lang="en-US" sz="1100" b="1" dirty="0">
                <a:solidFill>
                  <a:schemeClr val="accent3"/>
                </a:solidFill>
                <a:latin typeface="Roboto Slab" charset="0"/>
                <a:ea typeface="Roboto Slab" charset="0"/>
                <a:cs typeface="Nixie One"/>
                <a:sym typeface="Nixie One"/>
              </a:rPr>
              <a:t>) orders compelling registration; (ii) any necessary interim orders</a:t>
            </a:r>
            <a:r>
              <a:rPr lang="en-US" sz="1100" dirty="0">
                <a:solidFill>
                  <a:schemeClr val="tx1"/>
                </a:solidFill>
                <a:latin typeface="Roboto Slab" charset="0"/>
                <a:ea typeface="Roboto Slab" charset="0"/>
                <a:cs typeface="Nixie One"/>
                <a:sym typeface="Nixie One"/>
              </a:rPr>
              <a:t>, such as, for example, orders impounding the chemicals pending the termination of remedial processes so that, in practical terms, they cannot be exported; </a:t>
            </a:r>
            <a:r>
              <a:rPr lang="en-US" sz="1100" b="1" dirty="0">
                <a:solidFill>
                  <a:schemeClr val="accent3"/>
                </a:solidFill>
                <a:latin typeface="Roboto Slab" charset="0"/>
                <a:ea typeface="Roboto Slab" charset="0"/>
                <a:cs typeface="Nixie One"/>
                <a:sym typeface="Nixie One"/>
              </a:rPr>
              <a:t>(iii) the levying of fines, and (iv) in severe cases the imposition of criminal sanctions.</a:t>
            </a:r>
            <a:endParaRPr lang="cs-CZ" sz="1100" dirty="0">
              <a:solidFill>
                <a:schemeClr val="tx1"/>
              </a:solidFill>
              <a:latin typeface="Roboto Slab" charset="0"/>
              <a:ea typeface="Roboto Slab" charset="0"/>
              <a:cs typeface="Nixie One"/>
              <a:sym typeface="Nixie One"/>
            </a:endParaRPr>
          </a:p>
          <a:p>
            <a:pPr lvl="3" algn="just">
              <a:spcBef>
                <a:spcPts val="600"/>
              </a:spcBef>
            </a:pPr>
            <a:r>
              <a:rPr lang="cs-CZ" sz="1100" dirty="0">
                <a:solidFill>
                  <a:schemeClr val="tx1"/>
                </a:solidFill>
                <a:latin typeface="Roboto Slab" charset="0"/>
                <a:ea typeface="Roboto Slab" charset="0"/>
                <a:cs typeface="Nixie One"/>
                <a:sym typeface="Nixie One"/>
              </a:rPr>
              <a:t>74. </a:t>
            </a:r>
            <a:r>
              <a:rPr lang="en-US" sz="1100" dirty="0">
                <a:solidFill>
                  <a:schemeClr val="tx1"/>
                </a:solidFill>
                <a:latin typeface="Roboto Slab" charset="0"/>
                <a:ea typeface="Roboto Slab" charset="0"/>
                <a:cs typeface="Nixie One"/>
                <a:sym typeface="Nixie One"/>
              </a:rPr>
              <a:t>The application of Member State remedial regimes to the end of enforcing the REACH Regulation is, of course, </a:t>
            </a:r>
            <a:r>
              <a:rPr lang="en-US" sz="1100" b="1" dirty="0">
                <a:solidFill>
                  <a:schemeClr val="accent2"/>
                </a:solidFill>
                <a:latin typeface="Roboto Slab" charset="0"/>
                <a:ea typeface="Roboto Slab" charset="0"/>
                <a:cs typeface="Nixie One"/>
                <a:sym typeface="Nixie One"/>
              </a:rPr>
              <a:t>subject to compliance with the fundamental rights protected under the EU Charter, and general principles of law such as the principal of proportionality</a:t>
            </a:r>
            <a:r>
              <a:rPr lang="en-US" sz="1100" dirty="0">
                <a:solidFill>
                  <a:schemeClr val="tx1"/>
                </a:solidFill>
                <a:latin typeface="Roboto Slab" charset="0"/>
                <a:ea typeface="Roboto Slab" charset="0"/>
                <a:cs typeface="Nixie One"/>
                <a:sym typeface="Nixie One"/>
              </a:rPr>
              <a:t>. This means that the sanction or sanctions chosen must be appropriately adapted to achieve the aims of the REACH Regulation, </a:t>
            </a:r>
            <a:r>
              <a:rPr lang="en-US" sz="1100" b="1" dirty="0">
                <a:solidFill>
                  <a:schemeClr val="accent6"/>
                </a:solidFill>
                <a:latin typeface="Roboto Slab" charset="0"/>
                <a:ea typeface="Roboto Slab" charset="0"/>
                <a:cs typeface="Nixie One"/>
                <a:sym typeface="Nixie One"/>
              </a:rPr>
              <a:t>and must not go beyond what is necessary to secure them</a:t>
            </a:r>
            <a:r>
              <a:rPr lang="en-US" sz="1100" dirty="0">
                <a:solidFill>
                  <a:schemeClr val="tx1"/>
                </a:solidFill>
                <a:latin typeface="Roboto Slab" charset="0"/>
                <a:ea typeface="Roboto Slab" charset="0"/>
                <a:cs typeface="Nixie One"/>
                <a:sym typeface="Nixie One"/>
              </a:rPr>
              <a:t>. It is at this juncture that a trader can argue, for example, that registration imposes disproportionate costs or that the sanction chosen by the Member State authority is otherwise excessive.</a:t>
            </a:r>
            <a:endParaRPr lang="cs-CZ" sz="1100" dirty="0">
              <a:solidFill>
                <a:schemeClr val="tx1"/>
              </a:solidFill>
              <a:latin typeface="Roboto Slab" charset="0"/>
              <a:ea typeface="Roboto Slab" charset="0"/>
              <a:cs typeface="Nixie One"/>
              <a:sym typeface="Nixie One"/>
            </a:endParaRPr>
          </a:p>
          <a:p>
            <a:pPr lvl="3">
              <a:spcBef>
                <a:spcPts val="600"/>
              </a:spcBef>
            </a:pPr>
            <a:r>
              <a:rPr lang="cs-CZ" sz="1100" b="1" dirty="0">
                <a:solidFill>
                  <a:schemeClr val="tx1"/>
                </a:solidFill>
                <a:latin typeface="Roboto Slab" charset="0"/>
                <a:ea typeface="Roboto Slab" charset="0"/>
                <a:cs typeface="Nixie One"/>
                <a:sym typeface="Nixie One"/>
              </a:rPr>
              <a:t>SDEU:</a:t>
            </a:r>
          </a:p>
          <a:p>
            <a:pPr lvl="3">
              <a:spcBef>
                <a:spcPts val="600"/>
              </a:spcBef>
            </a:pPr>
            <a:r>
              <a:rPr lang="en-US" sz="1200" dirty="0">
                <a:solidFill>
                  <a:schemeClr val="tx1"/>
                </a:solidFill>
                <a:latin typeface="Roboto Slab" charset="0"/>
                <a:ea typeface="Roboto Slab" charset="0"/>
                <a:cs typeface="Nixie One"/>
                <a:sym typeface="Nixie One"/>
              </a:rPr>
              <a:t>In the present case, it must be pointed out that, as was noted in paragraph 18 above, under German law a person is liable to </a:t>
            </a:r>
            <a:r>
              <a:rPr lang="en-US" sz="1200" b="1" dirty="0">
                <a:solidFill>
                  <a:schemeClr val="accent6"/>
                </a:solidFill>
                <a:latin typeface="Roboto Slab" charset="0"/>
                <a:ea typeface="Roboto Slab" charset="0"/>
                <a:cs typeface="Nixie One"/>
                <a:sym typeface="Nixie One"/>
              </a:rPr>
              <a:t>punishment of up to two years’ imprisonment or a fine </a:t>
            </a:r>
            <a:r>
              <a:rPr lang="en-US" sz="1200" dirty="0">
                <a:solidFill>
                  <a:schemeClr val="tx1"/>
                </a:solidFill>
                <a:latin typeface="Roboto Slab" charset="0"/>
                <a:ea typeface="Roboto Slab" charset="0"/>
                <a:cs typeface="Nixie One"/>
                <a:sym typeface="Nixie One"/>
              </a:rPr>
              <a:t>if he infringes the REACH Regulation.</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8970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„účinné, </a:t>
            </a:r>
            <a:r>
              <a:rPr lang="cs-CZ" sz="1800" b="1" i="1" u="sng" dirty="0">
                <a:solidFill>
                  <a:schemeClr val="accent4"/>
                </a:solidFill>
                <a:latin typeface="Cambria" pitchFamily="18" charset="0"/>
                <a:ea typeface="Roboto Slab" panose="020B0604020202020204" charset="0"/>
              </a:rPr>
              <a:t>přiměřené</a:t>
            </a:r>
            <a:r>
              <a:rPr lang="cs-CZ" sz="1800" b="1" i="1" dirty="0">
                <a:solidFill>
                  <a:schemeClr val="accent4"/>
                </a:solidFill>
                <a:latin typeface="Cambria" pitchFamily="18" charset="0"/>
                <a:ea typeface="Roboto Slab" panose="020B0604020202020204" charset="0"/>
              </a:rPr>
              <a:t> a odrazující“</a:t>
            </a: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T-177/12 (</a:t>
            </a:r>
            <a:r>
              <a:rPr lang="cs-CZ" b="1" i="1" dirty="0" err="1">
                <a:solidFill>
                  <a:schemeClr val="tx1"/>
                </a:solidFill>
                <a:latin typeface="Cambria" panose="02040503050406030204" pitchFamily="18" charset="0"/>
                <a:ea typeface="Cambria" panose="02040503050406030204" pitchFamily="18" charset="0"/>
                <a:cs typeface="Nixie One"/>
                <a:sym typeface="Nixie One"/>
              </a:rPr>
              <a:t>Spraylat</a:t>
            </a:r>
            <a:r>
              <a:rPr lang="cs-CZ" b="1" i="1" dirty="0">
                <a:solidFill>
                  <a:schemeClr val="tx1"/>
                </a:solidFill>
                <a:latin typeface="Cambria" panose="02040503050406030204" pitchFamily="18" charset="0"/>
                <a:ea typeface="Cambria" panose="02040503050406030204" pitchFamily="18" charset="0"/>
                <a:cs typeface="Nixie One"/>
                <a:sym typeface="Nixie One"/>
              </a:rPr>
              <a:t> v. ECHA</a:t>
            </a:r>
            <a:r>
              <a:rPr lang="cs-CZ" b="1" dirty="0">
                <a:solidFill>
                  <a:schemeClr val="tx1"/>
                </a:solidFill>
                <a:latin typeface="Cambria" panose="02040503050406030204" pitchFamily="18" charset="0"/>
                <a:ea typeface="Cambria" panose="02040503050406030204" pitchFamily="18" charset="0"/>
                <a:cs typeface="Nixie One"/>
                <a:sym typeface="Nixie One"/>
              </a:rPr>
              <a:t>) – sankce za uvedení nesprávných informací</a:t>
            </a:r>
          </a:p>
          <a:p>
            <a:pPr lvl="3" algn="just">
              <a:spcBef>
                <a:spcPts val="600"/>
              </a:spcBef>
            </a:pPr>
            <a:endParaRPr lang="cs-CZ" sz="600" b="1" dirty="0">
              <a:solidFill>
                <a:schemeClr val="tx1"/>
              </a:solidFill>
              <a:latin typeface="Roboto Slab" charset="0"/>
              <a:ea typeface="Roboto Slab" charset="0"/>
              <a:cs typeface="Nixie One"/>
              <a:sym typeface="Nixie One"/>
            </a:endParaRPr>
          </a:p>
          <a:p>
            <a:pPr lvl="3" algn="just">
              <a:spcBef>
                <a:spcPts val="600"/>
              </a:spcBef>
            </a:pPr>
            <a:r>
              <a:rPr lang="cs-CZ" dirty="0">
                <a:solidFill>
                  <a:schemeClr val="tx1"/>
                </a:solidFill>
                <a:latin typeface="Roboto Slab" charset="0"/>
                <a:ea typeface="Roboto Slab" charset="0"/>
                <a:cs typeface="Nixie One"/>
                <a:sym typeface="Nixie One"/>
              </a:rPr>
              <a:t>I</a:t>
            </a:r>
            <a:r>
              <a:rPr lang="en-US" dirty="0">
                <a:solidFill>
                  <a:schemeClr val="tx1"/>
                </a:solidFill>
                <a:latin typeface="Roboto Slab" charset="0"/>
                <a:ea typeface="Roboto Slab" charset="0"/>
                <a:cs typeface="Nixie One"/>
                <a:sym typeface="Nixie One"/>
              </a:rPr>
              <a:t>n the context of an application to the European Chemicals Agency (ECHA) for registration of a certain chemical substance, recital 11 of Regulation No 340/2008 states that the </a:t>
            </a:r>
            <a:r>
              <a:rPr lang="en-US" b="1" dirty="0">
                <a:solidFill>
                  <a:schemeClr val="accent3"/>
                </a:solidFill>
                <a:latin typeface="Roboto Slab" charset="0"/>
                <a:ea typeface="Roboto Slab" charset="0"/>
                <a:cs typeface="Nixie One"/>
                <a:sym typeface="Nixie One"/>
              </a:rPr>
              <a:t>submission of false information should be discouraged by the imposition of an administrative charge by the [ECHA] and a deterrent fine by the Member States, if appropriate</a:t>
            </a:r>
            <a:r>
              <a:rPr lang="en-US" dirty="0">
                <a:solidFill>
                  <a:schemeClr val="tx1"/>
                </a:solidFill>
                <a:latin typeface="Roboto Slab" charset="0"/>
                <a:ea typeface="Roboto Slab" charset="0"/>
                <a:cs typeface="Nixie One"/>
                <a:sym typeface="Nixie One"/>
              </a:rPr>
              <a:t>. </a:t>
            </a:r>
            <a:endParaRPr lang="cs-CZ" dirty="0">
              <a:solidFill>
                <a:schemeClr val="tx1"/>
              </a:solidFill>
              <a:latin typeface="Roboto Slab" charset="0"/>
              <a:ea typeface="Roboto Slab" charset="0"/>
              <a:cs typeface="Nixie One"/>
              <a:sym typeface="Nixie One"/>
            </a:endParaRPr>
          </a:p>
          <a:p>
            <a:pPr lvl="3" algn="just">
              <a:spcBef>
                <a:spcPts val="600"/>
              </a:spcBef>
            </a:pPr>
            <a:r>
              <a:rPr lang="en-US" dirty="0">
                <a:solidFill>
                  <a:schemeClr val="tx1"/>
                </a:solidFill>
                <a:latin typeface="Roboto Slab" charset="0"/>
                <a:ea typeface="Roboto Slab" charset="0"/>
                <a:cs typeface="Nixie One"/>
                <a:sym typeface="Nixie One"/>
              </a:rPr>
              <a:t>An administrative charge </a:t>
            </a:r>
            <a:r>
              <a:rPr lang="en-US" b="1" dirty="0">
                <a:solidFill>
                  <a:schemeClr val="accent6"/>
                </a:solidFill>
                <a:latin typeface="Roboto Slab" charset="0"/>
                <a:ea typeface="Roboto Slab" charset="0"/>
                <a:cs typeface="Nixie One"/>
                <a:sym typeface="Nixie One"/>
              </a:rPr>
              <a:t>more than 17 times greater </a:t>
            </a:r>
            <a:r>
              <a:rPr lang="en-US" dirty="0">
                <a:solidFill>
                  <a:schemeClr val="tx1"/>
                </a:solidFill>
                <a:latin typeface="Roboto Slab" charset="0"/>
                <a:ea typeface="Roboto Slab" charset="0"/>
                <a:cs typeface="Nixie One"/>
                <a:sym typeface="Nixie One"/>
              </a:rPr>
              <a:t>than the amount of the fee which the undertaking had to pay for registration of the substance concerned and </a:t>
            </a:r>
            <a:r>
              <a:rPr lang="en-US" b="1" dirty="0">
                <a:solidFill>
                  <a:schemeClr val="accent6"/>
                </a:solidFill>
                <a:latin typeface="Roboto Slab" charset="0"/>
                <a:ea typeface="Roboto Slab" charset="0"/>
                <a:cs typeface="Nixie One"/>
                <a:sym typeface="Nixie One"/>
              </a:rPr>
              <a:t>28 times greater </a:t>
            </a:r>
            <a:r>
              <a:rPr lang="en-US" dirty="0">
                <a:solidFill>
                  <a:schemeClr val="tx1"/>
                </a:solidFill>
                <a:latin typeface="Roboto Slab" charset="0"/>
                <a:ea typeface="Roboto Slab" charset="0"/>
                <a:cs typeface="Nixie One"/>
                <a:sym typeface="Nixie One"/>
              </a:rPr>
              <a:t>than the amount of the fee which could have been avoided by reason of the false declaration by that undertaking is </a:t>
            </a:r>
            <a:r>
              <a:rPr lang="en-US" b="1" dirty="0">
                <a:solidFill>
                  <a:schemeClr val="accent6"/>
                </a:solidFill>
                <a:latin typeface="Roboto Slab" charset="0"/>
                <a:ea typeface="Roboto Slab" charset="0"/>
                <a:cs typeface="Nixie One"/>
                <a:sym typeface="Nixie One"/>
              </a:rPr>
              <a:t>manifestly disproportionate </a:t>
            </a:r>
            <a:r>
              <a:rPr lang="en-US" dirty="0">
                <a:solidFill>
                  <a:schemeClr val="tx1"/>
                </a:solidFill>
                <a:latin typeface="Roboto Slab" charset="0"/>
                <a:ea typeface="Roboto Slab" charset="0"/>
                <a:cs typeface="Nixie One"/>
                <a:sym typeface="Nixie One"/>
              </a:rPr>
              <a:t>compared to the objective pursued by the legislation.</a:t>
            </a:r>
            <a:endParaRPr lang="cs-CZ" dirty="0">
              <a:solidFill>
                <a:schemeClr val="tx1"/>
              </a:solidFill>
              <a:latin typeface="Roboto Slab" charset="0"/>
              <a:ea typeface="Roboto Slab" charset="0"/>
              <a:cs typeface="Nixie One"/>
              <a:sym typeface="Nixie One"/>
            </a:endParaRPr>
          </a:p>
          <a:p>
            <a:pPr lvl="3" algn="just">
              <a:spcBef>
                <a:spcPts val="600"/>
              </a:spcBef>
            </a:pPr>
            <a:endParaRPr lang="cs-CZ" sz="300" dirty="0">
              <a:solidFill>
                <a:schemeClr val="tx1"/>
              </a:solidFill>
              <a:latin typeface="Roboto Slab" charset="0"/>
              <a:ea typeface="Roboto Slab" charset="0"/>
              <a:cs typeface="Nixie One"/>
              <a:sym typeface="Nixie One"/>
            </a:endParaRPr>
          </a:p>
          <a:p>
            <a:pPr lvl="3" algn="just">
              <a:spcBef>
                <a:spcPts val="600"/>
              </a:spcBef>
            </a:pPr>
            <a:r>
              <a:rPr lang="en-US" sz="1200" i="1" dirty="0">
                <a:solidFill>
                  <a:schemeClr val="tx1"/>
                </a:solidFill>
                <a:latin typeface="Roboto Slab" charset="0"/>
                <a:ea typeface="Roboto Slab" charset="0"/>
                <a:cs typeface="Nixie One"/>
                <a:sym typeface="Nixie One"/>
              </a:rPr>
              <a:t>The principle of proportionality is one of the general principles of EU law and requires that measures implemented through EU law provisions be appropriate for attaining the legitimate objectives pursued by the legislation at issue and must not go beyond what is necessary to achieve them. Furthermore, where the institution which adopted the measure has a broad discretion, only if a measure is manifestly inappropriate having regard to the objective which the competent institution is required to pursue can its lawfulness be affected.</a:t>
            </a:r>
          </a:p>
          <a:p>
            <a:pPr lvl="3" algn="just">
              <a:spcBef>
                <a:spcPts val="600"/>
              </a:spcBef>
            </a:pPr>
            <a:r>
              <a:rPr lang="en-US" sz="1200" dirty="0">
                <a:solidFill>
                  <a:schemeClr val="tx1"/>
                </a:solidFill>
                <a:latin typeface="Roboto Slab" charset="0"/>
                <a:ea typeface="Roboto Slab" charset="0"/>
                <a:cs typeface="Nixie One"/>
                <a:sym typeface="Nixie One"/>
              </a:rPr>
              <a:t>(</a:t>
            </a:r>
            <a:r>
              <a:rPr lang="cs-CZ" sz="1200" dirty="0">
                <a:solidFill>
                  <a:schemeClr val="tx1"/>
                </a:solidFill>
                <a:latin typeface="Roboto Slab" charset="0"/>
                <a:ea typeface="Roboto Slab" charset="0"/>
                <a:cs typeface="Nixie One"/>
                <a:sym typeface="Nixie One"/>
              </a:rPr>
              <a:t>odst. </a:t>
            </a:r>
            <a:r>
              <a:rPr lang="en-US" sz="1200" dirty="0">
                <a:solidFill>
                  <a:schemeClr val="tx1"/>
                </a:solidFill>
                <a:latin typeface="Roboto Slab" charset="0"/>
                <a:ea typeface="Roboto Slab" charset="0"/>
                <a:cs typeface="Nixie One"/>
                <a:sym typeface="Nixie One"/>
              </a:rPr>
              <a:t>33, 34, 36, 38)</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31640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Obsah prezentace</a:t>
            </a:r>
            <a:endParaRPr lang="en" dirty="0">
              <a:latin typeface="Cambria" pitchFamily="18" charset="0"/>
            </a:endParaRPr>
          </a:p>
        </p:txBody>
      </p:sp>
      <p:sp>
        <p:nvSpPr>
          <p:cNvPr id="119" name="Shape 119"/>
          <p:cNvSpPr txBox="1"/>
          <p:nvPr/>
        </p:nvSpPr>
        <p:spPr>
          <a:xfrm>
            <a:off x="1049772" y="1728126"/>
            <a:ext cx="7540800" cy="3000284"/>
          </a:xfrm>
          <a:prstGeom prst="rect">
            <a:avLst/>
          </a:prstGeom>
          <a:noFill/>
          <a:ln>
            <a:noFill/>
          </a:ln>
        </p:spPr>
        <p:txBody>
          <a:bodyPr lIns="91425" tIns="91425" rIns="91425" bIns="91425" anchor="t" anchorCtr="0">
            <a:noAutofit/>
          </a:bodyPr>
          <a:lstStyle/>
          <a:p>
            <a:pPr lvl="0">
              <a:spcBef>
                <a:spcPts val="600"/>
              </a:spcBef>
              <a:buFont typeface="Arial" pitchFamily="34" charset="0"/>
              <a:buChar char="•"/>
            </a:pPr>
            <a:r>
              <a:rPr lang="cs-CZ" sz="1800" b="1" i="1" dirty="0">
                <a:latin typeface="Cambria" pitchFamily="18" charset="0"/>
                <a:ea typeface="Roboto Slab" panose="020B0604020202020204" charset="0"/>
              </a:rPr>
              <a:t> Druhy odpovědnosti v PŽP a vztah mezi nimi</a:t>
            </a:r>
          </a:p>
          <a:p>
            <a:pPr>
              <a:spcBef>
                <a:spcPts val="600"/>
              </a:spcBef>
              <a:buFont typeface="Arial" pitchFamily="34" charset="0"/>
              <a:buChar char="•"/>
            </a:pPr>
            <a:r>
              <a:rPr lang="cs-CZ" sz="1800" b="1" i="1" dirty="0">
                <a:latin typeface="Cambria" pitchFamily="18" charset="0"/>
                <a:ea typeface="Roboto Slab" panose="020B0604020202020204" charset="0"/>
              </a:rPr>
              <a:t> Základy v právu EU </a:t>
            </a:r>
          </a:p>
          <a:p>
            <a:pPr lvl="0">
              <a:spcBef>
                <a:spcPts val="600"/>
              </a:spcBef>
              <a:buFont typeface="Arial" pitchFamily="34" charset="0"/>
              <a:buChar char="•"/>
            </a:pPr>
            <a:r>
              <a:rPr lang="cs-CZ" sz="1800" b="1" i="1" dirty="0">
                <a:latin typeface="Cambria" pitchFamily="18" charset="0"/>
                <a:ea typeface="Roboto Slab" panose="020B0604020202020204" charset="0"/>
              </a:rPr>
              <a:t> Zásady trestání a jejich aplikace v ochraně životního prostředí</a:t>
            </a:r>
          </a:p>
          <a:p>
            <a:pPr lvl="0">
              <a:spcBef>
                <a:spcPts val="600"/>
              </a:spcBef>
              <a:buFont typeface="Arial" pitchFamily="34" charset="0"/>
              <a:buChar char="•"/>
            </a:pPr>
            <a:r>
              <a:rPr lang="cs-CZ" sz="1800" b="1" i="1" dirty="0">
                <a:latin typeface="Cambria" pitchFamily="18" charset="0"/>
                <a:ea typeface="Roboto Slab" panose="020B0604020202020204" charset="0"/>
              </a:rPr>
              <a:t> </a:t>
            </a:r>
            <a:r>
              <a:rPr lang="cs-CZ" sz="1800" b="1" i="1" dirty="0" err="1">
                <a:latin typeface="Cambria" pitchFamily="18" charset="0"/>
                <a:ea typeface="Roboto Slab" panose="020B0604020202020204" charset="0"/>
              </a:rPr>
              <a:t>Správněprávní</a:t>
            </a:r>
            <a:r>
              <a:rPr lang="cs-CZ" sz="1800" b="1" i="1" dirty="0">
                <a:latin typeface="Cambria" pitchFamily="18" charset="0"/>
                <a:ea typeface="Roboto Slab" panose="020B0604020202020204" charset="0"/>
              </a:rPr>
              <a:t> odpovědnost – základní rysy</a:t>
            </a:r>
          </a:p>
          <a:p>
            <a:pPr lvl="0">
              <a:spcBef>
                <a:spcPts val="600"/>
              </a:spcBef>
              <a:buFont typeface="Arial" pitchFamily="34" charset="0"/>
              <a:buChar char="•"/>
            </a:pPr>
            <a:r>
              <a:rPr lang="cs-CZ" sz="1800" b="1" i="1" dirty="0">
                <a:latin typeface="Cambria" pitchFamily="18" charset="0"/>
                <a:ea typeface="Roboto Slab" panose="020B0604020202020204" charset="0"/>
              </a:rPr>
              <a:t> Správní tresty</a:t>
            </a:r>
          </a:p>
          <a:p>
            <a:pPr lvl="0">
              <a:spcBef>
                <a:spcPts val="600"/>
              </a:spcBef>
              <a:buFont typeface="Arial" pitchFamily="34" charset="0"/>
              <a:buChar char="•"/>
            </a:pPr>
            <a:r>
              <a:rPr lang="cs-CZ" sz="1800" b="1" i="1" dirty="0">
                <a:latin typeface="Cambria" pitchFamily="18" charset="0"/>
                <a:ea typeface="Roboto Slab" panose="020B0604020202020204" charset="0"/>
              </a:rPr>
              <a:t> Vztah SPO a TPO</a:t>
            </a:r>
          </a:p>
          <a:p>
            <a:pPr lvl="0">
              <a:spcBef>
                <a:spcPts val="600"/>
              </a:spcBef>
              <a:buFont typeface="Arial" pitchFamily="34" charset="0"/>
              <a:buChar char="•"/>
            </a:pPr>
            <a:r>
              <a:rPr lang="cs-CZ" sz="1800" b="1" i="1" dirty="0">
                <a:latin typeface="Cambria" pitchFamily="18" charset="0"/>
                <a:ea typeface="Roboto Slab" panose="020B0604020202020204" charset="0"/>
              </a:rPr>
              <a:t> TPO - příklady</a:t>
            </a:r>
          </a:p>
          <a:p>
            <a:pPr>
              <a:spcBef>
                <a:spcPts val="600"/>
              </a:spcBef>
            </a:pPr>
            <a:endParaRPr lang="cs-CZ" sz="1800" b="1" i="1" dirty="0">
              <a:latin typeface="Cambria" pitchFamily="18" charset="0"/>
              <a:ea typeface="Roboto Slab"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
                                            <p:txEl>
                                              <p:pRg st="3" end="3"/>
                                            </p:txEl>
                                          </p:spTgt>
                                        </p:tgtEl>
                                        <p:attrNameLst>
                                          <p:attrName>style.visibility</p:attrName>
                                        </p:attrNameLst>
                                      </p:cBhvr>
                                      <p:to>
                                        <p:strVal val="visible"/>
                                      </p:to>
                                    </p:set>
                                    <p:anim calcmode="lin" valueType="num">
                                      <p:cBhvr additive="base">
                                        <p:cTn id="25"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anim calcmode="lin" valueType="num">
                                      <p:cBhvr additive="base">
                                        <p:cTn id="31" dur="500" fill="hold"/>
                                        <p:tgtEl>
                                          <p:spTgt spid="1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9">
                                            <p:txEl>
                                              <p:pRg st="5" end="5"/>
                                            </p:txEl>
                                          </p:spTgt>
                                        </p:tgtEl>
                                        <p:attrNameLst>
                                          <p:attrName>style.visibility</p:attrName>
                                        </p:attrNameLst>
                                      </p:cBhvr>
                                      <p:to>
                                        <p:strVal val="visible"/>
                                      </p:to>
                                    </p:set>
                                    <p:anim calcmode="lin" valueType="num">
                                      <p:cBhvr additive="base">
                                        <p:cTn id="37" dur="500" fill="hold"/>
                                        <p:tgtEl>
                                          <p:spTgt spid="1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9">
                                            <p:txEl>
                                              <p:pRg st="6" end="6"/>
                                            </p:txEl>
                                          </p:spTgt>
                                        </p:tgtEl>
                                        <p:attrNameLst>
                                          <p:attrName>style.visibility</p:attrName>
                                        </p:attrNameLst>
                                      </p:cBhvr>
                                      <p:to>
                                        <p:strVal val="visible"/>
                                      </p:to>
                                    </p:set>
                                    <p:anim calcmode="lin" valueType="num">
                                      <p:cBhvr additive="base">
                                        <p:cTn id="43" dur="500" fill="hold"/>
                                        <p:tgtEl>
                                          <p:spTgt spid="1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1"/>
            <a:ext cx="8185668" cy="4352925"/>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a:t>
            </a:r>
            <a:r>
              <a:rPr lang="cs-CZ" sz="1800" b="1" i="1" u="sng" dirty="0">
                <a:solidFill>
                  <a:schemeClr val="accent4"/>
                </a:solidFill>
                <a:latin typeface="Cambria" pitchFamily="18" charset="0"/>
                <a:ea typeface="Roboto Slab" panose="020B0604020202020204" charset="0"/>
              </a:rPr>
              <a:t>účinné</a:t>
            </a:r>
            <a:r>
              <a:rPr lang="cs-CZ" sz="1800" b="1" i="1" dirty="0">
                <a:solidFill>
                  <a:schemeClr val="accent4"/>
                </a:solidFill>
                <a:latin typeface="Cambria" pitchFamily="18" charset="0"/>
                <a:ea typeface="Roboto Slab" panose="020B0604020202020204" charset="0"/>
              </a:rPr>
              <a:t>, </a:t>
            </a:r>
            <a:r>
              <a:rPr lang="cs-CZ" sz="1800" b="1" i="1" u="sng" dirty="0">
                <a:solidFill>
                  <a:schemeClr val="accent4"/>
                </a:solidFill>
                <a:latin typeface="Cambria" pitchFamily="18" charset="0"/>
                <a:ea typeface="Roboto Slab" panose="020B0604020202020204" charset="0"/>
              </a:rPr>
              <a:t>přiměřené</a:t>
            </a:r>
            <a:r>
              <a:rPr lang="cs-CZ" sz="1800" b="1" i="1" dirty="0">
                <a:solidFill>
                  <a:schemeClr val="accent4"/>
                </a:solidFill>
                <a:latin typeface="Cambria" pitchFamily="18" charset="0"/>
                <a:ea typeface="Roboto Slab" panose="020B0604020202020204" charset="0"/>
              </a:rPr>
              <a:t> a </a:t>
            </a:r>
            <a:r>
              <a:rPr lang="cs-CZ" sz="1800" b="1" i="1" u="sng" dirty="0">
                <a:solidFill>
                  <a:schemeClr val="accent4"/>
                </a:solidFill>
                <a:latin typeface="Cambria" pitchFamily="18" charset="0"/>
                <a:ea typeface="Roboto Slab" panose="020B0604020202020204" charset="0"/>
              </a:rPr>
              <a:t>odrazující</a:t>
            </a:r>
            <a:r>
              <a:rPr lang="cs-CZ" sz="1800" b="1" i="1" dirty="0">
                <a:solidFill>
                  <a:schemeClr val="accent4"/>
                </a:solidFill>
                <a:latin typeface="Cambria" pitchFamily="18" charset="0"/>
                <a:ea typeface="Roboto Slab" panose="020B0604020202020204" charset="0"/>
              </a:rPr>
              <a:t>“</a:t>
            </a:r>
          </a:p>
          <a:p>
            <a:pPr lvl="0" algn="just">
              <a:spcBef>
                <a:spcPts val="600"/>
              </a:spcBef>
            </a:pPr>
            <a:r>
              <a:rPr lang="cs-CZ" sz="1800" b="1" i="1" dirty="0">
                <a:solidFill>
                  <a:schemeClr val="tx1"/>
                </a:solidFill>
                <a:latin typeface="Cambria" pitchFamily="18" charset="0"/>
                <a:ea typeface="Cambria" panose="02040503050406030204" pitchFamily="18" charset="0"/>
              </a:rPr>
              <a:t>Příklad:</a:t>
            </a:r>
            <a:endParaRPr lang="cs-CZ" sz="500" b="1" i="1" dirty="0">
              <a:solidFill>
                <a:schemeClr val="tx1"/>
              </a:solidFill>
              <a:latin typeface="Cambria" pitchFamily="18" charset="0"/>
              <a:ea typeface="Cambria" panose="02040503050406030204" pitchFamily="18" charset="0"/>
            </a:endParaRPr>
          </a:p>
          <a:p>
            <a:pPr lvl="3" algn="just">
              <a:spcBef>
                <a:spcPts val="600"/>
              </a:spcBef>
            </a:pPr>
            <a:r>
              <a:rPr lang="cs-CZ" b="1" dirty="0">
                <a:latin typeface="Cambria" panose="02040503050406030204" pitchFamily="18" charset="0"/>
                <a:ea typeface="Cambria" panose="02040503050406030204" pitchFamily="18" charset="0"/>
              </a:rPr>
              <a:t>C-487/14 (</a:t>
            </a:r>
            <a:r>
              <a:rPr lang="cs-CZ" b="1" dirty="0" err="1">
                <a:latin typeface="Cambria" panose="02040503050406030204" pitchFamily="18" charset="0"/>
                <a:ea typeface="Cambria" panose="02040503050406030204" pitchFamily="18" charset="0"/>
              </a:rPr>
              <a:t>Total</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Waste</a:t>
            </a:r>
            <a:r>
              <a:rPr lang="cs-CZ" b="1" dirty="0">
                <a:latin typeface="Cambria" panose="02040503050406030204" pitchFamily="18" charset="0"/>
                <a:ea typeface="Cambria" panose="02040503050406030204" pitchFamily="18" charset="0"/>
              </a:rPr>
              <a:t> Recycling) - </a:t>
            </a:r>
            <a:r>
              <a:rPr lang="cs-CZ" sz="1200" b="1" dirty="0">
                <a:latin typeface="Cambria" panose="02040503050406030204" pitchFamily="18" charset="0"/>
                <a:ea typeface="Cambria" panose="02040503050406030204" pitchFamily="18" charset="0"/>
              </a:rPr>
              <a:t>Jiné místo vstupu, než jaké je uvedeno v předchozím oznámení a souhlasu</a:t>
            </a: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SDEU:</a:t>
            </a:r>
          </a:p>
          <a:p>
            <a:pPr lvl="3" algn="just">
              <a:spcBef>
                <a:spcPts val="600"/>
              </a:spcBef>
            </a:pPr>
            <a:r>
              <a:rPr lang="en-US" i="1" dirty="0" err="1">
                <a:solidFill>
                  <a:schemeClr val="tx1"/>
                </a:solidFill>
                <a:latin typeface="Cambria" panose="02040503050406030204" pitchFamily="18" charset="0"/>
                <a:ea typeface="Cambria" panose="02040503050406030204" pitchFamily="18" charset="0"/>
                <a:cs typeface="Nixie One"/>
                <a:sym typeface="Nixie One"/>
              </a:rPr>
              <a:t>Článek</a:t>
            </a:r>
            <a:r>
              <a:rPr lang="en-US" i="1" dirty="0">
                <a:solidFill>
                  <a:schemeClr val="tx1"/>
                </a:solidFill>
                <a:latin typeface="Cambria" panose="02040503050406030204" pitchFamily="18" charset="0"/>
                <a:ea typeface="Cambria" panose="02040503050406030204" pitchFamily="18" charset="0"/>
                <a:cs typeface="Nixie One"/>
                <a:sym typeface="Nixie One"/>
              </a:rPr>
              <a:t> 50 </a:t>
            </a:r>
            <a:r>
              <a:rPr lang="en-US" i="1" dirty="0" err="1">
                <a:solidFill>
                  <a:schemeClr val="tx1"/>
                </a:solidFill>
                <a:latin typeface="Cambria" panose="02040503050406030204" pitchFamily="18" charset="0"/>
                <a:ea typeface="Cambria" panose="02040503050406030204" pitchFamily="18" charset="0"/>
                <a:cs typeface="Nixie One"/>
                <a:sym typeface="Nixie One"/>
              </a:rPr>
              <a:t>odst</a:t>
            </a:r>
            <a:r>
              <a:rPr lang="en-US" i="1" dirty="0">
                <a:solidFill>
                  <a:schemeClr val="tx1"/>
                </a:solidFill>
                <a:latin typeface="Cambria" panose="02040503050406030204" pitchFamily="18" charset="0"/>
                <a:ea typeface="Cambria" panose="02040503050406030204" pitchFamily="18" charset="0"/>
                <a:cs typeface="Nixie One"/>
                <a:sym typeface="Nixie One"/>
              </a:rPr>
              <a:t>. 1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č. 1013/2006, </a:t>
            </a:r>
            <a:r>
              <a:rPr lang="en-US" i="1" dirty="0" err="1">
                <a:solidFill>
                  <a:schemeClr val="tx1"/>
                </a:solidFill>
                <a:latin typeface="Cambria" panose="02040503050406030204" pitchFamily="18" charset="0"/>
                <a:ea typeface="Cambria" panose="02040503050406030204" pitchFamily="18" charset="0"/>
                <a:cs typeface="Nixie One"/>
                <a:sym typeface="Nixie One"/>
              </a:rPr>
              <a:t>ve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znění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(ES) č. 669/2008, </a:t>
            </a:r>
            <a:r>
              <a:rPr lang="en-US" i="1" dirty="0" err="1">
                <a:solidFill>
                  <a:schemeClr val="tx1"/>
                </a:solidFill>
                <a:latin typeface="Cambria" panose="02040503050406030204" pitchFamily="18" charset="0"/>
                <a:ea typeface="Cambria" panose="02040503050406030204" pitchFamily="18" charset="0"/>
                <a:cs typeface="Nixie One"/>
                <a:sym typeface="Nixie One"/>
              </a:rPr>
              <a:t>podle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něhož</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musí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být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sankce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uplatňované</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členskými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státy</a:t>
            </a:r>
            <a:r>
              <a:rPr lang="en-US" i="1" dirty="0">
                <a:solidFill>
                  <a:schemeClr val="tx1"/>
                </a:solidFill>
                <a:latin typeface="Cambria" panose="02040503050406030204" pitchFamily="18" charset="0"/>
                <a:ea typeface="Cambria" panose="02040503050406030204" pitchFamily="18" charset="0"/>
                <a:cs typeface="Nixie One"/>
                <a:sym typeface="Nixie One"/>
              </a:rPr>
              <a:t> v </a:t>
            </a:r>
            <a:r>
              <a:rPr lang="en-US" i="1" dirty="0" err="1">
                <a:solidFill>
                  <a:schemeClr val="tx1"/>
                </a:solidFill>
                <a:latin typeface="Cambria" panose="02040503050406030204" pitchFamily="18" charset="0"/>
                <a:ea typeface="Cambria" panose="02040503050406030204" pitchFamily="18" charset="0"/>
                <a:cs typeface="Nixie One"/>
                <a:sym typeface="Nixie One"/>
              </a:rPr>
              <a:t>případě</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porušení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ustanovení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tohoto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přiměřené</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musí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být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vykládán</a:t>
            </a:r>
            <a:r>
              <a:rPr lang="en-US" i="1" dirty="0">
                <a:solidFill>
                  <a:schemeClr val="tx1"/>
                </a:solidFill>
                <a:latin typeface="Cambria" panose="02040503050406030204" pitchFamily="18" charset="0"/>
                <a:ea typeface="Cambria" panose="02040503050406030204" pitchFamily="18" charset="0"/>
                <a:cs typeface="Nixie One"/>
                <a:sym typeface="Nixie One"/>
              </a:rPr>
              <a:t> v tom </a:t>
            </a:r>
            <a:r>
              <a:rPr lang="en-US" i="1" dirty="0" err="1">
                <a:solidFill>
                  <a:schemeClr val="tx1"/>
                </a:solidFill>
                <a:latin typeface="Cambria" panose="02040503050406030204" pitchFamily="18" charset="0"/>
                <a:ea typeface="Cambria" panose="02040503050406030204" pitchFamily="18" charset="0"/>
                <a:cs typeface="Nixie One"/>
                <a:sym typeface="Nixie One"/>
              </a:rPr>
              <a:t>smyslu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že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uložení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pokuty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jakožto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sankce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přepravu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takových</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odpadů</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jsou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odpady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uvedené</a:t>
            </a:r>
            <a:r>
              <a:rPr lang="en-US" i="1" dirty="0">
                <a:solidFill>
                  <a:schemeClr val="tx1"/>
                </a:solidFill>
                <a:latin typeface="Cambria" panose="02040503050406030204" pitchFamily="18" charset="0"/>
                <a:ea typeface="Cambria" panose="02040503050406030204" pitchFamily="18" charset="0"/>
                <a:cs typeface="Nixie One"/>
                <a:sym typeface="Nixie One"/>
              </a:rPr>
              <a:t> v </a:t>
            </a:r>
            <a:r>
              <a:rPr lang="en-US" i="1" dirty="0" err="1">
                <a:solidFill>
                  <a:schemeClr val="tx1"/>
                </a:solidFill>
                <a:latin typeface="Cambria" panose="02040503050406030204" pitchFamily="18" charset="0"/>
                <a:ea typeface="Cambria" panose="02040503050406030204" pitchFamily="18" charset="0"/>
                <a:cs typeface="Nixie One"/>
                <a:sym typeface="Nixie One"/>
              </a:rPr>
              <a:t>příloze</a:t>
            </a:r>
            <a:r>
              <a:rPr lang="en-US" i="1" dirty="0">
                <a:solidFill>
                  <a:schemeClr val="tx1"/>
                </a:solidFill>
                <a:latin typeface="Cambria" panose="02040503050406030204" pitchFamily="18" charset="0"/>
                <a:ea typeface="Cambria" panose="02040503050406030204" pitchFamily="18" charset="0"/>
                <a:cs typeface="Nixie One"/>
                <a:sym typeface="Nixie One"/>
              </a:rPr>
              <a:t> IV </a:t>
            </a:r>
            <a:r>
              <a:rPr lang="en-US" i="1" dirty="0" err="1">
                <a:solidFill>
                  <a:schemeClr val="tx1"/>
                </a:solidFill>
                <a:latin typeface="Cambria" panose="02040503050406030204" pitchFamily="18" charset="0"/>
                <a:ea typeface="Cambria" panose="02040503050406030204" pitchFamily="18" charset="0"/>
                <a:cs typeface="Nixie One"/>
                <a:sym typeface="Nixie One"/>
              </a:rPr>
              <a:t>tohoto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do </a:t>
            </a:r>
            <a:r>
              <a:rPr lang="en-US" i="1" dirty="0" err="1">
                <a:solidFill>
                  <a:schemeClr val="tx1"/>
                </a:solidFill>
                <a:latin typeface="Cambria" panose="02040503050406030204" pitchFamily="18" charset="0"/>
                <a:ea typeface="Cambria" panose="02040503050406030204" pitchFamily="18" charset="0"/>
                <a:cs typeface="Nixie One"/>
                <a:sym typeface="Nixie One"/>
              </a:rPr>
              <a:t>země</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tranzitu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přes</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jiný</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hraniční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přechod</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než</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jaký</a:t>
            </a:r>
            <a:r>
              <a:rPr lang="en-US" i="1" dirty="0">
                <a:solidFill>
                  <a:schemeClr val="tx1"/>
                </a:solidFill>
                <a:latin typeface="Cambria" panose="02040503050406030204" pitchFamily="18" charset="0"/>
                <a:ea typeface="Cambria" panose="02040503050406030204" pitchFamily="18" charset="0"/>
                <a:cs typeface="Nixie One"/>
                <a:sym typeface="Nixie One"/>
              </a:rPr>
              <a:t> je </a:t>
            </a:r>
            <a:r>
              <a:rPr lang="en-US" i="1" dirty="0" err="1">
                <a:solidFill>
                  <a:schemeClr val="tx1"/>
                </a:solidFill>
                <a:latin typeface="Cambria" panose="02040503050406030204" pitchFamily="18" charset="0"/>
                <a:ea typeface="Cambria" panose="02040503050406030204" pitchFamily="18" charset="0"/>
                <a:cs typeface="Nixie One"/>
                <a:sym typeface="Nixie One"/>
              </a:rPr>
              <a:t>uveden</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formuláři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oznámení</a:t>
            </a:r>
            <a:r>
              <a:rPr lang="en-US" i="1" dirty="0">
                <a:solidFill>
                  <a:schemeClr val="tx1"/>
                </a:solidFill>
                <a:latin typeface="Cambria" panose="02040503050406030204" pitchFamily="18" charset="0"/>
                <a:ea typeface="Cambria" panose="02040503050406030204" pitchFamily="18" charset="0"/>
                <a:cs typeface="Nixie One"/>
                <a:sym typeface="Nixie One"/>
              </a:rPr>
              <a:t> a </a:t>
            </a:r>
            <a:r>
              <a:rPr lang="en-US" i="1" dirty="0" err="1">
                <a:solidFill>
                  <a:schemeClr val="tx1"/>
                </a:solidFill>
                <a:latin typeface="Cambria" panose="02040503050406030204" pitchFamily="18" charset="0"/>
                <a:ea typeface="Cambria" panose="02040503050406030204" pitchFamily="18" charset="0"/>
                <a:cs typeface="Nixie One"/>
                <a:sym typeface="Nixie One"/>
              </a:rPr>
              <a:t>odsouhlasen</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příslušnými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orgány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jejíž</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základní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výše</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odpovídá</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výši</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pokuty</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která</a:t>
            </a:r>
            <a:r>
              <a:rPr lang="en-US" b="1" i="1" dirty="0">
                <a:solidFill>
                  <a:schemeClr val="accent6"/>
                </a:solidFill>
                <a:latin typeface="Cambria" panose="02040503050406030204" pitchFamily="18" charset="0"/>
                <a:ea typeface="Cambria" panose="02040503050406030204" pitchFamily="18" charset="0"/>
                <a:sym typeface="Nixie One"/>
              </a:rPr>
              <a:t> se </a:t>
            </a:r>
            <a:r>
              <a:rPr lang="en-US" b="1" i="1" dirty="0" err="1">
                <a:solidFill>
                  <a:schemeClr val="accent6"/>
                </a:solidFill>
                <a:latin typeface="Cambria" panose="02040503050406030204" pitchFamily="18" charset="0"/>
                <a:ea typeface="Cambria" panose="02040503050406030204" pitchFamily="18" charset="0"/>
                <a:sym typeface="Nixie One"/>
              </a:rPr>
              <a:t>ukládá</a:t>
            </a:r>
            <a:r>
              <a:rPr lang="en-US" b="1" i="1" dirty="0">
                <a:solidFill>
                  <a:schemeClr val="accent6"/>
                </a:solidFill>
                <a:latin typeface="Cambria" panose="02040503050406030204" pitchFamily="18" charset="0"/>
                <a:ea typeface="Cambria" panose="02040503050406030204" pitchFamily="18" charset="0"/>
                <a:sym typeface="Nixie One"/>
              </a:rPr>
              <a:t> v </a:t>
            </a:r>
            <a:r>
              <a:rPr lang="en-US" b="1" i="1" dirty="0" err="1">
                <a:solidFill>
                  <a:schemeClr val="accent6"/>
                </a:solidFill>
                <a:latin typeface="Cambria" panose="02040503050406030204" pitchFamily="18" charset="0"/>
                <a:ea typeface="Cambria" panose="02040503050406030204" pitchFamily="18" charset="0"/>
                <a:sym typeface="Nixie One"/>
              </a:rPr>
              <a:t>případě</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porušení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povinnosti</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získat</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souhlas</a:t>
            </a:r>
            <a:r>
              <a:rPr lang="en-US" b="1" i="1" dirty="0">
                <a:solidFill>
                  <a:schemeClr val="accent6"/>
                </a:solidFill>
                <a:latin typeface="Cambria" panose="02040503050406030204" pitchFamily="18" charset="0"/>
                <a:ea typeface="Cambria" panose="02040503050406030204" pitchFamily="18" charset="0"/>
                <a:sym typeface="Nixie One"/>
              </a:rPr>
              <a:t> a </a:t>
            </a:r>
            <a:r>
              <a:rPr lang="en-US" b="1" i="1" dirty="0" err="1">
                <a:solidFill>
                  <a:schemeClr val="accent6"/>
                </a:solidFill>
                <a:latin typeface="Cambria" panose="02040503050406030204" pitchFamily="18" charset="0"/>
                <a:ea typeface="Cambria" panose="02040503050406030204" pitchFamily="18" charset="0"/>
                <a:sym typeface="Nixie One"/>
              </a:rPr>
              <a:t>podat</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předchozí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písemné</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oznámení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lze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považovat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přiměřené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jen</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tehdy</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pokud</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okolnosti</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které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charakterizují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spáchané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porušení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umožňují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konstatovat</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že</a:t>
            </a:r>
            <a:r>
              <a:rPr lang="en-US" i="1" dirty="0">
                <a:solidFill>
                  <a:schemeClr val="accent2"/>
                </a:solidFill>
                <a:latin typeface="Cambria" panose="02040503050406030204" pitchFamily="18" charset="0"/>
                <a:ea typeface="Cambria" panose="02040503050406030204" pitchFamily="18" charset="0"/>
                <a:cs typeface="Nixie One"/>
                <a:sym typeface="Nixie One"/>
              </a:rPr>
              <a:t> se </a:t>
            </a:r>
            <a:r>
              <a:rPr lang="en-US" i="1" dirty="0" err="1">
                <a:solidFill>
                  <a:schemeClr val="accent2"/>
                </a:solidFill>
                <a:latin typeface="Cambria" panose="02040503050406030204" pitchFamily="18" charset="0"/>
                <a:ea typeface="Cambria" panose="02040503050406030204" pitchFamily="18" charset="0"/>
                <a:cs typeface="Nixie One"/>
                <a:sym typeface="Nixie One"/>
              </a:rPr>
              <a:t>jedná</a:t>
            </a:r>
            <a:r>
              <a:rPr lang="en-US" i="1" dirty="0">
                <a:solidFill>
                  <a:schemeClr val="accent2"/>
                </a:solidFill>
                <a:latin typeface="Cambria" panose="02040503050406030204" pitchFamily="18" charset="0"/>
                <a:ea typeface="Cambria" panose="02040503050406030204" pitchFamily="18" charset="0"/>
                <a:cs typeface="Nixie One"/>
                <a:sym typeface="Nixie One"/>
              </a:rPr>
              <a:t> o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porušení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rovnocenné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závažnosti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Přísluší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vnitrostátnímu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soudu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aby</a:t>
            </a:r>
            <a:r>
              <a:rPr lang="en-US" i="1" dirty="0">
                <a:solidFill>
                  <a:schemeClr val="tx1"/>
                </a:solidFill>
                <a:latin typeface="Cambria" panose="02040503050406030204" pitchFamily="18" charset="0"/>
                <a:ea typeface="Cambria" panose="02040503050406030204" pitchFamily="18" charset="0"/>
                <a:cs typeface="Nixie One"/>
                <a:sym typeface="Nixie One"/>
              </a:rPr>
              <a:t> s </a:t>
            </a:r>
            <a:r>
              <a:rPr lang="en-US" i="1" dirty="0" err="1">
                <a:solidFill>
                  <a:schemeClr val="tx1"/>
                </a:solidFill>
                <a:latin typeface="Cambria" panose="02040503050406030204" pitchFamily="18" charset="0"/>
                <a:ea typeface="Cambria" panose="02040503050406030204" pitchFamily="18" charset="0"/>
                <a:cs typeface="Nixie One"/>
                <a:sym typeface="Nixie One"/>
              </a:rPr>
              <a:t>přihlédnutím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ke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všem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skutkovým</a:t>
            </a:r>
            <a:r>
              <a:rPr lang="en-US" i="1" dirty="0">
                <a:solidFill>
                  <a:schemeClr val="tx1"/>
                </a:solidFill>
                <a:latin typeface="Cambria" panose="02040503050406030204" pitchFamily="18" charset="0"/>
                <a:ea typeface="Cambria" panose="02040503050406030204" pitchFamily="18" charset="0"/>
                <a:cs typeface="Nixie One"/>
                <a:sym typeface="Nixie One"/>
              </a:rPr>
              <a:t> a </a:t>
            </a:r>
            <a:r>
              <a:rPr lang="en-US" i="1" dirty="0" err="1">
                <a:solidFill>
                  <a:schemeClr val="tx1"/>
                </a:solidFill>
                <a:latin typeface="Cambria" panose="02040503050406030204" pitchFamily="18" charset="0"/>
                <a:ea typeface="Cambria" panose="02040503050406030204" pitchFamily="18" charset="0"/>
                <a:cs typeface="Nixie One"/>
                <a:sym typeface="Nixie One"/>
              </a:rPr>
              <a:t>právním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okolnostem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věci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která</a:t>
            </a:r>
            <a:r>
              <a:rPr lang="en-US" i="1" dirty="0">
                <a:solidFill>
                  <a:schemeClr val="tx1"/>
                </a:solidFill>
                <a:latin typeface="Cambria" panose="02040503050406030204" pitchFamily="18" charset="0"/>
                <a:ea typeface="Cambria" panose="02040503050406030204" pitchFamily="18" charset="0"/>
                <a:cs typeface="Nixie One"/>
                <a:sym typeface="Nixie One"/>
              </a:rPr>
              <a:t> mu </a:t>
            </a:r>
            <a:r>
              <a:rPr lang="en-US" i="1" dirty="0" err="1">
                <a:solidFill>
                  <a:schemeClr val="tx1"/>
                </a:solidFill>
                <a:latin typeface="Cambria" panose="02040503050406030204" pitchFamily="18" charset="0"/>
                <a:ea typeface="Cambria" panose="02040503050406030204" pitchFamily="18" charset="0"/>
                <a:cs typeface="Nixie One"/>
                <a:sym typeface="Nixie One"/>
              </a:rPr>
              <a:t>byla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předložena</a:t>
            </a:r>
            <a:r>
              <a:rPr lang="en-US" i="1" dirty="0">
                <a:solidFill>
                  <a:schemeClr val="tx1"/>
                </a:solidFill>
                <a:latin typeface="Cambria" panose="02040503050406030204" pitchFamily="18" charset="0"/>
                <a:ea typeface="Cambria" panose="02040503050406030204" pitchFamily="18" charset="0"/>
                <a:cs typeface="Nixie One"/>
                <a:sym typeface="Nixie One"/>
              </a:rPr>
              <a:t> k </a:t>
            </a:r>
            <a:r>
              <a:rPr lang="en-US" i="1" dirty="0" err="1">
                <a:solidFill>
                  <a:schemeClr val="tx1"/>
                </a:solidFill>
                <a:latin typeface="Cambria" panose="02040503050406030204" pitchFamily="18" charset="0"/>
                <a:ea typeface="Cambria" panose="02040503050406030204" pitchFamily="18" charset="0"/>
                <a:cs typeface="Nixie One"/>
                <a:sym typeface="Nixie One"/>
              </a:rPr>
              <a:t>rozhodnutí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b="1" i="1" dirty="0">
                <a:solidFill>
                  <a:schemeClr val="accent3"/>
                </a:solidFill>
                <a:latin typeface="Cambria" panose="02040503050406030204" pitchFamily="18" charset="0"/>
                <a:ea typeface="Cambria" panose="02040503050406030204" pitchFamily="18" charset="0"/>
                <a:cs typeface="Nixie One"/>
                <a:sym typeface="Nixie One"/>
              </a:rPr>
              <a:t>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zejména</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rizikům</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která</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mohou</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být</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tímto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porušením</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způsobena</a:t>
            </a:r>
            <a:r>
              <a:rPr lang="en-US" b="1" i="1" dirty="0">
                <a:solidFill>
                  <a:schemeClr val="accent3"/>
                </a:solidFill>
                <a:latin typeface="Cambria" panose="02040503050406030204" pitchFamily="18" charset="0"/>
                <a:ea typeface="Cambria" panose="02040503050406030204" pitchFamily="18" charset="0"/>
                <a:cs typeface="Nixie One"/>
                <a:sym typeface="Nixie One"/>
              </a:rPr>
              <a:t> v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oblasti</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ochrany</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životního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prostředí</a:t>
            </a:r>
            <a:r>
              <a:rPr lang="en-US" b="1" i="1" dirty="0">
                <a:solidFill>
                  <a:schemeClr val="accent3"/>
                </a:solidFill>
                <a:latin typeface="Cambria" panose="02040503050406030204" pitchFamily="18" charset="0"/>
                <a:ea typeface="Cambria" panose="02040503050406030204" pitchFamily="18" charset="0"/>
                <a:cs typeface="Nixie One"/>
                <a:sym typeface="Nixie One"/>
              </a:rPr>
              <a:t> 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lidského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zdraví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ověřil</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zda</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výše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sankce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nejde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nad</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rámec</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toho</a:t>
            </a:r>
            <a:r>
              <a:rPr lang="en-US" b="1" i="1" dirty="0">
                <a:solidFill>
                  <a:schemeClr val="accent3"/>
                </a:solidFill>
                <a:latin typeface="Cambria" panose="02040503050406030204" pitchFamily="18" charset="0"/>
                <a:ea typeface="Cambria" panose="02040503050406030204" pitchFamily="18" charset="0"/>
                <a:cs typeface="Nixie One"/>
                <a:sym typeface="Nixie One"/>
              </a:rPr>
              <a:t>, co je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nezbytné</a:t>
            </a:r>
            <a:r>
              <a:rPr lang="en-US" b="1" i="1" dirty="0">
                <a:solidFill>
                  <a:schemeClr val="accent3"/>
                </a:solidFill>
                <a:latin typeface="Cambria" panose="02040503050406030204" pitchFamily="18" charset="0"/>
                <a:ea typeface="Cambria" panose="02040503050406030204" pitchFamily="18" charset="0"/>
                <a:cs typeface="Nixie One"/>
                <a:sym typeface="Nixie One"/>
              </a:rPr>
              <a:t> pro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dosažení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cílů</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spočívajících</a:t>
            </a:r>
            <a:r>
              <a:rPr lang="en-US" b="1" i="1" dirty="0">
                <a:solidFill>
                  <a:schemeClr val="accent3"/>
                </a:solidFill>
                <a:latin typeface="Cambria" panose="02040503050406030204" pitchFamily="18" charset="0"/>
                <a:ea typeface="Cambria" panose="02040503050406030204" pitchFamily="18" charset="0"/>
                <a:cs typeface="Nixie One"/>
                <a:sym typeface="Nixie One"/>
              </a:rPr>
              <a:t> v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zajištění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vysoké</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úrovně</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ochrany</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životního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prostředí</a:t>
            </a:r>
            <a:r>
              <a:rPr lang="en-US" b="1" i="1" dirty="0">
                <a:solidFill>
                  <a:schemeClr val="accent3"/>
                </a:solidFill>
                <a:latin typeface="Cambria" panose="02040503050406030204" pitchFamily="18" charset="0"/>
                <a:ea typeface="Cambria" panose="02040503050406030204" pitchFamily="18" charset="0"/>
                <a:cs typeface="Nixie One"/>
                <a:sym typeface="Nixie One"/>
              </a:rPr>
              <a:t> 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lidského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zdraví</a:t>
            </a:r>
            <a:r>
              <a:rPr lang="en-US" dirty="0">
                <a:solidFill>
                  <a:schemeClr val="tx1"/>
                </a:solidFill>
                <a:latin typeface="Roboto Slab" charset="0"/>
                <a:ea typeface="Roboto Slab" charset="0"/>
                <a:cs typeface="Nixie One"/>
                <a:sym typeface="Nixie One"/>
              </a:rPr>
              <a:t>.</a:t>
            </a: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223072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a:t>
            </a:r>
            <a:r>
              <a:rPr lang="cs-CZ" sz="1800" b="1" i="1" u="sng" dirty="0">
                <a:solidFill>
                  <a:schemeClr val="accent4"/>
                </a:solidFill>
                <a:latin typeface="Cambria" pitchFamily="18" charset="0"/>
                <a:ea typeface="Roboto Slab" panose="020B0604020202020204" charset="0"/>
              </a:rPr>
              <a:t>účinné</a:t>
            </a:r>
            <a:r>
              <a:rPr lang="cs-CZ" sz="1800" b="1" i="1" dirty="0">
                <a:solidFill>
                  <a:schemeClr val="accent4"/>
                </a:solidFill>
                <a:latin typeface="Cambria" pitchFamily="18" charset="0"/>
                <a:ea typeface="Roboto Slab" panose="020B0604020202020204" charset="0"/>
              </a:rPr>
              <a:t>, přiměřené a odrazující“</a:t>
            </a:r>
          </a:p>
          <a:p>
            <a:pPr lvl="0" algn="just">
              <a:spcBef>
                <a:spcPts val="600"/>
              </a:spcBef>
            </a:pPr>
            <a:r>
              <a:rPr lang="cs-CZ" sz="1800" b="1" i="1" dirty="0">
                <a:solidFill>
                  <a:schemeClr val="tx1"/>
                </a:solidFill>
                <a:latin typeface="Cambria" pitchFamily="18" charset="0"/>
                <a:ea typeface="Cambria" panose="02040503050406030204" pitchFamily="18" charset="0"/>
              </a:rPr>
              <a:t>Příklad:</a:t>
            </a:r>
            <a:endParaRPr lang="cs-CZ" sz="500" b="1" i="1" dirty="0">
              <a:solidFill>
                <a:schemeClr val="tx1"/>
              </a:solidFill>
              <a:latin typeface="Cambria" pitchFamily="18" charset="0"/>
              <a:ea typeface="Cambria" panose="02040503050406030204" pitchFamily="18" charset="0"/>
            </a:endParaRPr>
          </a:p>
          <a:p>
            <a:pPr lvl="3" algn="just">
              <a:spcBef>
                <a:spcPts val="600"/>
              </a:spcBef>
            </a:pPr>
            <a:r>
              <a:rPr lang="cs-CZ" b="1" dirty="0">
                <a:latin typeface="Cambria" panose="02040503050406030204" pitchFamily="18" charset="0"/>
                <a:ea typeface="Cambria" panose="02040503050406030204" pitchFamily="18" charset="0"/>
              </a:rPr>
              <a:t>C-129/16 (</a:t>
            </a:r>
            <a:r>
              <a:rPr lang="cs-CZ" b="1" dirty="0" err="1">
                <a:latin typeface="Cambria" panose="02040503050406030204" pitchFamily="18" charset="0"/>
                <a:ea typeface="Cambria" panose="02040503050406030204" pitchFamily="18" charset="0"/>
              </a:rPr>
              <a:t>Túrkevei</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Tejtermelő</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Kft</a:t>
            </a:r>
            <a:r>
              <a:rPr lang="cs-CZ" b="1" dirty="0">
                <a:latin typeface="Cambria" panose="02040503050406030204" pitchFamily="18" charset="0"/>
                <a:ea typeface="Cambria" panose="02040503050406030204" pitchFamily="18" charset="0"/>
              </a:rPr>
              <a:t>.) - </a:t>
            </a:r>
            <a:r>
              <a:rPr lang="cs-CZ" sz="1200" b="1" dirty="0">
                <a:latin typeface="Cambria" panose="02040503050406030204" pitchFamily="18" charset="0"/>
                <a:ea typeface="Cambria" panose="02040503050406030204" pitchFamily="18" charset="0"/>
              </a:rPr>
              <a:t>Vnitrostátní právní úprava, která stanoví společnou odpovědnost vlastníka pozemku, na němž došlo ke znečištění životního prostředí, a znečišťovatele</a:t>
            </a:r>
            <a:endParaRPr lang="cs-CZ" sz="500" b="1" dirty="0">
              <a:solidFill>
                <a:schemeClr val="tx1"/>
              </a:solidFill>
              <a:latin typeface="Cambria" panose="02040503050406030204" pitchFamily="18" charset="0"/>
              <a:ea typeface="Cambria" panose="02040503050406030204" pitchFamily="18" charset="0"/>
              <a:cs typeface="Nixie One"/>
              <a:sym typeface="Nixie One"/>
            </a:endParaRP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SDEU:</a:t>
            </a:r>
          </a:p>
          <a:p>
            <a:pPr lvl="3" algn="just">
              <a:spcBef>
                <a:spcPts val="600"/>
              </a:spcBef>
            </a:pPr>
            <a:r>
              <a:rPr lang="en-US" dirty="0">
                <a:solidFill>
                  <a:schemeClr val="tx1"/>
                </a:solidFill>
                <a:latin typeface="Roboto Slab" charset="0"/>
                <a:ea typeface="Roboto Slab" charset="0"/>
                <a:cs typeface="Nixie One"/>
                <a:sym typeface="Nixie One"/>
              </a:rPr>
              <a:t>63      In those circumstances, the answer to the first question is that </a:t>
            </a:r>
            <a:r>
              <a:rPr lang="cs-CZ" dirty="0">
                <a:solidFill>
                  <a:schemeClr val="tx1"/>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do not preclude national legislation</a:t>
            </a:r>
            <a:r>
              <a:rPr lang="en-US" dirty="0">
                <a:solidFill>
                  <a:schemeClr val="tx1"/>
                </a:solidFill>
                <a:latin typeface="Roboto Slab" charset="0"/>
                <a:ea typeface="Roboto Slab" charset="0"/>
                <a:cs typeface="Nixie One"/>
                <a:sym typeface="Nixie One"/>
              </a:rPr>
              <a:t>, </a:t>
            </a:r>
            <a:r>
              <a:rPr lang="cs-CZ" dirty="0">
                <a:solidFill>
                  <a:schemeClr val="tx1"/>
                </a:solidFill>
                <a:latin typeface="Roboto Slab" charset="0"/>
                <a:ea typeface="Roboto Slab" charset="0"/>
                <a:cs typeface="Nixie One"/>
                <a:sym typeface="Nixie One"/>
              </a:rPr>
              <a:t>(…) </a:t>
            </a:r>
            <a:r>
              <a:rPr lang="en-US" dirty="0">
                <a:solidFill>
                  <a:schemeClr val="tx1"/>
                </a:solidFill>
                <a:latin typeface="Roboto Slab" charset="0"/>
                <a:ea typeface="Roboto Slab" charset="0"/>
                <a:cs typeface="Nixie One"/>
                <a:sym typeface="Nixie One"/>
              </a:rPr>
              <a:t>which identifies another category of persons who, in addition to those using the land on which unlawful pollution was produced, share joint and several liability for the environmental damage</a:t>
            </a:r>
            <a:r>
              <a:rPr lang="cs-CZ" dirty="0">
                <a:solidFill>
                  <a:schemeClr val="tx1"/>
                </a:solidFill>
                <a:latin typeface="Roboto Slab" charset="0"/>
                <a:ea typeface="Roboto Slab" charset="0"/>
                <a:cs typeface="Nixie One"/>
                <a:sym typeface="Nixie One"/>
              </a:rPr>
              <a:t> (…) </a:t>
            </a:r>
            <a:r>
              <a:rPr lang="en-US" b="1" dirty="0">
                <a:solidFill>
                  <a:schemeClr val="accent6"/>
                </a:solidFill>
                <a:latin typeface="Roboto Slab" charset="0"/>
                <a:ea typeface="Roboto Slab" charset="0"/>
                <a:cs typeface="Nixie One"/>
                <a:sym typeface="Nixie One"/>
              </a:rPr>
              <a:t>provided that such legislation complies with the general principles of EU law</a:t>
            </a:r>
            <a:r>
              <a:rPr lang="en-US" dirty="0">
                <a:solidFill>
                  <a:schemeClr val="tx1"/>
                </a:solidFill>
                <a:latin typeface="Roboto Slab" charset="0"/>
                <a:ea typeface="Roboto Slab" charset="0"/>
                <a:cs typeface="Nixie One"/>
                <a:sym typeface="Nixie One"/>
              </a:rPr>
              <a:t>, all relevant provisions of the EU and FEU Treaties and of the acts of secondary law of the European Union.</a:t>
            </a:r>
          </a:p>
          <a:p>
            <a:pPr lvl="3" algn="just">
              <a:spcBef>
                <a:spcPts val="600"/>
              </a:spcBef>
            </a:pPr>
            <a:r>
              <a:rPr lang="en-US" sz="1200" dirty="0">
                <a:solidFill>
                  <a:schemeClr val="tx1"/>
                </a:solidFill>
                <a:latin typeface="Roboto Slab" charset="0"/>
                <a:ea typeface="Roboto Slab" charset="0"/>
                <a:cs typeface="Nixie One"/>
                <a:sym typeface="Nixie One"/>
              </a:rPr>
              <a:t>66      </a:t>
            </a:r>
            <a:r>
              <a:rPr lang="cs-CZ" sz="1200" dirty="0">
                <a:solidFill>
                  <a:schemeClr val="tx1"/>
                </a:solidFill>
                <a:latin typeface="Roboto Slab" charset="0"/>
                <a:ea typeface="Roboto Slab" charset="0"/>
                <a:cs typeface="Nixie One"/>
                <a:sym typeface="Nixie One"/>
              </a:rPr>
              <a:t>(…) </a:t>
            </a:r>
            <a:r>
              <a:rPr lang="en-US" sz="1200" b="1" dirty="0">
                <a:solidFill>
                  <a:schemeClr val="accent3"/>
                </a:solidFill>
                <a:latin typeface="Roboto Slab" charset="0"/>
                <a:ea typeface="Roboto Slab" charset="0"/>
                <a:cs typeface="Nixie One"/>
                <a:sym typeface="Nixie One"/>
              </a:rPr>
              <a:t>provided that the legislation laying down such a fine is, in accordance with the principle of proportionality, appropriate for the purposes of contributing to the attainment of the objective of more stringent protection</a:t>
            </a:r>
            <a:r>
              <a:rPr lang="en-US" sz="1200" dirty="0">
                <a:solidFill>
                  <a:schemeClr val="tx1"/>
                </a:solidFill>
                <a:latin typeface="Roboto Slab" charset="0"/>
                <a:ea typeface="Roboto Slab" charset="0"/>
                <a:cs typeface="Nixie One"/>
                <a:sym typeface="Nixie One"/>
              </a:rPr>
              <a:t>, which is the purpose of the legislation prescribing joint liability, and that the methods for determining the amount of the fine do not go beyond what is necessary to attain that objective.</a:t>
            </a:r>
          </a:p>
          <a:p>
            <a:pPr lvl="3" algn="just">
              <a:spcBef>
                <a:spcPts val="600"/>
              </a:spcBef>
            </a:pPr>
            <a:r>
              <a:rPr lang="en-US" dirty="0">
                <a:solidFill>
                  <a:schemeClr val="tx1"/>
                </a:solidFill>
                <a:latin typeface="Roboto Slab" charset="0"/>
                <a:ea typeface="Roboto Slab" charset="0"/>
                <a:cs typeface="Nixie One"/>
                <a:sym typeface="Nixie One"/>
              </a:rPr>
              <a:t>67      In the present case, </a:t>
            </a:r>
            <a:r>
              <a:rPr lang="en-US" b="1" dirty="0">
                <a:solidFill>
                  <a:schemeClr val="tx1"/>
                </a:solidFill>
                <a:latin typeface="Roboto Slab" charset="0"/>
                <a:ea typeface="Roboto Slab" charset="0"/>
                <a:cs typeface="Nixie One"/>
                <a:sym typeface="Nixie One"/>
              </a:rPr>
              <a:t>it is for the referring court to establish whether the national legislation at issue </a:t>
            </a:r>
            <a:r>
              <a:rPr lang="en-US" dirty="0">
                <a:solidFill>
                  <a:schemeClr val="tx1"/>
                </a:solidFill>
                <a:latin typeface="Roboto Slab" charset="0"/>
                <a:ea typeface="Roboto Slab" charset="0"/>
                <a:cs typeface="Nixie One"/>
                <a:sym typeface="Nixie One"/>
              </a:rPr>
              <a:t>in the main proceedings, notably Article 34(1) of Government Decree 306/2010, </a:t>
            </a:r>
            <a:r>
              <a:rPr lang="en-US" b="1" dirty="0">
                <a:solidFill>
                  <a:schemeClr val="tx1"/>
                </a:solidFill>
                <a:latin typeface="Roboto Slab" charset="0"/>
                <a:ea typeface="Roboto Slab" charset="0"/>
                <a:cs typeface="Nixie One"/>
                <a:sym typeface="Nixie One"/>
              </a:rPr>
              <a:t>fulfils these conditions</a:t>
            </a:r>
            <a:r>
              <a:rPr lang="en-US" dirty="0">
                <a:solidFill>
                  <a:schemeClr val="tx1"/>
                </a:solidFill>
                <a:latin typeface="Roboto Slab" charset="0"/>
                <a:ea typeface="Roboto Slab" charset="0"/>
                <a:cs typeface="Nixie One"/>
                <a:sym typeface="Nixie One"/>
              </a:rPr>
              <a:t>.</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37932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43084" y="304799"/>
            <a:ext cx="8185668" cy="4352925"/>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anose="02040503050406030204" pitchFamily="18" charset="0"/>
                <a:ea typeface="Cambria" panose="02040503050406030204" pitchFamily="18" charset="0"/>
              </a:rPr>
              <a:t>„</a:t>
            </a:r>
            <a:r>
              <a:rPr lang="cs-CZ" sz="1800" b="1" i="1" u="sng" dirty="0">
                <a:solidFill>
                  <a:schemeClr val="accent4"/>
                </a:solidFill>
                <a:latin typeface="Cambria" panose="02040503050406030204" pitchFamily="18" charset="0"/>
                <a:ea typeface="Cambria" panose="02040503050406030204" pitchFamily="18" charset="0"/>
              </a:rPr>
              <a:t>účinné</a:t>
            </a:r>
            <a:r>
              <a:rPr lang="cs-CZ" sz="1800" b="1" i="1" dirty="0">
                <a:solidFill>
                  <a:schemeClr val="accent4"/>
                </a:solidFill>
                <a:latin typeface="Cambria" panose="02040503050406030204" pitchFamily="18" charset="0"/>
                <a:ea typeface="Cambria" panose="02040503050406030204" pitchFamily="18" charset="0"/>
              </a:rPr>
              <a:t>, </a:t>
            </a:r>
            <a:r>
              <a:rPr lang="cs-CZ" sz="1800" b="1" i="1" u="sng" dirty="0">
                <a:solidFill>
                  <a:schemeClr val="accent4"/>
                </a:solidFill>
                <a:latin typeface="Cambria" panose="02040503050406030204" pitchFamily="18" charset="0"/>
                <a:ea typeface="Cambria" panose="02040503050406030204" pitchFamily="18" charset="0"/>
              </a:rPr>
              <a:t>přiměřené</a:t>
            </a:r>
            <a:r>
              <a:rPr lang="cs-CZ" sz="1800" b="1" i="1" dirty="0">
                <a:solidFill>
                  <a:schemeClr val="accent4"/>
                </a:solidFill>
                <a:latin typeface="Cambria" panose="02040503050406030204" pitchFamily="18" charset="0"/>
                <a:ea typeface="Cambria" panose="02040503050406030204" pitchFamily="18" charset="0"/>
              </a:rPr>
              <a:t> a </a:t>
            </a:r>
            <a:r>
              <a:rPr lang="cs-CZ" sz="1800" b="1" i="1" u="sng" dirty="0">
                <a:solidFill>
                  <a:schemeClr val="accent4"/>
                </a:solidFill>
                <a:latin typeface="Cambria" panose="02040503050406030204" pitchFamily="18" charset="0"/>
                <a:ea typeface="Cambria" panose="02040503050406030204" pitchFamily="18" charset="0"/>
              </a:rPr>
              <a:t>odrazující</a:t>
            </a:r>
            <a:r>
              <a:rPr lang="cs-CZ" sz="1800" b="1" i="1" dirty="0">
                <a:solidFill>
                  <a:schemeClr val="accent4"/>
                </a:solidFill>
                <a:latin typeface="Cambria" panose="02040503050406030204" pitchFamily="18" charset="0"/>
                <a:ea typeface="Cambria" panose="02040503050406030204" pitchFamily="18" charset="0"/>
              </a:rPr>
              <a:t>“</a:t>
            </a:r>
          </a:p>
          <a:p>
            <a:r>
              <a:rPr lang="cs-CZ" sz="1200" b="1" dirty="0">
                <a:solidFill>
                  <a:schemeClr val="tx1"/>
                </a:solidFill>
                <a:latin typeface="Cambria" panose="02040503050406030204" pitchFamily="18" charset="0"/>
                <a:ea typeface="Cambria" panose="02040503050406030204" pitchFamily="18" charset="0"/>
              </a:rPr>
              <a:t>C-580/14 (Sandra Bitter)</a:t>
            </a:r>
          </a:p>
          <a:p>
            <a:r>
              <a:rPr lang="cs-CZ" sz="1200" b="1" dirty="0">
                <a:latin typeface="Cambria" panose="02040503050406030204" pitchFamily="18" charset="0"/>
                <a:ea typeface="Cambria" panose="02040503050406030204" pitchFamily="18" charset="0"/>
              </a:rPr>
              <a:t>C-203/12 (</a:t>
            </a:r>
            <a:r>
              <a:rPr lang="cs-CZ" sz="1200" b="1" dirty="0" err="1">
                <a:latin typeface="Cambria" panose="02040503050406030204" pitchFamily="18" charset="0"/>
                <a:ea typeface="Cambria" panose="02040503050406030204" pitchFamily="18" charset="0"/>
              </a:rPr>
              <a:t>Billerud</a:t>
            </a:r>
            <a:r>
              <a:rPr lang="cs-CZ" sz="1200" b="1" dirty="0">
                <a:latin typeface="Cambria" panose="02040503050406030204" pitchFamily="18" charset="0"/>
                <a:ea typeface="Cambria" panose="02040503050406030204" pitchFamily="18" charset="0"/>
              </a:rPr>
              <a:t> </a:t>
            </a:r>
            <a:r>
              <a:rPr lang="cs-CZ" sz="1200" b="1" dirty="0" err="1">
                <a:latin typeface="Cambria" panose="02040503050406030204" pitchFamily="18" charset="0"/>
                <a:ea typeface="Cambria" panose="02040503050406030204" pitchFamily="18" charset="0"/>
              </a:rPr>
              <a:t>Karlsborg</a:t>
            </a:r>
            <a:r>
              <a:rPr lang="cs-CZ" sz="1200" b="1" dirty="0">
                <a:latin typeface="Cambria" panose="02040503050406030204" pitchFamily="18" charset="0"/>
                <a:ea typeface="Cambria" panose="02040503050406030204" pitchFamily="18" charset="0"/>
              </a:rPr>
              <a:t> a </a:t>
            </a:r>
            <a:r>
              <a:rPr lang="cs-CZ" sz="1200" b="1" dirty="0" err="1">
                <a:latin typeface="Cambria" panose="02040503050406030204" pitchFamily="18" charset="0"/>
                <a:ea typeface="Cambria" panose="02040503050406030204" pitchFamily="18" charset="0"/>
              </a:rPr>
              <a:t>Billerud</a:t>
            </a:r>
            <a:r>
              <a:rPr lang="cs-CZ" sz="1200" b="1" dirty="0">
                <a:latin typeface="Cambria" panose="02040503050406030204" pitchFamily="18" charset="0"/>
                <a:ea typeface="Cambria" panose="02040503050406030204" pitchFamily="18" charset="0"/>
              </a:rPr>
              <a:t> </a:t>
            </a:r>
            <a:r>
              <a:rPr lang="cs-CZ" sz="1200" b="1" dirty="0" err="1">
                <a:latin typeface="Cambria" panose="02040503050406030204" pitchFamily="18" charset="0"/>
                <a:ea typeface="Cambria" panose="02040503050406030204" pitchFamily="18" charset="0"/>
              </a:rPr>
              <a:t>Skärblacka</a:t>
            </a:r>
            <a:r>
              <a:rPr lang="cs-CZ" sz="1200" b="1" dirty="0">
                <a:latin typeface="Cambria" panose="02040503050406030204" pitchFamily="18" charset="0"/>
                <a:ea typeface="Cambria" panose="02040503050406030204" pitchFamily="18" charset="0"/>
              </a:rPr>
              <a:t>)</a:t>
            </a:r>
          </a:p>
          <a:p>
            <a:endParaRPr lang="cs-CZ" sz="800" b="1" dirty="0">
              <a:solidFill>
                <a:schemeClr val="tx1"/>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dirty="0">
                <a:latin typeface="Cambria" panose="02040503050406030204" pitchFamily="18" charset="0"/>
                <a:ea typeface="Cambria" panose="02040503050406030204" pitchFamily="18" charset="0"/>
              </a:rPr>
              <a:t>Směrnice</a:t>
            </a:r>
            <a:r>
              <a:rPr lang="en-US" sz="1200" dirty="0">
                <a:latin typeface="Cambria" panose="02040503050406030204" pitchFamily="18" charset="0"/>
                <a:ea typeface="Cambria" panose="02040503050406030204" pitchFamily="18" charset="0"/>
              </a:rPr>
              <a:t> 2003/87/EC</a:t>
            </a:r>
            <a:r>
              <a:rPr lang="cs-CZ" sz="1200" dirty="0">
                <a:latin typeface="Cambria" panose="02040503050406030204" pitchFamily="18" charset="0"/>
                <a:ea typeface="Cambria" panose="02040503050406030204" pitchFamily="18" charset="0"/>
              </a:rPr>
              <a:t> (Systém ETS)</a:t>
            </a:r>
          </a:p>
          <a:p>
            <a:pPr marL="342900" indent="-342900">
              <a:buFont typeface="Arial" pitchFamily="34" charset="0"/>
              <a:buChar char="•"/>
            </a:pPr>
            <a:endParaRPr lang="cs-CZ" sz="1200" dirty="0">
              <a:solidFill>
                <a:schemeClr val="accent6"/>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i="1" dirty="0">
                <a:latin typeface="Cambria" panose="02040503050406030204" pitchFamily="18" charset="0"/>
                <a:ea typeface="Cambria" panose="02040503050406030204" pitchFamily="18" charset="0"/>
              </a:rPr>
              <a:t>Provozovatel se musí vzdát povolenek za vypuštěné emise. V opačném případě poplatek 40/100 eur</a:t>
            </a:r>
            <a:r>
              <a:rPr lang="en-US" sz="1200" i="1" dirty="0">
                <a:latin typeface="Cambria" panose="02040503050406030204" pitchFamily="18" charset="0"/>
                <a:ea typeface="Cambria" panose="02040503050406030204" pitchFamily="18" charset="0"/>
              </a:rPr>
              <a:t>.</a:t>
            </a:r>
            <a:endParaRPr lang="cs-CZ" sz="1200" i="1" dirty="0">
              <a:latin typeface="Cambria" panose="02040503050406030204" pitchFamily="18" charset="0"/>
              <a:ea typeface="Cambria" panose="02040503050406030204" pitchFamily="18" charset="0"/>
            </a:endParaRPr>
          </a:p>
          <a:p>
            <a:pPr marL="342900" indent="-342900">
              <a:buFont typeface="Arial" pitchFamily="34" charset="0"/>
              <a:buChar char="•"/>
            </a:pPr>
            <a:endParaRPr lang="cs-CZ" sz="1200" i="1" dirty="0">
              <a:solidFill>
                <a:schemeClr val="accent6"/>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dirty="0">
                <a:solidFill>
                  <a:schemeClr val="accent6"/>
                </a:solidFill>
                <a:latin typeface="Cambria" panose="02040503050406030204" pitchFamily="18" charset="0"/>
                <a:ea typeface="Cambria" panose="02040503050406030204" pitchFamily="18" charset="0"/>
              </a:rPr>
              <a:t>SDEU: žádná moderace, diskrece unijního zákonodárce</a:t>
            </a:r>
          </a:p>
          <a:p>
            <a:pPr marL="342900" indent="-342900">
              <a:buFont typeface="Arial" pitchFamily="34" charset="0"/>
              <a:buChar char="•"/>
            </a:pPr>
            <a:r>
              <a:rPr lang="cs-CZ" sz="1200" i="1" dirty="0">
                <a:solidFill>
                  <a:schemeClr val="accent6"/>
                </a:solidFill>
                <a:latin typeface="Cambria" panose="02040503050406030204" pitchFamily="18" charset="0"/>
                <a:ea typeface="Cambria" panose="02040503050406030204" pitchFamily="18" charset="0"/>
              </a:rPr>
              <a:t>„...</a:t>
            </a:r>
            <a:r>
              <a:rPr lang="en-US" sz="1200" i="1" dirty="0">
                <a:solidFill>
                  <a:schemeClr val="accent6"/>
                </a:solidFill>
                <a:latin typeface="Cambria" panose="02040503050406030204" pitchFamily="18" charset="0"/>
                <a:ea typeface="Cambria" panose="02040503050406030204" pitchFamily="18" charset="0"/>
              </a:rPr>
              <a:t>necessary in the pursuit of the legitimate objective of establishing an efficient carbon dioxide equivalent allowance trading scheme</a:t>
            </a:r>
            <a:r>
              <a:rPr lang="cs-CZ" sz="1200" i="1" dirty="0">
                <a:solidFill>
                  <a:schemeClr val="accent6"/>
                </a:solidFill>
                <a:latin typeface="Cambria" panose="02040503050406030204" pitchFamily="18" charset="0"/>
                <a:ea typeface="Cambria" panose="02040503050406030204" pitchFamily="18" charset="0"/>
              </a:rPr>
              <a:t>“</a:t>
            </a:r>
          </a:p>
          <a:p>
            <a:pPr marL="342900" indent="-342900">
              <a:buFont typeface="Arial" pitchFamily="34" charset="0"/>
              <a:buChar char="•"/>
            </a:pPr>
            <a:r>
              <a:rPr lang="cs-CZ" sz="1200" i="1" dirty="0">
                <a:solidFill>
                  <a:schemeClr val="accent6"/>
                </a:solidFill>
                <a:latin typeface="Cambria" panose="02040503050406030204" pitchFamily="18" charset="0"/>
                <a:ea typeface="Cambria" panose="02040503050406030204" pitchFamily="18" charset="0"/>
              </a:rPr>
              <a:t>„</a:t>
            </a:r>
            <a:r>
              <a:rPr lang="en-US" sz="1200" i="1" dirty="0">
                <a:solidFill>
                  <a:schemeClr val="accent6"/>
                </a:solidFill>
                <a:latin typeface="Cambria" panose="02040503050406030204" pitchFamily="18" charset="0"/>
                <a:ea typeface="Cambria" panose="02040503050406030204" pitchFamily="18" charset="0"/>
              </a:rPr>
              <a:t>The overall scheme of the directive is thus based on the strict accounting of the issue</a:t>
            </a:r>
            <a:r>
              <a:rPr lang="cs-CZ" sz="1200" i="1" dirty="0">
                <a:solidFill>
                  <a:schemeClr val="accent6"/>
                </a:solidFill>
                <a:latin typeface="Cambria" panose="02040503050406030204" pitchFamily="18" charset="0"/>
                <a:ea typeface="Cambria" panose="02040503050406030204" pitchFamily="18" charset="0"/>
              </a:rPr>
              <a:t>…“</a:t>
            </a:r>
          </a:p>
          <a:p>
            <a:pPr marL="342900" indent="-342900">
              <a:buFont typeface="Arial" pitchFamily="34" charset="0"/>
              <a:buChar char="•"/>
            </a:pPr>
            <a:endParaRPr lang="cs-CZ" sz="1200" i="1" dirty="0">
              <a:solidFill>
                <a:schemeClr val="accent6"/>
              </a:solidFill>
              <a:latin typeface="Cambria" panose="02040503050406030204" pitchFamily="18" charset="0"/>
              <a:ea typeface="Cambria" panose="02040503050406030204" pitchFamily="18" charset="0"/>
            </a:endParaRPr>
          </a:p>
          <a:p>
            <a:r>
              <a:rPr lang="cs-CZ" sz="1200" b="1" dirty="0" err="1">
                <a:solidFill>
                  <a:schemeClr val="tx1"/>
                </a:solidFill>
                <a:latin typeface="Cambria" panose="02040503050406030204" pitchFamily="18" charset="0"/>
                <a:ea typeface="Cambria" panose="02040503050406030204" pitchFamily="18" charset="0"/>
              </a:rPr>
              <a:t>Nordzucker</a:t>
            </a:r>
            <a:r>
              <a:rPr lang="cs-CZ" sz="1200" b="1" dirty="0">
                <a:solidFill>
                  <a:schemeClr val="tx1"/>
                </a:solidFill>
                <a:latin typeface="Cambria" panose="02040503050406030204" pitchFamily="18" charset="0"/>
                <a:ea typeface="Cambria" panose="02040503050406030204" pitchFamily="18" charset="0"/>
              </a:rPr>
              <a:t> (C‑148/14) </a:t>
            </a:r>
          </a:p>
          <a:p>
            <a:pPr algn="just"/>
            <a:r>
              <a:rPr lang="cs-CZ" sz="1200" i="1" dirty="0">
                <a:solidFill>
                  <a:schemeClr val="tx1"/>
                </a:solidFill>
                <a:latin typeface="Cambria" panose="02040503050406030204" pitchFamily="18" charset="0"/>
                <a:ea typeface="Cambria" panose="02040503050406030204" pitchFamily="18" charset="0"/>
              </a:rPr>
              <a:t>„</a:t>
            </a:r>
            <a:r>
              <a:rPr lang="en-US" sz="1200" i="1" dirty="0">
                <a:solidFill>
                  <a:schemeClr val="tx1"/>
                </a:solidFill>
                <a:latin typeface="Cambria" panose="02040503050406030204" pitchFamily="18" charset="0"/>
                <a:ea typeface="Cambria" panose="02040503050406030204" pitchFamily="18" charset="0"/>
              </a:rPr>
              <a:t>On the other hand, the penalties which the Member States are required to provide under Article 16(1) of Directive 2003/87 constitute an appropriate instrument in such a situation in so far as, in accordance with the wording of that provision, those penalties </a:t>
            </a:r>
            <a:r>
              <a:rPr lang="en-US" sz="1200" b="1" i="1" dirty="0">
                <a:solidFill>
                  <a:schemeClr val="tx1"/>
                </a:solidFill>
                <a:latin typeface="Cambria" panose="02040503050406030204" pitchFamily="18" charset="0"/>
                <a:ea typeface="Cambria" panose="02040503050406030204" pitchFamily="18" charset="0"/>
              </a:rPr>
              <a:t>must be proportionate to the infringement committed</a:t>
            </a:r>
            <a:r>
              <a:rPr lang="en-US" sz="1200" i="1" dirty="0">
                <a:solidFill>
                  <a:schemeClr val="tx1"/>
                </a:solidFill>
                <a:latin typeface="Cambria" panose="02040503050406030204" pitchFamily="18" charset="0"/>
                <a:ea typeface="Cambria" panose="02040503050406030204" pitchFamily="18" charset="0"/>
              </a:rPr>
              <a:t>. That means, inter alia, that it is for the competent national authorities to have regard to all the considerations of fact or law specific to each case in order to determine whether a penalty must be imposed on an operator and, where appropriate, which penalty. </a:t>
            </a:r>
            <a:r>
              <a:rPr lang="en-US" sz="1200" b="1" i="1" dirty="0">
                <a:solidFill>
                  <a:schemeClr val="tx1"/>
                </a:solidFill>
                <a:latin typeface="Cambria" panose="02040503050406030204" pitchFamily="18" charset="0"/>
                <a:ea typeface="Cambria" panose="02040503050406030204" pitchFamily="18" charset="0"/>
              </a:rPr>
              <a:t>That assessment requires, in particular, that the </a:t>
            </a:r>
            <a:r>
              <a:rPr lang="en-US" sz="1200" b="1" i="1" dirty="0" err="1">
                <a:solidFill>
                  <a:schemeClr val="tx1"/>
                </a:solidFill>
                <a:latin typeface="Cambria" panose="02040503050406030204" pitchFamily="18" charset="0"/>
                <a:ea typeface="Cambria" panose="02040503050406030204" pitchFamily="18" charset="0"/>
              </a:rPr>
              <a:t>behaviour</a:t>
            </a:r>
            <a:r>
              <a:rPr lang="en-US" sz="1200" b="1" i="1" dirty="0">
                <a:solidFill>
                  <a:schemeClr val="tx1"/>
                </a:solidFill>
                <a:latin typeface="Cambria" panose="02040503050406030204" pitchFamily="18" charset="0"/>
                <a:ea typeface="Cambria" panose="02040503050406030204" pitchFamily="18" charset="0"/>
              </a:rPr>
              <a:t> of the operator be taken into account, as well as its good faith or its fraudulent intentions</a:t>
            </a:r>
            <a:r>
              <a:rPr lang="en-US" sz="1200" i="1" dirty="0">
                <a:solidFill>
                  <a:schemeClr val="tx1"/>
                </a:solidFill>
                <a:latin typeface="Cambria" panose="02040503050406030204" pitchFamily="18" charset="0"/>
                <a:ea typeface="Cambria" panose="02040503050406030204" pitchFamily="18" charset="0"/>
              </a:rPr>
              <a:t>.</a:t>
            </a:r>
            <a:r>
              <a:rPr lang="cs-CZ" sz="1200" i="1" dirty="0">
                <a:solidFill>
                  <a:schemeClr val="tx1"/>
                </a:solidFill>
                <a:latin typeface="Cambria" panose="02040503050406030204" pitchFamily="18" charset="0"/>
                <a:ea typeface="Cambria" panose="02040503050406030204" pitchFamily="18" charset="0"/>
              </a:rPr>
              <a:t>“</a:t>
            </a:r>
          </a:p>
          <a:p>
            <a:pPr algn="just"/>
            <a:endParaRPr lang="cs-CZ" sz="1200" i="1" dirty="0">
              <a:solidFill>
                <a:schemeClr val="tx1"/>
              </a:solidFill>
              <a:latin typeface="Cambria" panose="02040503050406030204" pitchFamily="18" charset="0"/>
              <a:ea typeface="Cambria" panose="02040503050406030204" pitchFamily="18" charset="0"/>
            </a:endParaRPr>
          </a:p>
          <a:p>
            <a:pPr algn="just"/>
            <a:r>
              <a:rPr lang="cs-CZ" sz="1200" i="1" dirty="0">
                <a:solidFill>
                  <a:schemeClr val="tx1"/>
                </a:solidFill>
                <a:latin typeface="Cambria" panose="02040503050406030204" pitchFamily="18" charset="0"/>
                <a:ea typeface="Cambria" panose="02040503050406030204" pitchFamily="18" charset="0"/>
              </a:rPr>
              <a:t>- Ne moderace, ale zkoumání zavinění</a:t>
            </a:r>
          </a:p>
        </p:txBody>
      </p:sp>
    </p:spTree>
    <p:extLst>
      <p:ext uri="{BB962C8B-B14F-4D97-AF65-F5344CB8AC3E}">
        <p14:creationId xmlns:p14="http://schemas.microsoft.com/office/powerpoint/2010/main" val="13818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fade">
                                      <p:cBhvr>
                                        <p:cTn id="4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341754" cy="1028700"/>
          </a:xfrm>
          <a:prstGeom prst="rect">
            <a:avLst/>
          </a:prstGeom>
        </p:spPr>
        <p:txBody>
          <a:bodyPr lIns="91425" tIns="91425" rIns="91425" bIns="91425" anchor="ctr" anchorCtr="0">
            <a:noAutofit/>
          </a:bodyPr>
          <a:lstStyle/>
          <a:p>
            <a:pPr lvl="0"/>
            <a:r>
              <a:rPr lang="cs-CZ" dirty="0">
                <a:latin typeface="Roboto Slab" panose="020B0604020202020204" charset="0"/>
                <a:ea typeface="Roboto Slab" panose="020B0604020202020204" charset="0"/>
              </a:rPr>
              <a:t>BERN CONVENTION RECOMMENDATION NO 177 (2015)</a:t>
            </a:r>
            <a:endParaRPr lang="en" dirty="0">
              <a:latin typeface="Roboto Slab" panose="020B0604020202020204" charset="0"/>
              <a:ea typeface="Roboto Slab" panose="020B0604020202020204" charset="0"/>
            </a:endParaRPr>
          </a:p>
        </p:txBody>
      </p:sp>
      <p:sp>
        <p:nvSpPr>
          <p:cNvPr id="119" name="Shape 119"/>
          <p:cNvSpPr txBox="1"/>
          <p:nvPr/>
        </p:nvSpPr>
        <p:spPr>
          <a:xfrm>
            <a:off x="917426" y="1724825"/>
            <a:ext cx="7841564" cy="2669062"/>
          </a:xfrm>
          <a:prstGeom prst="rect">
            <a:avLst/>
          </a:prstGeom>
          <a:noFill/>
          <a:ln>
            <a:noFill/>
          </a:ln>
        </p:spPr>
        <p:txBody>
          <a:bodyPr lIns="91425" tIns="91425" rIns="91425" bIns="91425" anchor="t" anchorCtr="0">
            <a:noAutofit/>
          </a:bodyPr>
          <a:lstStyle/>
          <a:p>
            <a:pPr marL="285750" lvl="3" indent="-285750" algn="just">
              <a:spcBef>
                <a:spcPts val="600"/>
              </a:spcBef>
              <a:buFont typeface="Arial" pitchFamily="34" charset="0"/>
              <a:buChar char="•"/>
            </a:pPr>
            <a:r>
              <a:rPr lang="en-US" b="1" dirty="0">
                <a:solidFill>
                  <a:schemeClr val="tx1"/>
                </a:solidFill>
                <a:latin typeface="Roboto Slab" charset="0"/>
                <a:ea typeface="Roboto Slab" charset="0"/>
                <a:cs typeface="Nixie One"/>
                <a:sym typeface="Nixie One"/>
              </a:rPr>
              <a:t>RECOMMENDATION N° 177 (2015)</a:t>
            </a:r>
            <a:r>
              <a:rPr lang="cs-CZ" b="1" dirty="0">
                <a:solidFill>
                  <a:schemeClr val="tx1"/>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ON THE GRAVITY FACTORS AND SENTENCING</a:t>
            </a:r>
            <a:r>
              <a:rPr lang="cs-CZ" b="1" dirty="0">
                <a:solidFill>
                  <a:schemeClr val="accent3"/>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PRINCIPLES</a:t>
            </a:r>
            <a:r>
              <a:rPr lang="en-US" b="1" dirty="0">
                <a:solidFill>
                  <a:schemeClr val="tx1"/>
                </a:solidFill>
                <a:latin typeface="Roboto Slab" charset="0"/>
                <a:ea typeface="Roboto Slab" charset="0"/>
                <a:cs typeface="Nixie One"/>
                <a:sym typeface="Nixie One"/>
              </a:rPr>
              <a:t> FOR THE EVALUATION OF </a:t>
            </a:r>
            <a:r>
              <a:rPr lang="en-US" b="1" dirty="0">
                <a:solidFill>
                  <a:schemeClr val="accent2"/>
                </a:solidFill>
                <a:latin typeface="Roboto Slab" charset="0"/>
                <a:ea typeface="Roboto Slab" charset="0"/>
                <a:cs typeface="Nixie One"/>
                <a:sym typeface="Nixie One"/>
              </a:rPr>
              <a:t>OFFENCES</a:t>
            </a:r>
            <a:r>
              <a:rPr lang="cs-CZ" b="1" dirty="0">
                <a:solidFill>
                  <a:schemeClr val="accent2"/>
                </a:solidFill>
                <a:latin typeface="Roboto Slab" charset="0"/>
                <a:ea typeface="Roboto Slab" charset="0"/>
                <a:cs typeface="Nixie One"/>
                <a:sym typeface="Nixie One"/>
              </a:rPr>
              <a:t> </a:t>
            </a:r>
            <a:r>
              <a:rPr lang="en-US" b="1" dirty="0">
                <a:solidFill>
                  <a:schemeClr val="accent2"/>
                </a:solidFill>
                <a:latin typeface="Roboto Slab" charset="0"/>
                <a:ea typeface="Roboto Slab" charset="0"/>
                <a:cs typeface="Nixie One"/>
                <a:sym typeface="Nixie One"/>
              </a:rPr>
              <a:t>AGAINST BIRDS</a:t>
            </a:r>
            <a:r>
              <a:rPr lang="en-US" b="1" dirty="0">
                <a:solidFill>
                  <a:schemeClr val="tx1"/>
                </a:solidFill>
                <a:latin typeface="Roboto Slab" charset="0"/>
                <a:ea typeface="Roboto Slab" charset="0"/>
                <a:cs typeface="Nixie One"/>
                <a:sym typeface="Nixie One"/>
              </a:rPr>
              <a:t>, AND IN PARTICULAR THE ILLEGAL</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KILLING, TRAPPING AND TRADE OF WILD BIRDS</a:t>
            </a:r>
            <a:endParaRPr lang="cs-CZ" b="1" dirty="0">
              <a:solidFill>
                <a:schemeClr val="tx1"/>
              </a:solidFill>
              <a:latin typeface="Roboto Slab" charset="0"/>
              <a:ea typeface="Roboto Slab" charset="0"/>
              <a:cs typeface="Nixie One"/>
              <a:sym typeface="Nixie One"/>
            </a:endParaRPr>
          </a:p>
          <a:p>
            <a:pPr marL="285750" lvl="3" indent="-285750" algn="just">
              <a:spcBef>
                <a:spcPts val="600"/>
              </a:spcBef>
              <a:buFont typeface="Arial" pitchFamily="34" charset="0"/>
              <a:buChar char="•"/>
            </a:pPr>
            <a:r>
              <a:rPr lang="cs-CZ" b="1" dirty="0" err="1">
                <a:solidFill>
                  <a:schemeClr val="tx1"/>
                </a:solidFill>
                <a:latin typeface="Roboto Slab" charset="0"/>
                <a:ea typeface="Roboto Slab" charset="0"/>
                <a:cs typeface="Nixie One"/>
                <a:sym typeface="Nixie One"/>
              </a:rPr>
              <a:t>Why</a:t>
            </a:r>
            <a:r>
              <a:rPr lang="cs-CZ" b="1" dirty="0">
                <a:solidFill>
                  <a:schemeClr val="tx1"/>
                </a:solidFill>
                <a:latin typeface="Roboto Slab" charset="0"/>
                <a:ea typeface="Roboto Slab" charset="0"/>
                <a:cs typeface="Nixie One"/>
                <a:sym typeface="Nixie One"/>
              </a:rPr>
              <a:t>? D</a:t>
            </a:r>
            <a:r>
              <a:rPr lang="en-US" b="1" dirty="0" err="1">
                <a:solidFill>
                  <a:schemeClr val="tx1"/>
                </a:solidFill>
                <a:latin typeface="Roboto Slab" charset="0"/>
                <a:ea typeface="Roboto Slab" charset="0"/>
                <a:cs typeface="Nixie One"/>
                <a:sym typeface="Nixie One"/>
              </a:rPr>
              <a:t>ifferences</a:t>
            </a:r>
            <a:r>
              <a:rPr lang="en-US" b="1" dirty="0">
                <a:solidFill>
                  <a:schemeClr val="tx1"/>
                </a:solidFill>
                <a:latin typeface="Roboto Slab" charset="0"/>
                <a:ea typeface="Roboto Slab" charset="0"/>
                <a:cs typeface="Nixie One"/>
                <a:sym typeface="Nixie One"/>
              </a:rPr>
              <a:t> among Parties in their evaluation of bird and other wildlife crime could affect</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the results expected by the implementation of the TAP as well as by other measures to eradicate illegal</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killing, trapping and trade of birds, and put at </a:t>
            </a:r>
            <a:r>
              <a:rPr lang="en-US" b="1" dirty="0">
                <a:solidFill>
                  <a:schemeClr val="accent1"/>
                </a:solidFill>
                <a:latin typeface="Roboto Slab" charset="0"/>
                <a:ea typeface="Roboto Slab" charset="0"/>
                <a:cs typeface="Nixie One"/>
                <a:sym typeface="Nixie One"/>
              </a:rPr>
              <a:t>risks the full achievement of the goals set under the</a:t>
            </a:r>
            <a:r>
              <a:rPr lang="cs-CZ" b="1" dirty="0">
                <a:solidFill>
                  <a:schemeClr val="accent1"/>
                </a:solidFill>
                <a:latin typeface="Roboto Slab" charset="0"/>
                <a:ea typeface="Roboto Slab" charset="0"/>
                <a:cs typeface="Nixie One"/>
                <a:sym typeface="Nixie One"/>
              </a:rPr>
              <a:t> </a:t>
            </a:r>
            <a:r>
              <a:rPr lang="en-US" b="1" dirty="0">
                <a:solidFill>
                  <a:schemeClr val="accent1"/>
                </a:solidFill>
                <a:latin typeface="Roboto Slab" charset="0"/>
                <a:ea typeface="Roboto Slab" charset="0"/>
                <a:cs typeface="Nixie One"/>
                <a:sym typeface="Nixie One"/>
              </a:rPr>
              <a:t>Convention in this field</a:t>
            </a:r>
            <a:r>
              <a:rPr lang="cs-CZ" b="1" dirty="0">
                <a:solidFill>
                  <a:schemeClr val="accent1"/>
                </a:solidFill>
                <a:latin typeface="Roboto Slab" charset="0"/>
                <a:ea typeface="Roboto Slab" charset="0"/>
                <a:cs typeface="Nixie One"/>
                <a:sym typeface="Nixie One"/>
              </a:rPr>
              <a:t>.</a:t>
            </a:r>
          </a:p>
          <a:p>
            <a:pPr marL="285750" lvl="3" indent="-285750" algn="just">
              <a:spcBef>
                <a:spcPts val="600"/>
              </a:spcBef>
              <a:buFont typeface="Arial" pitchFamily="34" charset="0"/>
              <a:buChar char="•"/>
            </a:pPr>
            <a:r>
              <a:rPr lang="cs-CZ" b="1" dirty="0" err="1">
                <a:solidFill>
                  <a:schemeClr val="tx1"/>
                </a:solidFill>
                <a:latin typeface="Roboto Slab" charset="0"/>
                <a:ea typeface="Roboto Slab" charset="0"/>
                <a:cs typeface="Nixie One"/>
                <a:sym typeface="Nixie One"/>
              </a:rPr>
              <a:t>Why</a:t>
            </a:r>
            <a:r>
              <a:rPr lang="cs-CZ" b="1" dirty="0">
                <a:solidFill>
                  <a:schemeClr val="tx1"/>
                </a:solidFill>
                <a:latin typeface="Roboto Slab" charset="0"/>
                <a:ea typeface="Roboto Slab" charset="0"/>
                <a:cs typeface="Nixie One"/>
                <a:sym typeface="Nixie One"/>
              </a:rPr>
              <a:t>? T</a:t>
            </a:r>
            <a:r>
              <a:rPr lang="en-US" b="1" dirty="0">
                <a:solidFill>
                  <a:schemeClr val="tx1"/>
                </a:solidFill>
                <a:latin typeface="Roboto Slab" charset="0"/>
                <a:ea typeface="Roboto Slab" charset="0"/>
                <a:cs typeface="Nixie One"/>
                <a:sym typeface="Nixie One"/>
              </a:rPr>
              <a:t>he use of </a:t>
            </a:r>
            <a:r>
              <a:rPr lang="en-US" b="1" dirty="0" err="1">
                <a:solidFill>
                  <a:schemeClr val="tx1"/>
                </a:solidFill>
                <a:latin typeface="Roboto Slab" charset="0"/>
                <a:ea typeface="Roboto Slab" charset="0"/>
                <a:cs typeface="Nixie One"/>
                <a:sym typeface="Nixie One"/>
              </a:rPr>
              <a:t>standardised</a:t>
            </a:r>
            <a:r>
              <a:rPr lang="en-US" b="1" dirty="0">
                <a:solidFill>
                  <a:schemeClr val="tx1"/>
                </a:solidFill>
                <a:latin typeface="Roboto Slab" charset="0"/>
                <a:ea typeface="Roboto Slab" charset="0"/>
                <a:cs typeface="Nixie One"/>
                <a:sym typeface="Nixie One"/>
              </a:rPr>
              <a:t> list of “gravity factors” that may inform prosecution and</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sentencing decisions, and be </a:t>
            </a:r>
            <a:r>
              <a:rPr lang="en-US" b="1" dirty="0">
                <a:solidFill>
                  <a:schemeClr val="accent1"/>
                </a:solidFill>
                <a:latin typeface="Roboto Slab" charset="0"/>
                <a:ea typeface="Roboto Slab" charset="0"/>
                <a:cs typeface="Nixie One"/>
                <a:sym typeface="Nixie One"/>
              </a:rPr>
              <a:t>implemented across a range of different jurisdictions in a </a:t>
            </a:r>
            <a:r>
              <a:rPr lang="en-US" b="1" dirty="0" err="1">
                <a:solidFill>
                  <a:schemeClr val="accent1"/>
                </a:solidFill>
                <a:latin typeface="Roboto Slab" charset="0"/>
                <a:ea typeface="Roboto Slab" charset="0"/>
                <a:cs typeface="Nixie One"/>
                <a:sym typeface="Nixie One"/>
              </a:rPr>
              <a:t>harmonised</a:t>
            </a:r>
            <a:r>
              <a:rPr lang="cs-CZ" b="1" dirty="0">
                <a:solidFill>
                  <a:schemeClr val="accent1"/>
                </a:solidFill>
                <a:latin typeface="Roboto Slab" charset="0"/>
                <a:ea typeface="Roboto Slab" charset="0"/>
                <a:cs typeface="Nixie One"/>
                <a:sym typeface="Nixie One"/>
              </a:rPr>
              <a:t> </a:t>
            </a:r>
            <a:r>
              <a:rPr lang="en-US" b="1" dirty="0">
                <a:solidFill>
                  <a:schemeClr val="accent1"/>
                </a:solidFill>
                <a:latin typeface="Roboto Slab" charset="0"/>
                <a:ea typeface="Roboto Slab" charset="0"/>
                <a:cs typeface="Nixie One"/>
                <a:sym typeface="Nixie One"/>
              </a:rPr>
              <a:t>manner</a:t>
            </a:r>
            <a:r>
              <a:rPr lang="en-US" b="1" dirty="0">
                <a:solidFill>
                  <a:schemeClr val="tx1"/>
                </a:solidFill>
                <a:latin typeface="Roboto Slab" charset="0"/>
                <a:ea typeface="Roboto Slab" charset="0"/>
                <a:cs typeface="Nixie One"/>
                <a:sym typeface="Nixie One"/>
              </a:rPr>
              <a:t> will be a major step towards an </a:t>
            </a:r>
            <a:r>
              <a:rPr lang="en-US" b="1" dirty="0">
                <a:solidFill>
                  <a:schemeClr val="accent1"/>
                </a:solidFill>
                <a:latin typeface="Roboto Slab" charset="0"/>
                <a:ea typeface="Roboto Slab" charset="0"/>
                <a:cs typeface="Nixie One"/>
                <a:sym typeface="Nixie One"/>
              </a:rPr>
              <a:t>effective and coordinated response </a:t>
            </a:r>
            <a:r>
              <a:rPr lang="en-US" b="1" dirty="0">
                <a:solidFill>
                  <a:schemeClr val="tx1"/>
                </a:solidFill>
                <a:latin typeface="Roboto Slab" charset="0"/>
                <a:ea typeface="Roboto Slab" charset="0"/>
                <a:cs typeface="Nixie One"/>
                <a:sym typeface="Nixie One"/>
              </a:rPr>
              <a:t>against wild bird crimes,</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and towards the implementation of the Convention</a:t>
            </a:r>
          </a:p>
          <a:p>
            <a:pPr marL="285750" lvl="3" indent="-285750">
              <a:spcBef>
                <a:spcPts val="600"/>
              </a:spcBef>
              <a:buFont typeface="Arial" pitchFamily="34" charset="0"/>
              <a:buChar char="•"/>
            </a:pPr>
            <a:endParaRPr lang="en-GB" sz="1800" dirty="0">
              <a:solidFill>
                <a:schemeClr val="tx1"/>
              </a:solidFill>
              <a:latin typeface="Roboto Slab" charset="0"/>
              <a:ea typeface="Roboto Slab" charset="0"/>
              <a:cs typeface="Nixie One"/>
              <a:sym typeface="Nixie One"/>
            </a:endParaRP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396440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738940"/>
            <a:ext cx="8135471" cy="4862870"/>
          </a:xfrm>
          <a:prstGeom prst="rect">
            <a:avLst/>
          </a:prstGeom>
          <a:noFill/>
        </p:spPr>
        <p:txBody>
          <a:bodyPr wrap="square" rtlCol="0">
            <a:spAutoFit/>
          </a:bodyPr>
          <a:lstStyle/>
          <a:p>
            <a:r>
              <a:rPr lang="en-US" sz="1600" b="1" dirty="0">
                <a:solidFill>
                  <a:schemeClr val="tx1"/>
                </a:solidFill>
                <a:latin typeface="Roboto Slab" charset="0"/>
                <a:ea typeface="Roboto Slab" charset="0"/>
              </a:rPr>
              <a:t>Recommends </a:t>
            </a:r>
            <a:r>
              <a:rPr lang="en-US" sz="1600" b="1" dirty="0">
                <a:solidFill>
                  <a:schemeClr val="accent1"/>
                </a:solidFill>
                <a:latin typeface="Roboto Slab" charset="0"/>
                <a:ea typeface="Roboto Slab" charset="0"/>
              </a:rPr>
              <a:t>contracting parties </a:t>
            </a:r>
            <a:r>
              <a:rPr lang="en-US" sz="1600" b="1" dirty="0">
                <a:solidFill>
                  <a:schemeClr val="tx1"/>
                </a:solidFill>
                <a:latin typeface="Roboto Slab" charset="0"/>
                <a:ea typeface="Roboto Slab" charset="0"/>
              </a:rPr>
              <a:t>to the Convention and invites </a:t>
            </a:r>
            <a:r>
              <a:rPr lang="en-US" sz="1600" b="1" dirty="0">
                <a:solidFill>
                  <a:schemeClr val="accent2"/>
                </a:solidFill>
                <a:latin typeface="Roboto Slab" charset="0"/>
                <a:ea typeface="Roboto Slab" charset="0"/>
              </a:rPr>
              <a:t>observer States </a:t>
            </a:r>
            <a:r>
              <a:rPr lang="en-US" sz="1600" b="1" dirty="0">
                <a:solidFill>
                  <a:schemeClr val="tx1"/>
                </a:solidFill>
                <a:latin typeface="Roboto Slab" charset="0"/>
                <a:ea typeface="Roboto Slab" charset="0"/>
              </a:rPr>
              <a:t>to:</a:t>
            </a:r>
            <a:endParaRPr lang="cs-CZ" sz="1600" b="1" dirty="0">
              <a:solidFill>
                <a:schemeClr val="tx1"/>
              </a:solidFill>
              <a:latin typeface="Roboto Slab" charset="0"/>
              <a:ea typeface="Roboto Slab" charset="0"/>
            </a:endParaRPr>
          </a:p>
          <a:p>
            <a:endParaRPr lang="en-US" sz="105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1. </a:t>
            </a:r>
            <a:r>
              <a:rPr lang="en-US" sz="1600" b="1" dirty="0">
                <a:solidFill>
                  <a:schemeClr val="accent3"/>
                </a:solidFill>
                <a:latin typeface="Roboto Slab" charset="0"/>
                <a:ea typeface="Roboto Slab" charset="0"/>
              </a:rPr>
              <a:t>Systematically use the list of </a:t>
            </a:r>
            <a:r>
              <a:rPr lang="en-US" sz="1600" b="1" dirty="0">
                <a:solidFill>
                  <a:schemeClr val="accent6"/>
                </a:solidFill>
                <a:latin typeface="Roboto Slab" charset="0"/>
                <a:ea typeface="Roboto Slab" charset="0"/>
              </a:rPr>
              <a:t>gravity factors </a:t>
            </a:r>
            <a:r>
              <a:rPr lang="en-US" sz="1600" b="1" dirty="0">
                <a:solidFill>
                  <a:schemeClr val="tx1"/>
                </a:solidFill>
                <a:latin typeface="Roboto Slab" charset="0"/>
                <a:ea typeface="Roboto Slab" charset="0"/>
              </a:rPr>
              <a:t>appended (Appendix I) to this Recommendation for</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the evaluation of wild bird crimes/offences during investigation, prosecution and conviction of</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offenders;</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2. </a:t>
            </a:r>
            <a:r>
              <a:rPr lang="en-US" sz="1600" b="1" dirty="0">
                <a:solidFill>
                  <a:schemeClr val="accent3"/>
                </a:solidFill>
                <a:latin typeface="Roboto Slab" charset="0"/>
                <a:ea typeface="Roboto Slab" charset="0"/>
              </a:rPr>
              <a:t>Disseminate and encourage the use </a:t>
            </a:r>
            <a:r>
              <a:rPr lang="en-US" sz="1600" b="1" dirty="0">
                <a:solidFill>
                  <a:schemeClr val="tx1"/>
                </a:solidFill>
                <a:latin typeface="Roboto Slab" charset="0"/>
                <a:ea typeface="Roboto Slab" charset="0"/>
              </a:rPr>
              <a:t>– in the full respect of the principle of judicial independence</a:t>
            </a:r>
            <a:r>
              <a:rPr lang="cs-CZ" sz="1600" b="1" dirty="0">
                <a:solidFill>
                  <a:schemeClr val="tx1"/>
                </a:solidFill>
                <a:latin typeface="Roboto Slab" charset="0"/>
                <a:ea typeface="Roboto Slab" charset="0"/>
              </a:rPr>
              <a:t> </a:t>
            </a:r>
            <a:r>
              <a:rPr lang="en-US" sz="1600" b="1" dirty="0">
                <a:solidFill>
                  <a:schemeClr val="accent3"/>
                </a:solidFill>
                <a:latin typeface="Roboto Slab" charset="0"/>
                <a:ea typeface="Roboto Slab" charset="0"/>
              </a:rPr>
              <a:t>of</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both the over-arching and jurisdiction-</a:t>
            </a:r>
            <a:r>
              <a:rPr lang="en-US" sz="1600" b="1" dirty="0" err="1">
                <a:solidFill>
                  <a:schemeClr val="accent3"/>
                </a:solidFill>
                <a:latin typeface="Roboto Slab" charset="0"/>
                <a:ea typeface="Roboto Slab" charset="0"/>
              </a:rPr>
              <a:t>focussed</a:t>
            </a:r>
            <a:r>
              <a:rPr lang="en-US" sz="1600" b="1" dirty="0">
                <a:solidFill>
                  <a:schemeClr val="accent3"/>
                </a:solidFill>
                <a:latin typeface="Roboto Slab" charset="0"/>
                <a:ea typeface="Roboto Slab" charset="0"/>
              </a:rPr>
              <a:t> </a:t>
            </a:r>
            <a:r>
              <a:rPr lang="en-US" sz="1600" b="1" dirty="0">
                <a:solidFill>
                  <a:schemeClr val="accent6"/>
                </a:solidFill>
                <a:latin typeface="Roboto Slab" charset="0"/>
                <a:ea typeface="Roboto Slab" charset="0"/>
              </a:rPr>
              <a:t>principles</a:t>
            </a:r>
            <a:r>
              <a:rPr lang="en-US" sz="1600" b="1" dirty="0">
                <a:solidFill>
                  <a:schemeClr val="accent2"/>
                </a:solidFill>
                <a:latin typeface="Roboto Slab" charset="0"/>
                <a:ea typeface="Roboto Slab" charset="0"/>
              </a:rPr>
              <a:t> appended </a:t>
            </a:r>
            <a:r>
              <a:rPr lang="en-US" sz="1600" b="1" dirty="0">
                <a:solidFill>
                  <a:schemeClr val="tx1"/>
                </a:solidFill>
                <a:latin typeface="Roboto Slab" charset="0"/>
                <a:ea typeface="Roboto Slab" charset="0"/>
              </a:rPr>
              <a:t>(Appendix II) </a:t>
            </a:r>
            <a:r>
              <a:rPr lang="en-US" sz="1600" b="1" dirty="0">
                <a:solidFill>
                  <a:schemeClr val="accent2"/>
                </a:solidFill>
                <a:latin typeface="Roboto Slab" charset="0"/>
                <a:ea typeface="Roboto Slab" charset="0"/>
              </a:rPr>
              <a:t>to this</a:t>
            </a:r>
            <a:r>
              <a:rPr lang="cs-CZ" sz="1600" b="1" dirty="0">
                <a:solidFill>
                  <a:schemeClr val="accent2"/>
                </a:solidFill>
                <a:latin typeface="Roboto Slab" charset="0"/>
                <a:ea typeface="Roboto Slab" charset="0"/>
              </a:rPr>
              <a:t> </a:t>
            </a:r>
            <a:r>
              <a:rPr lang="en-US" sz="1600" b="1" dirty="0">
                <a:solidFill>
                  <a:schemeClr val="accent2"/>
                </a:solidFill>
                <a:latin typeface="Roboto Slab" charset="0"/>
                <a:ea typeface="Roboto Slab" charset="0"/>
              </a:rPr>
              <a:t>Recommendation to inform the process of imposition of sanctions in wildlife crime cases</a:t>
            </a:r>
            <a:r>
              <a:rPr lang="en-US" sz="1600" b="1" dirty="0">
                <a:solidFill>
                  <a:schemeClr val="tx1"/>
                </a:solidFill>
                <a:latin typeface="Roboto Slab" charset="0"/>
                <a:ea typeface="Roboto Slab" charset="0"/>
              </a:rPr>
              <a: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especially those related to the illegal killing, taking and trading of wild birds;</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3. </a:t>
            </a:r>
            <a:r>
              <a:rPr lang="en-US" sz="1600" b="1" dirty="0">
                <a:solidFill>
                  <a:schemeClr val="accent3"/>
                </a:solidFill>
                <a:latin typeface="Roboto Slab" charset="0"/>
                <a:ea typeface="Roboto Slab" charset="0"/>
              </a:rPr>
              <a:t>Improve and enhance</a:t>
            </a:r>
            <a:r>
              <a:rPr lang="en-US" sz="1600" b="1" dirty="0">
                <a:solidFill>
                  <a:schemeClr val="tx1"/>
                </a:solidFill>
                <a:latin typeface="Roboto Slab" charset="0"/>
                <a:ea typeface="Roboto Slab" charset="0"/>
              </a:rPr>
              <a:t>, as a matter of urgency </a:t>
            </a:r>
            <a:r>
              <a:rPr lang="en-US" sz="1600" b="1" dirty="0">
                <a:solidFill>
                  <a:schemeClr val="accent6"/>
                </a:solidFill>
                <a:latin typeface="Roboto Slab" charset="0"/>
                <a:ea typeface="Roboto Slab" charset="0"/>
              </a:rPr>
              <a:t>inter-sector cooperation at national level</a:t>
            </a:r>
            <a:r>
              <a:rPr lang="en-US" sz="1600" b="1" dirty="0">
                <a:solidFill>
                  <a:schemeClr val="accent3"/>
                </a:solidFill>
                <a:latin typeface="Roboto Slab" charset="0"/>
                <a:ea typeface="Roboto Slab" charset="0"/>
              </a:rPr>
              <a:t>,</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particularly between the authorities competent for biodiversity-related matters and the Ministries</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of Justice</a:t>
            </a:r>
            <a:r>
              <a:rPr lang="en-US" sz="1600" b="1" dirty="0">
                <a:solidFill>
                  <a:schemeClr val="tx1"/>
                </a:solidFill>
                <a:latin typeface="Roboto Slab" charset="0"/>
                <a:ea typeface="Roboto Slab" charset="0"/>
              </a:rPr>
              <a:t>;</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4. </a:t>
            </a:r>
            <a:r>
              <a:rPr lang="en-US" sz="1600" b="1" dirty="0">
                <a:solidFill>
                  <a:schemeClr val="accent3"/>
                </a:solidFill>
                <a:latin typeface="Roboto Slab" charset="0"/>
                <a:ea typeface="Roboto Slab" charset="0"/>
              </a:rPr>
              <a:t>Keep the Standing Committee informed </a:t>
            </a:r>
            <a:r>
              <a:rPr lang="en-US" sz="1600" b="1" dirty="0">
                <a:solidFill>
                  <a:schemeClr val="tx1"/>
                </a:solidFill>
                <a:latin typeface="Roboto Slab" charset="0"/>
                <a:ea typeface="Roboto Slab" charset="0"/>
              </a:rPr>
              <a:t>of the implementation of this Recommendation.</a:t>
            </a:r>
            <a:endParaRPr lang="cs-CZ"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32014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animEffect transition="in" filter="fade">
                                      <p:cBhvr>
                                        <p:cTn id="13"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695397"/>
            <a:ext cx="8135471" cy="6355586"/>
          </a:xfrm>
          <a:prstGeom prst="rect">
            <a:avLst/>
          </a:prstGeom>
          <a:noFill/>
        </p:spPr>
        <p:txBody>
          <a:bodyPr wrap="square" rtlCol="0">
            <a:spAutoFit/>
          </a:bodyPr>
          <a:lstStyle/>
          <a:p>
            <a:r>
              <a:rPr lang="en-US" sz="1600" b="1" dirty="0">
                <a:solidFill>
                  <a:schemeClr val="accent6"/>
                </a:solidFill>
                <a:latin typeface="Roboto Slab" charset="0"/>
                <a:ea typeface="Roboto Slab" charset="0"/>
              </a:rPr>
              <a:t>Appendix I</a:t>
            </a:r>
            <a:r>
              <a:rPr lang="cs-CZ" sz="1600" b="1" dirty="0">
                <a:solidFill>
                  <a:schemeClr val="accent6"/>
                </a:solidFill>
                <a:latin typeface="Roboto Slab" charset="0"/>
                <a:ea typeface="Roboto Slab" charset="0"/>
              </a:rPr>
              <a:t>: </a:t>
            </a:r>
            <a:r>
              <a:rPr lang="en-US" sz="1600" b="1" dirty="0">
                <a:solidFill>
                  <a:schemeClr val="tx1"/>
                </a:solidFill>
                <a:latin typeface="Roboto Slab" charset="0"/>
                <a:ea typeface="Roboto Slab" charset="0"/>
              </a:rPr>
              <a:t>List of Gravity factors to be used to evaluate offences</a:t>
            </a:r>
            <a:endParaRPr lang="cs-CZ" sz="1600" b="1" dirty="0">
              <a:solidFill>
                <a:schemeClr val="tx1"/>
              </a:solidFill>
              <a:latin typeface="Roboto Slab" charset="0"/>
              <a:ea typeface="Roboto Slab" charset="0"/>
            </a:endParaRPr>
          </a:p>
          <a:p>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 </a:t>
            </a:r>
            <a:r>
              <a:rPr lang="en-US" sz="1600" b="1" dirty="0">
                <a:solidFill>
                  <a:schemeClr val="tx1"/>
                </a:solidFill>
                <a:latin typeface="Roboto Slab" charset="0"/>
                <a:ea typeface="Roboto Slab" charset="0"/>
              </a:rPr>
              <a:t>Conservation status of species</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(IUCN, Bern </a:t>
            </a:r>
            <a:r>
              <a:rPr lang="cs-CZ" i="1" dirty="0" err="1">
                <a:solidFill>
                  <a:schemeClr val="tx1"/>
                </a:solidFill>
                <a:latin typeface="Roboto Slab" charset="0"/>
                <a:ea typeface="Roboto Slab" charset="0"/>
              </a:rPr>
              <a:t>Convention</a:t>
            </a:r>
            <a:r>
              <a:rPr lang="cs-CZ" i="1" dirty="0">
                <a:solidFill>
                  <a:schemeClr val="tx1"/>
                </a:solidFill>
                <a:latin typeface="Roboto Slab" charset="0"/>
                <a:ea typeface="Roboto Slab" charset="0"/>
              </a:rPr>
              <a:t>, EU </a:t>
            </a:r>
            <a:r>
              <a:rPr lang="cs-CZ" i="1" dirty="0" err="1">
                <a:solidFill>
                  <a:schemeClr val="tx1"/>
                </a:solidFill>
                <a:latin typeface="Roboto Slab" charset="0"/>
                <a:ea typeface="Roboto Slab" charset="0"/>
              </a:rPr>
              <a:t>Nature</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Directives</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other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international</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listing</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standards</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2. </a:t>
            </a:r>
            <a:r>
              <a:rPr lang="en-US" sz="1600" b="1" dirty="0">
                <a:solidFill>
                  <a:schemeClr val="tx1"/>
                </a:solidFill>
                <a:latin typeface="Roboto Slab" charset="0"/>
                <a:ea typeface="Roboto Slab" charset="0"/>
              </a:rPr>
              <a:t>Impact risk for ecosystem</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cs-CZ" i="1" dirty="0" err="1">
                <a:solidFill>
                  <a:schemeClr val="tx1"/>
                </a:solidFill>
                <a:latin typeface="Roboto Slab" charset="0"/>
                <a:ea typeface="Roboto Slab" charset="0"/>
              </a:rPr>
              <a:t>damage</a:t>
            </a:r>
            <a:r>
              <a:rPr lang="cs-CZ" i="1" dirty="0">
                <a:solidFill>
                  <a:schemeClr val="tx1"/>
                </a:solidFill>
                <a:latin typeface="Roboto Slab" charset="0"/>
                <a:ea typeface="Roboto Slab" charset="0"/>
              </a:rPr>
              <a:t> to habitat, </a:t>
            </a:r>
            <a:r>
              <a:rPr lang="cs-CZ" i="1" dirty="0" err="1">
                <a:solidFill>
                  <a:schemeClr val="tx1"/>
                </a:solidFill>
                <a:latin typeface="Roboto Slab" charset="0"/>
                <a:ea typeface="Roboto Slab" charset="0"/>
              </a:rPr>
              <a:t>impact</a:t>
            </a:r>
            <a:r>
              <a:rPr lang="cs-CZ" i="1" dirty="0">
                <a:solidFill>
                  <a:schemeClr val="tx1"/>
                </a:solidFill>
                <a:latin typeface="Roboto Slab" charset="0"/>
                <a:ea typeface="Roboto Slab" charset="0"/>
              </a:rPr>
              <a:t> on </a:t>
            </a:r>
            <a:r>
              <a:rPr lang="cs-CZ" i="1" dirty="0" err="1">
                <a:solidFill>
                  <a:schemeClr val="tx1"/>
                </a:solidFill>
                <a:latin typeface="Roboto Slab" charset="0"/>
                <a:ea typeface="Roboto Slab" charset="0"/>
              </a:rPr>
              <a:t>population</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3. </a:t>
            </a:r>
            <a:r>
              <a:rPr lang="en-US" sz="1600" b="1" dirty="0">
                <a:solidFill>
                  <a:schemeClr val="tx1"/>
                </a:solidFill>
                <a:latin typeface="Roboto Slab" charset="0"/>
                <a:ea typeface="Roboto Slab" charset="0"/>
              </a:rPr>
              <a:t>Legal obligation to protect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under international legislation</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cs-CZ" i="1" dirty="0" err="1">
                <a:solidFill>
                  <a:schemeClr val="tx1"/>
                </a:solidFill>
                <a:latin typeface="Roboto Slab" charset="0"/>
                <a:ea typeface="Roboto Slab" charset="0"/>
              </a:rPr>
              <a:t>international</a:t>
            </a:r>
            <a:r>
              <a:rPr lang="cs-CZ" i="1" dirty="0">
                <a:solidFill>
                  <a:schemeClr val="tx1"/>
                </a:solidFill>
                <a:latin typeface="Roboto Slab" charset="0"/>
                <a:ea typeface="Roboto Slab" charset="0"/>
              </a:rPr>
              <a:t> solidarity and </a:t>
            </a:r>
            <a:r>
              <a:rPr lang="cs-CZ" i="1" dirty="0" err="1">
                <a:solidFill>
                  <a:schemeClr val="tx1"/>
                </a:solidFill>
                <a:latin typeface="Roboto Slab" charset="0"/>
                <a:ea typeface="Roboto Slab" charset="0"/>
              </a:rPr>
              <a:t>consistent</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enforcement</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4. </a:t>
            </a:r>
            <a:r>
              <a:rPr lang="en-US" sz="1600" b="1" dirty="0">
                <a:solidFill>
                  <a:schemeClr val="tx1"/>
                </a:solidFill>
                <a:latin typeface="Roboto Slab" charset="0"/>
                <a:ea typeface="Roboto Slab" charset="0"/>
              </a:rPr>
              <a:t>Indiscriminate method used in</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committing offence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any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potential or actual damage or loss that method has previously</a:t>
            </a:r>
            <a:r>
              <a:rPr lang="cs-CZ" i="1" dirty="0">
                <a:solidFill>
                  <a:schemeClr val="tx1"/>
                </a:solidFill>
                <a:latin typeface="Roboto Slab" charset="0"/>
                <a:ea typeface="Roboto Slab" charset="0"/>
              </a:rPr>
              <a:t> c</a:t>
            </a:r>
            <a:r>
              <a:rPr lang="en-US" i="1" dirty="0" err="1">
                <a:solidFill>
                  <a:schemeClr val="tx1"/>
                </a:solidFill>
                <a:latin typeface="Roboto Slab" charset="0"/>
                <a:ea typeface="Roboto Slab" charset="0"/>
              </a:rPr>
              <a:t>aused</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5. </a:t>
            </a:r>
            <a:r>
              <a:rPr lang="en-US" sz="1600" b="1" dirty="0">
                <a:solidFill>
                  <a:schemeClr val="tx1"/>
                </a:solidFill>
                <a:latin typeface="Roboto Slab" charset="0"/>
                <a:ea typeface="Roboto Slab" charset="0"/>
              </a:rPr>
              <a:t>Commercial motivation</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any planned a</a:t>
            </a:r>
            <a:r>
              <a:rPr lang="cs-CZ" i="1" dirty="0">
                <a:solidFill>
                  <a:schemeClr val="tx1"/>
                </a:solidFill>
                <a:latin typeface="Roboto Slab" charset="0"/>
                <a:ea typeface="Roboto Slab" charset="0"/>
              </a:rPr>
              <a:t>c</a:t>
            </a:r>
            <a:r>
              <a:rPr lang="en-US" i="1" dirty="0" err="1">
                <a:solidFill>
                  <a:schemeClr val="tx1"/>
                </a:solidFill>
                <a:latin typeface="Roboto Slab" charset="0"/>
                <a:ea typeface="Roboto Slab" charset="0"/>
              </a:rPr>
              <a:t>tivity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aiming for financial benefit</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6. </a:t>
            </a:r>
            <a:r>
              <a:rPr lang="en-US" sz="1600" b="1" dirty="0">
                <a:solidFill>
                  <a:schemeClr val="tx1"/>
                </a:solidFill>
                <a:latin typeface="Roboto Slab" charset="0"/>
                <a:ea typeface="Roboto Slab" charset="0"/>
              </a:rPr>
              <a:t>Illegal gain/quantum</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actual gain as well as</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potential gain</a:t>
            </a:r>
            <a:r>
              <a:rPr lang="cs-CZ" i="1" dirty="0">
                <a:solidFill>
                  <a:schemeClr val="tx1"/>
                </a:solidFill>
                <a:latin typeface="Roboto Slab" charset="0"/>
                <a:ea typeface="Roboto Slab" charset="0"/>
              </a:rPr>
              <a:t>)</a:t>
            </a:r>
          </a:p>
          <a:p>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 </a:t>
            </a:r>
          </a:p>
          <a:p>
            <a:endParaRPr lang="en-US" sz="600"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42054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28" end="28"/>
                                            </p:txEl>
                                          </p:spTgt>
                                        </p:tgtEl>
                                        <p:attrNameLst>
                                          <p:attrName>style.visibility</p:attrName>
                                        </p:attrNameLst>
                                      </p:cBhvr>
                                      <p:to>
                                        <p:strVal val="visible"/>
                                      </p:to>
                                    </p:set>
                                    <p:animEffect transition="in" filter="fade">
                                      <p:cBhvr>
                                        <p:cTn id="13" dur="500"/>
                                        <p:tgtEl>
                                          <p:spTgt spid="2">
                                            <p:txEl>
                                              <p:pRg st="28" end="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855054"/>
            <a:ext cx="8135471" cy="5632311"/>
          </a:xfrm>
          <a:prstGeom prst="rect">
            <a:avLst/>
          </a:prstGeom>
          <a:noFill/>
        </p:spPr>
        <p:txBody>
          <a:bodyPr wrap="square" rtlCol="0">
            <a:spAutoFit/>
          </a:bodyPr>
          <a:lstStyle/>
          <a:p>
            <a:r>
              <a:rPr lang="en-US" sz="1600" b="1" dirty="0">
                <a:solidFill>
                  <a:schemeClr val="accent6"/>
                </a:solidFill>
                <a:latin typeface="Roboto Slab" charset="0"/>
                <a:ea typeface="Roboto Slab" charset="0"/>
              </a:rPr>
              <a:t>Appendix I</a:t>
            </a:r>
            <a:r>
              <a:rPr lang="cs-CZ" sz="1600" b="1" dirty="0">
                <a:solidFill>
                  <a:schemeClr val="accent6"/>
                </a:solidFill>
                <a:latin typeface="Roboto Slab" charset="0"/>
                <a:ea typeface="Roboto Slab" charset="0"/>
              </a:rPr>
              <a:t>: </a:t>
            </a:r>
            <a:r>
              <a:rPr lang="en-US" sz="1600" b="1" dirty="0">
                <a:solidFill>
                  <a:schemeClr val="tx1"/>
                </a:solidFill>
                <a:latin typeface="Roboto Slab" charset="0"/>
                <a:ea typeface="Roboto Slab" charset="0"/>
              </a:rPr>
              <a:t>List of Gravity factors to be used to evaluate offences</a:t>
            </a:r>
            <a:endParaRPr lang="cs-CZ" sz="1600" b="1" dirty="0">
              <a:solidFill>
                <a:schemeClr val="tx1"/>
              </a:solidFill>
              <a:latin typeface="Roboto Slab" charset="0"/>
              <a:ea typeface="Roboto Slab" charset="0"/>
            </a:endParaRPr>
          </a:p>
          <a:p>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7. </a:t>
            </a:r>
            <a:r>
              <a:rPr lang="en-US" sz="1600" b="1" dirty="0">
                <a:solidFill>
                  <a:schemeClr val="tx1"/>
                </a:solidFill>
                <a:latin typeface="Roboto Slab" charset="0"/>
                <a:ea typeface="Roboto Slab" charset="0"/>
              </a:rPr>
              <a:t>Prevalence of offence and need</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for deterrence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the habitat or species is frequently targeted generally,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or the offence is prevalent in an area</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8. </a:t>
            </a:r>
            <a:r>
              <a:rPr lang="en-US" sz="1600" b="1" dirty="0">
                <a:solidFill>
                  <a:schemeClr val="tx1"/>
                </a:solidFill>
                <a:latin typeface="Roboto Slab" charset="0"/>
                <a:ea typeface="Roboto Slab" charset="0"/>
              </a:rPr>
              <a:t>Professional duty on defendant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to avoid committing offence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(eg. </a:t>
            </a:r>
            <a:r>
              <a:rPr lang="en-US" i="1" dirty="0">
                <a:solidFill>
                  <a:schemeClr val="tx1"/>
                </a:solidFill>
                <a:latin typeface="Roboto Slab" charset="0"/>
                <a:ea typeface="Roboto Slab" charset="0"/>
              </a:rPr>
              <a:t>pet shop owner</a:t>
            </a:r>
            <a:r>
              <a:rPr lang="cs-CZ" i="1" dirty="0">
                <a:solidFill>
                  <a:schemeClr val="tx1"/>
                </a:solidFill>
                <a:latin typeface="Roboto Slab" charset="0"/>
                <a:ea typeface="Roboto Slab" charset="0"/>
              </a:rPr>
              <a:t>s</a:t>
            </a:r>
            <a:r>
              <a:rPr lang="en-US" i="1" dirty="0">
                <a:solidFill>
                  <a:schemeClr val="tx1"/>
                </a:solidFill>
                <a:latin typeface="Roboto Slab" charset="0"/>
                <a:ea typeface="Roboto Slab" charset="0"/>
              </a:rPr>
              <a:t>, property developer</a:t>
            </a:r>
            <a:r>
              <a:rPr lang="cs-CZ" i="1" dirty="0">
                <a:solidFill>
                  <a:schemeClr val="tx1"/>
                </a:solidFill>
                <a:latin typeface="Roboto Slab" charset="0"/>
                <a:ea typeface="Roboto Slab" charset="0"/>
              </a:rPr>
              <a:t>s, </a:t>
            </a:r>
            <a:r>
              <a:rPr lang="cs-CZ" i="1" dirty="0" err="1">
                <a:solidFill>
                  <a:schemeClr val="tx1"/>
                </a:solidFill>
                <a:latin typeface="Roboto Slab" charset="0"/>
                <a:ea typeface="Roboto Slab" charset="0"/>
              </a:rPr>
              <a:t>gamekeepers</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licensed</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hunters</a:t>
            </a:r>
            <a:r>
              <a:rPr lang="cs-CZ" i="1" dirty="0">
                <a:solidFill>
                  <a:schemeClr val="tx1"/>
                </a:solidFill>
                <a:latin typeface="Roboto Slab" charset="0"/>
                <a:ea typeface="Roboto Slab" charset="0"/>
              </a:rPr>
              <a:t>)</a:t>
            </a:r>
          </a:p>
          <a:p>
            <a:endParaRPr lang="cs-CZ" sz="8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9. </a:t>
            </a:r>
            <a:r>
              <a:rPr lang="en-US" sz="1600" b="1" dirty="0">
                <a:solidFill>
                  <a:schemeClr val="tx1"/>
                </a:solidFill>
                <a:latin typeface="Roboto Slab" charset="0"/>
                <a:ea typeface="Roboto Slab" charset="0"/>
              </a:rPr>
              <a:t>Scale of offending (number of</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specimens involved)</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in absolute terms, or relative</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to the species involved</a:t>
            </a:r>
            <a:r>
              <a:rPr lang="cs-CZ" i="1" dirty="0">
                <a:solidFill>
                  <a:schemeClr val="tx1"/>
                </a:solidFill>
                <a:latin typeface="Roboto Slab" charset="0"/>
                <a:ea typeface="Roboto Slab" charset="0"/>
              </a:rPr>
              <a:t>)</a:t>
            </a:r>
          </a:p>
          <a:p>
            <a:endParaRPr lang="cs-CZ" sz="8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10. </a:t>
            </a:r>
            <a:r>
              <a:rPr lang="en-US" sz="1600" b="1" dirty="0">
                <a:solidFill>
                  <a:schemeClr val="tx1"/>
                </a:solidFill>
                <a:latin typeface="Roboto Slab" charset="0"/>
                <a:ea typeface="Roboto Slab" charset="0"/>
              </a:rPr>
              <a:t>Intent and recklessness by</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defendant</a:t>
            </a:r>
            <a:endParaRPr lang="cs-CZ" sz="1600" b="1" dirty="0">
              <a:solidFill>
                <a:schemeClr val="tx1"/>
              </a:solidFill>
              <a:latin typeface="Roboto Slab" charset="0"/>
              <a:ea typeface="Roboto Slab" charset="0"/>
            </a:endParaRPr>
          </a:p>
          <a:p>
            <a:r>
              <a:rPr lang="cs-CZ" sz="1300" i="1" dirty="0">
                <a:solidFill>
                  <a:schemeClr val="tx1"/>
                </a:solidFill>
                <a:latin typeface="Roboto Slab" charset="0"/>
                <a:ea typeface="Roboto Slab" charset="0"/>
              </a:rPr>
              <a:t>(</a:t>
            </a:r>
            <a:r>
              <a:rPr lang="en-US" sz="1300" i="1" dirty="0">
                <a:solidFill>
                  <a:schemeClr val="tx1"/>
                </a:solidFill>
                <a:latin typeface="Roboto Slab" charset="0"/>
                <a:ea typeface="Roboto Slab" charset="0"/>
              </a:rPr>
              <a:t>culpability of the accused person, including</a:t>
            </a:r>
            <a:r>
              <a:rPr lang="cs-CZ" sz="1300" i="1" dirty="0">
                <a:solidFill>
                  <a:schemeClr val="tx1"/>
                </a:solidFill>
                <a:latin typeface="Roboto Slab" charset="0"/>
                <a:ea typeface="Roboto Slab" charset="0"/>
              </a:rPr>
              <a:t> </a:t>
            </a:r>
            <a:r>
              <a:rPr lang="en-US" sz="1300" i="1" dirty="0">
                <a:solidFill>
                  <a:schemeClr val="tx1"/>
                </a:solidFill>
                <a:latin typeface="Roboto Slab" charset="0"/>
                <a:ea typeface="Roboto Slab" charset="0"/>
              </a:rPr>
              <a:t>the level of involvement in committing the offence</a:t>
            </a:r>
            <a:r>
              <a:rPr lang="cs-CZ" sz="1300" i="1" dirty="0">
                <a:solidFill>
                  <a:schemeClr val="tx1"/>
                </a:solidFill>
                <a:latin typeface="Roboto Slab" charset="0"/>
                <a:ea typeface="Roboto Slab" charset="0"/>
              </a:rPr>
              <a:t>)</a:t>
            </a:r>
          </a:p>
          <a:p>
            <a:endParaRPr lang="cs-CZ" sz="11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11. </a:t>
            </a:r>
            <a:r>
              <a:rPr lang="en-US" sz="1600" b="1" dirty="0">
                <a:solidFill>
                  <a:schemeClr val="tx1"/>
                </a:solidFill>
                <a:latin typeface="Roboto Slab" charset="0"/>
                <a:ea typeface="Roboto Slab" charset="0"/>
              </a:rPr>
              <a:t>History/recidivism </a:t>
            </a: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whether the offender</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has committed wildlife offences previously and to the level of</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sanctions previously imposed</a:t>
            </a:r>
            <a:r>
              <a:rPr lang="cs-CZ" i="1" dirty="0">
                <a:solidFill>
                  <a:schemeClr val="tx1"/>
                </a:solidFill>
                <a:latin typeface="Roboto Slab" charset="0"/>
                <a:ea typeface="Roboto Slab" charset="0"/>
              </a:rPr>
              <a:t>)</a:t>
            </a:r>
            <a:endParaRPr lang="en-US" i="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 </a:t>
            </a:r>
          </a:p>
          <a:p>
            <a:endParaRPr lang="en-US" sz="600"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12843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24" end="24"/>
                                            </p:txEl>
                                          </p:spTgt>
                                        </p:tgtEl>
                                        <p:attrNameLst>
                                          <p:attrName>style.visibility</p:attrName>
                                        </p:attrNameLst>
                                      </p:cBhvr>
                                      <p:to>
                                        <p:strVal val="visible"/>
                                      </p:to>
                                    </p:set>
                                    <p:animEffect transition="in" filter="fade">
                                      <p:cBhvr>
                                        <p:cTn id="13" dur="500"/>
                                        <p:tgtEl>
                                          <p:spTgt spid="2">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aplikace zásad trestního práva i ve správním trestání (7 As 34/2013 – 29)</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promítnuto do nového zákona o přestupcích</a:t>
            </a:r>
          </a:p>
          <a:p>
            <a:pPr lvl="0" algn="just">
              <a:spcBef>
                <a:spcPts val="600"/>
              </a:spcBef>
            </a:pPr>
            <a:r>
              <a:rPr lang="cs-CZ" b="1" i="1" dirty="0">
                <a:solidFill>
                  <a:schemeClr val="accent2"/>
                </a:solidFill>
                <a:latin typeface="Cambria" pitchFamily="18" charset="0"/>
                <a:ea typeface="Roboto Slab" panose="020B0604020202020204" charset="0"/>
              </a:rPr>
              <a:t>ABSORPČNÍ ZÁSADA – ukládání správních trestů za více přestupků (PZ § 41/1)</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 dva nebo více přestupků téhož pachatele projednaných ve společném řízení se uloží správní trest podle ustanovení vztahujícího se na přestupek nejpřísněji trestný. Jsou-li horní hranice sazeb pokut stejné, uloží se správní trest podle ustanovení vztahujícího se na přestupek nejzávažnější.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Spolu se správním trestem uloženým za dva a více přestupků lze uložit i jiný druh správního trestu, jestliže by jej bylo možno uložit za některý ze společně projednávaných přestupků.</a:t>
            </a:r>
          </a:p>
          <a:p>
            <a:pPr lvl="0" algn="just">
              <a:spcBef>
                <a:spcPts val="600"/>
              </a:spcBef>
            </a:pPr>
            <a:r>
              <a:rPr lang="cs-CZ" b="1" i="1" dirty="0">
                <a:solidFill>
                  <a:schemeClr val="accent2"/>
                </a:solidFill>
                <a:latin typeface="Cambria" pitchFamily="18" charset="0"/>
                <a:ea typeface="Roboto Slab" panose="020B0604020202020204" charset="0"/>
              </a:rPr>
              <a:t>ASPERAČNÍ ZÁSADA (PZ § 41/2)</a:t>
            </a:r>
          </a:p>
          <a:p>
            <a:pPr lvl="0" algn="just">
              <a:spcBef>
                <a:spcPts val="600"/>
              </a:spcBef>
            </a:pPr>
            <a:r>
              <a:rPr lang="cs-CZ" b="1" i="1" dirty="0">
                <a:solidFill>
                  <a:schemeClr val="tx1"/>
                </a:solidFill>
                <a:latin typeface="Cambria" pitchFamily="18" charset="0"/>
                <a:ea typeface="Roboto Slab" panose="020B0604020202020204" charset="0"/>
              </a:rPr>
              <a:t>Jsou-li společně projednávány dva nebo více přestupků, správní orgán může uložit pokutu ve vyšší sazbě, a to tak, že horní hranice sazby pokuty za přestupek nejpřísněji </a:t>
            </a:r>
            <a:r>
              <a:rPr lang="cs-CZ" b="1" i="1" dirty="0">
                <a:solidFill>
                  <a:schemeClr val="accent4"/>
                </a:solidFill>
                <a:latin typeface="Cambria" pitchFamily="18" charset="0"/>
                <a:ea typeface="Roboto Slab" panose="020B0604020202020204" charset="0"/>
              </a:rPr>
              <a:t>trestný se zvyšuje až o polovinu, nejvýše však do částky, která je součtem horních hranic sazeb pokut za jednotlivé společně projednávané přestupky.</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42506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použití příznivější úpravy (PZ § 37 písm. j) a pro soudní řízení  5 As 104/2013 - 46)</a:t>
            </a:r>
          </a:p>
          <a:p>
            <a:pPr lvl="0" algn="just">
              <a:spcBef>
                <a:spcPts val="600"/>
              </a:spcBef>
            </a:pPr>
            <a:r>
              <a:rPr lang="cs-CZ" b="1" i="1" dirty="0">
                <a:latin typeface="Cambria" pitchFamily="18" charset="0"/>
                <a:ea typeface="Roboto Slab" panose="020B0604020202020204" charset="0"/>
              </a:rPr>
              <a:t>Rozhoduje-li krajský soud ve správním soudnictví o žalobě proti rozhodnutí správního orgánu, kterým bylo rozhodnuto o vině a trestu za správní delikt v situaci, že zákon, kterého bylo použito, byl po právní moci správního rozhodnutí změněn nebo zrušen, je povinen přihlédnout k zásadě vyjádřené ve větě druhé čl. 40 odst. 6 Listiny základních práv a svobod, podle níž se trestnost činu posoudí a trest ukládá podle právní úpravy, která nabyla účinnosti až poté, kdy byl trestný čin spáchán, je-li to pro pachatele příznivější.</a:t>
            </a:r>
          </a:p>
          <a:p>
            <a:pPr algn="just">
              <a:spcBef>
                <a:spcPts val="600"/>
              </a:spcBef>
            </a:pPr>
            <a:r>
              <a:rPr lang="cs-CZ" sz="1600" b="1" i="1" dirty="0">
                <a:latin typeface="Cambria" pitchFamily="18" charset="0"/>
                <a:ea typeface="Roboto Slab" panose="020B0604020202020204" charset="0"/>
              </a:rPr>
              <a:t>ALE </a:t>
            </a:r>
            <a:r>
              <a:rPr lang="cs-CZ" sz="1600" dirty="0"/>
              <a:t>10 As 308/2016 – 20: , </a:t>
            </a:r>
            <a:r>
              <a:rPr lang="cs-CZ" sz="1600" i="1" dirty="0">
                <a:latin typeface="Cambria" panose="02040503050406030204" pitchFamily="18" charset="0"/>
                <a:ea typeface="Cambria" panose="02040503050406030204" pitchFamily="18" charset="0"/>
              </a:rPr>
              <a:t>„použití lhůty pro zánik odpovědnosti za správní delikty právnických a podnikajících fyzických osob (dvouleté subjektivní, nanejvýš však čtyřleté od spáchání) </a:t>
            </a:r>
            <a:r>
              <a:rPr lang="cs-CZ" sz="1600" i="1" u="sng" dirty="0">
                <a:latin typeface="Cambria" panose="02040503050406030204" pitchFamily="18" charset="0"/>
                <a:ea typeface="Cambria" panose="02040503050406030204" pitchFamily="18" charset="0"/>
              </a:rPr>
              <a:t>není v neprospěch žalobce</a:t>
            </a:r>
            <a:r>
              <a:rPr lang="cs-CZ" sz="1600" i="1" dirty="0">
                <a:latin typeface="Cambria" panose="02040503050406030204" pitchFamily="18" charset="0"/>
                <a:ea typeface="Cambria" panose="02040503050406030204" pitchFamily="18" charset="0"/>
              </a:rPr>
              <a:t>, protože jinak by jeho odpovědnost nebyla časově ohraničena vůbec, což je s ohledem na základní ústavní požadavky nepřijatelné.“</a:t>
            </a:r>
          </a:p>
          <a:p>
            <a:pPr lvl="0" algn="just">
              <a:spcBef>
                <a:spcPts val="600"/>
              </a:spcBef>
            </a:pPr>
            <a:endParaRPr lang="cs-CZ" sz="1200" b="1" i="1" dirty="0">
              <a:latin typeface="Cambria" pitchFamily="18" charset="0"/>
              <a:ea typeface="Roboto Slab" panose="020B0604020202020204" charset="0"/>
            </a:endParaRPr>
          </a:p>
          <a:p>
            <a:pPr algn="just"/>
            <a:r>
              <a:rPr lang="cs-CZ" b="1" i="1" dirty="0">
                <a:latin typeface="Cambria" panose="02040503050406030204" pitchFamily="18" charset="0"/>
                <a:ea typeface="Cambria" panose="02040503050406030204" pitchFamily="18" charset="0"/>
              </a:rPr>
              <a:t>Prakticky: </a:t>
            </a:r>
            <a:r>
              <a:rPr lang="cs-CZ" i="1" dirty="0">
                <a:latin typeface="Cambria" panose="02040503050406030204" pitchFamily="18" charset="0"/>
                <a:ea typeface="Cambria" panose="02040503050406030204" pitchFamily="18" charset="0"/>
              </a:rPr>
              <a:t>Městský soud nakonec s poukazem na rozsudek rozšířeného senátu Nejvyššího správního soudu ze dne 16. 11. 2016, č. j. 5 As 104/2013 - 46, uvedl, že v souvislosti se zákonem č. 183/2017 Sb., kterým se mění některé zákony v souvislosti s přijetím zákona o odpovědnosti za přestupky a řízení o nich a zákona o některých přestupcích, vodní zákon již nehovoří o správním deliktu, nýbrž příslušné protiprávní jednání nazývá přestupkem. Nebyla však změněna skutková podstata, kterou byl žalobce shledán vinným, a rovněž horní hranice pokuty, kterou lze uložit za přestupek podle § 125d odst. 4 písm. a) vodního zákona, zůstala nezměněna; městský soud proto ke změně právní úpravy nepřihlédl.</a:t>
            </a: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9731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lvl="0">
              <a:spcBef>
                <a:spcPts val="600"/>
              </a:spcBef>
            </a:pPr>
            <a:r>
              <a:rPr lang="cs-CZ" sz="1800" b="1" i="1" dirty="0">
                <a:solidFill>
                  <a:schemeClr val="accent2"/>
                </a:solidFill>
                <a:latin typeface="Cambria" pitchFamily="18" charset="0"/>
                <a:ea typeface="Roboto Slab" panose="020B0604020202020204" charset="0"/>
              </a:rPr>
              <a:t>ne bis in idem</a:t>
            </a:r>
          </a:p>
          <a:p>
            <a:pPr lvl="3">
              <a:spcBef>
                <a:spcPts val="600"/>
              </a:spcBef>
            </a:pPr>
            <a:r>
              <a:rPr lang="cs-CZ" i="1" dirty="0">
                <a:solidFill>
                  <a:schemeClr val="tx1"/>
                </a:solidFill>
                <a:latin typeface="Cambria" panose="02040503050406030204" pitchFamily="18" charset="0"/>
                <a:ea typeface="Cambria" panose="02040503050406030204" pitchFamily="18" charset="0"/>
                <a:cs typeface="Nixie One"/>
                <a:sym typeface="Nixie One"/>
              </a:rPr>
              <a:t>A. a B. proti Norsku </a:t>
            </a:r>
            <a:r>
              <a:rPr lang="cs-CZ" dirty="0">
                <a:solidFill>
                  <a:schemeClr val="tx1"/>
                </a:solidFill>
                <a:latin typeface="Cambria" panose="02040503050406030204" pitchFamily="18" charset="0"/>
                <a:ea typeface="Cambria" panose="02040503050406030204" pitchFamily="18" charset="0"/>
                <a:cs typeface="Nixie One"/>
                <a:sym typeface="Nixie One"/>
              </a:rPr>
              <a:t>(č. </a:t>
            </a:r>
            <a:r>
              <a:rPr lang="cs-CZ" dirty="0">
                <a:latin typeface="Cambria" panose="02040503050406030204" pitchFamily="18" charset="0"/>
                <a:ea typeface="Cambria" panose="02040503050406030204" pitchFamily="18" charset="0"/>
              </a:rPr>
              <a:t>24130/11 a 29758/11):</a:t>
            </a:r>
          </a:p>
          <a:p>
            <a:pPr lvl="3">
              <a:spcBef>
                <a:spcPts val="600"/>
              </a:spcBef>
            </a:pPr>
            <a:r>
              <a:rPr lang="en-US" i="1" dirty="0">
                <a:latin typeface="Cambria" panose="02040503050406030204" pitchFamily="18" charset="0"/>
                <a:ea typeface="Cambria" panose="02040503050406030204" pitchFamily="18" charset="0"/>
              </a:rPr>
              <a:t>double penalty is permissible if it is foreseeable for the perpetrators, and the second</a:t>
            </a:r>
            <a:r>
              <a:rPr lang="cs-CZ" i="1" dirty="0">
                <a:latin typeface="Cambria" panose="02040503050406030204" pitchFamily="18" charset="0"/>
                <a:ea typeface="Cambria" panose="02040503050406030204" pitchFamily="18" charset="0"/>
              </a:rPr>
              <a:t> </a:t>
            </a:r>
            <a:r>
              <a:rPr lang="cs-CZ" i="1" dirty="0" err="1">
                <a:latin typeface="Cambria" panose="02040503050406030204" pitchFamily="18" charset="0"/>
                <a:ea typeface="Cambria" panose="02040503050406030204" pitchFamily="18" charset="0"/>
              </a:rPr>
              <a:t>sanction</a:t>
            </a:r>
            <a:r>
              <a:rPr lang="en-US" i="1" dirty="0">
                <a:latin typeface="Cambria" panose="02040503050406030204" pitchFamily="18" charset="0"/>
                <a:ea typeface="Cambria" panose="02040503050406030204" pitchFamily="18" charset="0"/>
              </a:rPr>
              <a:t> is taken into account in proceedings before administrative authorities or courts proceedings, especially if the penalty was imposed earlier, so </a:t>
            </a:r>
            <a:r>
              <a:rPr lang="cs-CZ" i="1" dirty="0" err="1">
                <a:latin typeface="Cambria" panose="02040503050406030204" pitchFamily="18" charset="0"/>
                <a:ea typeface="Cambria" panose="02040503050406030204" pitchFamily="18" charset="0"/>
              </a:rPr>
              <a:t>the</a:t>
            </a:r>
            <a:r>
              <a:rPr lang="cs-CZ" i="1"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sanctions in their the summary is not unjust and disproportionate</a:t>
            </a:r>
            <a:endParaRPr lang="cs-CZ" i="1" dirty="0">
              <a:latin typeface="Cambria" panose="02040503050406030204" pitchFamily="18" charset="0"/>
              <a:ea typeface="Cambria" panose="02040503050406030204" pitchFamily="18" charset="0"/>
            </a:endParaRPr>
          </a:p>
          <a:p>
            <a:pPr lvl="3">
              <a:spcBef>
                <a:spcPts val="600"/>
              </a:spcBef>
            </a:pPr>
            <a:r>
              <a:rPr lang="cs-CZ" dirty="0">
                <a:latin typeface="Cambria" panose="02040503050406030204" pitchFamily="18" charset="0"/>
                <a:ea typeface="Cambria" panose="02040503050406030204" pitchFamily="18" charset="0"/>
              </a:rPr>
              <a:t>Odkaz na SDEU C-617/10 (</a:t>
            </a:r>
            <a:r>
              <a:rPr lang="cs-CZ" i="1" dirty="0" err="1">
                <a:latin typeface="Cambria" panose="02040503050406030204" pitchFamily="18" charset="0"/>
                <a:ea typeface="Cambria" panose="02040503050406030204" pitchFamily="18" charset="0"/>
              </a:rPr>
              <a:t>Åkerberg</a:t>
            </a:r>
            <a:r>
              <a:rPr lang="cs-CZ" i="1" dirty="0">
                <a:latin typeface="Cambria" panose="02040503050406030204" pitchFamily="18" charset="0"/>
                <a:ea typeface="Cambria" panose="02040503050406030204" pitchFamily="18" charset="0"/>
              </a:rPr>
              <a:t> </a:t>
            </a:r>
            <a:r>
              <a:rPr lang="cs-CZ" i="1" dirty="0" err="1">
                <a:latin typeface="Cambria" panose="02040503050406030204" pitchFamily="18" charset="0"/>
                <a:ea typeface="Cambria" panose="02040503050406030204" pitchFamily="18" charset="0"/>
              </a:rPr>
              <a:t>Fransson</a:t>
            </a:r>
            <a:r>
              <a:rPr lang="cs-CZ" dirty="0">
                <a:latin typeface="Cambria" panose="02040503050406030204" pitchFamily="18" charset="0"/>
                <a:ea typeface="Cambria" panose="02040503050406030204" pitchFamily="18" charset="0"/>
              </a:rPr>
              <a:t>)</a:t>
            </a:r>
          </a:p>
          <a:p>
            <a:pPr lvl="3">
              <a:spcBef>
                <a:spcPts val="600"/>
              </a:spcBef>
            </a:pPr>
            <a:r>
              <a:rPr lang="cs-CZ" dirty="0">
                <a:latin typeface="Cambria" panose="02040503050406030204" pitchFamily="18" charset="0"/>
                <a:ea typeface="Cambria" panose="02040503050406030204" pitchFamily="18" charset="0"/>
              </a:rPr>
              <a:t>Dále např. </a:t>
            </a:r>
            <a:r>
              <a:rPr lang="en-US" i="1" dirty="0" err="1">
                <a:latin typeface="Cambria" panose="02040503050406030204" pitchFamily="18" charset="0"/>
                <a:ea typeface="Cambria" panose="02040503050406030204" pitchFamily="18" charset="0"/>
              </a:rPr>
              <a:t>Johannesson</a:t>
            </a:r>
            <a:r>
              <a:rPr lang="en-US" i="1" dirty="0">
                <a:latin typeface="Cambria" panose="02040503050406030204" pitchFamily="18" charset="0"/>
                <a:ea typeface="Cambria" panose="02040503050406030204" pitchFamily="18" charset="0"/>
              </a:rPr>
              <a:t> </a:t>
            </a:r>
            <a:r>
              <a:rPr lang="cs-CZ" i="1" dirty="0">
                <a:latin typeface="Cambria" panose="02040503050406030204" pitchFamily="18" charset="0"/>
                <a:ea typeface="Cambria" panose="02040503050406030204" pitchFamily="18" charset="0"/>
              </a:rPr>
              <a:t>a další proti Islandu </a:t>
            </a:r>
            <a:r>
              <a:rPr lang="cs-CZ" dirty="0">
                <a:latin typeface="Cambria" panose="02040503050406030204" pitchFamily="18" charset="0"/>
                <a:ea typeface="Cambria" panose="02040503050406030204" pitchFamily="18" charset="0"/>
              </a:rPr>
              <a:t>(č. 22007/11)</a:t>
            </a:r>
            <a:endParaRPr lang="en-GB"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Tx/>
              <a:buChar char="-"/>
            </a:pPr>
            <a:r>
              <a:rPr lang="cs-CZ" sz="1800" b="1" i="1" dirty="0">
                <a:solidFill>
                  <a:schemeClr val="accent3"/>
                </a:solidFill>
                <a:latin typeface="Cambria" pitchFamily="18" charset="0"/>
                <a:ea typeface="Roboto Slab" panose="020B0604020202020204" charset="0"/>
              </a:rPr>
              <a:t>do jisté míry vyloučeno PZ</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Zahájení trestního řízení je důvodem k odložení věci či zastavení řízení (§ 86 PZ)</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To však nebrání tomu, aby v takovém případě příslušný správní orgán přijal opatření nemající primárně sankční povahu, ale povahu preventivní či nápravnou! (např. opatření k nápravě). Zároveň není vyloučen postih v jiných oblastech.</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Příklad: ZOPK § 86(3) • Uložením povinnosti uvedení do původního stavu  či náhradního opatření  není dotčena povinnost náhrady škody podle jiných předpisů ani možnost postihu za přestupek či trestný čin.</a:t>
            </a:r>
          </a:p>
          <a:p>
            <a:pPr marL="285750" lvl="0" indent="-285750">
              <a:spcBef>
                <a:spcPts val="600"/>
              </a:spcBef>
              <a:buFontTx/>
              <a:buChar char="-"/>
            </a:pPr>
            <a:endParaRPr lang="cs-CZ" sz="1600" b="1" i="1" dirty="0">
              <a:solidFill>
                <a:schemeClr val="tx1"/>
              </a:solidFill>
              <a:latin typeface="Cambria" pitchFamily="18" charset="0"/>
              <a:ea typeface="Roboto Slab" panose="020B0604020202020204" charset="0"/>
            </a:endParaRPr>
          </a:p>
          <a:p>
            <a:pPr lvl="0">
              <a:spcBef>
                <a:spcPts val="600"/>
              </a:spcBef>
            </a:pPr>
            <a:endParaRPr lang="cs-CZ" sz="1800" b="1" i="1" dirty="0">
              <a:solidFill>
                <a:schemeClr val="accent3"/>
              </a:solidFill>
              <a:latin typeface="Cambria" pitchFamily="18" charset="0"/>
              <a:ea typeface="Roboto Slab" panose="020B0604020202020204" charset="0"/>
            </a:endParaRPr>
          </a:p>
        </p:txBody>
      </p:sp>
    </p:spTree>
    <p:extLst>
      <p:ext uri="{BB962C8B-B14F-4D97-AF65-F5344CB8AC3E}">
        <p14:creationId xmlns:p14="http://schemas.microsoft.com/office/powerpoint/2010/main" val="909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Naučit se na zkoušku</a:t>
            </a:r>
            <a:endParaRPr lang="en" dirty="0">
              <a:latin typeface="Cambria" pitchFamily="18" charset="0"/>
            </a:endParaRPr>
          </a:p>
        </p:txBody>
      </p:sp>
      <p:sp>
        <p:nvSpPr>
          <p:cNvPr id="119" name="Shape 119"/>
          <p:cNvSpPr txBox="1"/>
          <p:nvPr/>
        </p:nvSpPr>
        <p:spPr>
          <a:xfrm>
            <a:off x="1049772" y="1728126"/>
            <a:ext cx="7540800" cy="3000284"/>
          </a:xfrm>
          <a:prstGeom prst="rect">
            <a:avLst/>
          </a:prstGeom>
          <a:noFill/>
          <a:ln>
            <a:noFill/>
          </a:ln>
        </p:spPr>
        <p:txBody>
          <a:bodyPr lIns="91425" tIns="91425" rIns="91425" bIns="91425" anchor="t" anchorCtr="0">
            <a:noAutofit/>
          </a:bodyPr>
          <a:lstStyle/>
          <a:p>
            <a:pPr lvl="0">
              <a:spcBef>
                <a:spcPts val="600"/>
              </a:spcBef>
              <a:buFont typeface="Arial" pitchFamily="34" charset="0"/>
              <a:buChar char="•"/>
            </a:pPr>
            <a:r>
              <a:rPr lang="cs-CZ" sz="1800" b="1" i="1" dirty="0">
                <a:latin typeface="Cambria" pitchFamily="18" charset="0"/>
                <a:ea typeface="Roboto Slab" panose="020B0604020202020204" charset="0"/>
              </a:rPr>
              <a:t> Možnosti uplatnění režimů odpovědnosti, jejich účel a využití</a:t>
            </a:r>
          </a:p>
          <a:p>
            <a:pPr lvl="0">
              <a:spcBef>
                <a:spcPts val="600"/>
              </a:spcBef>
              <a:buFont typeface="Arial" pitchFamily="34" charset="0"/>
              <a:buChar char="•"/>
            </a:pPr>
            <a:r>
              <a:rPr lang="cs-CZ" sz="1800" b="1" i="1" dirty="0">
                <a:latin typeface="Cambria" pitchFamily="18" charset="0"/>
                <a:ea typeface="Roboto Slab" panose="020B0604020202020204" charset="0"/>
              </a:rPr>
              <a:t> Hranice mezi SPO a TPO (konkrétní příklady)</a:t>
            </a:r>
          </a:p>
          <a:p>
            <a:pPr lvl="0">
              <a:spcBef>
                <a:spcPts val="600"/>
              </a:spcBef>
              <a:buFont typeface="Arial" pitchFamily="34" charset="0"/>
              <a:buChar char="•"/>
            </a:pPr>
            <a:r>
              <a:rPr lang="cs-CZ" sz="1800" b="1" i="1" dirty="0">
                <a:latin typeface="Cambria" pitchFamily="18" charset="0"/>
                <a:ea typeface="Roboto Slab" panose="020B0604020202020204" charset="0"/>
              </a:rPr>
              <a:t> Prvky odpovědnosti a odlišnosti SPO a TPO</a:t>
            </a:r>
          </a:p>
          <a:p>
            <a:pPr lvl="0">
              <a:spcBef>
                <a:spcPts val="600"/>
              </a:spcBef>
              <a:buFont typeface="Arial" pitchFamily="34" charset="0"/>
              <a:buChar char="•"/>
            </a:pPr>
            <a:r>
              <a:rPr lang="cs-CZ" sz="1800" b="1" i="1" dirty="0">
                <a:latin typeface="Cambria" pitchFamily="18" charset="0"/>
                <a:ea typeface="Roboto Slab" panose="020B0604020202020204" charset="0"/>
              </a:rPr>
              <a:t> Specifika v oblasti ochrany životního prostředí</a:t>
            </a:r>
          </a:p>
          <a:p>
            <a:pPr>
              <a:spcBef>
                <a:spcPts val="600"/>
              </a:spcBef>
            </a:pPr>
            <a:endParaRPr lang="cs-CZ" sz="18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3796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
                                            <p:txEl>
                                              <p:pRg st="3" end="3"/>
                                            </p:txEl>
                                          </p:spTgt>
                                        </p:tgtEl>
                                        <p:attrNameLst>
                                          <p:attrName>style.visibility</p:attrName>
                                        </p:attrNameLst>
                                      </p:cBhvr>
                                      <p:to>
                                        <p:strVal val="visible"/>
                                      </p:to>
                                    </p:set>
                                    <p:anim calcmode="lin" valueType="num">
                                      <p:cBhvr additive="base">
                                        <p:cTn id="25"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Specifika trestání v ochraně životního prostředí</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nemožnost převodu veřejnoprávních povinností (7 As 110/2011 – 59),</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trestání zaměstnance i zaměstnavatele/objednatele i zhotovitele (1 As 51/2008 – 72, 4 As 117/2016 – 26)</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Možnost násobného zvýšení sankce při opakovaném postihu</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Různá praxe správních orgánů nemusí být nezákonná – klíčová role sjednocovací funkce odvolacích orgánů (ke kterým se však nemusí rozhodnutí dostat)</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Negativní následek – často není nutný</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Určení společenské hodnoty:</a:t>
            </a:r>
          </a:p>
          <a:p>
            <a:pPr lvl="0" algn="just">
              <a:spcBef>
                <a:spcPts val="600"/>
              </a:spcBef>
            </a:pPr>
            <a:r>
              <a:rPr lang="cs-CZ" i="1" dirty="0"/>
              <a:t>Rovněž tak soud neshledal žádný problém z hlediska znaleckého zkoumání v tom, že byly</a:t>
            </a:r>
            <a:br>
              <a:rPr lang="cs-CZ" i="1" dirty="0"/>
            </a:br>
            <a:r>
              <a:rPr lang="cs-CZ" i="1" dirty="0"/>
              <a:t>k určení společenské hodnoty jednotlivých exemplářů užity standardy, jež jsou právně zakotveny ve slovenském právním řádu. S ohledem na to, že se v případě určování společenské hodnoty nejedná o žádné specifikum České republiky, něco co by bylo vázáno výhradně na české podmínky a český právní řád, bylo by možno připustit i užití standardů jiného státu Evropské unie. Podobnost a příbuznost slovenského právního řádu pak ještě navíc přisvědčuje použití právě jejich právních předpisů za situace, že v českém právním řádu žádné takové předpisy nejsou (což není problém znalců, nýbrž zákonodárců).</a:t>
            </a:r>
            <a:endParaRPr lang="cs-CZ" sz="1600" i="1" dirty="0">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3204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45394" y="334591"/>
            <a:ext cx="7686675" cy="4591050"/>
          </a:xfrm>
          <a:prstGeom prst="rect">
            <a:avLst/>
          </a:prstGeom>
        </p:spPr>
      </p:pic>
      <p:pic>
        <p:nvPicPr>
          <p:cNvPr id="4" name="Obrázek 3"/>
          <p:cNvPicPr>
            <a:picLocks noChangeAspect="1"/>
          </p:cNvPicPr>
          <p:nvPr/>
        </p:nvPicPr>
        <p:blipFill>
          <a:blip r:embed="rId3"/>
          <a:stretch>
            <a:fillRect/>
          </a:stretch>
        </p:blipFill>
        <p:spPr>
          <a:xfrm>
            <a:off x="838200" y="1038225"/>
            <a:ext cx="7467600" cy="3067050"/>
          </a:xfrm>
          <a:prstGeom prst="rect">
            <a:avLst/>
          </a:prstGeom>
        </p:spPr>
      </p:pic>
    </p:spTree>
    <p:extLst>
      <p:ext uri="{BB962C8B-B14F-4D97-AF65-F5344CB8AC3E}">
        <p14:creationId xmlns:p14="http://schemas.microsoft.com/office/powerpoint/2010/main" val="39703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Sekundární povinnost strpět a nést sankci, která vzniká v důsledku porušení povinnosti primární (retrospektivní pojetí právní odpovědnosti)</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dirty="0">
                <a:solidFill>
                  <a:schemeClr val="tx1"/>
                </a:solidFill>
                <a:latin typeface="Cambria" pitchFamily="18" charset="0"/>
                <a:ea typeface="Roboto Slab" panose="020B0604020202020204" charset="0"/>
              </a:rPr>
              <a:t>Prameny právní úpravy:</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Ústava ČR a LZPSZ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Úmluva o ochraně lidských práv a základních svobod</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Zvláštní předpisy PŽP (složkové)</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250/2016 Sb., o odpovědnosti za přestupky a řízení o nich (PZ)</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251/2016 Sb., o některých přestupcích (NP)</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500/2004 Sb., správní řád</a:t>
            </a:r>
          </a:p>
          <a:p>
            <a:pPr lvl="0" algn="just">
              <a:spcBef>
                <a:spcPts val="600"/>
              </a:spcBef>
            </a:pPr>
            <a:endParaRPr lang="cs-CZ" sz="100" b="1" i="1" dirty="0">
              <a:solidFill>
                <a:schemeClr val="accent2"/>
              </a:solidFill>
              <a:latin typeface="Cambria" pitchFamily="18" charset="0"/>
              <a:ea typeface="Roboto Slab" panose="020B0604020202020204" charset="0"/>
            </a:endParaRPr>
          </a:p>
          <a:p>
            <a:pPr lvl="0" algn="just">
              <a:spcBef>
                <a:spcPts val="600"/>
              </a:spcBef>
            </a:pPr>
            <a:r>
              <a:rPr lang="cs-CZ" b="1" dirty="0">
                <a:solidFill>
                  <a:schemeClr val="tx1"/>
                </a:solidFill>
                <a:latin typeface="Cambria" pitchFamily="18" charset="0"/>
                <a:ea typeface="Roboto Slab" panose="020B0604020202020204" charset="0"/>
              </a:rPr>
              <a:t>Postup při aplikaci předpisů</a:t>
            </a: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zvláštní zákony – lex </a:t>
            </a:r>
            <a:r>
              <a:rPr lang="cs-CZ" b="1" dirty="0" err="1">
                <a:solidFill>
                  <a:schemeClr val="tx1"/>
                </a:solidFill>
                <a:latin typeface="Cambria" pitchFamily="18" charset="0"/>
                <a:ea typeface="Roboto Slab" panose="020B0604020202020204" charset="0"/>
              </a:rPr>
              <a:t>specialis</a:t>
            </a:r>
            <a:endParaRPr lang="cs-CZ" b="1" dirty="0">
              <a:solidFill>
                <a:schemeClr val="tx1"/>
              </a:solidFill>
              <a:latin typeface="Cambria" pitchFamily="18" charset="0"/>
              <a:ea typeface="Roboto Slab" panose="020B0604020202020204" charset="0"/>
            </a:endParaRP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NP</a:t>
            </a: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PZ – lex </a:t>
            </a:r>
            <a:r>
              <a:rPr lang="cs-CZ" b="1" dirty="0" err="1">
                <a:solidFill>
                  <a:schemeClr val="tx1"/>
                </a:solidFill>
                <a:latin typeface="Cambria" pitchFamily="18" charset="0"/>
                <a:ea typeface="Roboto Slab" panose="020B0604020202020204" charset="0"/>
              </a:rPr>
              <a:t>generalis</a:t>
            </a:r>
            <a:endParaRPr lang="cs-CZ" b="1" dirty="0">
              <a:solidFill>
                <a:schemeClr val="tx1"/>
              </a:solidFill>
              <a:latin typeface="Cambria" pitchFamily="18" charset="0"/>
              <a:ea typeface="Roboto Slab" panose="020B0604020202020204" charset="0"/>
            </a:endParaRP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SŘ – lex </a:t>
            </a:r>
            <a:r>
              <a:rPr lang="cs-CZ" b="1" dirty="0" err="1">
                <a:solidFill>
                  <a:schemeClr val="tx1"/>
                </a:solidFill>
                <a:latin typeface="Cambria" pitchFamily="18" charset="0"/>
                <a:ea typeface="Roboto Slab" panose="020B0604020202020204" charset="0"/>
              </a:rPr>
              <a:t>generalis</a:t>
            </a:r>
            <a:endParaRPr lang="cs-CZ" b="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2878233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Přestupek</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-společensky škodlivý protiprávní čin, který </a:t>
            </a:r>
            <a:r>
              <a:rPr lang="cs-CZ" b="1" i="1" u="sng" dirty="0">
                <a:solidFill>
                  <a:schemeClr val="accent2"/>
                </a:solidFill>
                <a:latin typeface="Cambria" pitchFamily="18" charset="0"/>
                <a:ea typeface="Roboto Slab" panose="020B0604020202020204" charset="0"/>
              </a:rPr>
              <a:t>je v zákoně za přestupek výslovně označen </a:t>
            </a:r>
            <a:r>
              <a:rPr lang="cs-CZ" b="1" i="1" dirty="0">
                <a:solidFill>
                  <a:schemeClr val="accent2"/>
                </a:solidFill>
                <a:latin typeface="Cambria" pitchFamily="18" charset="0"/>
                <a:ea typeface="Roboto Slab" panose="020B0604020202020204" charset="0"/>
              </a:rPr>
              <a:t>a který vykazuje znaky stanovené zákonem, </a:t>
            </a:r>
            <a:r>
              <a:rPr lang="cs-CZ" b="1" i="1" u="sng" dirty="0">
                <a:solidFill>
                  <a:schemeClr val="accent2"/>
                </a:solidFill>
                <a:latin typeface="Cambria" pitchFamily="18" charset="0"/>
                <a:ea typeface="Roboto Slab" panose="020B0604020202020204" charset="0"/>
              </a:rPr>
              <a:t>nejde-li o trestný čin</a:t>
            </a:r>
            <a:r>
              <a:rPr lang="cs-CZ" b="1" i="1" dirty="0">
                <a:solidFill>
                  <a:schemeClr val="accent2"/>
                </a:solidFill>
                <a:latin typeface="Cambria" pitchFamily="18" charset="0"/>
                <a:ea typeface="Roboto Slab" panose="020B0604020202020204" charset="0"/>
              </a:rPr>
              <a:t>. </a:t>
            </a:r>
          </a:p>
          <a:p>
            <a:pPr lvl="0" algn="just">
              <a:spcBef>
                <a:spcPts val="600"/>
              </a:spcBef>
            </a:pPr>
            <a:r>
              <a:rPr lang="cs-CZ" b="1" dirty="0">
                <a:solidFill>
                  <a:schemeClr val="tx1"/>
                </a:solidFill>
                <a:latin typeface="Cambria" pitchFamily="18" charset="0"/>
                <a:ea typeface="Roboto Slab" panose="020B0604020202020204" charset="0"/>
              </a:rPr>
              <a:t>Znaky:</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Protiprávnost</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Jednání</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Odpovědná osoba</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Trestnost jednání</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Zavinění (pouze přestupky FO nepodnikajících)</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1"/>
                </a:solidFill>
                <a:latin typeface="Cambria" pitchFamily="18" charset="0"/>
                <a:ea typeface="Roboto Slab" panose="020B0604020202020204" charset="0"/>
              </a:rPr>
              <a:t>Vztah SPO k TPO (...nejde-li o trestný čin)</a:t>
            </a:r>
          </a:p>
          <a:p>
            <a:pPr marL="285750" lvl="0" indent="-285750" algn="just">
              <a:spcBef>
                <a:spcPts val="600"/>
              </a:spcBef>
              <a:buFontTx/>
              <a:buChar char="-"/>
            </a:pPr>
            <a:r>
              <a:rPr lang="cs-CZ" b="1" i="1" dirty="0">
                <a:solidFill>
                  <a:schemeClr val="accent2"/>
                </a:solidFill>
                <a:latin typeface="Cambria" pitchFamily="18" charset="0"/>
                <a:ea typeface="Roboto Slab" panose="020B0604020202020204" charset="0"/>
              </a:rPr>
              <a:t>princip subsidiarity</a:t>
            </a:r>
          </a:p>
          <a:p>
            <a:pPr marL="285750" lvl="0" indent="-285750" algn="just">
              <a:spcBef>
                <a:spcPts val="600"/>
              </a:spcBef>
              <a:buFontTx/>
              <a:buChar char="-"/>
            </a:pPr>
            <a:r>
              <a:rPr lang="cs-CZ" b="1" i="1" dirty="0">
                <a:solidFill>
                  <a:schemeClr val="accent2"/>
                </a:solidFill>
                <a:latin typeface="Cambria" pitchFamily="18" charset="0"/>
                <a:ea typeface="Roboto Slab" panose="020B0604020202020204" charset="0"/>
              </a:rPr>
              <a:t>Naplní-li protiprávní jednání skutkovou podstatu trestného činu, trestní postih má přednost před přestupkem….   </a:t>
            </a:r>
            <a:r>
              <a:rPr lang="cs-CZ" b="1" i="1" dirty="0">
                <a:solidFill>
                  <a:schemeClr val="accent1"/>
                </a:solidFill>
                <a:latin typeface="Cambria" pitchFamily="18" charset="0"/>
                <a:ea typeface="Roboto Slab" panose="020B0604020202020204" charset="0"/>
              </a:rPr>
              <a:t>ALE   (viz nález II.ÚS 1152/17) </a:t>
            </a:r>
          </a:p>
          <a:p>
            <a:pPr marL="285750" lvl="0" indent="-285750" algn="just">
              <a:spcBef>
                <a:spcPts val="600"/>
              </a:spcBef>
              <a:buFontTx/>
              <a:buChar char="-"/>
            </a:pPr>
            <a:r>
              <a:rPr lang="cs-CZ" b="1" i="1" dirty="0">
                <a:solidFill>
                  <a:schemeClr val="tx1"/>
                </a:solidFill>
                <a:latin typeface="Cambria" pitchFamily="18" charset="0"/>
                <a:ea typeface="Roboto Slab" panose="020B0604020202020204" charset="0"/>
              </a:rPr>
              <a:t>Formální pojetí trestných činů • Materiální korektiv § 12 odst. 2 • Míra společenské škodlivosti  - odlišení trestných činů od přestupků • TPO vznikne v případě, kdy „nepostačuje uplatnění odpovědnosti podle jiného právního předpisu“. </a:t>
            </a: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317101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427302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NEOPRÁVNĚNÉ NAKLÁDÁNÍ S ODPADY</a:t>
            </a:r>
          </a:p>
          <a:p>
            <a:pPr lvl="0" algn="just">
              <a:spcBef>
                <a:spcPts val="600"/>
              </a:spcBef>
            </a:pPr>
            <a:r>
              <a:rPr lang="cs-CZ" sz="1600" b="1" i="1" dirty="0">
                <a:solidFill>
                  <a:schemeClr val="accent3"/>
                </a:solidFill>
                <a:latin typeface="Cambria" pitchFamily="18" charset="0"/>
                <a:ea typeface="Roboto Slab" panose="020B0604020202020204" charset="0"/>
              </a:rPr>
              <a:t>TZ § 298(2) •</a:t>
            </a:r>
            <a:r>
              <a:rPr lang="cs-CZ" sz="1600" b="1" i="1" dirty="0">
                <a:solidFill>
                  <a:schemeClr val="accent1"/>
                </a:solidFill>
                <a:latin typeface="Cambria" pitchFamily="18" charset="0"/>
                <a:ea typeface="Roboto Slab" panose="020B0604020202020204" charset="0"/>
              </a:rPr>
              <a:t> Kdo, byť i z nedbalosti, v rozporu s jiným právním předpisem ukládá odpady nebo je odkládá, přepravuje nebo jinak s nimi nakládá</a:t>
            </a:r>
            <a:r>
              <a:rPr lang="cs-CZ" sz="1600" b="1" i="1" dirty="0">
                <a:solidFill>
                  <a:schemeClr val="tx1"/>
                </a:solidFill>
                <a:latin typeface="Cambria" pitchFamily="18" charset="0"/>
                <a:ea typeface="Roboto Slab" panose="020B0604020202020204" charset="0"/>
              </a:rPr>
              <a:t>, a tím způsobí poškození nebo ohrožení životního prostředí, k jehož odstranění je třeba vynaložit náklady ve značném rozsahu</a:t>
            </a:r>
            <a:r>
              <a:rPr lang="cs-CZ" sz="1600" b="1" i="1" dirty="0">
                <a:solidFill>
                  <a:schemeClr val="accent1"/>
                </a:solidFill>
                <a:latin typeface="Cambria" pitchFamily="18" charset="0"/>
                <a:ea typeface="Roboto Slab" panose="020B0604020202020204" charset="0"/>
              </a:rPr>
              <a:t>, bude potrestán odnětím svobody až na dvě léta nebo zákazem činnosti.</a:t>
            </a:r>
          </a:p>
          <a:p>
            <a:pPr lvl="0">
              <a:spcBef>
                <a:spcPts val="600"/>
              </a:spcBef>
            </a:pPr>
            <a:r>
              <a:rPr lang="cs-CZ" sz="1600" b="1" i="1" dirty="0">
                <a:solidFill>
                  <a:schemeClr val="accent3"/>
                </a:solidFill>
                <a:latin typeface="Cambria" pitchFamily="18" charset="0"/>
                <a:ea typeface="Roboto Slab" panose="020B0604020202020204" charset="0"/>
              </a:rPr>
              <a:t>Zákon o odpadech § 69(2)(4) • Fyzická osoba se dopustí přestupku tím, že </a:t>
            </a:r>
            <a:r>
              <a:rPr lang="cs-CZ" sz="1600" b="1" i="1" dirty="0">
                <a:solidFill>
                  <a:schemeClr val="tx1"/>
                </a:solidFill>
                <a:latin typeface="Cambria" pitchFamily="18" charset="0"/>
                <a:ea typeface="Roboto Slab" panose="020B0604020202020204" charset="0"/>
              </a:rPr>
              <a:t>neoprávněně založí skládku</a:t>
            </a:r>
            <a:r>
              <a:rPr lang="cs-CZ" sz="1600" b="1" i="1" dirty="0">
                <a:solidFill>
                  <a:schemeClr val="accent3"/>
                </a:solidFill>
                <a:latin typeface="Cambria" pitchFamily="18" charset="0"/>
                <a:ea typeface="Roboto Slab" panose="020B0604020202020204" charset="0"/>
              </a:rPr>
              <a:t> nebo odkládá odpady mimo vyhrazená místa. • Za přestupek lze uložit pokutu do 50 000 Kč.</a:t>
            </a:r>
          </a:p>
          <a:p>
            <a:pPr lvl="0">
              <a:spcBef>
                <a:spcPts val="600"/>
              </a:spcBef>
            </a:pPr>
            <a:endParaRPr lang="cs-CZ" sz="1600" b="1" i="1" dirty="0">
              <a:solidFill>
                <a:schemeClr val="accent3"/>
              </a:solidFill>
              <a:latin typeface="Cambria" pitchFamily="18" charset="0"/>
              <a:ea typeface="Roboto Slab" panose="020B0604020202020204" charset="0"/>
            </a:endParaRPr>
          </a:p>
          <a:p>
            <a:pPr lvl="0">
              <a:spcBef>
                <a:spcPts val="600"/>
              </a:spcBef>
            </a:pPr>
            <a:r>
              <a:rPr lang="cs-CZ" b="1" i="1" dirty="0">
                <a:latin typeface="Cambria" pitchFamily="18" charset="0"/>
                <a:ea typeface="Roboto Slab" panose="020B0604020202020204" charset="0"/>
              </a:rPr>
              <a:t>TZ § 298 (1) • Kdo, byť i z nedbalosti, </a:t>
            </a:r>
            <a:r>
              <a:rPr lang="cs-CZ" b="1" i="1" dirty="0">
                <a:solidFill>
                  <a:schemeClr val="accent2"/>
                </a:solidFill>
                <a:latin typeface="Cambria" pitchFamily="18" charset="0"/>
                <a:ea typeface="Roboto Slab" panose="020B0604020202020204" charset="0"/>
              </a:rPr>
              <a:t>poruší jiný právní předpis upravující nakládání s odpady tím, že přepraví odpad přes hranice státu bez oznámení nebo souhlasu příslušného orgánu veřejné moci, anebo v takovém oznámení nebo žádosti o souhlas nebo v připojených podkladech uvede nepravdivé nebo hrubě zkreslené údaje nebo podstatné údaje zamlčí, bude potrestán odnětím svobody až na jeden rok nebo zákazem činnosti</a:t>
            </a:r>
            <a:r>
              <a:rPr lang="cs-CZ" b="1" i="1" dirty="0">
                <a:latin typeface="Cambria" pitchFamily="18" charset="0"/>
                <a:ea typeface="Roboto Slab" panose="020B0604020202020204" charset="0"/>
              </a:rPr>
              <a:t>.</a:t>
            </a:r>
          </a:p>
          <a:p>
            <a:pPr lvl="0">
              <a:spcBef>
                <a:spcPts val="600"/>
              </a:spcBef>
            </a:pPr>
            <a:r>
              <a:rPr lang="cs-CZ" b="1" i="1" dirty="0">
                <a:latin typeface="Cambria" pitchFamily="18" charset="0"/>
                <a:ea typeface="Roboto Slab" panose="020B0604020202020204" charset="0"/>
              </a:rPr>
              <a:t>Zákon o odpadech § 69 (3) (4) • Fyzická osoba se dopustí přestupku tím, že – b) přepravuje odpad v rozporu s přímo použitelným předpisem Evropských společenství o přepravě odpadů nebo uskuteční přeshraniční přepravu odpadů v rozporu s povolením, • Za přestupek lze uložit pokutu do 1 000 000 Kč. </a:t>
            </a:r>
          </a:p>
        </p:txBody>
      </p:sp>
    </p:spTree>
    <p:extLst>
      <p:ext uri="{BB962C8B-B14F-4D97-AF65-F5344CB8AC3E}">
        <p14:creationId xmlns:p14="http://schemas.microsoft.com/office/powerpoint/2010/main" val="798623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130BC-947C-1CB6-F480-25AAE49295BB}"/>
              </a:ext>
            </a:extLst>
          </p:cNvPr>
          <p:cNvPicPr>
            <a:picLocks noChangeAspect="1"/>
          </p:cNvPicPr>
          <p:nvPr/>
        </p:nvPicPr>
        <p:blipFill>
          <a:blip r:embed="rId2"/>
          <a:stretch>
            <a:fillRect/>
          </a:stretch>
        </p:blipFill>
        <p:spPr>
          <a:xfrm>
            <a:off x="330200" y="704850"/>
            <a:ext cx="2599267" cy="1949450"/>
          </a:xfrm>
          <a:prstGeom prst="rect">
            <a:avLst/>
          </a:prstGeom>
        </p:spPr>
      </p:pic>
      <p:sp>
        <p:nvSpPr>
          <p:cNvPr id="5" name="TextBox 4">
            <a:extLst>
              <a:ext uri="{FF2B5EF4-FFF2-40B4-BE49-F238E27FC236}">
                <a16:creationId xmlns:a16="http://schemas.microsoft.com/office/drawing/2014/main" id="{5F8D25E6-066E-12E8-DB79-37018A2086E4}"/>
              </a:ext>
            </a:extLst>
          </p:cNvPr>
          <p:cNvSpPr txBox="1"/>
          <p:nvPr/>
        </p:nvSpPr>
        <p:spPr>
          <a:xfrm>
            <a:off x="3270250" y="495300"/>
            <a:ext cx="5410200" cy="3754874"/>
          </a:xfrm>
          <a:prstGeom prst="rect">
            <a:avLst/>
          </a:prstGeom>
          <a:noFill/>
        </p:spPr>
        <p:txBody>
          <a:bodyPr wrap="square" rtlCol="0">
            <a:spAutoFit/>
          </a:bodyPr>
          <a:lstStyle/>
          <a:p>
            <a:r>
              <a:rPr lang="cs-CZ" b="1" i="0" dirty="0">
                <a:solidFill>
                  <a:srgbClr val="050505"/>
                </a:solidFill>
                <a:effectLst/>
                <a:latin typeface="Cambria" panose="02040503050406030204" pitchFamily="18" charset="0"/>
                <a:ea typeface="Cambria" panose="02040503050406030204" pitchFamily="18" charset="0"/>
              </a:rPr>
              <a:t>usnesení NS 4 Tdo 1362/2019</a:t>
            </a:r>
          </a:p>
          <a:p>
            <a:r>
              <a:rPr lang="cs-CZ" b="0" i="0" dirty="0">
                <a:solidFill>
                  <a:srgbClr val="050505"/>
                </a:solidFill>
                <a:effectLst/>
                <a:latin typeface="Cambria" panose="02040503050406030204" pitchFamily="18" charset="0"/>
                <a:ea typeface="Cambria" panose="02040503050406030204" pitchFamily="18" charset="0"/>
              </a:rPr>
              <a:t>(šlo o dva neživé exempláře vlka obecného, které si pachatel dovezl ze Slovenska a nabízel je k prodeji na internetu):</a:t>
            </a:r>
            <a:br>
              <a:rPr lang="cs-CZ" dirty="0">
                <a:latin typeface="Cambria" panose="02040503050406030204" pitchFamily="18" charset="0"/>
                <a:ea typeface="Cambria" panose="02040503050406030204" pitchFamily="18" charset="0"/>
              </a:rPr>
            </a:br>
            <a:br>
              <a:rPr lang="cs-CZ" dirty="0">
                <a:latin typeface="Cambria" panose="02040503050406030204" pitchFamily="18" charset="0"/>
                <a:ea typeface="Cambria" panose="02040503050406030204" pitchFamily="18" charset="0"/>
              </a:rPr>
            </a:br>
            <a:r>
              <a:rPr lang="cs-CZ" b="0" i="1" dirty="0">
                <a:solidFill>
                  <a:srgbClr val="050505"/>
                </a:solidFill>
                <a:effectLst/>
                <a:latin typeface="Cambria" panose="02040503050406030204" pitchFamily="18" charset="0"/>
                <a:ea typeface="Cambria" panose="02040503050406030204" pitchFamily="18" charset="0"/>
              </a:rPr>
              <a:t>"...společenská škodlivost nezákonného nakládání s kriticky ohroženými druhy živočichů či rostlin je v obecné rovině vysoká. </a:t>
            </a:r>
            <a:r>
              <a:rPr lang="cs-CZ" b="1" i="1" dirty="0">
                <a:solidFill>
                  <a:srgbClr val="050505"/>
                </a:solidFill>
                <a:effectLst/>
                <a:latin typeface="Cambria" panose="02040503050406030204" pitchFamily="18" charset="0"/>
                <a:ea typeface="Cambria" panose="02040503050406030204" pitchFamily="18" charset="0"/>
              </a:rPr>
              <a:t>Takové jednání totiž zpravidla (přinejmenším) podněcuje ilegální obchod v této oblasti, který je jedním z nejlukrativnějších odvětví mezinárodní trestné činnosti a je rovněž jedním z hlavních důvodů úbytku populace řady živočišných i rostlinných druhů</a:t>
            </a:r>
            <a:r>
              <a:rPr lang="cs-CZ" b="0" i="1" dirty="0">
                <a:solidFill>
                  <a:srgbClr val="050505"/>
                </a:solidFill>
                <a:effectLst/>
                <a:latin typeface="Cambria" panose="02040503050406030204" pitchFamily="18" charset="0"/>
                <a:ea typeface="Cambria" panose="02040503050406030204" pitchFamily="18" charset="0"/>
              </a:rPr>
              <a:t>. Ve snaze toto eliminovat byla přijata opatření na mezinárodní i na evropské úrovni, především smlouva CITES, jimiž je vázána i Česká republika. S přihlédnutím k závažnosti problému i k závazkům naší země je proto velice důležité poskytnout objektu trestného činu podle § 299 odst. 2 tr. zákoníku, tj. zájmu na ochraně jedinců nebo exemplářů nejvíce ohrožených druhů živočichů nebo rostlin před určitými způsoby nakládání, co nejúčinnější ochranu."</a:t>
            </a:r>
            <a:endParaRPr lang="cs-CZ"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9413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7F300B9-05DD-6D88-5A5C-66CF55E0B626}"/>
              </a:ext>
            </a:extLst>
          </p:cNvPr>
          <p:cNvPicPr>
            <a:picLocks noChangeAspect="1"/>
          </p:cNvPicPr>
          <p:nvPr/>
        </p:nvPicPr>
        <p:blipFill>
          <a:blip r:embed="rId2"/>
          <a:stretch>
            <a:fillRect/>
          </a:stretch>
        </p:blipFill>
        <p:spPr>
          <a:xfrm>
            <a:off x="358642" y="0"/>
            <a:ext cx="4507860" cy="5143500"/>
          </a:xfrm>
          <a:prstGeom prst="rect">
            <a:avLst/>
          </a:prstGeom>
        </p:spPr>
      </p:pic>
      <p:sp>
        <p:nvSpPr>
          <p:cNvPr id="6" name="TextovéPole 5">
            <a:extLst>
              <a:ext uri="{FF2B5EF4-FFF2-40B4-BE49-F238E27FC236}">
                <a16:creationId xmlns:a16="http://schemas.microsoft.com/office/drawing/2014/main" id="{77D84ED2-E71D-D061-F477-D2C670219F39}"/>
              </a:ext>
            </a:extLst>
          </p:cNvPr>
          <p:cNvSpPr txBox="1"/>
          <p:nvPr/>
        </p:nvSpPr>
        <p:spPr>
          <a:xfrm>
            <a:off x="5303520" y="574764"/>
            <a:ext cx="3611880" cy="3816429"/>
          </a:xfrm>
          <a:prstGeom prst="rect">
            <a:avLst/>
          </a:prstGeom>
          <a:noFill/>
        </p:spPr>
        <p:txBody>
          <a:bodyPr wrap="square" rtlCol="0">
            <a:spAutoFit/>
          </a:bodyPr>
          <a:lstStyle/>
          <a:p>
            <a:r>
              <a:rPr lang="cs-CZ" sz="1100" b="1" dirty="0"/>
              <a:t>NS 7 </a:t>
            </a:r>
            <a:r>
              <a:rPr lang="cs-CZ" sz="1100" b="1" dirty="0" err="1"/>
              <a:t>Tdo</a:t>
            </a:r>
            <a:r>
              <a:rPr lang="cs-CZ" sz="1100" b="1" dirty="0"/>
              <a:t> 55/2023</a:t>
            </a:r>
          </a:p>
          <a:p>
            <a:endParaRPr lang="cs-CZ" sz="1100" dirty="0"/>
          </a:p>
          <a:p>
            <a:r>
              <a:rPr lang="cs-CZ" sz="1100" dirty="0"/>
              <a:t>Nejvyšší soud zmínil, že jednání obviněného by ještě přibližně rok před spácháním nebylo trestným činem. </a:t>
            </a:r>
            <a:r>
              <a:rPr lang="cs-CZ" sz="1100" i="1" dirty="0"/>
              <a:t>„Teprve novelizací trestního zákoníku došlo s účinností od června 2020 k dramatickému zpřísnění trestního postihu za týrání zvířat. Trestní sazby se vyznačují až absurdně drakonickou výší, jež dokonce přesahuje některé případy nedbalostního usmrcení člověka,“ </a:t>
            </a:r>
            <a:r>
              <a:rPr lang="cs-CZ" sz="1100" dirty="0"/>
              <a:t>poznamenal Nejvyšší soud.</a:t>
            </a:r>
          </a:p>
          <a:p>
            <a:endParaRPr lang="cs-CZ" sz="1100" dirty="0"/>
          </a:p>
          <a:p>
            <a:r>
              <a:rPr lang="cs-CZ" sz="1100" dirty="0"/>
              <a:t>Jako příklad uvedl, že pachatel, který bezohlednou jízdou usmrtí člověka, může dostat mírnější trestní sazbu než ten, kdo nalíčí past na potkany.</a:t>
            </a:r>
          </a:p>
          <a:p>
            <a:endParaRPr lang="cs-CZ" sz="1100" dirty="0"/>
          </a:p>
          <a:p>
            <a:r>
              <a:rPr lang="cs-CZ" sz="1100" i="1" dirty="0"/>
              <a:t>„Zájem společnosti na ochraně zvířat před zlým nakládáním je nezpochybnitelný. Zákonodárce zvolil cestu posílit ochranu zvířat prostředky trestního práva. V odborné literatuře je však poukazováno na nesystémovost zásahu do trestních sazeb a vytvoření paradoxní situace, kdy týrání zvířat může být potrestáno přísněji než některé činy proti člověku,“ </a:t>
            </a:r>
          </a:p>
        </p:txBody>
      </p:sp>
    </p:spTree>
    <p:extLst>
      <p:ext uri="{BB962C8B-B14F-4D97-AF65-F5344CB8AC3E}">
        <p14:creationId xmlns:p14="http://schemas.microsoft.com/office/powerpoint/2010/main" val="1538942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endParaRPr lang="cs-CZ" sz="9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Předpoklady správně právní odpovědnosti</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Objektivní - protiprávnost jednání, - škodlivé následky tohoto jednání  - příčinný vztah mezi tímto jednáním a následkem</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Subjektivní – zavinění</a:t>
            </a:r>
          </a:p>
          <a:p>
            <a:pPr lvl="0" algn="just">
              <a:spcBef>
                <a:spcPts val="600"/>
              </a:spcBef>
            </a:pPr>
            <a:r>
              <a:rPr lang="cs-CZ" b="1" i="1" dirty="0">
                <a:solidFill>
                  <a:schemeClr val="accent2"/>
                </a:solidFill>
                <a:latin typeface="Cambria" pitchFamily="18" charset="0"/>
                <a:ea typeface="Roboto Slab" panose="020B0604020202020204" charset="0"/>
              </a:rPr>
              <a:t>Judikatura:</a:t>
            </a:r>
          </a:p>
          <a:p>
            <a:pPr lvl="0" algn="just">
              <a:spcBef>
                <a:spcPts val="600"/>
              </a:spcBef>
            </a:pPr>
            <a:r>
              <a:rPr lang="cs-CZ" b="1" i="1" dirty="0">
                <a:solidFill>
                  <a:schemeClr val="tx1"/>
                </a:solidFill>
                <a:latin typeface="Cambria" pitchFamily="18" charset="0"/>
                <a:ea typeface="Roboto Slab" panose="020B0604020202020204" charset="0"/>
              </a:rPr>
              <a:t>Opomenutí je stanoveno na roveň konání, jestliže subjekt nevykonal to, co bylo jeho právní povinností</a:t>
            </a:r>
          </a:p>
          <a:p>
            <a:pPr lvl="0" algn="just">
              <a:spcBef>
                <a:spcPts val="600"/>
              </a:spcBef>
            </a:pPr>
            <a:r>
              <a:rPr lang="cs-CZ" b="1" i="1" dirty="0">
                <a:solidFill>
                  <a:schemeClr val="tx1"/>
                </a:solidFill>
                <a:latin typeface="Cambria" pitchFamily="18" charset="0"/>
                <a:ea typeface="Roboto Slab" panose="020B0604020202020204" charset="0"/>
              </a:rPr>
              <a:t>PZ:  Jednáním se pro účely tohoto zákona rozumí i opomenutí takového konání, k němuž byl pachatel povinen podle jiného právního předpisu nebo úředního rozhodnutí, v důsledku dobrovolného převzetí povinnosti konat nebo vyplývala-li jeho zvláštní povinnost z jeho předchozího ohrožujícího jednání nebo k němuž byl z jiného důvodu podle okolností a svých poměrů povinen.</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PROTIPRÁVNÍ JEDNÁNÍ - TRVAJÍCÍ DELIKT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Judikatura: • Jednání, jímž pachatel udržuje protiprávní stav, závadný z hlediska správního práva, tvoří jeden skutek a jeden správní delikt až do okamžiku ukončení deliktního jednání, tj. až do okamžiku odstranění protiprávního stavu. </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559589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PROTIPRÁVNÍ JEDNÁNÍ - TRVAJÍCÍ DELIKT </a:t>
            </a:r>
          </a:p>
          <a:p>
            <a:pPr lvl="0" algn="just">
              <a:spcBef>
                <a:spcPts val="600"/>
              </a:spcBef>
            </a:pPr>
            <a:r>
              <a:rPr lang="cs-CZ" b="1" i="1" dirty="0">
                <a:solidFill>
                  <a:schemeClr val="accent2"/>
                </a:solidFill>
                <a:latin typeface="Cambria" pitchFamily="18" charset="0"/>
                <a:ea typeface="Roboto Slab" panose="020B0604020202020204" charset="0"/>
              </a:rPr>
              <a:t>PZ: • Trvající přestupek je takový přestupek, jehož znakem je jednání pachatele spočívající ve </a:t>
            </a:r>
            <a:r>
              <a:rPr lang="cs-CZ" b="1" i="1" dirty="0">
                <a:solidFill>
                  <a:schemeClr val="accent6"/>
                </a:solidFill>
                <a:latin typeface="Cambria" pitchFamily="18" charset="0"/>
                <a:ea typeface="Roboto Slab" panose="020B0604020202020204" charset="0"/>
              </a:rPr>
              <a:t>vyvolání a následném udržování protiprávního stavu </a:t>
            </a:r>
            <a:r>
              <a:rPr lang="cs-CZ" b="1" i="1" dirty="0">
                <a:solidFill>
                  <a:schemeClr val="accent2"/>
                </a:solidFill>
                <a:latin typeface="Cambria" pitchFamily="18" charset="0"/>
                <a:ea typeface="Roboto Slab" panose="020B0604020202020204" charset="0"/>
              </a:rPr>
              <a:t>nebo jednání pachatele spočívající v udržování protiprávního stavu, který nebyl pachatelem vyvolán.</a:t>
            </a:r>
          </a:p>
          <a:p>
            <a:pPr lvl="0" algn="just">
              <a:spcBef>
                <a:spcPts val="600"/>
              </a:spcBef>
            </a:pPr>
            <a:r>
              <a:rPr lang="cs-CZ" b="1" i="1" dirty="0">
                <a:solidFill>
                  <a:schemeClr val="accent4"/>
                </a:solidFill>
                <a:latin typeface="Cambria" pitchFamily="18" charset="0"/>
                <a:ea typeface="Roboto Slab" panose="020B0604020202020204" charset="0"/>
              </a:rPr>
              <a:t>Např. § 120/4 VZ - Fyzická osoba se jako vlastník stavby nebo zařízení v korytě vodního toku dopustí přestupku tím, že v rozporu s § 52 odst. 1 neodstraní předměty zachycené či ulpělé na stavbě nebo zařízení.</a:t>
            </a:r>
          </a:p>
          <a:p>
            <a:pPr algn="just">
              <a:spcBef>
                <a:spcPts val="600"/>
              </a:spcBef>
            </a:pPr>
            <a:r>
              <a:rPr lang="cs-CZ" b="1" i="1" dirty="0">
                <a:solidFill>
                  <a:schemeClr val="tx1"/>
                </a:solidFill>
                <a:latin typeface="Cambria" pitchFamily="18" charset="0"/>
                <a:ea typeface="Roboto Slab" panose="020B0604020202020204" charset="0"/>
              </a:rPr>
              <a:t>NSS č. j. 2 As 61/2005 - 60: Namítá-li stěžovatelka, že pokuta za přestupek jí byla vyměřena až po uplynutí roční lhůty, nelze s ní souhlasit. Podle § 105 odst. 3 písm. a) stavebního zákona se přestupku dopustí a pokutou od 25 000 Kč do 50 000 Kč bude potrestán ten, kdo jako stavebník provádí novou stavbu bez stavebního povolení nebo v rozporu s ním. Uvedené jednání (t.j. provádění stavby v rozporu se stavebním povolením), za které byla stěžovatelka sankciována, je třeba považovat za tzv. trvající přestupek.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Vliv na běh promlčecí doby (začne běžet dnem následujícím po dni, kdy došlo k odstranění protiprávního stavu)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37816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lgn="just">
              <a:spcBef>
                <a:spcPts val="600"/>
              </a:spcBef>
            </a:pPr>
            <a:r>
              <a:rPr lang="cs-CZ" b="1" i="1" dirty="0">
                <a:solidFill>
                  <a:schemeClr val="accent2"/>
                </a:solidFill>
                <a:latin typeface="Cambria" pitchFamily="18" charset="0"/>
                <a:ea typeface="Roboto Slab" panose="020B0604020202020204" charset="0"/>
              </a:rPr>
              <a:t>PROTIPRÁVNÍ JEDNÁNÍ - POKRAČUJÍCÍ DELIKT</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PZ § 7: Pokračováním v přestupku se rozumí takové jednání, jehož jednotlivé dílčí útoky vedené jednotným záměrem naplňují skutkovou podstatu stejného přestupku, jsou spojeny stejným nebo podobným způsobem provedení, blízkou souvislostí časovou a souvislostí v předmětu útoku.</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Promlčecí doba počne běžet dnem následujícím po dni, kdy došlo k poslednímu dílčímu útoku.</a:t>
            </a:r>
          </a:p>
          <a:p>
            <a:pPr lvl="0" algn="just">
              <a:spcBef>
                <a:spcPts val="600"/>
              </a:spcBef>
            </a:pPr>
            <a:r>
              <a:rPr lang="cs-CZ" b="1" i="1" dirty="0">
                <a:solidFill>
                  <a:schemeClr val="accent2"/>
                </a:solidFill>
                <a:latin typeface="Cambria" pitchFamily="18" charset="0"/>
                <a:ea typeface="Roboto Slab" panose="020B0604020202020204" charset="0"/>
              </a:rPr>
              <a:t>ŠKODLIVÝ NÁSLEDEK MATERIÁLNÍ STRÁNKA DELIKTU</a:t>
            </a:r>
          </a:p>
          <a:p>
            <a:pPr marL="285750" lvl="0" indent="-285750" algn="just">
              <a:spcBef>
                <a:spcPts val="600"/>
              </a:spcBef>
              <a:buFont typeface="Arial" panose="020B0604020202020204" pitchFamily="34" charset="0"/>
              <a:buChar char="•"/>
            </a:pPr>
            <a:r>
              <a:rPr lang="cs-CZ" sz="1200" b="1" i="1" dirty="0">
                <a:solidFill>
                  <a:schemeClr val="tx1"/>
                </a:solidFill>
                <a:latin typeface="Cambria" pitchFamily="18" charset="0"/>
                <a:ea typeface="Roboto Slab" panose="020B0604020202020204" charset="0"/>
              </a:rPr>
              <a:t>NSS 8 As 17/2007: • Aby mohlo být určité protiprávní jednání kvalifikováno jako správní delikt, musí být kromě formálních znaků deliktního jednání naplněna i materiální stránka deliktu a jednání musí vykazovat určitou míru společenské nebezpečnosti (škodlivosti) ve vztahu k porušené povinnosti, stanovené zákonem na ochranu odpovídajících hodnot. </a:t>
            </a:r>
            <a:r>
              <a:rPr lang="cs-CZ" sz="1200" b="1" i="1" dirty="0">
                <a:solidFill>
                  <a:schemeClr val="accent2"/>
                </a:solidFill>
                <a:latin typeface="Cambria" pitchFamily="18" charset="0"/>
                <a:ea typeface="Roboto Slab" panose="020B0604020202020204" charset="0"/>
              </a:rPr>
              <a:t>I prosté porušení administrativního pořádku, přitom může bez dalšího naplnit typovou společenskou nebezpečnost. </a:t>
            </a:r>
            <a:r>
              <a:rPr lang="cs-CZ" sz="1200" b="1" i="1" dirty="0">
                <a:solidFill>
                  <a:schemeClr val="tx1"/>
                </a:solidFill>
                <a:latin typeface="Cambria" pitchFamily="18" charset="0"/>
                <a:ea typeface="Roboto Slab" panose="020B0604020202020204" charset="0"/>
              </a:rPr>
              <a:t>Vždy je proto třeba zkoumat, jaký zájem společnosti je porušeným ustanovením chráněn, zda byl posuzovaným jednáním porušen, popř. v jaké intenzitě se tak stalo.</a:t>
            </a:r>
          </a:p>
          <a:p>
            <a:pPr marL="285750" lvl="0" indent="-285750" algn="just">
              <a:spcBef>
                <a:spcPts val="600"/>
              </a:spcBef>
              <a:buFont typeface="Arial" panose="020B0604020202020204" pitchFamily="34" charset="0"/>
              <a:buChar char="•"/>
            </a:pPr>
            <a:endParaRPr lang="cs-CZ" sz="12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sz="1200" b="1" i="1" dirty="0">
                <a:solidFill>
                  <a:schemeClr val="tx1"/>
                </a:solidFill>
                <a:latin typeface="Cambria" pitchFamily="18" charset="0"/>
                <a:ea typeface="Roboto Slab" panose="020B0604020202020204" charset="0"/>
              </a:rPr>
              <a:t>Zákon č. 282/1991 Sb. § 4(1) • Fyzická, právnická nebo podnikající fyzická osoba se dopustí přestupku tím, že – a) neoprávněně používají lesní půdu k jiným účelům než pro plnění funkcí lesů, – b) při zpracování lesního hospodářského plánu a jeho realizaci ohrozí životní prostředí, popřípadě způsobí jeho poškození, – c) vytvoří podmínky pro působení škodlivých biotických a abiotických činitelů, – d) neplní opatření uložená orgány životního prostředí podle zvláštních zákonů a tohoto zákona, – e) neplní povinnosti stanovené zvláštním právním předpisem</a:t>
            </a:r>
            <a:r>
              <a:rPr lang="cs-CZ" b="1" i="1" dirty="0">
                <a:solidFill>
                  <a:schemeClr val="tx1"/>
                </a:solidFill>
                <a:latin typeface="Cambria" pitchFamily="18" charset="0"/>
                <a:ea typeface="Roboto Slab" panose="020B0604020202020204" charset="0"/>
              </a:rPr>
              <a:t>, a svým jednáním ohrozí nebo poškodí životní prostředí v lesích</a:t>
            </a:r>
            <a:r>
              <a:rPr lang="cs-CZ" sz="1200" b="1" i="1" dirty="0">
                <a:solidFill>
                  <a:schemeClr val="tx1"/>
                </a:solidFill>
                <a:latin typeface="Cambria" pitchFamily="18" charset="0"/>
                <a:ea typeface="Roboto Slab" panose="020B0604020202020204" charset="0"/>
              </a:rPr>
              <a:t>. • (2) Za přestupek podle odstavce 1 lze uložit pokutu do 5 000 000 Kč.</a:t>
            </a: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5378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Druhy odpovědností v právu životního prostředí</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1. Správně právní </a:t>
            </a:r>
          </a:p>
          <a:p>
            <a:pPr lvl="0" algn="just">
              <a:spcBef>
                <a:spcPts val="600"/>
              </a:spcBef>
            </a:pPr>
            <a:r>
              <a:rPr lang="cs-CZ" b="1" i="1" dirty="0">
                <a:solidFill>
                  <a:schemeClr val="tx1"/>
                </a:solidFill>
                <a:latin typeface="Cambria" pitchFamily="18" charset="0"/>
                <a:ea typeface="Roboto Slab" panose="020B0604020202020204" charset="0"/>
              </a:rPr>
              <a:t>2. Trestně právní</a:t>
            </a:r>
          </a:p>
          <a:p>
            <a:pPr lvl="0" algn="just">
              <a:spcBef>
                <a:spcPts val="600"/>
              </a:spcBef>
            </a:pPr>
            <a:r>
              <a:rPr lang="cs-CZ" b="1" i="1" dirty="0">
                <a:solidFill>
                  <a:schemeClr val="accent3"/>
                </a:solidFill>
                <a:latin typeface="Cambria" pitchFamily="18" charset="0"/>
                <a:ea typeface="Roboto Slab" panose="020B0604020202020204" charset="0"/>
              </a:rPr>
              <a:t>3. Občanskoprávní (závazky z deliktů)  - viz příští přednáška</a:t>
            </a:r>
          </a:p>
          <a:p>
            <a:pPr algn="just">
              <a:spcBef>
                <a:spcPts val="600"/>
              </a:spcBef>
            </a:pPr>
            <a:r>
              <a:rPr lang="cs-CZ" b="1" i="1" dirty="0">
                <a:solidFill>
                  <a:schemeClr val="accent3"/>
                </a:solidFill>
                <a:latin typeface="Cambria" pitchFamily="18" charset="0"/>
                <a:ea typeface="Roboto Slab" panose="020B0604020202020204" charset="0"/>
              </a:rPr>
              <a:t>4. Odpovědnost za ekologickou újmu - viz příští přednáška</a:t>
            </a:r>
          </a:p>
          <a:p>
            <a:pPr algn="just">
              <a:spcBef>
                <a:spcPts val="600"/>
              </a:spcBef>
            </a:pPr>
            <a:endParaRPr lang="cs-CZ" b="1" i="1" dirty="0">
              <a:solidFill>
                <a:schemeClr val="accent3"/>
              </a:solidFill>
              <a:latin typeface="Cambria" pitchFamily="18" charset="0"/>
              <a:ea typeface="Roboto Slab" panose="020B0604020202020204" charset="0"/>
            </a:endParaRPr>
          </a:p>
          <a:p>
            <a:pPr algn="just">
              <a:spcBef>
                <a:spcPts val="600"/>
              </a:spcBef>
            </a:pPr>
            <a:r>
              <a:rPr lang="cs-CZ" b="1" i="1" dirty="0">
                <a:solidFill>
                  <a:schemeClr val="accent2"/>
                </a:solidFill>
                <a:latin typeface="Cambria" pitchFamily="18" charset="0"/>
                <a:ea typeface="Roboto Slab" panose="020B0604020202020204" charset="0"/>
              </a:rPr>
              <a:t>Specifika ad 1) a 2)</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Klíčové nástroje prosazování ochrany životního prostředí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Různé systémy v jednotlivých státech</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Často porušení více povinností (+ změny právní úpravy),</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Mnohost pachatelů, mnohost příslušných správních orgánů (a OČTŘ)</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Specifika zjišťování skutkového stavu a dokazování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Problémy ukládání sankcí a </a:t>
            </a:r>
            <a:r>
              <a:rPr lang="cs-CZ" b="1" i="1" dirty="0" err="1">
                <a:solidFill>
                  <a:schemeClr val="tx1"/>
                </a:solidFill>
                <a:latin typeface="Cambria" pitchFamily="18" charset="0"/>
                <a:ea typeface="Roboto Slab" panose="020B0604020202020204" charset="0"/>
              </a:rPr>
              <a:t>monetarizace</a:t>
            </a:r>
            <a:r>
              <a:rPr lang="cs-CZ" b="1" i="1" dirty="0">
                <a:solidFill>
                  <a:schemeClr val="tx1"/>
                </a:solidFill>
                <a:latin typeface="Cambria" pitchFamily="18" charset="0"/>
                <a:ea typeface="Roboto Slab" panose="020B0604020202020204" charset="0"/>
              </a:rPr>
              <a:t> životního prostředí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Málo dostupná data a statistiky</a:t>
            </a: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5820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OBJEKTIVNÍ STRÁNKA - PŘÍČINNÁ SOUVISLOST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NS 25 </a:t>
            </a:r>
            <a:r>
              <a:rPr lang="cs-CZ" b="1" i="1" dirty="0" err="1">
                <a:solidFill>
                  <a:schemeClr val="accent2"/>
                </a:solidFill>
                <a:latin typeface="Cambria" pitchFamily="18" charset="0"/>
                <a:ea typeface="Roboto Slab" panose="020B0604020202020204" charset="0"/>
              </a:rPr>
              <a:t>Cdo</a:t>
            </a:r>
            <a:r>
              <a:rPr lang="cs-CZ" b="1" i="1" dirty="0">
                <a:solidFill>
                  <a:schemeClr val="accent2"/>
                </a:solidFill>
                <a:latin typeface="Cambria" pitchFamily="18" charset="0"/>
                <a:ea typeface="Roboto Slab" panose="020B0604020202020204" charset="0"/>
              </a:rPr>
              <a:t> 3811/2017 • Žalovaná porušila  § 3 odst. 1 písm. d) zákona č. 334/1992 Sb., o ochraně ZPF, neboť svou činností zapříčinila  narušení pozemků erozí, porušila i § 27 zákona č. 254/2001 Sb., vodní zákon, protože o pozemky nepečovala tak, aby nedocházelo ke zhoršování vodních poměrů, zejména odnosu půdy erozní činností vody ….</a:t>
            </a:r>
          </a:p>
          <a:p>
            <a:pPr marL="285750" lvl="0" indent="-285750" algn="just">
              <a:spcBef>
                <a:spcPts val="600"/>
              </a:spcBef>
              <a:buFont typeface="Arial" panose="020B0604020202020204" pitchFamily="34" charset="0"/>
              <a:buChar char="•"/>
            </a:pPr>
            <a:endParaRPr lang="cs-CZ" sz="10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accent2"/>
                </a:solidFill>
                <a:latin typeface="Cambria" pitchFamily="18" charset="0"/>
                <a:ea typeface="Roboto Slab" panose="020B0604020202020204" charset="0"/>
              </a:rPr>
              <a:t>Příklad:</a:t>
            </a:r>
          </a:p>
          <a:p>
            <a:pPr marL="285750" lvl="0" indent="-285750" algn="just">
              <a:spcBef>
                <a:spcPts val="600"/>
              </a:spcBef>
              <a:buFont typeface="Arial" panose="020B0604020202020204" pitchFamily="34" charset="0"/>
              <a:buChar char="•"/>
            </a:pPr>
            <a:r>
              <a:rPr lang="cs-CZ" b="1" dirty="0">
                <a:latin typeface="Cambria" panose="02040503050406030204" pitchFamily="18" charset="0"/>
                <a:ea typeface="Cambria" panose="02040503050406030204" pitchFamily="18" charset="0"/>
              </a:rPr>
              <a:t>Neučinění opatření nezbytných pro zabránění úniku hospodářských zvířat (9 As 13/2012 – 33): Úniky zvířat doloženy fotografiemi a podpisy občanů, p. 10.000 Kč NSS zrušil až dolů: </a:t>
            </a:r>
            <a:r>
              <a:rPr lang="cs-CZ" i="1" dirty="0">
                <a:latin typeface="Cambria" panose="02040503050406030204" pitchFamily="18" charset="0"/>
                <a:ea typeface="Cambria" panose="02040503050406030204" pitchFamily="18" charset="0"/>
              </a:rPr>
              <a:t>„takto vymezený skutek ve výrokové části rozhodnutí nemůže obstát. Pouhým odkazem na fotodokumentaci obsaženou ve správním spise není postaveno na jisto, za jaké konkrétní jednání byla stěžovatelka postižena. Jinak řečeno, není zřejmé, kolik dalších úniků zvířat celkem je předmětem tohoto rozhodnutí a v jakých dnech k nim došlo. (…) </a:t>
            </a:r>
            <a:r>
              <a:rPr lang="cs-CZ" b="1" i="1" dirty="0">
                <a:solidFill>
                  <a:schemeClr val="accent2"/>
                </a:solidFill>
                <a:latin typeface="Cambria" panose="02040503050406030204" pitchFamily="18" charset="0"/>
                <a:ea typeface="Cambria" panose="02040503050406030204" pitchFamily="18" charset="0"/>
              </a:rPr>
              <a:t>V projednávané věci je zcela nezbytné určit ve výroku počet úniků zvířat a dobu, kdy k nim došlo, aby byl dostatečně vymezen předmět řízení, od kterého se odvíjí posouzení např. intenzity porušení chráněného zájmu či výše sankce, a rovněž, aby následně nebylo možno tato jednání učinit předmětem dalšího řízení vůči stěžovatelce.</a:t>
            </a:r>
            <a:r>
              <a:rPr lang="cs-CZ" i="1" dirty="0">
                <a:latin typeface="Cambria" panose="02040503050406030204" pitchFamily="18" charset="0"/>
                <a:ea typeface="Cambria" panose="02040503050406030204" pitchFamily="18" charset="0"/>
              </a:rPr>
              <a:t> (…) Za situace, kdy si žalovaný na základě shromážděných důkazů učinil závěr, že byl dostatečně zjištěn skutkový stav věci, bylo již na stěžovatelce, aby do řízení aktivně vstoupila a sama navrhovala důkazy k prokázání jejích odlišných tvrzení.“</a:t>
            </a:r>
            <a:endParaRPr lang="cs-CZ"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219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spcBef>
                <a:spcPts val="600"/>
              </a:spcBef>
            </a:pPr>
            <a:r>
              <a:rPr lang="cs-CZ" b="1" i="1" dirty="0">
                <a:solidFill>
                  <a:schemeClr val="tx1"/>
                </a:solidFill>
                <a:latin typeface="Cambria" pitchFamily="18" charset="0"/>
                <a:ea typeface="Roboto Slab" panose="020B0604020202020204" charset="0"/>
              </a:rPr>
              <a:t>ODPOVĚDNÁ OSOBA (PZ)</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Osobní působnost PZ • Pachatel - osoba fyzická (subjektivní odp.) - osoba právnická (objektivní odp. + liberační důvody) - podnikající fyzická osoba (objekt. odpovědnost + liberační důvody) • Spolupachatel • Nepřímý pachatel • Odpovědnost zákonného zástupce/opatrovníka</a:t>
            </a:r>
          </a:p>
          <a:p>
            <a:pPr marL="285750" lvl="0" indent="-285750" algn="just">
              <a:spcBef>
                <a:spcPts val="600"/>
              </a:spcBef>
              <a:buFont typeface="Arial" panose="020B0604020202020204" pitchFamily="34" charset="0"/>
              <a:buChar char="•"/>
            </a:pP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Odpovědností PO za přestupek není dotčena odpovědnost za přestupek FO, jejichž jednání je přičitatelné právnické osobě, a odpovědností za přestupek těchto FO není dotčena odpovědnost PO za přestupek! • Odpovědnost PO přechází na právního nástupce.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Odpovědnost PFO přechází na osobu, která pokračuje v její podnikatelské činnosti. • Možnost zákazu zrušení, zániku či přeměny obviněné PO. • Přestane-li PFO, která je pachatelem, být podnikatelem, její odpovědnost za přestupek nezaniká!</a:t>
            </a:r>
          </a:p>
          <a:p>
            <a:pPr marL="285750" lvl="0" indent="-285750" algn="just">
              <a:spcBef>
                <a:spcPts val="600"/>
              </a:spcBef>
              <a:buFont typeface="Arial" panose="020B0604020202020204" pitchFamily="34" charset="0"/>
              <a:buChar char="•"/>
            </a:pP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VZ § 41(3) • Povinnosti plynoucí z opatření k nápravě uloženého původci závadného stavu nebo nabyvateli majetku podle odstavce 2 přecházejí na jejich právní nástupce.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IPPC § 19b (7) • Úřad nebo inspekce uloží podle potřeby opatření k nápravě právnímu nástupci provozovatele zařízení, který není původcem závadného stavu. Povinnosti plynoucí z opatření k nápravě a rozhodnutí o omezení nebo zastavení provozu zařízení uložené provozovateli zařízení podle odstavců 1 až 5 přecházejí na jeho právního nástupce.</a:t>
            </a:r>
          </a:p>
        </p:txBody>
      </p:sp>
    </p:spTree>
    <p:extLst>
      <p:ext uri="{BB962C8B-B14F-4D97-AF65-F5344CB8AC3E}">
        <p14:creationId xmlns:p14="http://schemas.microsoft.com/office/powerpoint/2010/main" val="42829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lgn="just">
              <a:spcBef>
                <a:spcPts val="600"/>
              </a:spcBef>
            </a:pPr>
            <a:r>
              <a:rPr lang="cs-CZ" b="1" i="1" dirty="0">
                <a:solidFill>
                  <a:schemeClr val="accent2"/>
                </a:solidFill>
                <a:latin typeface="Cambria" pitchFamily="18" charset="0"/>
                <a:ea typeface="Roboto Slab" panose="020B0604020202020204" charset="0"/>
              </a:rPr>
              <a:t>K přenosu veřejnoprávní odpovědnosti na jinou osobu nemůže bez dalšího dojít uzavřením smlouvy. Pokud však správní orgán posuzuje deliktní odpovědnost konkrétní osoby, která sama zajistila smluvně plnění svých zákonných povinností prostřednictvím jiného, musí být její vlastní jednání naplňující znaky skutkové podstaty správního deliktu prokazováno v kontextu  všech učiněných kroků, tedy i zkoumáním existujících smluvních vztahů a jednáním smluvních partnerů v průběhu rozhodného období</a:t>
            </a: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b="1" i="1" dirty="0">
              <a:solidFill>
                <a:schemeClr val="accent2"/>
              </a:solidFill>
              <a:latin typeface="Cambria" pitchFamily="18" charset="0"/>
              <a:ea typeface="Roboto Slab" panose="020B0604020202020204" charset="0"/>
            </a:endParaRPr>
          </a:p>
        </p:txBody>
      </p:sp>
      <p:pic>
        <p:nvPicPr>
          <p:cNvPr id="4" name="Picture 3">
            <a:extLst>
              <a:ext uri="{FF2B5EF4-FFF2-40B4-BE49-F238E27FC236}">
                <a16:creationId xmlns:a16="http://schemas.microsoft.com/office/drawing/2014/main" id="{670C8436-1F11-5336-6529-8A26EA20FF65}"/>
              </a:ext>
            </a:extLst>
          </p:cNvPr>
          <p:cNvPicPr>
            <a:picLocks noChangeAspect="1"/>
          </p:cNvPicPr>
          <p:nvPr/>
        </p:nvPicPr>
        <p:blipFill>
          <a:blip r:embed="rId2"/>
          <a:stretch>
            <a:fillRect/>
          </a:stretch>
        </p:blipFill>
        <p:spPr>
          <a:xfrm>
            <a:off x="604202" y="2167784"/>
            <a:ext cx="4376573" cy="2464478"/>
          </a:xfrm>
          <a:prstGeom prst="rect">
            <a:avLst/>
          </a:prstGeom>
        </p:spPr>
      </p:pic>
      <p:sp>
        <p:nvSpPr>
          <p:cNvPr id="5" name="TextBox 4">
            <a:extLst>
              <a:ext uri="{FF2B5EF4-FFF2-40B4-BE49-F238E27FC236}">
                <a16:creationId xmlns:a16="http://schemas.microsoft.com/office/drawing/2014/main" id="{4E58309F-4CF7-3228-0083-5D36A69AF6F2}"/>
              </a:ext>
            </a:extLst>
          </p:cNvPr>
          <p:cNvSpPr txBox="1"/>
          <p:nvPr/>
        </p:nvSpPr>
        <p:spPr>
          <a:xfrm>
            <a:off x="5397500" y="2070100"/>
            <a:ext cx="3263900" cy="2492990"/>
          </a:xfrm>
          <a:prstGeom prst="rect">
            <a:avLst/>
          </a:prstGeom>
          <a:noFill/>
        </p:spPr>
        <p:txBody>
          <a:bodyPr wrap="square" rtlCol="0">
            <a:spAutoFit/>
          </a:bodyPr>
          <a:lstStyle/>
          <a:p>
            <a:r>
              <a:rPr lang="cs-CZ" sz="1200" dirty="0"/>
              <a:t>Starosta obce Určice Vlastimil Konšel 11 let odebíral odpady od třetích subjektů a ukládal je nezákonně na pozemky obce. Dostal desetiměsíční podmínku.</a:t>
            </a:r>
          </a:p>
          <a:p>
            <a:endParaRPr lang="cs-CZ" sz="1200" dirty="0"/>
          </a:p>
          <a:p>
            <a:r>
              <a:rPr lang="cs-CZ" sz="1200" dirty="0"/>
              <a:t>Podle NSS (5 As 325/2018-39) bylo ale jednání starosty přičitatelné i obci. Té byla uložena pokuta a zároveň nápravné opatření. Rozhodnutí o pokutě bylo zrušeno pro prekluzi, rozhodnutí o nápravném opatření však před soudy obstálo. Nápravné opatření totiž není sankce (dokud nám to ESLP neotluče o hlavu).</a:t>
            </a:r>
          </a:p>
        </p:txBody>
      </p:sp>
      <p:sp>
        <p:nvSpPr>
          <p:cNvPr id="6" name="TextBox 5">
            <a:extLst>
              <a:ext uri="{FF2B5EF4-FFF2-40B4-BE49-F238E27FC236}">
                <a16:creationId xmlns:a16="http://schemas.microsoft.com/office/drawing/2014/main" id="{A951FDC9-9A07-31AF-D45F-38569A88F7DC}"/>
              </a:ext>
            </a:extLst>
          </p:cNvPr>
          <p:cNvSpPr txBox="1"/>
          <p:nvPr/>
        </p:nvSpPr>
        <p:spPr>
          <a:xfrm>
            <a:off x="604202" y="4749800"/>
            <a:ext cx="4793298" cy="430887"/>
          </a:xfrm>
          <a:prstGeom prst="rect">
            <a:avLst/>
          </a:prstGeom>
          <a:noFill/>
        </p:spPr>
        <p:txBody>
          <a:bodyPr wrap="square" rtlCol="0">
            <a:spAutoFit/>
          </a:bodyPr>
          <a:lstStyle/>
          <a:p>
            <a:r>
              <a:rPr lang="cs-CZ" sz="1100" dirty="0">
                <a:hlinkClick r:id="rId3"/>
              </a:rPr>
              <a:t>https://www.idnes.cz/olomouc/zpravy/urcice-skladka-exstarosta-vlastimil-konsel-soud-podmineny-trest.A180918_171532_olomouc-zpravy_stk</a:t>
            </a:r>
            <a:r>
              <a:rPr lang="cs-CZ" sz="1100" dirty="0"/>
              <a:t>? </a:t>
            </a:r>
          </a:p>
        </p:txBody>
      </p:sp>
    </p:spTree>
    <p:extLst>
      <p:ext uri="{BB962C8B-B14F-4D97-AF65-F5344CB8AC3E}">
        <p14:creationId xmlns:p14="http://schemas.microsoft.com/office/powerpoint/2010/main" val="3190007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Správní sankce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a) Správní tresty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Napomenutí • Pokuty • Zákaz činnosti • Propadnutí věci nebo náhradní hodnoty • Zveřejnění rozhodnutí o přestupku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b) Správní sankce obnovující povahy </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c)  Ochranná opatření (PZ)</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Omezující opatření • Zabrání věci nebo náhradní hodnoty</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Složkové předpisy:</a:t>
            </a: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 odejmutí autorizace (ZEIA § 19;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 9/4) • odejmutí/zrušení souhlasu či povolení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aj.) • odebrání nedovoleně držených jedinců zvláště chráněných druhů (ZOPK § 89) • propadnutí týraného zvířete (ZTZ § 27b) • zabrání týraného zvířete (ZTZ § 27c) • odstranění následků neoprávněných zásahů (ZOPK § 81/1) • uložení přiměřených náhradních opatření k nápravě (ZOPK § 81/2) • opatření k nápravě (VZ § 42; </a:t>
            </a:r>
            <a:r>
              <a:rPr lang="cs-CZ" b="1" i="1" dirty="0" err="1">
                <a:solidFill>
                  <a:schemeClr val="accent2"/>
                </a:solidFill>
                <a:latin typeface="Cambria" pitchFamily="18" charset="0"/>
                <a:ea typeface="Roboto Slab" panose="020B0604020202020204" charset="0"/>
              </a:rPr>
              <a:t>ZOvz</a:t>
            </a:r>
            <a:r>
              <a:rPr lang="cs-CZ" b="1" i="1" dirty="0">
                <a:solidFill>
                  <a:schemeClr val="accent2"/>
                </a:solidFill>
                <a:latin typeface="Cambria" pitchFamily="18" charset="0"/>
                <a:ea typeface="Roboto Slab" panose="020B0604020202020204" charset="0"/>
              </a:rPr>
              <a:t> § 22;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 79/1 i) aj.) • zákaz činnosti (IPPC § 19b) • zákaz chovu zvířat (ZTZ § 27b) • zrušení průzkumného území (</a:t>
            </a: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62/1988 Sb., § 21)</a:t>
            </a:r>
          </a:p>
        </p:txBody>
      </p:sp>
    </p:spTree>
    <p:extLst>
      <p:ext uri="{BB962C8B-B14F-4D97-AF65-F5344CB8AC3E}">
        <p14:creationId xmlns:p14="http://schemas.microsoft.com/office/powerpoint/2010/main" val="6766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Správní sankce</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b) Správní sankce obnovující povahy </a:t>
            </a:r>
          </a:p>
          <a:p>
            <a:pPr marL="285750" lvl="0" indent="-285750" algn="just">
              <a:spcBef>
                <a:spcPts val="600"/>
              </a:spcBef>
              <a:buFont typeface="Arial" panose="020B0604020202020204" pitchFamily="34" charset="0"/>
              <a:buChar char="•"/>
            </a:pPr>
            <a:r>
              <a:rPr lang="cs-CZ" b="1" i="1" dirty="0">
                <a:solidFill>
                  <a:schemeClr val="accent6"/>
                </a:solidFill>
                <a:latin typeface="Cambria" pitchFamily="18" charset="0"/>
                <a:ea typeface="Roboto Slab" panose="020B0604020202020204" charset="0"/>
              </a:rPr>
              <a:t>Opatření k nápravě • Ukládá se většinou v případě, že subjekt neplní povinnosti stanovené zákonem nebo na základě zákona – Správní sankce za protiprávní jednání</a:t>
            </a:r>
          </a:p>
          <a:p>
            <a:pPr marL="285750" lvl="0" indent="-285750" algn="just">
              <a:spcBef>
                <a:spcPts val="600"/>
              </a:spcBef>
              <a:buFont typeface="Arial" panose="020B0604020202020204" pitchFamily="34" charset="0"/>
              <a:buChar char="•"/>
            </a:pPr>
            <a:r>
              <a:rPr lang="cs-CZ" b="1" i="1" dirty="0">
                <a:solidFill>
                  <a:schemeClr val="accent6"/>
                </a:solidFill>
                <a:latin typeface="Cambria" pitchFamily="18" charset="0"/>
                <a:ea typeface="Roboto Slab" panose="020B0604020202020204" charset="0"/>
              </a:rPr>
              <a:t>•Lze uložit i v případě, že nebyly porušeny povinnosti, jestliže hrozí závažné poškození životního prostředí ! • Nesplnění opatření k nápravě ve stanovené lhůtě uložení pokuty rozhodnutí o omezení nebo zastavení provozu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Pokuty ukládá, vybírá a vymáhá • ČIŽP, • Jiný správní orgán (např. obecní úřad obce s rozšířenou působností, Agentura ochrany přírody, aj.)</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specifická pravidla ve složkových předpisech Příjmy z pokut • příjmem rozpočtu SFŽP ČR • příjmem rozpočtu obce, která pokutu uložila, kraje apod.</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specifická pravidla ve složkových předpisech účelová vázanost prostředků</a:t>
            </a:r>
          </a:p>
        </p:txBody>
      </p:sp>
    </p:spTree>
    <p:extLst>
      <p:ext uri="{BB962C8B-B14F-4D97-AF65-F5344CB8AC3E}">
        <p14:creationId xmlns:p14="http://schemas.microsoft.com/office/powerpoint/2010/main" val="14815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97059" y="570072"/>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Co se dostane ke správnímu soudu?</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Spolu s žalobami, které brojí proti řešení poměrů v území, jsou přestupkové kauzy nejčastější agendou z oblasti ochrany životního prostředí před správními soudy</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Ne vždy je předmětem posouzení ochrana životního prostředí jako taková</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Řeší se zejména aspekty provádení kontrol, prokazování zavinění, výše uložené sankce</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Podobně u civilních soudů je ochrana životního prostředí často vedlejším efektem náhradových žalob</a:t>
            </a:r>
          </a:p>
          <a:p>
            <a:pPr lvl="0" algn="just">
              <a:spcBef>
                <a:spcPts val="600"/>
              </a:spcBef>
            </a:pPr>
            <a:r>
              <a:rPr lang="pl-PL" sz="1600" b="1" i="1" dirty="0">
                <a:solidFill>
                  <a:schemeClr val="accent1"/>
                </a:solidFill>
                <a:latin typeface="Cambria" pitchFamily="18" charset="0"/>
                <a:ea typeface="Roboto Slab" panose="020B0604020202020204" charset="0"/>
              </a:rPr>
              <a:t>Např. k týrání zvířat se před správními soudy řeší k odpovědnosti vlastníka:</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Zaběhnutí psi a konflikty se psy v režimu zákona o přestupcích nebo odpovědnosti za porušení obecně závazných vyhlášek obcí bez vazby na </a:t>
            </a:r>
            <a:r>
              <a:rPr lang="cs-CZ" b="1" i="1" dirty="0" err="1">
                <a:solidFill>
                  <a:schemeClr val="tx1"/>
                </a:solidFill>
                <a:latin typeface="Cambria" pitchFamily="18" charset="0"/>
                <a:ea typeface="Roboto Slab" panose="020B0604020202020204" charset="0"/>
              </a:rPr>
              <a:t>TýrZ</a:t>
            </a: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Házení psích exkrementů na fasádu</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Překročení rychlosti silničního vozidla při cestě k veterináři (okolnost vylučující protiprávnost)</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
        <p:nvSpPr>
          <p:cNvPr id="4" name="TextovéPole 3">
            <a:extLst>
              <a:ext uri="{FF2B5EF4-FFF2-40B4-BE49-F238E27FC236}">
                <a16:creationId xmlns:a16="http://schemas.microsoft.com/office/drawing/2014/main" id="{F0605345-A1BF-E59E-C0B6-488EFB3384AE}"/>
              </a:ext>
            </a:extLst>
          </p:cNvPr>
          <p:cNvSpPr txBox="1"/>
          <p:nvPr/>
        </p:nvSpPr>
        <p:spPr>
          <a:xfrm>
            <a:off x="1905000" y="169962"/>
            <a:ext cx="4572000" cy="400110"/>
          </a:xfrm>
          <a:prstGeom prst="rect">
            <a:avLst/>
          </a:prstGeom>
          <a:noFill/>
        </p:spPr>
        <p:txBody>
          <a:bodyPr wrap="square">
            <a:spAutoFit/>
          </a:bodyPr>
          <a:lstStyle/>
          <a:p>
            <a:pPr lvl="0" algn="just">
              <a:spcBef>
                <a:spcPts val="600"/>
              </a:spcBef>
            </a:pPr>
            <a:r>
              <a:rPr lang="cs-CZ" sz="2000" b="1" dirty="0">
                <a:solidFill>
                  <a:schemeClr val="accent3"/>
                </a:solidFill>
                <a:latin typeface="Cambria" pitchFamily="18" charset="0"/>
                <a:ea typeface="Roboto Slab" panose="020B0604020202020204" charset="0"/>
              </a:rPr>
              <a:t>SPRÁVNĚPRÁVNÍ ODPOVĚDNOST</a:t>
            </a:r>
          </a:p>
        </p:txBody>
      </p:sp>
    </p:spTree>
    <p:extLst>
      <p:ext uri="{BB962C8B-B14F-4D97-AF65-F5344CB8AC3E}">
        <p14:creationId xmlns:p14="http://schemas.microsoft.com/office/powerpoint/2010/main" val="214456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Trestní zákoník č. 40/2009 Sb.</a:t>
            </a:r>
          </a:p>
          <a:p>
            <a:pPr lvl="0" algn="just">
              <a:spcBef>
                <a:spcPts val="600"/>
              </a:spcBef>
            </a:pPr>
            <a:r>
              <a:rPr lang="cs-CZ" sz="1600" b="1" i="1" dirty="0">
                <a:solidFill>
                  <a:schemeClr val="tx1"/>
                </a:solidFill>
                <a:latin typeface="Cambria" pitchFamily="18" charset="0"/>
                <a:ea typeface="Roboto Slab" panose="020B0604020202020204" charset="0"/>
              </a:rPr>
              <a:t>TČ proti ŽP (Hlava VIII):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ohrožení a poškození  životního prostředí  (§§ 293, 294)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speciální skutkové podstaty (§ 294a a násl.)</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 </a:t>
            </a:r>
            <a:r>
              <a:rPr lang="cs-CZ" sz="1600" b="1" i="1" dirty="0" err="1">
                <a:solidFill>
                  <a:schemeClr val="tx1"/>
                </a:solidFill>
                <a:latin typeface="Cambria" pitchFamily="18" charset="0"/>
                <a:ea typeface="Roboto Slab" panose="020B0604020202020204" charset="0"/>
              </a:rPr>
              <a:t>Z.č</a:t>
            </a:r>
            <a:r>
              <a:rPr lang="cs-CZ" sz="1600" b="1" i="1" dirty="0">
                <a:solidFill>
                  <a:schemeClr val="tx1"/>
                </a:solidFill>
                <a:latin typeface="Cambria" pitchFamily="18" charset="0"/>
                <a:ea typeface="Roboto Slab" panose="020B0604020202020204" charset="0"/>
              </a:rPr>
              <a:t>. 418/2011 Sb., o trestní odpovědnosti právnických osob a řízení proti nim (183/2016 Sb.)</a:t>
            </a:r>
          </a:p>
          <a:p>
            <a:pPr lvl="0" algn="just">
              <a:spcBef>
                <a:spcPts val="600"/>
              </a:spcBef>
            </a:pPr>
            <a:r>
              <a:rPr lang="cs-CZ" sz="1600" b="1" i="1" dirty="0">
                <a:solidFill>
                  <a:schemeClr val="tx1"/>
                </a:solidFill>
                <a:latin typeface="Cambria" pitchFamily="18" charset="0"/>
                <a:ea typeface="Roboto Slab" panose="020B0604020202020204" charset="0"/>
              </a:rPr>
              <a:t>Namísto taxativního výčtu TČ :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jsou trestně odpovědné za všechny trestné činy s výjimkou těch, o kterých tak stanoví zákon.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Výjimky, na základě kterých může vyloučena trestní odpovědnost, nezahrnují environmentálních trestné činy.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může být za jejich spáchání postihována podle trestních předpisů. </a:t>
            </a:r>
          </a:p>
        </p:txBody>
      </p:sp>
    </p:spTree>
    <p:extLst>
      <p:ext uri="{BB962C8B-B14F-4D97-AF65-F5344CB8AC3E}">
        <p14:creationId xmlns:p14="http://schemas.microsoft.com/office/powerpoint/2010/main" val="16302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lze postihnout i v případě, že se nepodaří prokázat , která konkrétní FO  spáchala TČ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Zaviněné jednání PO („vina managementu“)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Odpovědnost zakládá jednání  vedoucího (jmenovaného do řídící funkce i faktického)</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 Je-li vyvozena TPO PO, není tím dotčena osobní TPO fyzických pachatelů a naopak</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 TPO přechází na právní nástupce  PO</a:t>
            </a:r>
          </a:p>
        </p:txBody>
      </p:sp>
    </p:spTree>
    <p:extLst>
      <p:ext uri="{BB962C8B-B14F-4D97-AF65-F5344CB8AC3E}">
        <p14:creationId xmlns:p14="http://schemas.microsoft.com/office/powerpoint/2010/main" val="2562610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5739874"/>
          </a:xfrm>
          <a:prstGeom prst="rect">
            <a:avLst/>
          </a:prstGeom>
          <a:noFill/>
          <a:ln>
            <a:noFill/>
          </a:ln>
        </p:spPr>
        <p:txBody>
          <a:bodyPr lIns="91425" tIns="91425" rIns="91425" bIns="91425" anchor="t" anchorCtr="0">
            <a:noAutofit/>
          </a:bodyPr>
          <a:lstStyle/>
          <a:p>
            <a:pPr lvl="0" algn="just">
              <a:spcBef>
                <a:spcPts val="600"/>
              </a:spcBef>
            </a:pPr>
            <a:r>
              <a:rPr lang="cs-CZ" sz="1600" b="1" i="1" dirty="0">
                <a:solidFill>
                  <a:schemeClr val="tx1"/>
                </a:solidFill>
                <a:latin typeface="Cambria" pitchFamily="18" charset="0"/>
                <a:ea typeface="Roboto Slab" panose="020B0604020202020204" charset="0"/>
              </a:rPr>
              <a:t>TZ (VIII. Hlava) - Trestné činy proti životnímu prostředí: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a ohrožení životního prostředí (§ 293), z nedbalosti (§ 294)</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vodního zdroje (§ 294a)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lesa (§ 295-6)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neoprávněné vypuštění znečišťujících látek (z lodí) (§ 297)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neoprávněné nakládání s odpady (§ 298)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neoprávněná výroba a jiné nakládání s látkami poškozujícími ozónovou vrstvu (298a) neoprávněné nakládání s chráněnými volně žijícími živočichy a planě rostoucími rostlinami (§§ 299, 300)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chráněných částí přírody (§ 301)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týrání zvířat, chov zvířat v nevhodných podmínkách, zanedbání péče o zvíře z nedbalosti (§ 302, 302a, 303)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pytláctví (§ 304)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neoprávněná výroba, držení a jiné nakládání  s léčivy a jinými látkami  ovlivňujícími užitkovost  hospodářských zvířat (§ 305)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šíření nakažlivé nemoci zvířat (§ 306)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šíření nakažlivé nemoci a škůdce užitkových rostlin (§ 307)</a:t>
            </a:r>
          </a:p>
        </p:txBody>
      </p:sp>
    </p:spTree>
    <p:extLst>
      <p:ext uri="{BB962C8B-B14F-4D97-AF65-F5344CB8AC3E}">
        <p14:creationId xmlns:p14="http://schemas.microsoft.com/office/powerpoint/2010/main" val="12033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Trestné činy obecně nebezpečné (Hlava VII):</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obecné ohrožení (§ 272-3)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poškození a ohrožení provozu obecně prospěšného zařízení (§ 276-7)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držení radioaktivní látky a vysoce nebezpečné látky (§ 281)</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držení jaderného materiálu (§ 282)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jiné nakládání  s omamnými a psychotropními látkami a jedy (§ 283)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přechovávání omamné a psychotropní látky a jedu (§ 284)</a:t>
            </a:r>
          </a:p>
          <a:p>
            <a:pPr marL="285750" lvl="0" indent="-285750" algn="just">
              <a:spcBef>
                <a:spcPts val="600"/>
              </a:spcBef>
              <a:buFont typeface="Arial" panose="020B0604020202020204" pitchFamily="34" charset="0"/>
              <a:buChar char="•"/>
            </a:pPr>
            <a:endParaRPr lang="cs-CZ" sz="16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Trestné činy ohrožující zdraví: • ohrožování zdraví  závadnými potravinami a jinými předměty (§ 156-7)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Trestné činy proti majetku: • poškození cizí věci (§ 228) • zneužívání vlastnictví (§ 229)</a:t>
            </a:r>
          </a:p>
        </p:txBody>
      </p:sp>
    </p:spTree>
    <p:extLst>
      <p:ext uri="{BB962C8B-B14F-4D97-AF65-F5344CB8AC3E}">
        <p14:creationId xmlns:p14="http://schemas.microsoft.com/office/powerpoint/2010/main" val="32187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31850" y="419100"/>
            <a:ext cx="7236568" cy="4305300"/>
          </a:xfrm>
          <a:prstGeom prst="rect">
            <a:avLst/>
          </a:prstGeom>
        </p:spPr>
      </p:pic>
    </p:spTree>
    <p:extLst>
      <p:ext uri="{BB962C8B-B14F-4D97-AF65-F5344CB8AC3E}">
        <p14:creationId xmlns:p14="http://schemas.microsoft.com/office/powerpoint/2010/main" val="1711047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Princip „ne bis in idem“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Princip „ultima ratio“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Subsidiární povaha správních deliktů</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Zavinění x objektivní odpovědnost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Společenská škodlivost  - odlišení trestných činů od správních deliktů/přestupků Uplatněním deliktní (SPO a TPO) odpovědnosti není dotčena – možnost uplatnění občanskoprávních závazků z deliktů – možnost ukládat opatření k nápravě (§ 28 ZTOPO zrušen jen pro nadbytečnost, platí obecná úprava).</a:t>
            </a:r>
          </a:p>
          <a:p>
            <a:pPr marL="285750" lvl="0" indent="-285750" algn="just">
              <a:spcBef>
                <a:spcPts val="600"/>
              </a:spcBef>
              <a:buFont typeface="Arial" panose="020B0604020202020204" pitchFamily="34" charset="0"/>
              <a:buChar char="•"/>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Konkrétní skutkové podstaty a rozlišení SPO a TPO</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Pozor na předmět ochrany (např. pytláctví)</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Schází se různé režimy ochrany (§ 299, § 300)</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Míra a způsob dotčení společenských zájmů – bez povolení, zánik, následky, velká míra dotčení, způsob provedení</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Různé uplatnění některých institutů, např. účinné lítosti (§ 294a x § 295)</a:t>
            </a:r>
          </a:p>
        </p:txBody>
      </p:sp>
    </p:spTree>
    <p:extLst>
      <p:ext uri="{BB962C8B-B14F-4D97-AF65-F5344CB8AC3E}">
        <p14:creationId xmlns:p14="http://schemas.microsoft.com/office/powerpoint/2010/main" val="16503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600" b="1" i="1" dirty="0">
                <a:solidFill>
                  <a:schemeClr val="accent3"/>
                </a:solidFill>
                <a:latin typeface="Cambria" pitchFamily="18" charset="0"/>
                <a:ea typeface="Roboto Slab" panose="020B0604020202020204" charset="0"/>
              </a:rPr>
              <a:t>Konkrétní skutkové podstaty a rozlišení SPO a TPO</a:t>
            </a:r>
          </a:p>
          <a:p>
            <a:pPr lvl="0" algn="just">
              <a:spcBef>
                <a:spcPts val="600"/>
              </a:spcBef>
            </a:pPr>
            <a:r>
              <a:rPr lang="cs-CZ" b="1" i="1" dirty="0">
                <a:solidFill>
                  <a:schemeClr val="accent6"/>
                </a:solidFill>
                <a:latin typeface="Cambria" pitchFamily="18" charset="0"/>
                <a:ea typeface="Roboto Slab" panose="020B0604020202020204" charset="0"/>
              </a:rPr>
              <a:t>§ 293 Poškození a ohrožení životního prostředí</a:t>
            </a:r>
          </a:p>
          <a:p>
            <a:pPr lvl="0" algn="just">
              <a:spcBef>
                <a:spcPts val="600"/>
              </a:spcBef>
            </a:pPr>
            <a:r>
              <a:rPr lang="cs-CZ" b="1" i="1" dirty="0">
                <a:solidFill>
                  <a:schemeClr val="tx1"/>
                </a:solidFill>
                <a:latin typeface="Cambria" pitchFamily="18" charset="0"/>
                <a:ea typeface="Roboto Slab" panose="020B0604020202020204" charset="0"/>
              </a:rPr>
              <a:t>(1) Kdo v rozporu s jiným právním předpisem úmyslně poškodí nebo ohrozí půdu, vodu, ovzduší nebo jinou složku životního prostředí, a to ve větším rozsahu nebo na větším území, nebo takovým způsobem, že tím může způsobit těžkou újmu na zdraví nebo smrt nebo je-li k odstranění následků takového jednání třeba vynaložit náklady ve značném rozsahu, nebo</a:t>
            </a:r>
          </a:p>
          <a:p>
            <a:pPr lvl="0" algn="just">
              <a:spcBef>
                <a:spcPts val="600"/>
              </a:spcBef>
            </a:pPr>
            <a:r>
              <a:rPr lang="cs-CZ" b="1" i="1" dirty="0">
                <a:solidFill>
                  <a:schemeClr val="tx1"/>
                </a:solidFill>
                <a:latin typeface="Cambria" pitchFamily="18" charset="0"/>
                <a:ea typeface="Roboto Slab" panose="020B0604020202020204" charset="0"/>
              </a:rPr>
              <a:t>kdo úmyslně takové poškození nebo ohrožení složky životního prostředí zvýší nebo ztíží jeho odvrácení nebo zmírnění,</a:t>
            </a:r>
          </a:p>
          <a:p>
            <a:pPr lvl="0" algn="just">
              <a:spcBef>
                <a:spcPts val="600"/>
              </a:spcBef>
            </a:pPr>
            <a:r>
              <a:rPr lang="cs-CZ" b="1" i="1" dirty="0">
                <a:solidFill>
                  <a:schemeClr val="tx1"/>
                </a:solidFill>
                <a:latin typeface="Cambria" pitchFamily="18" charset="0"/>
                <a:ea typeface="Roboto Slab" panose="020B0604020202020204" charset="0"/>
              </a:rPr>
              <a:t>bude potrestán odnětím svobody až na tři léta nebo zákazem činnosti.</a:t>
            </a:r>
          </a:p>
          <a:p>
            <a:pPr lvl="0" algn="just">
              <a:spcBef>
                <a:spcPts val="600"/>
              </a:spcBef>
            </a:pPr>
            <a:r>
              <a:rPr lang="cs-CZ" b="1" i="1" dirty="0">
                <a:solidFill>
                  <a:schemeClr val="accent6"/>
                </a:solidFill>
                <a:latin typeface="Cambria" pitchFamily="18" charset="0"/>
                <a:ea typeface="Roboto Slab" panose="020B0604020202020204" charset="0"/>
              </a:rPr>
              <a:t>§ 296 Společné ustanovení</a:t>
            </a:r>
          </a:p>
          <a:p>
            <a:pPr lvl="0" algn="just">
              <a:spcBef>
                <a:spcPts val="600"/>
              </a:spcBef>
            </a:pPr>
            <a:r>
              <a:rPr lang="cs-CZ" b="1" i="1" dirty="0">
                <a:solidFill>
                  <a:schemeClr val="tx1"/>
                </a:solidFill>
                <a:latin typeface="Cambria" pitchFamily="18" charset="0"/>
                <a:ea typeface="Roboto Slab" panose="020B0604020202020204" charset="0"/>
              </a:rPr>
              <a:t>(1) </a:t>
            </a:r>
            <a:r>
              <a:rPr lang="cs-CZ" b="1" i="1" dirty="0">
                <a:solidFill>
                  <a:schemeClr val="tx1"/>
                </a:solidFill>
                <a:highlight>
                  <a:srgbClr val="FFFF00"/>
                </a:highlight>
                <a:latin typeface="Cambria" pitchFamily="18" charset="0"/>
                <a:ea typeface="Roboto Slab" panose="020B0604020202020204" charset="0"/>
              </a:rPr>
              <a:t>Větším územím podle § 293 a 294 </a:t>
            </a:r>
            <a:r>
              <a:rPr lang="cs-CZ" b="1" i="1" dirty="0">
                <a:solidFill>
                  <a:schemeClr val="tx1"/>
                </a:solidFill>
                <a:latin typeface="Cambria" pitchFamily="18" charset="0"/>
                <a:ea typeface="Roboto Slab" panose="020B0604020202020204" charset="0"/>
              </a:rPr>
              <a:t>se rozumí území o rozloze nejméně tři hektary a v případě povrchových vod ve vodních útvarech, s výjimkou vodních toků, nejméně jeden hektar vodní plochy a u vodního toku nejméně dva kilometry jeho délky; jednotlivá zasažená území a délky vodního toku se sčítají.</a:t>
            </a:r>
          </a:p>
          <a:p>
            <a:pPr lvl="0" algn="just">
              <a:spcBef>
                <a:spcPts val="600"/>
              </a:spcBef>
            </a:pPr>
            <a:r>
              <a:rPr lang="cs-CZ" b="1" i="1" dirty="0">
                <a:solidFill>
                  <a:schemeClr val="tx1"/>
                </a:solidFill>
                <a:latin typeface="Cambria" pitchFamily="18" charset="0"/>
                <a:ea typeface="Roboto Slab" panose="020B0604020202020204" charset="0"/>
              </a:rPr>
              <a:t>(2) Celkovou </a:t>
            </a:r>
            <a:r>
              <a:rPr lang="cs-CZ" b="1" i="1" dirty="0">
                <a:solidFill>
                  <a:schemeClr val="tx1"/>
                </a:solidFill>
                <a:highlight>
                  <a:srgbClr val="FFFF00"/>
                </a:highlight>
                <a:latin typeface="Cambria" pitchFamily="18" charset="0"/>
                <a:ea typeface="Roboto Slab" panose="020B0604020202020204" charset="0"/>
              </a:rPr>
              <a:t>větší plochou lesa podle § 295 </a:t>
            </a:r>
            <a:r>
              <a:rPr lang="cs-CZ" b="1" i="1" dirty="0">
                <a:solidFill>
                  <a:schemeClr val="tx1"/>
                </a:solidFill>
                <a:latin typeface="Cambria" pitchFamily="18" charset="0"/>
                <a:ea typeface="Roboto Slab" panose="020B0604020202020204" charset="0"/>
              </a:rPr>
              <a:t>se rozumí plocha větší než jeden a půl hektaru a celkovou značnou plochou lesa se rozumí plocha větší než tři hektary.</a:t>
            </a:r>
          </a:p>
          <a:p>
            <a:pPr lvl="0" algn="just">
              <a:spcBef>
                <a:spcPts val="600"/>
              </a:spcBef>
            </a:pPr>
            <a:r>
              <a:rPr lang="cs-CZ" b="1" i="1" dirty="0">
                <a:solidFill>
                  <a:schemeClr val="tx1"/>
                </a:solidFill>
                <a:latin typeface="Cambria" pitchFamily="18" charset="0"/>
                <a:ea typeface="Roboto Slab" panose="020B0604020202020204" charset="0"/>
              </a:rPr>
              <a:t>(3) Poškozením nebo ohrožením půdy, vody, ovzduší nebo jiné složky životního prostředí se rozumí i provozování zařízení, ve kterém je prováděna nebezpečná činnost nebo v němž se skladují nebo používají nebezpečné látky či směsi, bez povolení podle jiného právního předpisu.</a:t>
            </a:r>
          </a:p>
        </p:txBody>
      </p:sp>
    </p:spTree>
    <p:extLst>
      <p:ext uri="{BB962C8B-B14F-4D97-AF65-F5344CB8AC3E}">
        <p14:creationId xmlns:p14="http://schemas.microsoft.com/office/powerpoint/2010/main" val="479468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 294a Poškození vodního zdroje</a:t>
            </a:r>
          </a:p>
          <a:p>
            <a:pPr lvl="0" algn="just">
              <a:spcBef>
                <a:spcPts val="600"/>
              </a:spcBef>
            </a:pPr>
            <a:r>
              <a:rPr lang="cs-CZ" sz="1600" b="1" i="1" dirty="0">
                <a:solidFill>
                  <a:schemeClr val="tx1"/>
                </a:solidFill>
                <a:latin typeface="Cambria" pitchFamily="18" charset="0"/>
                <a:ea typeface="Roboto Slab" panose="020B0604020202020204" charset="0"/>
              </a:rPr>
              <a:t>Kdo, byť i z hrubé nedbalosti, způsobí poškození vodního zdroje, u něhož je stanoveno ochranné pásmo, tak, že tím zanikne nebo je značně oslaben důvod pro zvláštní ochranu vodního zdroje, bude potrestán odnětím svobody až na dvě léta.</a:t>
            </a:r>
          </a:p>
          <a:p>
            <a:pPr lvl="0" algn="just">
              <a:spcBef>
                <a:spcPts val="600"/>
              </a:spcBef>
            </a:pPr>
            <a:endParaRPr lang="cs-CZ" sz="1600" b="1" i="1" dirty="0">
              <a:solidFill>
                <a:schemeClr val="accent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 301 Poškození chráněných částí přírody</a:t>
            </a:r>
          </a:p>
          <a:p>
            <a:pPr lvl="0" algn="just">
              <a:spcBef>
                <a:spcPts val="600"/>
              </a:spcBef>
            </a:pPr>
            <a:r>
              <a:rPr lang="cs-CZ" sz="1600" b="1" i="1" dirty="0">
                <a:solidFill>
                  <a:schemeClr val="tx1"/>
                </a:solidFill>
                <a:latin typeface="Cambria" pitchFamily="18" charset="0"/>
                <a:ea typeface="Roboto Slab" panose="020B0604020202020204" charset="0"/>
              </a:rPr>
              <a:t>Kdo, byť i z hrubé nedbalosti, poruší jiný právní předpis tím, že </a:t>
            </a:r>
            <a:r>
              <a:rPr lang="cs-CZ" sz="1600" b="1" i="1" dirty="0">
                <a:solidFill>
                  <a:schemeClr val="accent2"/>
                </a:solidFill>
                <a:latin typeface="Cambria" pitchFamily="18" charset="0"/>
                <a:ea typeface="Roboto Slab" panose="020B0604020202020204" charset="0"/>
              </a:rPr>
              <a:t>poškodí nebo zničí památný strom, významný krajinný prvek, jeskyni, zvláště chráněné území, evropsky významnou lokalitu nebo ptačí oblast</a:t>
            </a:r>
            <a:r>
              <a:rPr lang="cs-CZ" sz="1600" b="1" i="1" dirty="0">
                <a:solidFill>
                  <a:schemeClr val="tx1"/>
                </a:solidFill>
                <a:latin typeface="Cambria" pitchFamily="18" charset="0"/>
                <a:ea typeface="Roboto Slab" panose="020B0604020202020204" charset="0"/>
              </a:rPr>
              <a:t> tak, že tím </a:t>
            </a:r>
            <a:r>
              <a:rPr lang="cs-CZ" sz="1600" b="1" i="1" dirty="0">
                <a:solidFill>
                  <a:schemeClr val="accent4"/>
                </a:solidFill>
                <a:latin typeface="Cambria" pitchFamily="18" charset="0"/>
                <a:ea typeface="Roboto Slab" panose="020B0604020202020204" charset="0"/>
              </a:rPr>
              <a:t>zanikne nebo je značně oslaben důvod pro ochranu takové části přírody</a:t>
            </a:r>
            <a:r>
              <a:rPr lang="cs-CZ" sz="1600" b="1" i="1" dirty="0">
                <a:solidFill>
                  <a:schemeClr val="tx1"/>
                </a:solidFill>
                <a:latin typeface="Cambria" pitchFamily="18" charset="0"/>
                <a:ea typeface="Roboto Slab" panose="020B0604020202020204" charset="0"/>
              </a:rPr>
              <a:t>, bude potrestán odnětím svobody až na tři léta, zákazem činnosti nebo propadnutím věci.</a:t>
            </a:r>
          </a:p>
        </p:txBody>
      </p:sp>
    </p:spTree>
    <p:extLst>
      <p:ext uri="{BB962C8B-B14F-4D97-AF65-F5344CB8AC3E}">
        <p14:creationId xmlns:p14="http://schemas.microsoft.com/office/powerpoint/2010/main" val="1970686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r>
              <a:rPr lang="cs-CZ" b="1" i="1" dirty="0">
                <a:solidFill>
                  <a:schemeClr val="accent6"/>
                </a:solidFill>
                <a:latin typeface="Cambria" pitchFamily="18" charset="0"/>
                <a:ea typeface="Roboto Slab" panose="020B0604020202020204" charset="0"/>
              </a:rPr>
              <a:t>§ 304 Pytláctví</a:t>
            </a:r>
          </a:p>
          <a:p>
            <a:pPr lvl="0" algn="just">
              <a:spcBef>
                <a:spcPts val="600"/>
              </a:spcBef>
            </a:pPr>
            <a:r>
              <a:rPr lang="cs-CZ" b="1" i="1" dirty="0">
                <a:solidFill>
                  <a:schemeClr val="tx1"/>
                </a:solidFill>
                <a:latin typeface="Cambria" pitchFamily="18" charset="0"/>
                <a:ea typeface="Roboto Slab" panose="020B0604020202020204" charset="0"/>
              </a:rPr>
              <a:t>(1) Kdo neoprávněně </a:t>
            </a:r>
            <a:r>
              <a:rPr lang="cs-CZ" b="1" i="1" dirty="0">
                <a:solidFill>
                  <a:schemeClr val="accent1"/>
                </a:solidFill>
                <a:latin typeface="Cambria" pitchFamily="18" charset="0"/>
                <a:ea typeface="Roboto Slab" panose="020B0604020202020204" charset="0"/>
              </a:rPr>
              <a:t>loví zvěř nebo ryby v hodnotě nikoli nepatrné</a:t>
            </a:r>
            <a:r>
              <a:rPr lang="cs-CZ" b="1" i="1" dirty="0">
                <a:solidFill>
                  <a:schemeClr val="tx1"/>
                </a:solidFill>
                <a:latin typeface="Cambria" pitchFamily="18" charset="0"/>
                <a:ea typeface="Roboto Slab" panose="020B0604020202020204" charset="0"/>
              </a:rPr>
              <a:t> nebo ukryje, na sebe nebo jiného převede nebo přechovává neoprávněně ulovenou zvěř nebo ryby </a:t>
            </a:r>
            <a:r>
              <a:rPr lang="cs-CZ" b="1" i="1" dirty="0">
                <a:solidFill>
                  <a:schemeClr val="accent2"/>
                </a:solidFill>
                <a:latin typeface="Cambria" pitchFamily="18" charset="0"/>
                <a:ea typeface="Roboto Slab" panose="020B0604020202020204" charset="0"/>
              </a:rPr>
              <a:t>v hodnotě nikoli nepatrné</a:t>
            </a:r>
            <a:r>
              <a:rPr lang="cs-CZ" b="1" i="1" dirty="0">
                <a:solidFill>
                  <a:schemeClr val="tx1"/>
                </a:solidFill>
                <a:latin typeface="Cambria" pitchFamily="18" charset="0"/>
                <a:ea typeface="Roboto Slab" panose="020B0604020202020204" charset="0"/>
              </a:rPr>
              <a:t>, bude potrestán odnětím svobody až na dvě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na šest měsíců až pět let, peněžitým trestem nebo propadnutím věci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1 jako člen organizované skupiny,</a:t>
            </a:r>
          </a:p>
          <a:p>
            <a:pPr lvl="0" algn="just">
              <a:spcBef>
                <a:spcPts val="600"/>
              </a:spcBef>
            </a:pPr>
            <a:r>
              <a:rPr lang="cs-CZ" b="1" i="1" dirty="0">
                <a:solidFill>
                  <a:schemeClr val="tx1"/>
                </a:solidFill>
                <a:latin typeface="Cambria" pitchFamily="18" charset="0"/>
                <a:ea typeface="Roboto Slab" panose="020B0604020202020204" charset="0"/>
              </a:rPr>
              <a:t>b) získá-li takovým činem pro sebe nebo pro jiného větší prospěch,</a:t>
            </a:r>
          </a:p>
          <a:p>
            <a:pPr lvl="0" algn="just">
              <a:spcBef>
                <a:spcPts val="600"/>
              </a:spcBef>
            </a:pPr>
            <a:r>
              <a:rPr lang="cs-CZ" b="1" i="1" dirty="0">
                <a:solidFill>
                  <a:schemeClr val="tx1"/>
                </a:solidFill>
                <a:latin typeface="Cambria" pitchFamily="18" charset="0"/>
                <a:ea typeface="Roboto Slab" panose="020B0604020202020204" charset="0"/>
              </a:rPr>
              <a:t>c) spáchá-li takový čin jako osoba, která má zvlášť uloženou povinnost chránit životní prostředí,</a:t>
            </a:r>
          </a:p>
          <a:p>
            <a:pPr lvl="0" algn="just">
              <a:spcBef>
                <a:spcPts val="600"/>
              </a:spcBef>
            </a:pPr>
            <a:r>
              <a:rPr lang="cs-CZ" b="1" i="1" dirty="0">
                <a:solidFill>
                  <a:schemeClr val="tx1"/>
                </a:solidFill>
                <a:latin typeface="Cambria" pitchFamily="18" charset="0"/>
                <a:ea typeface="Roboto Slab" panose="020B0604020202020204" charset="0"/>
              </a:rPr>
              <a:t>d) spáchá-li takový čin zvlášť zavrženíhodným způsobem, hromadně účinným způsobem nebo v době hájení, nebo</a:t>
            </a:r>
          </a:p>
          <a:p>
            <a:pPr lvl="0" algn="just">
              <a:spcBef>
                <a:spcPts val="600"/>
              </a:spcBef>
            </a:pPr>
            <a:r>
              <a:rPr lang="cs-CZ" b="1" i="1" dirty="0">
                <a:solidFill>
                  <a:schemeClr val="tx1"/>
                </a:solidFill>
                <a:latin typeface="Cambria" pitchFamily="18" charset="0"/>
                <a:ea typeface="Roboto Slab" panose="020B0604020202020204" charset="0"/>
              </a:rPr>
              <a:t>e) byl-li za takový čin v posledních třech letech odsouzen nebo potrestán.</a:t>
            </a:r>
          </a:p>
        </p:txBody>
      </p:sp>
    </p:spTree>
    <p:extLst>
      <p:ext uri="{BB962C8B-B14F-4D97-AF65-F5344CB8AC3E}">
        <p14:creationId xmlns:p14="http://schemas.microsoft.com/office/powerpoint/2010/main" val="602403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tx1"/>
                </a:solidFill>
                <a:highlight>
                  <a:srgbClr val="FFFF00"/>
                </a:highlight>
                <a:latin typeface="Cambria" pitchFamily="18" charset="0"/>
                <a:ea typeface="Roboto Slab" panose="020B0604020202020204" charset="0"/>
              </a:rPr>
              <a:t>DŘÍVE:</a:t>
            </a:r>
          </a:p>
          <a:p>
            <a:pPr lvl="0" algn="just">
              <a:spcBef>
                <a:spcPts val="600"/>
              </a:spcBef>
            </a:pPr>
            <a:r>
              <a:rPr lang="cs-CZ" b="1" i="1" dirty="0">
                <a:solidFill>
                  <a:schemeClr val="accent1"/>
                </a:solidFill>
                <a:latin typeface="Cambria" pitchFamily="18" charset="0"/>
                <a:ea typeface="Roboto Slab" panose="020B0604020202020204" charset="0"/>
              </a:rPr>
              <a:t>§ 302 Týrání zvířat</a:t>
            </a:r>
          </a:p>
          <a:p>
            <a:pPr lvl="0" algn="just">
              <a:spcBef>
                <a:spcPts val="600"/>
              </a:spcBef>
            </a:pPr>
            <a:r>
              <a:rPr lang="cs-CZ" b="1" i="1" dirty="0">
                <a:solidFill>
                  <a:schemeClr val="tx1"/>
                </a:solidFill>
                <a:latin typeface="Cambria" pitchFamily="18" charset="0"/>
                <a:ea typeface="Roboto Slab" panose="020B0604020202020204" charset="0"/>
              </a:rPr>
              <a:t>(1) Kdo týrá zvíře</a:t>
            </a:r>
          </a:p>
          <a:p>
            <a:pPr lvl="0" algn="just">
              <a:spcBef>
                <a:spcPts val="600"/>
              </a:spcBef>
            </a:pPr>
            <a:r>
              <a:rPr lang="cs-CZ" b="1" i="1" dirty="0">
                <a:solidFill>
                  <a:schemeClr val="tx1"/>
                </a:solidFill>
                <a:latin typeface="Cambria" pitchFamily="18" charset="0"/>
                <a:ea typeface="Roboto Slab" panose="020B0604020202020204" charset="0"/>
              </a:rPr>
              <a:t>a) </a:t>
            </a:r>
            <a:r>
              <a:rPr lang="cs-CZ" b="1" i="1" dirty="0">
                <a:solidFill>
                  <a:schemeClr val="accent2"/>
                </a:solidFill>
                <a:latin typeface="Cambria" pitchFamily="18" charset="0"/>
                <a:ea typeface="Roboto Slab" panose="020B0604020202020204" charset="0"/>
              </a:rPr>
              <a:t>zvlášť surovým nebo trýznivým způsobem</a:t>
            </a:r>
            <a:r>
              <a:rPr lang="cs-CZ" b="1" i="1" dirty="0">
                <a:solidFill>
                  <a:schemeClr val="tx1"/>
                </a:solidFill>
                <a:latin typeface="Cambria" pitchFamily="18" charset="0"/>
                <a:ea typeface="Roboto Slab" panose="020B0604020202020204" charset="0"/>
              </a:rPr>
              <a:t>, nebo</a:t>
            </a:r>
          </a:p>
          <a:p>
            <a:pPr lvl="0" algn="just">
              <a:spcBef>
                <a:spcPts val="600"/>
              </a:spcBef>
            </a:pPr>
            <a:r>
              <a:rPr lang="cs-CZ" b="1" i="1" dirty="0">
                <a:solidFill>
                  <a:schemeClr val="tx1"/>
                </a:solidFill>
                <a:latin typeface="Cambria" pitchFamily="18" charset="0"/>
                <a:ea typeface="Roboto Slab" panose="020B0604020202020204" charset="0"/>
              </a:rPr>
              <a:t>b) </a:t>
            </a:r>
            <a:r>
              <a:rPr lang="cs-CZ" b="1" i="1" dirty="0">
                <a:solidFill>
                  <a:schemeClr val="accent6"/>
                </a:solidFill>
                <a:latin typeface="Cambria" pitchFamily="18" charset="0"/>
                <a:ea typeface="Roboto Slab" panose="020B0604020202020204" charset="0"/>
              </a:rPr>
              <a:t>surovým nebo trýznivým způsobem veřejně nebo na místě veřejnosti přístupném</a:t>
            </a:r>
            <a:r>
              <a:rPr lang="cs-CZ" b="1" i="1" dirty="0">
                <a:solidFill>
                  <a:schemeClr val="tx1"/>
                </a:solidFill>
                <a:latin typeface="Cambria" pitchFamily="18" charset="0"/>
                <a:ea typeface="Roboto Slab" panose="020B0604020202020204" charset="0"/>
              </a:rPr>
              <a:t>,</a:t>
            </a:r>
          </a:p>
          <a:p>
            <a:pPr lvl="0" algn="just">
              <a:spcBef>
                <a:spcPts val="600"/>
              </a:spcBef>
            </a:pPr>
            <a:r>
              <a:rPr lang="cs-CZ" b="1" i="1" dirty="0">
                <a:solidFill>
                  <a:schemeClr val="tx1"/>
                </a:solidFill>
                <a:latin typeface="Cambria" pitchFamily="18" charset="0"/>
                <a:ea typeface="Roboto Slab" panose="020B0604020202020204" charset="0"/>
              </a:rPr>
              <a:t>bude potrestán odnětím svobody až na dvě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na šest měsíců až tři léta nebo zákazem činnosti bude pachatel potrestán,</a:t>
            </a:r>
          </a:p>
          <a:p>
            <a:pPr lvl="0" algn="just">
              <a:spcBef>
                <a:spcPts val="600"/>
              </a:spcBef>
            </a:pPr>
            <a:r>
              <a:rPr lang="cs-CZ" b="1" i="1" dirty="0">
                <a:solidFill>
                  <a:schemeClr val="tx1"/>
                </a:solidFill>
                <a:latin typeface="Cambria" pitchFamily="18" charset="0"/>
                <a:ea typeface="Roboto Slab" panose="020B0604020202020204" charset="0"/>
              </a:rPr>
              <a:t>a) byl-li za čin uvedený v odstavci 1 v posledních třech letech odsouzen nebo potrestán, nebo</a:t>
            </a:r>
          </a:p>
          <a:p>
            <a:pPr lvl="0" algn="just">
              <a:spcBef>
                <a:spcPts val="600"/>
              </a:spcBef>
            </a:pPr>
            <a:r>
              <a:rPr lang="cs-CZ" b="1" i="1" dirty="0">
                <a:solidFill>
                  <a:schemeClr val="tx1"/>
                </a:solidFill>
                <a:latin typeface="Cambria" pitchFamily="18" charset="0"/>
                <a:ea typeface="Roboto Slab" panose="020B0604020202020204" charset="0"/>
              </a:rPr>
              <a:t>b) způsobí-li týranému zvířeti takovým činem trvalé následky na zdraví nebo smrt.</a:t>
            </a:r>
          </a:p>
          <a:p>
            <a:pPr lvl="0" algn="just">
              <a:spcBef>
                <a:spcPts val="600"/>
              </a:spcBef>
            </a:pPr>
            <a:r>
              <a:rPr lang="cs-CZ" b="1" i="1" dirty="0">
                <a:solidFill>
                  <a:schemeClr val="tx1"/>
                </a:solidFill>
                <a:latin typeface="Cambria" pitchFamily="18" charset="0"/>
                <a:ea typeface="Roboto Slab" panose="020B0604020202020204" charset="0"/>
              </a:rPr>
              <a:t>(3) Odnětím svobody na jeden rok až pět let bude pachatel potrestán, spáchá-li čin uvedený v odstavci 1 na větším počtu zvířat.</a:t>
            </a:r>
          </a:p>
        </p:txBody>
      </p:sp>
    </p:spTree>
    <p:extLst>
      <p:ext uri="{BB962C8B-B14F-4D97-AF65-F5344CB8AC3E}">
        <p14:creationId xmlns:p14="http://schemas.microsoft.com/office/powerpoint/2010/main" val="11648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r>
              <a:rPr lang="cs-CZ" sz="1600" b="1" i="1" dirty="0">
                <a:solidFill>
                  <a:schemeClr val="tx1"/>
                </a:solidFill>
                <a:highlight>
                  <a:srgbClr val="FFFF00"/>
                </a:highlight>
                <a:latin typeface="Cambria" pitchFamily="18" charset="0"/>
                <a:ea typeface="Roboto Slab" panose="020B0604020202020204" charset="0"/>
              </a:rPr>
              <a:t>V SOUČASNOSTI:</a:t>
            </a:r>
          </a:p>
          <a:p>
            <a:pPr lvl="0" algn="just">
              <a:spcBef>
                <a:spcPts val="600"/>
              </a:spcBef>
            </a:pPr>
            <a:r>
              <a:rPr lang="cs-CZ" b="1" i="1" dirty="0">
                <a:solidFill>
                  <a:schemeClr val="accent1"/>
                </a:solidFill>
                <a:latin typeface="Cambria" pitchFamily="18" charset="0"/>
                <a:ea typeface="Roboto Slab" panose="020B0604020202020204" charset="0"/>
              </a:rPr>
              <a:t>§ 302 Týrání zvířat</a:t>
            </a:r>
          </a:p>
          <a:p>
            <a:pPr lvl="0" algn="just">
              <a:spcBef>
                <a:spcPts val="600"/>
              </a:spcBef>
            </a:pPr>
            <a:r>
              <a:rPr lang="cs-CZ" b="1" i="1" dirty="0">
                <a:solidFill>
                  <a:schemeClr val="tx1"/>
                </a:solidFill>
                <a:latin typeface="Cambria" pitchFamily="18" charset="0"/>
                <a:ea typeface="Roboto Slab" panose="020B0604020202020204" charset="0"/>
              </a:rPr>
              <a:t>(1) Kdo týrá zvíře </a:t>
            </a:r>
            <a:r>
              <a:rPr lang="cs-CZ" b="1" i="1" dirty="0">
                <a:solidFill>
                  <a:schemeClr val="tx1"/>
                </a:solidFill>
                <a:highlight>
                  <a:srgbClr val="FFFF00"/>
                </a:highlight>
                <a:latin typeface="Cambria" pitchFamily="18" charset="0"/>
                <a:ea typeface="Roboto Slab" panose="020B0604020202020204" charset="0"/>
              </a:rPr>
              <a:t>surovým nebo trýznivým způsobem</a:t>
            </a:r>
            <a:r>
              <a:rPr lang="cs-CZ" b="1" i="1" dirty="0">
                <a:solidFill>
                  <a:schemeClr val="tx1"/>
                </a:solidFill>
                <a:latin typeface="Cambria" pitchFamily="18" charset="0"/>
                <a:ea typeface="Roboto Slab" panose="020B0604020202020204" charset="0"/>
              </a:rPr>
              <a:t>, bude potrestán odnětím svobody na šest měsíců až na tři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a:t>
            </a:r>
            <a:r>
              <a:rPr lang="cs-CZ" b="1" i="1" dirty="0">
                <a:solidFill>
                  <a:schemeClr val="tx1"/>
                </a:solidFill>
                <a:highlight>
                  <a:srgbClr val="00FFFF"/>
                </a:highlight>
                <a:latin typeface="Cambria" pitchFamily="18" charset="0"/>
                <a:ea typeface="Roboto Slab" panose="020B0604020202020204" charset="0"/>
              </a:rPr>
              <a:t>na jeden rok až pět let </a:t>
            </a:r>
            <a:r>
              <a:rPr lang="cs-CZ" b="1" i="1" dirty="0">
                <a:solidFill>
                  <a:schemeClr val="tx1"/>
                </a:solidFill>
                <a:latin typeface="Cambria" pitchFamily="18" charset="0"/>
                <a:ea typeface="Roboto Slab" panose="020B0604020202020204" charset="0"/>
              </a:rPr>
              <a:t>nebo zákazem činnosti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takový čin </a:t>
            </a:r>
            <a:r>
              <a:rPr lang="cs-CZ" b="1" i="1" dirty="0">
                <a:solidFill>
                  <a:schemeClr val="tx1"/>
                </a:solidFill>
                <a:highlight>
                  <a:srgbClr val="00FFFF"/>
                </a:highlight>
                <a:latin typeface="Cambria" pitchFamily="18" charset="0"/>
                <a:ea typeface="Roboto Slab" panose="020B0604020202020204" charset="0"/>
              </a:rPr>
              <a:t>veřejně nebo na místě veřejnosti přístupném</a:t>
            </a:r>
            <a:r>
              <a:rPr lang="cs-CZ" b="1" i="1" dirty="0">
                <a:solidFill>
                  <a:schemeClr val="tx1"/>
                </a:solidFill>
                <a:latin typeface="Cambria" pitchFamily="18" charset="0"/>
                <a:ea typeface="Roboto Slab" panose="020B0604020202020204" charset="0"/>
              </a:rPr>
              <a:t>,</a:t>
            </a:r>
          </a:p>
          <a:p>
            <a:pPr lvl="0" algn="just">
              <a:spcBef>
                <a:spcPts val="600"/>
              </a:spcBef>
            </a:pPr>
            <a:r>
              <a:rPr lang="cs-CZ" b="1" i="1" dirty="0">
                <a:solidFill>
                  <a:schemeClr val="tx1"/>
                </a:solidFill>
                <a:latin typeface="Cambria" pitchFamily="18" charset="0"/>
                <a:ea typeface="Roboto Slab" panose="020B0604020202020204" charset="0"/>
              </a:rPr>
              <a:t>b) spáchá-li takový čin jako člen organizované skupiny, nebo</a:t>
            </a:r>
          </a:p>
          <a:p>
            <a:pPr lvl="0" algn="just">
              <a:spcBef>
                <a:spcPts val="600"/>
              </a:spcBef>
            </a:pPr>
            <a:r>
              <a:rPr lang="cs-CZ" b="1" i="1" dirty="0">
                <a:solidFill>
                  <a:schemeClr val="tx1"/>
                </a:solidFill>
                <a:latin typeface="Cambria" pitchFamily="18" charset="0"/>
                <a:ea typeface="Roboto Slab" panose="020B0604020202020204" charset="0"/>
              </a:rPr>
              <a:t>c) pokračuje-li v páchání takového činu po delší dobu.</a:t>
            </a:r>
          </a:p>
          <a:p>
            <a:pPr lvl="0" algn="just">
              <a:spcBef>
                <a:spcPts val="600"/>
              </a:spcBef>
            </a:pPr>
            <a:r>
              <a:rPr lang="cs-CZ" b="1" i="1" dirty="0">
                <a:solidFill>
                  <a:schemeClr val="tx1"/>
                </a:solidFill>
                <a:latin typeface="Cambria" pitchFamily="18" charset="0"/>
                <a:ea typeface="Roboto Slab" panose="020B0604020202020204" charset="0"/>
              </a:rPr>
              <a:t>(3) Odnětím svobody na dvě léta až šest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1 na větším počtu zvířat,</a:t>
            </a:r>
          </a:p>
          <a:p>
            <a:pPr lvl="0" algn="just">
              <a:spcBef>
                <a:spcPts val="600"/>
              </a:spcBef>
            </a:pPr>
            <a:r>
              <a:rPr lang="cs-CZ" b="1" i="1" dirty="0">
                <a:solidFill>
                  <a:schemeClr val="tx1"/>
                </a:solidFill>
                <a:latin typeface="Cambria" pitchFamily="18" charset="0"/>
                <a:ea typeface="Roboto Slab" panose="020B0604020202020204" charset="0"/>
              </a:rPr>
              <a:t>b) způsobí-li takovým činem týranému zvířeti trvalé následky na zdraví nebo smrt,</a:t>
            </a:r>
          </a:p>
          <a:p>
            <a:pPr lvl="0" algn="just">
              <a:spcBef>
                <a:spcPts val="600"/>
              </a:spcBef>
            </a:pPr>
            <a:r>
              <a:rPr lang="cs-CZ" b="1" i="1" dirty="0">
                <a:solidFill>
                  <a:schemeClr val="tx1"/>
                </a:solidFill>
                <a:latin typeface="Cambria" pitchFamily="18" charset="0"/>
                <a:ea typeface="Roboto Slab" panose="020B0604020202020204" charset="0"/>
              </a:rPr>
              <a:t>c) spáchá-li čin uvedený v odstavci 1 zvlášť surovým nebo trýznivým způsobem, nebo</a:t>
            </a:r>
          </a:p>
          <a:p>
            <a:pPr lvl="0" algn="just">
              <a:spcBef>
                <a:spcPts val="600"/>
              </a:spcBef>
            </a:pPr>
            <a:r>
              <a:rPr lang="cs-CZ" b="1" i="1" dirty="0">
                <a:solidFill>
                  <a:schemeClr val="tx1"/>
                </a:solidFill>
                <a:latin typeface="Cambria" pitchFamily="18" charset="0"/>
                <a:ea typeface="Roboto Slab" panose="020B0604020202020204" charset="0"/>
              </a:rPr>
              <a:t>d) spáchá-li takový čin opětovně.</a:t>
            </a:r>
          </a:p>
        </p:txBody>
      </p:sp>
    </p:spTree>
    <p:extLst>
      <p:ext uri="{BB962C8B-B14F-4D97-AF65-F5344CB8AC3E}">
        <p14:creationId xmlns:p14="http://schemas.microsoft.com/office/powerpoint/2010/main" val="385487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b="1" i="1" dirty="0">
                <a:solidFill>
                  <a:schemeClr val="accent1"/>
                </a:solidFill>
                <a:latin typeface="Cambria" pitchFamily="18" charset="0"/>
                <a:ea typeface="Roboto Slab" panose="020B0604020202020204" charset="0"/>
              </a:rPr>
              <a:t>§ 302a Chov zvířat v nevhodných podmínkách</a:t>
            </a:r>
          </a:p>
          <a:p>
            <a:pPr lvl="0" algn="just">
              <a:spcBef>
                <a:spcPts val="600"/>
              </a:spcBef>
            </a:pPr>
            <a:r>
              <a:rPr lang="cs-CZ" b="1" i="1" dirty="0">
                <a:solidFill>
                  <a:schemeClr val="tx1"/>
                </a:solidFill>
                <a:latin typeface="Cambria" pitchFamily="18" charset="0"/>
                <a:ea typeface="Roboto Slab" panose="020B0604020202020204" charset="0"/>
              </a:rPr>
              <a:t>(1) Kdo chová větší počet zvířat v nevhodných podmínkách a tím ohrožuje jejich život nebo jim způsobuje značné útrapy, bude potrestán odnětím svobody až na jeden rok nebo zákazem činnosti.</a:t>
            </a:r>
          </a:p>
          <a:p>
            <a:pPr lvl="0" algn="just">
              <a:spcBef>
                <a:spcPts val="600"/>
              </a:spcBef>
            </a:pPr>
            <a:r>
              <a:rPr lang="cs-CZ" b="1" i="1" dirty="0">
                <a:solidFill>
                  <a:schemeClr val="tx1"/>
                </a:solidFill>
                <a:latin typeface="Cambria" pitchFamily="18" charset="0"/>
                <a:ea typeface="Roboto Slab" panose="020B0604020202020204" charset="0"/>
              </a:rPr>
              <a:t>(2) Kdo chová zvířata v nevhodných podmínkách za účelem obchodu, anebo kdo kořistí z takového chovu, a tím ohrožuje jejich život nebo jim způsobuje značné útrapy, bude potrestán odnětím svobody na šest měsíců až čtyři léta nebo zákazem činnosti.</a:t>
            </a:r>
          </a:p>
          <a:p>
            <a:pPr lvl="0" algn="just">
              <a:spcBef>
                <a:spcPts val="600"/>
              </a:spcBef>
            </a:pPr>
            <a:r>
              <a:rPr lang="cs-CZ" b="1" i="1" dirty="0">
                <a:solidFill>
                  <a:schemeClr val="tx1"/>
                </a:solidFill>
                <a:latin typeface="Cambria" pitchFamily="18" charset="0"/>
                <a:ea typeface="Roboto Slab" panose="020B0604020202020204" charset="0"/>
              </a:rPr>
              <a:t>(3) Odnětím svobody na dvě léta až osm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2 v úmyslu získat pro sebe nebo pro jiného značný prospěch,</a:t>
            </a:r>
          </a:p>
          <a:p>
            <a:pPr lvl="0" algn="just">
              <a:spcBef>
                <a:spcPts val="600"/>
              </a:spcBef>
            </a:pPr>
            <a:r>
              <a:rPr lang="cs-CZ" b="1" i="1" dirty="0">
                <a:solidFill>
                  <a:schemeClr val="tx1"/>
                </a:solidFill>
                <a:latin typeface="Cambria" pitchFamily="18" charset="0"/>
                <a:ea typeface="Roboto Slab" panose="020B0604020202020204" charset="0"/>
              </a:rPr>
              <a:t>b) způsobí-li činem uvedeným v odstavci 1 nebo 2 trvalé následky či smrt zvířeti, nebo</a:t>
            </a:r>
          </a:p>
          <a:p>
            <a:pPr lvl="0" algn="just">
              <a:spcBef>
                <a:spcPts val="600"/>
              </a:spcBef>
            </a:pPr>
            <a:r>
              <a:rPr lang="cs-CZ" b="1" i="1" dirty="0">
                <a:solidFill>
                  <a:schemeClr val="tx1"/>
                </a:solidFill>
                <a:latin typeface="Cambria" pitchFamily="18" charset="0"/>
                <a:ea typeface="Roboto Slab" panose="020B0604020202020204" charset="0"/>
              </a:rPr>
              <a:t>c) spáchá-li takový čin jako člen organizované skupiny.</a:t>
            </a:r>
          </a:p>
          <a:p>
            <a:pPr lvl="0" algn="just">
              <a:spcBef>
                <a:spcPts val="600"/>
              </a:spcBef>
            </a:pPr>
            <a:r>
              <a:rPr lang="cs-CZ" b="1" i="1" dirty="0">
                <a:solidFill>
                  <a:schemeClr val="tx1"/>
                </a:solidFill>
                <a:latin typeface="Cambria" pitchFamily="18" charset="0"/>
                <a:ea typeface="Roboto Slab" panose="020B0604020202020204" charset="0"/>
              </a:rPr>
              <a:t>(4) Odnětím svobody na pět až deset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2 v úmyslu získat pro sebe nebo pro jiného prospěch velkého rozsahu,</a:t>
            </a:r>
          </a:p>
          <a:p>
            <a:pPr lvl="0" algn="just">
              <a:spcBef>
                <a:spcPts val="600"/>
              </a:spcBef>
            </a:pPr>
            <a:r>
              <a:rPr lang="cs-CZ" b="1" i="1" dirty="0">
                <a:solidFill>
                  <a:schemeClr val="tx1"/>
                </a:solidFill>
                <a:latin typeface="Cambria" pitchFamily="18" charset="0"/>
                <a:ea typeface="Roboto Slab" panose="020B0604020202020204" charset="0"/>
              </a:rPr>
              <a:t>b) způsobí-li činem uvedeným v odstavci 1 nebo 2 trvalé následky či smrt většímu počtu zvířat, nebo</a:t>
            </a:r>
          </a:p>
          <a:p>
            <a:pPr lvl="0" algn="just">
              <a:spcBef>
                <a:spcPts val="600"/>
              </a:spcBef>
            </a:pPr>
            <a:r>
              <a:rPr lang="cs-CZ" b="1" i="1" dirty="0">
                <a:solidFill>
                  <a:schemeClr val="tx1"/>
                </a:solidFill>
                <a:latin typeface="Cambria" pitchFamily="18" charset="0"/>
                <a:ea typeface="Roboto Slab" panose="020B0604020202020204" charset="0"/>
              </a:rPr>
              <a:t>c) spáchá-li takový čin ve spojení s organizovanou skupinou působící ve více státech.</a:t>
            </a:r>
          </a:p>
        </p:txBody>
      </p:sp>
    </p:spTree>
    <p:extLst>
      <p:ext uri="{BB962C8B-B14F-4D97-AF65-F5344CB8AC3E}">
        <p14:creationId xmlns:p14="http://schemas.microsoft.com/office/powerpoint/2010/main" val="2162959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796666" y="622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b="1" dirty="0">
                <a:solidFill>
                  <a:schemeClr val="accent6"/>
                </a:solidFill>
                <a:latin typeface="Cambria" pitchFamily="18" charset="0"/>
                <a:ea typeface="Roboto Slab" panose="020B0604020202020204" charset="0"/>
              </a:rPr>
              <a:t>Praktické problémy:</a:t>
            </a:r>
          </a:p>
          <a:p>
            <a:pPr lvl="0" algn="just">
              <a:spcBef>
                <a:spcPts val="600"/>
              </a:spcBef>
            </a:pPr>
            <a:endParaRPr lang="cs-CZ" b="1" i="1" dirty="0">
              <a:solidFill>
                <a:schemeClr val="accent1"/>
              </a:solidFill>
              <a:latin typeface="Cambria" pitchFamily="18" charset="0"/>
              <a:ea typeface="Roboto Slab" panose="020B0604020202020204" charset="0"/>
            </a:endParaRPr>
          </a:p>
          <a:p>
            <a:pPr lvl="0" algn="just">
              <a:spcBef>
                <a:spcPts val="600"/>
              </a:spcBef>
            </a:pPr>
            <a:r>
              <a:rPr lang="cs-CZ" b="1" i="1" dirty="0">
                <a:solidFill>
                  <a:schemeClr val="accent1"/>
                </a:solidFill>
                <a:latin typeface="Cambria" pitchFamily="18" charset="0"/>
                <a:ea typeface="Roboto Slab" panose="020B0604020202020204" charset="0"/>
              </a:rPr>
              <a:t>Dokazování</a:t>
            </a:r>
          </a:p>
          <a:p>
            <a:pPr lvl="0" algn="just">
              <a:spcBef>
                <a:spcPts val="600"/>
              </a:spcBef>
            </a:pPr>
            <a:r>
              <a:rPr lang="cs-CZ" b="1" i="1" dirty="0">
                <a:solidFill>
                  <a:schemeClr val="accent1"/>
                </a:solidFill>
                <a:latin typeface="Cambria" pitchFamily="18" charset="0"/>
                <a:ea typeface="Roboto Slab" panose="020B0604020202020204" charset="0"/>
              </a:rPr>
              <a:t>Vstup do obydlí</a:t>
            </a:r>
          </a:p>
          <a:p>
            <a:pPr lvl="0" algn="just">
              <a:spcBef>
                <a:spcPts val="600"/>
              </a:spcBef>
            </a:pPr>
            <a:r>
              <a:rPr lang="cs-CZ" b="1" i="1" dirty="0">
                <a:solidFill>
                  <a:schemeClr val="accent1"/>
                </a:solidFill>
                <a:latin typeface="Cambria" pitchFamily="18" charset="0"/>
                <a:ea typeface="Roboto Slab" panose="020B0604020202020204" charset="0"/>
              </a:rPr>
              <a:t>Výnosnost, tolerance + tradice</a:t>
            </a: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2682310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3577" y="466312"/>
            <a:ext cx="5346594" cy="461665"/>
          </a:xfrm>
          <a:prstGeom prst="rect">
            <a:avLst/>
          </a:prstGeom>
          <a:noFill/>
        </p:spPr>
        <p:txBody>
          <a:bodyPr wrap="square" rtlCol="0">
            <a:spAutoFit/>
          </a:bodyPr>
          <a:lstStyle/>
          <a:p>
            <a:pPr>
              <a:buNone/>
            </a:pPr>
            <a:r>
              <a:rPr lang="cs-CZ" sz="2400" b="1" dirty="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376" y="568308"/>
            <a:ext cx="3873993" cy="2584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996" y="1329612"/>
            <a:ext cx="2902307" cy="1782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321" y="3111810"/>
            <a:ext cx="291666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242" y="2551212"/>
            <a:ext cx="401213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042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26072" y="344336"/>
            <a:ext cx="5346594" cy="461665"/>
          </a:xfrm>
          <a:prstGeom prst="rect">
            <a:avLst/>
          </a:prstGeom>
          <a:noFill/>
        </p:spPr>
        <p:txBody>
          <a:bodyPr wrap="square" rtlCol="0">
            <a:spAutoFit/>
          </a:bodyPr>
          <a:lstStyle/>
          <a:p>
            <a:pPr>
              <a:buNone/>
            </a:pPr>
            <a:r>
              <a:rPr lang="cs-CZ" sz="2400" b="1" dirty="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673" y="125445"/>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778687" y="3111810"/>
            <a:ext cx="3240361" cy="2322259"/>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827" y="2798682"/>
            <a:ext cx="3470846" cy="19552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157" y="396591"/>
            <a:ext cx="3078338" cy="230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6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Každodenní praxe</a:t>
            </a:r>
          </a:p>
          <a:p>
            <a:pPr lvl="0" algn="just">
              <a:spcBef>
                <a:spcPts val="600"/>
              </a:spcBef>
            </a:pPr>
            <a:endParaRPr lang="cs-CZ" sz="11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Pokuta za nelegální odběr vody </a:t>
            </a:r>
          </a:p>
          <a:p>
            <a:pPr lvl="0" algn="just">
              <a:spcBef>
                <a:spcPts val="600"/>
              </a:spcBef>
            </a:pPr>
            <a:r>
              <a:rPr lang="cs-CZ" b="1" i="1" dirty="0">
                <a:solidFill>
                  <a:schemeClr val="tx1"/>
                </a:solidFill>
                <a:latin typeface="Cambria" pitchFamily="18" charset="0"/>
                <a:ea typeface="Roboto Slab" panose="020B0604020202020204" charset="0"/>
              </a:rPr>
              <a:t>Česká inspekce životního prostředí udělila pokutu 133 000 Kč za nelegální odběr vody Českým Petrovicím na Orlickoústecku.</a:t>
            </a:r>
          </a:p>
          <a:p>
            <a:pPr lvl="0" algn="just">
              <a:spcBef>
                <a:spcPts val="600"/>
              </a:spcBef>
            </a:pPr>
            <a:r>
              <a:rPr lang="cs-CZ" b="1" i="1" dirty="0">
                <a:solidFill>
                  <a:schemeClr val="tx1"/>
                </a:solidFill>
                <a:latin typeface="Cambria" pitchFamily="18" charset="0"/>
                <a:ea typeface="Roboto Slab" panose="020B0604020202020204" charset="0"/>
              </a:rPr>
              <a:t>8884 m</a:t>
            </a:r>
            <a:r>
              <a:rPr lang="cs-CZ" b="1" i="1" baseline="30000" dirty="0">
                <a:solidFill>
                  <a:schemeClr val="tx1"/>
                </a:solidFill>
                <a:latin typeface="Cambria" pitchFamily="18" charset="0"/>
                <a:ea typeface="Roboto Slab" panose="020B0604020202020204" charset="0"/>
              </a:rPr>
              <a:t>3</a:t>
            </a:r>
            <a:r>
              <a:rPr lang="cs-CZ" b="1" i="1" dirty="0">
                <a:solidFill>
                  <a:schemeClr val="tx1"/>
                </a:solidFill>
                <a:latin typeface="Cambria" pitchFamily="18" charset="0"/>
                <a:ea typeface="Roboto Slab" panose="020B0604020202020204" charset="0"/>
              </a:rPr>
              <a:t> podzemní vody. Tolik České Petrovice vyčerpaly bez povolení. Množství, které by naplnilo víc než 20 plaveckých bazénů. Na kameru starosta nepovolený odběr vody komentovat nechtěl. Uvedl ale, že nešlo o úmysl. Podle něj si obec zapomněla zažádat o nové povolení. </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r>
              <a:rPr lang="cs-CZ" sz="1600" b="1" dirty="0">
                <a:solidFill>
                  <a:schemeClr val="accent1"/>
                </a:solidFill>
                <a:latin typeface="Cambria" pitchFamily="18" charset="0"/>
                <a:ea typeface="Roboto Slab" panose="020B0604020202020204" charset="0"/>
              </a:rPr>
              <a:t>Lyžařský klub musí zaplatit sto tisíc za vjezdy do CHKO Beskydy. Členové se odvolávají na výjimku od Lesů ČR</a:t>
            </a:r>
          </a:p>
          <a:p>
            <a:pPr lvl="0" algn="just">
              <a:spcBef>
                <a:spcPts val="600"/>
              </a:spcBef>
            </a:pPr>
            <a:r>
              <a:rPr lang="cs-CZ" b="1" i="1" dirty="0">
                <a:solidFill>
                  <a:schemeClr val="tx1"/>
                </a:solidFill>
                <a:latin typeface="Cambria" pitchFamily="18" charset="0"/>
                <a:ea typeface="Roboto Slab" panose="020B0604020202020204" charset="0"/>
              </a:rPr>
              <a:t>Pracovníci ostravské pobočky České inspekce životního prostředí (ČIŽP) udělili pokutu sto tisíc korun Lyžařskému klubu Severka z Dolní Lomné na Frýdecko-</a:t>
            </a:r>
            <a:r>
              <a:rPr lang="cs-CZ" b="1" i="1" dirty="0" err="1">
                <a:solidFill>
                  <a:schemeClr val="tx1"/>
                </a:solidFill>
                <a:latin typeface="Cambria" pitchFamily="18" charset="0"/>
                <a:ea typeface="Roboto Slab" panose="020B0604020202020204" charset="0"/>
              </a:rPr>
              <a:t>Místecku</a:t>
            </a:r>
            <a:r>
              <a:rPr lang="cs-CZ" b="1" i="1" dirty="0">
                <a:solidFill>
                  <a:schemeClr val="tx1"/>
                </a:solidFill>
                <a:latin typeface="Cambria" pitchFamily="18" charset="0"/>
                <a:ea typeface="Roboto Slab" panose="020B0604020202020204" charset="0"/>
              </a:rPr>
              <a:t>. Lidé z klubu podle inspektorů opakovaně bez povolení vjížděli vozidly do zakázaných zón CHKO Beskydy. Člen Severky Albín Malíř pochybení odmítá. Proti postihu se spolek nestihl včas odvolat a pokutu tak podle něj uhradí.</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63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09" y="195486"/>
            <a:ext cx="2918843" cy="217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195486"/>
            <a:ext cx="374075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646" y="2374989"/>
            <a:ext cx="3621831" cy="277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1921728"/>
            <a:ext cx="3510693" cy="28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112061" y="4534103"/>
            <a:ext cx="2768651" cy="646331"/>
          </a:xfrm>
          <a:prstGeom prst="rect">
            <a:avLst/>
          </a:prstGeom>
          <a:noFill/>
        </p:spPr>
        <p:txBody>
          <a:bodyPr wrap="square" rtlCol="0">
            <a:spAutoFit/>
          </a:bodyPr>
          <a:lstStyle/>
          <a:p>
            <a:r>
              <a:rPr lang="cs-CZ" sz="900" dirty="0"/>
              <a:t>Blíže viz </a:t>
            </a:r>
            <a:r>
              <a:rPr lang="cs-CZ" sz="900" dirty="0">
                <a:hlinkClick r:id="rId7"/>
              </a:rPr>
              <a:t>https://ekolist.cz/cz/publicistika/rozhovory/odhalovani-paseraku-zvirat-se-budu-venovat-dal-rika-byvala-inspektorka-pavla-rihova</a:t>
            </a:r>
            <a:r>
              <a:rPr lang="cs-CZ" sz="900" dirty="0"/>
              <a:t> </a:t>
            </a:r>
          </a:p>
        </p:txBody>
      </p:sp>
    </p:spTree>
    <p:extLst>
      <p:ext uri="{BB962C8B-B14F-4D97-AF65-F5344CB8AC3E}">
        <p14:creationId xmlns:p14="http://schemas.microsoft.com/office/powerpoint/2010/main" val="2924108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nvGraphicFramePr>
        <p:xfrm>
          <a:off x="457203" y="4337384"/>
          <a:ext cx="733923" cy="733923"/>
        </p:xfrm>
        <a:graphic>
          <a:graphicData uri="http://schemas.openxmlformats.org/presentationml/2006/ole">
            <mc:AlternateContent xmlns:mc="http://schemas.openxmlformats.org/markup-compatibility/2006">
              <mc:Choice xmlns:v="urn:schemas-microsoft-com:vml" Requires="v">
                <p:oleObj r:id="rId3" imgW="3457575" imgH="3448050" progId="">
                  <p:embed/>
                </p:oleObj>
              </mc:Choice>
              <mc:Fallback>
                <p:oleObj r:id="rId3" imgW="3457575" imgH="3448050"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3" y="4337384"/>
                        <a:ext cx="733923" cy="7339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154" y="4337384"/>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2253" y="4232084"/>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406"/>
          <p:cNvSpPr txBox="1">
            <a:spLocks/>
          </p:cNvSpPr>
          <p:nvPr/>
        </p:nvSpPr>
        <p:spPr>
          <a:xfrm>
            <a:off x="692834" y="761701"/>
            <a:ext cx="7884600" cy="381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cs-CZ" sz="1800" b="1" dirty="0">
                <a:solidFill>
                  <a:schemeClr val="lt1"/>
                </a:solidFill>
                <a:latin typeface="Cambria" pitchFamily="18" charset="0"/>
                <a:ea typeface="Roboto Slab"/>
                <a:cs typeface="Arial" pitchFamily="34" charset="0"/>
                <a:sym typeface="Roboto Slab"/>
              </a:rPr>
              <a:t>DĚKUJI ZA POZORNOST</a:t>
            </a:r>
            <a:r>
              <a:rPr lang="en-US" sz="1800" b="1" dirty="0">
                <a:solidFill>
                  <a:schemeClr val="lt1"/>
                </a:solidFill>
                <a:latin typeface="Cambria" pitchFamily="18" charset="0"/>
                <a:ea typeface="Roboto Slab"/>
                <a:cs typeface="Arial" pitchFamily="34" charset="0"/>
                <a:sym typeface="Roboto Slab"/>
              </a:rPr>
              <a:t>!</a:t>
            </a:r>
          </a:p>
          <a:p>
            <a:pPr>
              <a:spcBef>
                <a:spcPts val="0"/>
              </a:spcBef>
              <a:buClr>
                <a:schemeClr val="dk1"/>
              </a:buClr>
              <a:buSzPct val="45833"/>
              <a:buFont typeface="Arial"/>
              <a:buNone/>
            </a:pPr>
            <a:endParaRPr lang="en-US" sz="2400" dirty="0">
              <a:solidFill>
                <a:srgbClr val="FFFFFF"/>
              </a:solidFill>
            </a:endParaRPr>
          </a:p>
          <a:p>
            <a:pPr>
              <a:spcBef>
                <a:spcPts val="0"/>
              </a:spcBef>
              <a:buClr>
                <a:schemeClr val="dk1"/>
              </a:buClr>
              <a:buSzPct val="45833"/>
              <a:buFont typeface="Arial"/>
              <a:buNone/>
            </a:pPr>
            <a:r>
              <a:rPr lang="en-US" sz="1800" dirty="0">
                <a:solidFill>
                  <a:srgbClr val="FFFFFF"/>
                </a:solidFill>
                <a:latin typeface="Roboto Slab" panose="020B0604020202020204" charset="0"/>
                <a:ea typeface="Roboto Slab" panose="020B0604020202020204" charset="0"/>
              </a:rPr>
              <a:t>vomacka@mail.muni.cz</a:t>
            </a:r>
          </a:p>
        </p:txBody>
      </p:sp>
    </p:spTree>
    <p:extLst>
      <p:ext uri="{BB962C8B-B14F-4D97-AF65-F5344CB8AC3E}">
        <p14:creationId xmlns:p14="http://schemas.microsoft.com/office/powerpoint/2010/main" val="294476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Každodenní praxe</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Hejna much přivedla inspektory na stopu. Firma dostala za odpady pokutu</a:t>
            </a:r>
            <a:endParaRPr lang="cs-CZ" sz="1600" b="1" dirty="0">
              <a:solidFill>
                <a:schemeClr val="accent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Z pochůzky kolem provozní haly a z následné kontroly evidence vyplynulo, že bylo venku nepovoleně shromažďováno bezmála 1 704 tun plastového odpadu," nastínil Karel </a:t>
            </a:r>
            <a:r>
              <a:rPr lang="cs-CZ" b="1" i="1" dirty="0" err="1">
                <a:solidFill>
                  <a:schemeClr val="tx1"/>
                </a:solidFill>
                <a:latin typeface="Cambria" pitchFamily="18" charset="0"/>
                <a:ea typeface="Roboto Slab" panose="020B0604020202020204" charset="0"/>
              </a:rPr>
              <a:t>Kozubek</a:t>
            </a:r>
            <a:r>
              <a:rPr lang="cs-CZ" b="1" i="1" dirty="0">
                <a:solidFill>
                  <a:schemeClr val="tx1"/>
                </a:solidFill>
                <a:latin typeface="Cambria" pitchFamily="18" charset="0"/>
                <a:ea typeface="Roboto Slab" panose="020B0604020202020204" charset="0"/>
              </a:rPr>
              <a:t>, ředitel ostravského oblastního inspektorátu České inspekce životního prostředí (ČIŽP).</a:t>
            </a:r>
          </a:p>
          <a:p>
            <a:pPr lvl="0" algn="just">
              <a:spcBef>
                <a:spcPts val="600"/>
              </a:spcBef>
            </a:pPr>
            <a:r>
              <a:rPr lang="cs-CZ" b="1" i="1" dirty="0">
                <a:solidFill>
                  <a:schemeClr val="tx1"/>
                </a:solidFill>
                <a:latin typeface="Cambria" pitchFamily="18" charset="0"/>
                <a:ea typeface="Roboto Slab" panose="020B0604020202020204" charset="0"/>
              </a:rPr>
              <a:t>Vysokou pokutu ohlásila ČIŽP i v dalším případě. Společnost </a:t>
            </a:r>
            <a:r>
              <a:rPr lang="cs-CZ" b="1" i="1" dirty="0" err="1">
                <a:solidFill>
                  <a:schemeClr val="tx1"/>
                </a:solidFill>
                <a:latin typeface="Cambria" pitchFamily="18" charset="0"/>
                <a:ea typeface="Roboto Slab" panose="020B0604020202020204" charset="0"/>
              </a:rPr>
              <a:t>Noroo</a:t>
            </a:r>
            <a:r>
              <a:rPr lang="cs-CZ" b="1" i="1" dirty="0">
                <a:solidFill>
                  <a:schemeClr val="tx1"/>
                </a:solidFill>
                <a:latin typeface="Cambria" pitchFamily="18" charset="0"/>
                <a:ea typeface="Roboto Slab" panose="020B0604020202020204" charset="0"/>
              </a:rPr>
              <a:t> Bee </a:t>
            </a:r>
            <a:r>
              <a:rPr lang="cs-CZ" b="1" i="1" dirty="0" err="1">
                <a:solidFill>
                  <a:schemeClr val="tx1"/>
                </a:solidFill>
                <a:latin typeface="Cambria" pitchFamily="18" charset="0"/>
                <a:ea typeface="Roboto Slab" panose="020B0604020202020204" charset="0"/>
              </a:rPr>
              <a:t>Chemical</a:t>
            </a:r>
            <a:r>
              <a:rPr lang="cs-CZ" b="1" i="1" dirty="0">
                <a:solidFill>
                  <a:schemeClr val="tx1"/>
                </a:solidFill>
                <a:latin typeface="Cambria" pitchFamily="18" charset="0"/>
                <a:ea typeface="Roboto Slab" panose="020B0604020202020204" charset="0"/>
              </a:rPr>
              <a:t> Czech z Frenštátu pod Radhoštěm porušila chemický zákon při dovozu nebezpečných chemických směsí. Za to zaplatí 500 tisíc korun.</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r>
              <a:rPr lang="cs-CZ" sz="1600" b="1" dirty="0">
                <a:solidFill>
                  <a:schemeClr val="accent1"/>
                </a:solidFill>
                <a:latin typeface="Cambria" pitchFamily="18" charset="0"/>
                <a:ea typeface="Roboto Slab" panose="020B0604020202020204" charset="0"/>
              </a:rPr>
              <a:t>Nepovolený sklad odpadů z Anglie ve Smržovce. Případem se zabývá inspekce</a:t>
            </a:r>
          </a:p>
          <a:p>
            <a:pPr lvl="0" algn="just">
              <a:spcBef>
                <a:spcPts val="600"/>
              </a:spcBef>
            </a:pPr>
            <a:r>
              <a:rPr lang="cs-CZ" b="1" i="1" dirty="0">
                <a:solidFill>
                  <a:schemeClr val="tx1"/>
                </a:solidFill>
                <a:latin typeface="Cambria" pitchFamily="18" charset="0"/>
                <a:ea typeface="Roboto Slab" panose="020B0604020202020204" charset="0"/>
              </a:rPr>
              <a:t>Inspektoři životního prostředí v Liberci začali šetřit případ nepovoleného dovozu odpadních plastů z Velké Británie. Vše začalo namátkovou kontrolou kamionu plného plastu. </a:t>
            </a:r>
            <a:r>
              <a:rPr lang="cs-CZ" b="1" dirty="0">
                <a:solidFill>
                  <a:schemeClr val="tx1"/>
                </a:solidFill>
                <a:latin typeface="Cambria" pitchFamily="18" charset="0"/>
                <a:ea typeface="Roboto Slab" panose="020B0604020202020204" charset="0"/>
              </a:rPr>
              <a:t>"V okamžiku, kdy hlídka zjistila, že se jedná o odpady, získala podezření, protože vozidlo nebylo řádně označeno," </a:t>
            </a:r>
            <a:r>
              <a:rPr lang="cs-CZ" b="1" i="1" dirty="0">
                <a:solidFill>
                  <a:schemeClr val="tx1"/>
                </a:solidFill>
                <a:latin typeface="Cambria" pitchFamily="18" charset="0"/>
                <a:ea typeface="Roboto Slab" panose="020B0604020202020204" charset="0"/>
              </a:rPr>
              <a:t>konstatuje mluvčí libereckých celníků Martin Stočes. Kamion vezl odpad z Anglie a měl ho složit v Srní na Českolipsku.</a:t>
            </a:r>
          </a:p>
          <a:p>
            <a:pPr lvl="0" algn="just">
              <a:spcBef>
                <a:spcPts val="600"/>
              </a:spcBef>
            </a:pPr>
            <a:endParaRPr lang="cs-CZ" b="1" i="1" dirty="0">
              <a:solidFill>
                <a:schemeClr val="tx1"/>
              </a:solidFill>
              <a:latin typeface="Cambria" pitchFamily="18" charset="0"/>
              <a:ea typeface="Roboto Slab" panose="020B0604020202020204" charset="0"/>
            </a:endParaRP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5537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10BDB945-8F5A-476B-8266-B539DBAE5B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C4DCEDE6-80FF-4A06-8CC1-99888A82E8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sp>
        <p:nvSpPr>
          <p:cNvPr id="3" name="Title 2">
            <a:extLst>
              <a:ext uri="{FF2B5EF4-FFF2-40B4-BE49-F238E27FC236}">
                <a16:creationId xmlns:a16="http://schemas.microsoft.com/office/drawing/2014/main" id="{27C103D0-E4CD-ECB8-F223-D2E17717693F}"/>
              </a:ext>
            </a:extLst>
          </p:cNvPr>
          <p:cNvSpPr>
            <a:spLocks noGrp="1"/>
          </p:cNvSpPr>
          <p:nvPr>
            <p:ph type="title"/>
          </p:nvPr>
        </p:nvSpPr>
        <p:spPr/>
        <p:txBody>
          <a:bodyPr/>
          <a:lstStyle/>
          <a:p>
            <a:endParaRPr lang="en-DE"/>
          </a:p>
        </p:txBody>
      </p:sp>
      <p:pic>
        <p:nvPicPr>
          <p:cNvPr id="7" name="Picture 6">
            <a:extLst>
              <a:ext uri="{FF2B5EF4-FFF2-40B4-BE49-F238E27FC236}">
                <a16:creationId xmlns:a16="http://schemas.microsoft.com/office/drawing/2014/main" id="{D5529446-F904-5EF1-75FF-D8DDCE763914}"/>
              </a:ext>
            </a:extLst>
          </p:cNvPr>
          <p:cNvPicPr>
            <a:picLocks noChangeAspect="1"/>
          </p:cNvPicPr>
          <p:nvPr/>
        </p:nvPicPr>
        <p:blipFill>
          <a:blip r:embed="rId5"/>
          <a:stretch>
            <a:fillRect/>
          </a:stretch>
        </p:blipFill>
        <p:spPr>
          <a:xfrm>
            <a:off x="210909" y="0"/>
            <a:ext cx="6363992" cy="5143500"/>
          </a:xfrm>
          <a:prstGeom prst="rect">
            <a:avLst/>
          </a:prstGeom>
        </p:spPr>
      </p:pic>
      <p:pic>
        <p:nvPicPr>
          <p:cNvPr id="9" name="Picture 8">
            <a:extLst>
              <a:ext uri="{FF2B5EF4-FFF2-40B4-BE49-F238E27FC236}">
                <a16:creationId xmlns:a16="http://schemas.microsoft.com/office/drawing/2014/main" id="{1A75718F-18DC-D35C-32C8-FA8959A3CEDA}"/>
              </a:ext>
            </a:extLst>
          </p:cNvPr>
          <p:cNvPicPr>
            <a:picLocks noChangeAspect="1"/>
          </p:cNvPicPr>
          <p:nvPr/>
        </p:nvPicPr>
        <p:blipFill>
          <a:blip r:embed="rId6"/>
          <a:stretch>
            <a:fillRect/>
          </a:stretch>
        </p:blipFill>
        <p:spPr>
          <a:xfrm>
            <a:off x="2750424" y="0"/>
            <a:ext cx="6636172" cy="5143500"/>
          </a:xfrm>
          <a:prstGeom prst="rect">
            <a:avLst/>
          </a:prstGeom>
        </p:spPr>
      </p:pic>
    </p:spTree>
    <p:extLst>
      <p:ext uri="{BB962C8B-B14F-4D97-AF65-F5344CB8AC3E}">
        <p14:creationId xmlns:p14="http://schemas.microsoft.com/office/powerpoint/2010/main" val="6708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sp>
        <p:nvSpPr>
          <p:cNvPr id="6" name="Título 1">
            <a:extLst>
              <a:ext uri="{FF2B5EF4-FFF2-40B4-BE49-F238E27FC236}">
                <a16:creationId xmlns:a16="http://schemas.microsoft.com/office/drawing/2014/main" id="{00B44FC2-1E08-BBDC-9357-B6B208792E59}"/>
              </a:ext>
            </a:extLst>
          </p:cNvPr>
          <p:cNvSpPr txBox="1">
            <a:spLocks/>
          </p:cNvSpPr>
          <p:nvPr/>
        </p:nvSpPr>
        <p:spPr>
          <a:xfrm>
            <a:off x="691356" y="231305"/>
            <a:ext cx="16905287" cy="3632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altLang="de-DE" sz="2800" b="1" dirty="0" err="1">
                <a:solidFill>
                  <a:srgbClr val="990000"/>
                </a:solidFill>
                <a:latin typeface="Roboto Slab" pitchFamily="2" charset="0"/>
                <a:ea typeface="Roboto Slab" pitchFamily="2" charset="0"/>
                <a:cs typeface="Roboto Slab" pitchFamily="2" charset="0"/>
              </a:rPr>
              <a:t>Relevant</a:t>
            </a:r>
            <a:r>
              <a:rPr lang="es-ES" altLang="de-DE" sz="2800" b="1" dirty="0">
                <a:solidFill>
                  <a:srgbClr val="990000"/>
                </a:solidFill>
                <a:latin typeface="Roboto Slab" pitchFamily="2" charset="0"/>
                <a:ea typeface="Roboto Slab" pitchFamily="2" charset="0"/>
                <a:cs typeface="Roboto Slab" pitchFamily="2" charset="0"/>
              </a:rPr>
              <a:t> </a:t>
            </a:r>
            <a:r>
              <a:rPr lang="es-ES" altLang="de-DE" sz="2800" b="1" dirty="0" err="1">
                <a:solidFill>
                  <a:srgbClr val="990000"/>
                </a:solidFill>
                <a:latin typeface="Roboto Slab" pitchFamily="2" charset="0"/>
                <a:ea typeface="Roboto Slab" pitchFamily="2" charset="0"/>
                <a:cs typeface="Roboto Slab" pitchFamily="2" charset="0"/>
              </a:rPr>
              <a:t>national</a:t>
            </a:r>
            <a:r>
              <a:rPr lang="es-ES" altLang="de-DE" sz="2800" b="1" dirty="0">
                <a:solidFill>
                  <a:srgbClr val="990000"/>
                </a:solidFill>
                <a:latin typeface="Roboto Slab" pitchFamily="2" charset="0"/>
                <a:ea typeface="Roboto Slab" pitchFamily="2" charset="0"/>
                <a:cs typeface="Roboto Slab" pitchFamily="2" charset="0"/>
              </a:rPr>
              <a:t> cases</a:t>
            </a:r>
            <a:br>
              <a:rPr lang="es-ES" altLang="de-DE" sz="2400" b="1" dirty="0">
                <a:solidFill>
                  <a:srgbClr val="990000"/>
                </a:solidFill>
                <a:latin typeface="Roboto Slab" pitchFamily="2" charset="0"/>
                <a:ea typeface="Roboto Slab" pitchFamily="2" charset="0"/>
                <a:cs typeface="Roboto Slab" pitchFamily="2" charset="0"/>
              </a:rPr>
            </a:br>
            <a:r>
              <a:rPr lang="es-ES" altLang="de-DE" dirty="0" err="1">
                <a:solidFill>
                  <a:srgbClr val="990000"/>
                </a:solidFill>
                <a:latin typeface="Roboto Slab" pitchFamily="2" charset="0"/>
                <a:ea typeface="Roboto Slab" pitchFamily="2" charset="0"/>
                <a:cs typeface="Roboto Slab" pitchFamily="2" charset="0"/>
              </a:rPr>
              <a:t>Source</a:t>
            </a:r>
            <a:r>
              <a:rPr lang="es-ES" altLang="de-DE" dirty="0">
                <a:solidFill>
                  <a:srgbClr val="990000"/>
                </a:solidFill>
                <a:latin typeface="Roboto Slab" pitchFamily="2" charset="0"/>
                <a:ea typeface="Roboto Slab" pitchFamily="2" charset="0"/>
                <a:cs typeface="Roboto Slab" pitchFamily="2" charset="0"/>
              </a:rPr>
              <a:t> </a:t>
            </a:r>
            <a:r>
              <a:rPr lang="es-ES" altLang="de-DE" dirty="0" err="1">
                <a:solidFill>
                  <a:srgbClr val="990000"/>
                </a:solidFill>
                <a:latin typeface="Roboto Slab" pitchFamily="2" charset="0"/>
                <a:ea typeface="Roboto Slab" pitchFamily="2" charset="0"/>
                <a:cs typeface="Roboto Slab" pitchFamily="2" charset="0"/>
              </a:rPr>
              <a:t>Amnesty</a:t>
            </a:r>
            <a:r>
              <a:rPr lang="es-ES" altLang="de-DE" dirty="0">
                <a:solidFill>
                  <a:srgbClr val="990000"/>
                </a:solidFill>
                <a:latin typeface="Roboto Slab" pitchFamily="2" charset="0"/>
                <a:ea typeface="Roboto Slab" pitchFamily="2" charset="0"/>
                <a:cs typeface="Roboto Slab" pitchFamily="2" charset="0"/>
              </a:rPr>
              <a:t> International</a:t>
            </a:r>
            <a:br>
              <a:rPr lang="es-ES" altLang="de-DE" sz="1100" dirty="0">
                <a:solidFill>
                  <a:srgbClr val="990000"/>
                </a:solidFill>
                <a:latin typeface="Roboto Slab" pitchFamily="2" charset="0"/>
                <a:ea typeface="Roboto Slab" pitchFamily="2" charset="0"/>
                <a:cs typeface="Roboto Slab" pitchFamily="2" charset="0"/>
              </a:rPr>
            </a:br>
            <a:br>
              <a:rPr lang="es-ES" altLang="de-DE" sz="1800" b="1" dirty="0">
                <a:solidFill>
                  <a:srgbClr val="990000"/>
                </a:solidFill>
                <a:latin typeface="Roboto Slab" pitchFamily="2" charset="0"/>
                <a:ea typeface="Roboto Slab" pitchFamily="2" charset="0"/>
                <a:cs typeface="Roboto Slab" pitchFamily="2" charset="0"/>
              </a:rPr>
            </a:br>
            <a:endParaRPr lang="es-ES" altLang="de-DE" sz="600" dirty="0">
              <a:latin typeface="Roboto Slab" pitchFamily="2" charset="0"/>
              <a:ea typeface="Roboto Slab" pitchFamily="2" charset="0"/>
              <a:cs typeface="Roboto Slab" pitchFamily="2" charset="0"/>
            </a:endParaRPr>
          </a:p>
        </p:txBody>
      </p:sp>
      <p:pic>
        <p:nvPicPr>
          <p:cNvPr id="7" name="Marcador de contenido 4">
            <a:extLst>
              <a:ext uri="{FF2B5EF4-FFF2-40B4-BE49-F238E27FC236}">
                <a16:creationId xmlns:a16="http://schemas.microsoft.com/office/drawing/2014/main" id="{D48B9891-01C2-D20F-20CE-86F5C33669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967318" y="922022"/>
            <a:ext cx="5759683" cy="4104474"/>
          </a:xfrm>
          <a:prstGeom prst="rect">
            <a:avLst/>
          </a:prstGeom>
        </p:spPr>
      </p:pic>
    </p:spTree>
    <p:extLst>
      <p:ext uri="{BB962C8B-B14F-4D97-AF65-F5344CB8AC3E}">
        <p14:creationId xmlns:p14="http://schemas.microsoft.com/office/powerpoint/2010/main" val="4286572425"/>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12680</TotalTime>
  <Words>8692</Words>
  <Application>Microsoft Office PowerPoint</Application>
  <PresentationFormat>Předvádění na obrazovce (16:9)</PresentationFormat>
  <Paragraphs>536</Paragraphs>
  <Slides>61</Slides>
  <Notes>13</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0</vt:i4>
      </vt:variant>
      <vt:variant>
        <vt:lpstr>Nadpisy snímků</vt:lpstr>
      </vt:variant>
      <vt:variant>
        <vt:i4>61</vt:i4>
      </vt:variant>
    </vt:vector>
  </HeadingPairs>
  <TitlesOfParts>
    <vt:vector size="68" baseType="lpstr">
      <vt:lpstr>Cambria</vt:lpstr>
      <vt:lpstr>Arial</vt:lpstr>
      <vt:lpstr>Georgia</vt:lpstr>
      <vt:lpstr>Roboto Slab</vt:lpstr>
      <vt:lpstr>Nixie One</vt:lpstr>
      <vt:lpstr>Roboto</vt:lpstr>
      <vt:lpstr>Warwick template</vt:lpstr>
      <vt:lpstr>Správněprávní a trestní odpovědnost v právu životního prostředí</vt:lpstr>
      <vt:lpstr>Obsah prezentace</vt:lpstr>
      <vt:lpstr>Naučit se na zkoušku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BERN CONVENTION RECOMMENDATION NO 177 (2015)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Vojtěch Vomáčka</cp:lastModifiedBy>
  <cp:revision>293</cp:revision>
  <dcterms:modified xsi:type="dcterms:W3CDTF">2024-10-02T11:56:25Z</dcterms:modified>
</cp:coreProperties>
</file>