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62" r:id="rId9"/>
    <p:sldId id="282" r:id="rId10"/>
    <p:sldId id="283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4" r:id="rId30"/>
    <p:sldId id="285" r:id="rId31"/>
    <p:sldId id="288" r:id="rId32"/>
    <p:sldId id="286" r:id="rId33"/>
    <p:sldId id="287" r:id="rId34"/>
    <p:sldId id="289" r:id="rId35"/>
    <p:sldId id="290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 Mrkývka" initials="PM" lastIdx="1" clrIdx="0">
    <p:extLst>
      <p:ext uri="{19B8F6BF-5375-455C-9EA6-DF929625EA0E}">
        <p15:presenceInfo xmlns:p15="http://schemas.microsoft.com/office/powerpoint/2012/main" userId="Petr Mrkýv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1-23T00:44:35.451" idx="1">
    <p:pos x="4275" y="1036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17C98-3896-445C-8878-FB0B6DA4D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650585-C8E0-46D4-8688-B69E3488E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15ECF8-672F-48B5-9518-C0A042595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08A02B-0E2D-4861-BD12-1FEC6A86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5244C5-A8C7-48ED-83E6-6F23985FA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09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B2D410-4C97-4C2B-B231-69D4D7DB2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4B0FFD-8E3D-407A-AD62-448CAE258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9F362D-D733-40B5-9301-632DE3F1A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050B1A-BD23-4A02-9ABC-35BEBB859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4AEFA2-2FBC-4B00-81B7-B1AFE9DAE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12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F2FE22B-D4DB-4CBA-9D60-AB95C809DA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8B82F3-B3B3-4DD9-B729-869264EC2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AA45BD-AFCB-4A9F-BD92-4D77D29B1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258A9E-7A20-4F28-9BD2-5D12E4E75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CFB4AE-AEFF-4034-938C-30A1AC24E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26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B71DA-6F51-4BB2-8661-34308AD45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DDE6A-AC57-4CF7-B750-EC82B34F7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A9676F-E183-4D3B-9D4E-C5140FE84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B8E8E-E61C-4DCD-9C82-A14288459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7D3D99-63FC-4629-8F87-CD9BD01E4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70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38E216-31D3-44E7-B721-2F7C47D2E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570707-B1B2-40F4-A1BD-730A55EB7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A0E392-16AD-43F7-90FA-8E7529867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1B48B2-B407-4F14-ADEE-7C0BA2D48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3A0A27-8C43-443F-8B35-AEACDB4E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51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E11565-642C-468E-AF50-4C8012E51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E3B3E3-93B5-457E-9266-5D0A8333A0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72F6E0-71A0-456E-BBE5-C283025FB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C34B10-EB8E-42C3-BB77-D89180429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A75DDF-E126-420A-A5E9-691D2F479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2C05AE-12AA-49BE-8A2D-7707836E0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61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2A832-50DD-466B-B4B0-5AA14209F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395C15-F1E2-46C3-9C1D-530971AA7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5F3078-AD13-4D52-A78D-D0DCF8B26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6034C82-FC7F-4A7E-B3A9-7EC0CF234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6DEFBFC-822E-4278-9623-F2D303276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FA0B1A3-DB32-49D9-ADB7-83FF7DA7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3DCB483-0602-422C-9D0C-FB310DED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D2FAEA1-DC26-44A1-9BAE-F64B1D781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93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B9E73-E421-47A2-A64C-AB6BBC0CD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BF1ACEB-1B30-4D9F-8102-B11B8AC41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3A0585-2998-4991-AED6-07EF1C36E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19847A9-5092-4CF2-A4B9-9E798980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90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EA472DB-34DE-41E9-9F60-656067393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89EF30-2954-47C5-B752-BB09A2F08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C61F92E-C6A8-478C-9927-35AEC9EA4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770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593A8-FC36-45E8-83F8-8FD3885CA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45AA99-838E-4A2F-8BC6-0EBBB37B4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48F13D-102E-4A57-8723-BEB9A9555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BF926B-F6B7-48B3-99D1-C50868296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765398-99D0-4F59-B01F-C46C5E8FA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23FE33-D5A4-49C0-BB9A-DDA2166A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73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5D88F-C256-4EEA-9934-D6B063C30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BF06607-0339-40E5-8D5A-42E5C62B8F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7D5873-C077-4941-8381-023639E14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7FCB09-43C7-4A96-AE4B-BA3EA662D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898258C-659E-4A46-89F4-8BE0133AE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AEBA05-3279-49AB-896C-EF28B2DF5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0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0816972-57BB-4373-A091-72AD668C4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00BE0B-2F7C-4B39-8C72-B08F2A132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3B6B6C-8F73-4D7F-939D-2856955F1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53C53-DC32-4FF4-A8B1-188A026E0976}" type="datetimeFigureOut">
              <a:rPr lang="cs-CZ" smtClean="0"/>
              <a:t>22.11.2022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3857FB-07CF-4C11-9A43-454C1E2A13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661AA6-AAF6-4FAE-AF6D-2AA9FF6F0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92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6-69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8-253#f3875112_f3875122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0-26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2-523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8-253#f6939748" TargetMode="External"/><Relationship Id="rId2" Type="http://schemas.openxmlformats.org/officeDocument/2006/relationships/hyperlink" Target="https://www.zakonyprolidi.cz/cs/2008-253#f6939750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e.int/en/web/moneyval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8-253#f5941839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cnianalytickyurad.cz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tf-gafi.org/media/fatf/documents/recommendations/pdfs/Moneyval-Czech-FATF-Recommendations.pdf" TargetMode="External"/><Relationship Id="rId2" Type="http://schemas.openxmlformats.org/officeDocument/2006/relationships/hyperlink" Target="https://www.fatf-gafi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8-253#f3875159" TargetMode="External"/><Relationship Id="rId2" Type="http://schemas.openxmlformats.org/officeDocument/2006/relationships/hyperlink" Target="https://www.zakonyprolidi.cz/cs/2008-253#f3875158" TargetMode="External"/><Relationship Id="rId1" Type="http://schemas.openxmlformats.org/officeDocument/2006/relationships/slideLayout" Target="../slideLayouts/slideLayout5.xml"/><Relationship Id="rId5" Type="http://schemas.openxmlformats.org/officeDocument/2006/relationships/comments" Target="../comments/comment1.xml"/><Relationship Id="rId4" Type="http://schemas.openxmlformats.org/officeDocument/2006/relationships/hyperlink" Target="https://www.zakonyprolidi.cz/cs/2008-253#f3875160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B3C509-0652-4FDD-862B-456FFFB0B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>
                <a:solidFill>
                  <a:srgbClr val="FF0000"/>
                </a:solidFill>
                <a:latin typeface="Algerian" panose="04020705040A02060702" pitchFamily="82" charset="0"/>
              </a:rPr>
              <a:t>A</a:t>
            </a:r>
            <a:r>
              <a:rPr lang="cs-CZ" sz="7200" b="1" dirty="0">
                <a:latin typeface="Algerian" panose="04020705040A02060702" pitchFamily="82" charset="0"/>
              </a:rPr>
              <a:t>nti </a:t>
            </a:r>
            <a:r>
              <a:rPr lang="cs-CZ" sz="7200" b="1" dirty="0">
                <a:solidFill>
                  <a:srgbClr val="FF0000"/>
                </a:solidFill>
                <a:latin typeface="Algerian" panose="04020705040A02060702" pitchFamily="82" charset="0"/>
              </a:rPr>
              <a:t>M</a:t>
            </a:r>
            <a:r>
              <a:rPr lang="cs-CZ" sz="7200" b="1" dirty="0">
                <a:latin typeface="Algerian" panose="04020705040A02060702" pitchFamily="82" charset="0"/>
              </a:rPr>
              <a:t>oney </a:t>
            </a:r>
            <a:r>
              <a:rPr lang="cs-CZ" sz="7200" b="1" dirty="0" err="1">
                <a:solidFill>
                  <a:srgbClr val="FF0000"/>
                </a:solidFill>
                <a:latin typeface="Algerian" panose="04020705040A02060702" pitchFamily="82" charset="0"/>
              </a:rPr>
              <a:t>L</a:t>
            </a:r>
            <a:r>
              <a:rPr lang="cs-CZ" sz="7200" b="1" dirty="0" err="1">
                <a:latin typeface="Algerian" panose="04020705040A02060702" pitchFamily="82" charset="0"/>
              </a:rPr>
              <a:t>aundering</a:t>
            </a:r>
            <a:endParaRPr lang="cs-CZ" sz="7200" b="1" dirty="0">
              <a:latin typeface="Algerian" panose="04020705040A02060702" pitchFamily="82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6CEC77-DB50-4066-A500-359B4B8297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543003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F520D2-6C97-44EA-868A-A9924BB82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Mezinárodní sankce a podezřelé obchody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BE679D-4729-41B7-A71D-002A1E35B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Podezřelým</a:t>
            </a:r>
            <a:r>
              <a:rPr lang="pl-PL" dirty="0"/>
              <a:t> je </a:t>
            </a:r>
            <a:r>
              <a:rPr lang="pl-PL" dirty="0" err="1"/>
              <a:t>obchod</a:t>
            </a:r>
            <a:r>
              <a:rPr lang="pl-PL" dirty="0"/>
              <a:t> </a:t>
            </a:r>
            <a:r>
              <a:rPr lang="pl-PL" dirty="0" err="1"/>
              <a:t>vždy</a:t>
            </a:r>
            <a:r>
              <a:rPr lang="pl-PL" dirty="0"/>
              <a:t>, </a:t>
            </a:r>
            <a:r>
              <a:rPr lang="pl-PL" dirty="0" err="1"/>
              <a:t>pokud</a:t>
            </a:r>
            <a:endParaRPr lang="pl-PL" dirty="0"/>
          </a:p>
          <a:p>
            <a:r>
              <a:rPr lang="pl-PL" i="1" dirty="0"/>
              <a:t>a)</a:t>
            </a:r>
            <a:r>
              <a:rPr lang="pl-PL" dirty="0"/>
              <a:t> klientem, </a:t>
            </a:r>
            <a:r>
              <a:rPr lang="pl-PL" dirty="0" err="1"/>
              <a:t>osobou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vlastnické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řídící</a:t>
            </a:r>
            <a:r>
              <a:rPr lang="pl-PL" dirty="0"/>
              <a:t> </a:t>
            </a:r>
            <a:r>
              <a:rPr lang="pl-PL" dirty="0" err="1"/>
              <a:t>struktuře</a:t>
            </a:r>
            <a:r>
              <a:rPr lang="pl-PL" dirty="0"/>
              <a:t> klienta, </a:t>
            </a:r>
            <a:r>
              <a:rPr lang="pl-PL" dirty="0" err="1"/>
              <a:t>skutečným</a:t>
            </a:r>
            <a:r>
              <a:rPr lang="pl-PL" dirty="0"/>
              <a:t> </a:t>
            </a:r>
            <a:r>
              <a:rPr lang="pl-PL" dirty="0" err="1"/>
              <a:t>majitelem</a:t>
            </a:r>
            <a:r>
              <a:rPr lang="pl-PL" dirty="0"/>
              <a:t> klienta, </a:t>
            </a:r>
            <a:r>
              <a:rPr lang="pl-PL" dirty="0" err="1"/>
              <a:t>osobou</a:t>
            </a:r>
            <a:r>
              <a:rPr lang="pl-PL" dirty="0"/>
              <a:t> </a:t>
            </a:r>
            <a:r>
              <a:rPr lang="pl-PL" dirty="0" err="1"/>
              <a:t>jednající</a:t>
            </a:r>
            <a:r>
              <a:rPr lang="pl-PL" dirty="0"/>
              <a:t> za klienta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osobou</a:t>
            </a:r>
            <a:r>
              <a:rPr lang="pl-PL" dirty="0"/>
              <a:t>, </a:t>
            </a:r>
            <a:r>
              <a:rPr lang="pl-PL" dirty="0" err="1"/>
              <a:t>která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jinak</a:t>
            </a:r>
            <a:r>
              <a:rPr lang="pl-PL" dirty="0"/>
              <a:t> </a:t>
            </a:r>
            <a:r>
              <a:rPr lang="pl-PL" dirty="0" err="1"/>
              <a:t>podílí</a:t>
            </a:r>
            <a:r>
              <a:rPr lang="pl-PL" dirty="0"/>
              <a:t> na obchodu a je </a:t>
            </a:r>
            <a:r>
              <a:rPr lang="pl-PL" dirty="0" err="1"/>
              <a:t>povinné</a:t>
            </a:r>
            <a:r>
              <a:rPr lang="pl-PL" dirty="0"/>
              <a:t> </a:t>
            </a:r>
            <a:r>
              <a:rPr lang="pl-PL" dirty="0" err="1"/>
              <a:t>osobě</a:t>
            </a:r>
            <a:r>
              <a:rPr lang="pl-PL" dirty="0"/>
              <a:t> </a:t>
            </a:r>
            <a:r>
              <a:rPr lang="pl-PL" dirty="0" err="1"/>
              <a:t>známa</a:t>
            </a:r>
            <a:r>
              <a:rPr lang="pl-PL" dirty="0"/>
              <a:t>, je osoba, </a:t>
            </a:r>
            <a:r>
              <a:rPr lang="pl-PL" dirty="0" err="1"/>
              <a:t>vůči</a:t>
            </a:r>
            <a:r>
              <a:rPr lang="pl-PL" dirty="0"/>
              <a:t> </a:t>
            </a:r>
            <a:r>
              <a:rPr lang="pl-PL" dirty="0" err="1"/>
              <a:t>níž</a:t>
            </a:r>
            <a:r>
              <a:rPr lang="pl-PL" dirty="0"/>
              <a:t> </a:t>
            </a:r>
            <a:r>
              <a:rPr lang="pl-PL" dirty="0" err="1"/>
              <a:t>Česká</a:t>
            </a:r>
            <a:r>
              <a:rPr lang="pl-PL" dirty="0"/>
              <a:t> republika </a:t>
            </a:r>
            <a:r>
              <a:rPr lang="pl-PL" dirty="0" err="1"/>
              <a:t>uplatňuje</a:t>
            </a:r>
            <a:r>
              <a:rPr lang="pl-PL" dirty="0"/>
              <a:t> </a:t>
            </a:r>
            <a:r>
              <a:rPr lang="pl-PL" dirty="0" err="1"/>
              <a:t>mezinárodní</a:t>
            </a:r>
            <a:r>
              <a:rPr lang="pl-PL" dirty="0"/>
              <a:t> </a:t>
            </a:r>
            <a:r>
              <a:rPr lang="pl-PL" dirty="0" err="1"/>
              <a:t>sankce</a:t>
            </a:r>
            <a:r>
              <a:rPr lang="pl-PL" dirty="0"/>
              <a:t> podle </a:t>
            </a:r>
            <a:r>
              <a:rPr lang="pl-PL" dirty="0" err="1"/>
              <a:t>zákona</a:t>
            </a:r>
            <a:r>
              <a:rPr lang="pl-PL" dirty="0"/>
              <a:t> </a:t>
            </a:r>
            <a:r>
              <a:rPr lang="pl-PL" dirty="0">
                <a:hlinkClick r:id="rId2"/>
              </a:rPr>
              <a:t>o </a:t>
            </a:r>
            <a:r>
              <a:rPr lang="pl-PL" dirty="0" err="1">
                <a:hlinkClick r:id="rId2"/>
              </a:rPr>
              <a:t>provádění</a:t>
            </a:r>
            <a:r>
              <a:rPr lang="pl-PL" dirty="0">
                <a:hlinkClick r:id="rId2"/>
              </a:rPr>
              <a:t> </a:t>
            </a:r>
            <a:r>
              <a:rPr lang="pl-PL" dirty="0" err="1">
                <a:hlinkClick r:id="rId2"/>
              </a:rPr>
              <a:t>mezinárodních</a:t>
            </a:r>
            <a:r>
              <a:rPr lang="pl-PL" dirty="0">
                <a:hlinkClick r:id="rId2"/>
              </a:rPr>
              <a:t> </a:t>
            </a:r>
            <a:r>
              <a:rPr lang="pl-PL" dirty="0" err="1">
                <a:hlinkClick r:id="rId2"/>
              </a:rPr>
              <a:t>sankcí</a:t>
            </a:r>
            <a:r>
              <a:rPr lang="pl-PL" dirty="0"/>
              <a:t>, </a:t>
            </a:r>
            <a:r>
              <a:rPr lang="pl-PL" dirty="0" err="1"/>
              <a:t>nebo</a:t>
            </a:r>
            <a:endParaRPr lang="pl-PL" dirty="0"/>
          </a:p>
          <a:p>
            <a:r>
              <a:rPr lang="pl-PL" i="1" dirty="0"/>
              <a:t>b)</a:t>
            </a:r>
            <a:r>
              <a:rPr lang="pl-PL" dirty="0"/>
              <a:t> </a:t>
            </a:r>
            <a:r>
              <a:rPr lang="pl-PL" dirty="0" err="1"/>
              <a:t>předmětem</a:t>
            </a:r>
            <a:r>
              <a:rPr lang="pl-PL" dirty="0"/>
              <a:t> obchodu je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má</a:t>
            </a:r>
            <a:r>
              <a:rPr lang="pl-PL" dirty="0"/>
              <a:t> </a:t>
            </a:r>
            <a:r>
              <a:rPr lang="pl-PL" dirty="0" err="1"/>
              <a:t>být</a:t>
            </a:r>
            <a:r>
              <a:rPr lang="pl-PL" dirty="0"/>
              <a:t> </a:t>
            </a:r>
            <a:r>
              <a:rPr lang="pl-PL" dirty="0" err="1"/>
              <a:t>zboží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služby</a:t>
            </a:r>
            <a:r>
              <a:rPr lang="pl-PL" dirty="0"/>
              <a:t>, </a:t>
            </a:r>
            <a:r>
              <a:rPr lang="pl-PL" dirty="0" err="1"/>
              <a:t>vůči</a:t>
            </a:r>
            <a:r>
              <a:rPr lang="pl-PL" dirty="0"/>
              <a:t> </a:t>
            </a:r>
            <a:r>
              <a:rPr lang="pl-PL" dirty="0" err="1"/>
              <a:t>nimž</a:t>
            </a:r>
            <a:r>
              <a:rPr lang="pl-PL" dirty="0"/>
              <a:t> </a:t>
            </a:r>
            <a:r>
              <a:rPr lang="pl-PL" dirty="0" err="1"/>
              <a:t>Česká</a:t>
            </a:r>
            <a:r>
              <a:rPr lang="pl-PL" dirty="0"/>
              <a:t> republika </a:t>
            </a:r>
            <a:r>
              <a:rPr lang="pl-PL" dirty="0" err="1"/>
              <a:t>uplatňuje</a:t>
            </a:r>
            <a:r>
              <a:rPr lang="pl-PL" dirty="0"/>
              <a:t> </a:t>
            </a:r>
            <a:r>
              <a:rPr lang="pl-PL" dirty="0" err="1"/>
              <a:t>sankce</a:t>
            </a:r>
            <a:r>
              <a:rPr lang="pl-PL" dirty="0"/>
              <a:t> podle </a:t>
            </a:r>
            <a:r>
              <a:rPr lang="pl-PL" dirty="0" err="1"/>
              <a:t>zákona</a:t>
            </a:r>
            <a:r>
              <a:rPr lang="pl-PL" dirty="0"/>
              <a:t> o </a:t>
            </a:r>
            <a:r>
              <a:rPr lang="pl-PL" dirty="0" err="1"/>
              <a:t>provádění</a:t>
            </a:r>
            <a:r>
              <a:rPr lang="pl-PL" dirty="0"/>
              <a:t> </a:t>
            </a:r>
            <a:r>
              <a:rPr lang="pl-PL" dirty="0" err="1"/>
              <a:t>mezinárodních</a:t>
            </a:r>
            <a:r>
              <a:rPr lang="pl-PL" dirty="0"/>
              <a:t> </a:t>
            </a:r>
            <a:r>
              <a:rPr lang="pl-PL" dirty="0" err="1"/>
              <a:t>sankcí</a:t>
            </a:r>
            <a:r>
              <a:rPr lang="pl-PL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006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4D3ED4-007C-4DF1-B118-3C5BCF37F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POVINNÉ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596F8B-5B75-4839-ABCE-0259FE5C5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Taxativně vymezené osoby v § 2 AML zákona </a:t>
            </a:r>
          </a:p>
          <a:p>
            <a:pPr marL="514350" indent="-514350">
              <a:buAutoNum type="arabicPeriod"/>
            </a:pPr>
            <a:r>
              <a:rPr lang="cs-CZ" sz="3200" b="1" u="sng" dirty="0"/>
              <a:t>Osoby typově určené</a:t>
            </a:r>
            <a:r>
              <a:rPr lang="cs-CZ" sz="3200" dirty="0"/>
              <a:t>, 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u nichž se povinnosti stanovené AML zákonem vztahují na </a:t>
            </a:r>
            <a:r>
              <a:rPr lang="cs-CZ" sz="3200" b="1" dirty="0">
                <a:effectLst/>
                <a:ea typeface="Times New Roman" panose="02020603050405020304" pitchFamily="18" charset="0"/>
              </a:rPr>
              <a:t>veškerou 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jejich podnikatelskou </a:t>
            </a:r>
            <a:r>
              <a:rPr lang="cs-CZ" sz="3200" b="1" dirty="0">
                <a:effectLst/>
                <a:ea typeface="Times New Roman" panose="02020603050405020304" pitchFamily="18" charset="0"/>
              </a:rPr>
              <a:t>činnost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3200" dirty="0"/>
              <a:t>2. </a:t>
            </a:r>
            <a:r>
              <a:rPr lang="cs-CZ" sz="3200" b="1" u="sng" dirty="0"/>
              <a:t>Osoby </a:t>
            </a:r>
            <a:r>
              <a:rPr lang="cs-CZ" sz="3200" b="1" u="sng" dirty="0">
                <a:effectLst/>
                <a:ea typeface="Times New Roman" panose="02020603050405020304" pitchFamily="18" charset="0"/>
              </a:rPr>
              <a:t>s konkrétním oborem podnikání 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(v AML zákoně uvedeným), kdy </a:t>
            </a:r>
            <a:r>
              <a:rPr lang="cs-CZ" sz="3200" b="1" dirty="0">
                <a:effectLst/>
                <a:ea typeface="Times New Roman" panose="02020603050405020304" pitchFamily="18" charset="0"/>
              </a:rPr>
              <a:t>v tomto oboru podnikání 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je subjekt povinen řídit se AML zákonem. 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Poznámka: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ezi povinnými osobami mají zásadní postavení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úvěrové a finanční instituce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jejichž výčet je jednotný pro celé evropské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právo a má význam i pro uplatnění AML zákona ve vztahu k zahraničním institucím stejného typu.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13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3DF628-5888-4FEC-B13F-09FA483F9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POVINNÉ OSOBY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68B680-8E51-4A67-BA04-82FD5BDA5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cs-CZ" dirty="0"/>
              <a:t>Úvěrové instituce</a:t>
            </a:r>
          </a:p>
          <a:p>
            <a:pPr marL="514350" indent="-514350">
              <a:buAutoNum type="arabicPeriod"/>
            </a:pPr>
            <a:r>
              <a:rPr lang="cs-CZ" dirty="0"/>
              <a:t>Finanční instituce, které nejsou úvěrovou institucí</a:t>
            </a:r>
          </a:p>
          <a:p>
            <a:pPr marL="514350" indent="-514350">
              <a:buAutoNum type="arabicPeriod"/>
            </a:pPr>
            <a:r>
              <a:rPr lang="cs-CZ" dirty="0"/>
              <a:t>Provozovatel hazardní hry</a:t>
            </a:r>
          </a:p>
          <a:p>
            <a:pPr marL="514350" indent="-514350">
              <a:buAutoNum type="arabicPeriod"/>
            </a:pPr>
            <a:r>
              <a:rPr lang="cs-CZ" dirty="0"/>
              <a:t>Osoby v transferu vlastnictví nemovitosti</a:t>
            </a:r>
          </a:p>
          <a:p>
            <a:pPr marL="514350" indent="-514350">
              <a:buAutoNum type="arabicPeriod"/>
            </a:pPr>
            <a:r>
              <a:rPr lang="cs-CZ" dirty="0"/>
              <a:t>Osoby poskytující služby v oblasti auditu, účetnictví, finančního, ekonomického a daňového poradenství,</a:t>
            </a:r>
          </a:p>
          <a:p>
            <a:pPr marL="514350" indent="-514350">
              <a:buAutoNum type="arabicPeriod"/>
            </a:pPr>
            <a:r>
              <a:rPr lang="cs-CZ" dirty="0"/>
              <a:t>Osoby poskytující právní služby</a:t>
            </a:r>
          </a:p>
          <a:p>
            <a:pPr marL="514350" indent="-514350">
              <a:buAutoNum type="arabicPeriod"/>
            </a:pPr>
            <a:r>
              <a:rPr lang="cs-CZ" dirty="0"/>
              <a:t>Osoby poskytující služby v oblasti zakládání právnických osob, svěřeneckých fondů, …. </a:t>
            </a:r>
            <a:r>
              <a:rPr lang="cs-CZ" dirty="0" err="1"/>
              <a:t>Písm.h</a:t>
            </a:r>
            <a:r>
              <a:rPr lang="cs-CZ" dirty="0"/>
              <a:t>)</a:t>
            </a:r>
          </a:p>
          <a:p>
            <a:pPr marL="514350" indent="-514350">
              <a:buAutoNum type="arabicPeriod"/>
            </a:pPr>
            <a:r>
              <a:rPr lang="cs-CZ" dirty="0"/>
              <a:t>Osoby obchodující nebo skladující umělecká díla</a:t>
            </a:r>
          </a:p>
          <a:p>
            <a:pPr marL="514350" indent="-514350">
              <a:buAutoNum type="arabicPeriod"/>
            </a:pPr>
            <a:r>
              <a:rPr lang="cs-CZ" dirty="0"/>
              <a:t>Osoby oprávněné k obchodování s použitým zbožím nebo zprostředkovatelé takových obchodů a přijímání věcí do zástavy</a:t>
            </a:r>
          </a:p>
          <a:p>
            <a:pPr marL="514350" indent="-514350">
              <a:buAutoNum type="arabicPeriod"/>
            </a:pPr>
            <a:r>
              <a:rPr lang="pl-PL" dirty="0" err="1"/>
              <a:t>Národní</a:t>
            </a:r>
            <a:r>
              <a:rPr lang="pl-PL" dirty="0"/>
              <a:t> </a:t>
            </a:r>
            <a:r>
              <a:rPr lang="pl-PL" dirty="0" err="1"/>
              <a:t>správce</a:t>
            </a:r>
            <a:r>
              <a:rPr lang="pl-PL" dirty="0"/>
              <a:t> </a:t>
            </a:r>
            <a:r>
              <a:rPr lang="pl-PL" dirty="0" err="1"/>
              <a:t>rejstříku</a:t>
            </a:r>
            <a:r>
              <a:rPr lang="pl-PL" dirty="0"/>
              <a:t> </a:t>
            </a:r>
            <a:r>
              <a:rPr lang="pl-PL" dirty="0" err="1"/>
              <a:t>obchodování</a:t>
            </a:r>
            <a:r>
              <a:rPr lang="pl-PL" dirty="0"/>
              <a:t> s </a:t>
            </a:r>
            <a:r>
              <a:rPr lang="pl-PL" dirty="0" err="1"/>
              <a:t>povolenkami</a:t>
            </a:r>
            <a:r>
              <a:rPr lang="pl-PL" dirty="0"/>
              <a:t>,</a:t>
            </a:r>
          </a:p>
          <a:p>
            <a:pPr marL="514350" indent="-514350">
              <a:buAutoNum type="arabicPeriod"/>
            </a:pPr>
            <a:r>
              <a:rPr lang="pl-PL" dirty="0"/>
              <a:t>Osoba </a:t>
            </a:r>
            <a:r>
              <a:rPr lang="pl-PL" dirty="0" err="1"/>
              <a:t>poskytující</a:t>
            </a:r>
            <a:r>
              <a:rPr lang="pl-PL" dirty="0"/>
              <a:t> </a:t>
            </a:r>
            <a:r>
              <a:rPr lang="pl-PL" dirty="0" err="1"/>
              <a:t>služby</a:t>
            </a:r>
            <a:r>
              <a:rPr lang="pl-PL" dirty="0"/>
              <a:t> </a:t>
            </a:r>
            <a:r>
              <a:rPr lang="pl-PL" dirty="0" err="1"/>
              <a:t>spojené</a:t>
            </a:r>
            <a:r>
              <a:rPr lang="pl-PL" dirty="0"/>
              <a:t> s </a:t>
            </a:r>
            <a:r>
              <a:rPr lang="pl-PL" dirty="0" err="1"/>
              <a:t>virtuálním</a:t>
            </a:r>
            <a:r>
              <a:rPr lang="pl-PL" dirty="0"/>
              <a:t> </a:t>
            </a:r>
            <a:r>
              <a:rPr lang="pl-PL" dirty="0" err="1"/>
              <a:t>aktivem</a:t>
            </a:r>
            <a:r>
              <a:rPr lang="pl-PL" dirty="0"/>
              <a:t>,</a:t>
            </a:r>
          </a:p>
          <a:p>
            <a:pPr marL="514350" indent="-514350">
              <a:buAutoNum type="arabicPeriod"/>
            </a:pPr>
            <a:r>
              <a:rPr lang="pl-PL" dirty="0" err="1"/>
              <a:t>Svěřenský</a:t>
            </a:r>
            <a:r>
              <a:rPr lang="pl-PL" dirty="0"/>
              <a:t> </a:t>
            </a:r>
            <a:r>
              <a:rPr lang="pl-PL" dirty="0" err="1"/>
              <a:t>správce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Ostatní podnikatelé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obchodech</a:t>
            </a:r>
            <a:r>
              <a:rPr lang="pl-PL" dirty="0"/>
              <a:t> v </a:t>
            </a:r>
            <a:r>
              <a:rPr lang="pl-PL" dirty="0" err="1"/>
              <a:t>hotovosti</a:t>
            </a:r>
            <a:r>
              <a:rPr lang="pl-PL" dirty="0"/>
              <a:t> v </a:t>
            </a:r>
            <a:r>
              <a:rPr lang="pl-PL" dirty="0" err="1"/>
              <a:t>hodnotě</a:t>
            </a:r>
            <a:r>
              <a:rPr lang="pl-PL" dirty="0"/>
              <a:t> 10000 EUR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vyšší</a:t>
            </a:r>
            <a:r>
              <a:rPr lang="pl-PL" dirty="0"/>
              <a:t>,</a:t>
            </a:r>
          </a:p>
          <a:p>
            <a:pPr marL="514350" indent="-514350">
              <a:buAutoNum type="arabicPeriod"/>
            </a:pPr>
            <a:r>
              <a:rPr lang="pl-PL" dirty="0" err="1"/>
              <a:t>Právnická</a:t>
            </a:r>
            <a:r>
              <a:rPr lang="pl-PL" dirty="0"/>
              <a:t> osoba, </a:t>
            </a:r>
            <a:r>
              <a:rPr lang="pl-PL" dirty="0" err="1"/>
              <a:t>která</a:t>
            </a:r>
            <a:r>
              <a:rPr lang="pl-PL" dirty="0"/>
              <a:t> </a:t>
            </a:r>
            <a:r>
              <a:rPr lang="pl-PL" dirty="0" err="1"/>
              <a:t>není</a:t>
            </a:r>
            <a:r>
              <a:rPr lang="pl-PL" dirty="0"/>
              <a:t> </a:t>
            </a:r>
            <a:r>
              <a:rPr lang="pl-PL" dirty="0" err="1"/>
              <a:t>podnikatelem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je </a:t>
            </a:r>
            <a:r>
              <a:rPr lang="pl-PL" dirty="0" err="1"/>
              <a:t>oprávněna</a:t>
            </a:r>
            <a:r>
              <a:rPr lang="pl-PL" dirty="0"/>
              <a:t> </a:t>
            </a:r>
            <a:r>
              <a:rPr lang="pl-PL" dirty="0" err="1"/>
              <a:t>poskytovat</a:t>
            </a:r>
            <a:r>
              <a:rPr lang="pl-PL" dirty="0"/>
              <a:t> jako </a:t>
            </a:r>
            <a:r>
              <a:rPr lang="pl-PL" dirty="0" err="1"/>
              <a:t>službu</a:t>
            </a:r>
            <a:r>
              <a:rPr lang="pl-PL" dirty="0"/>
              <a:t> </a:t>
            </a:r>
            <a:r>
              <a:rPr lang="pl-PL" dirty="0" err="1"/>
              <a:t>některou</a:t>
            </a:r>
            <a:r>
              <a:rPr lang="pl-PL" dirty="0"/>
              <a:t> z </a:t>
            </a:r>
            <a:r>
              <a:rPr lang="pl-PL" dirty="0" err="1"/>
              <a:t>výše</a:t>
            </a:r>
            <a:r>
              <a:rPr lang="pl-PL" dirty="0"/>
              <a:t> </a:t>
            </a:r>
            <a:r>
              <a:rPr lang="pl-PL" dirty="0" err="1"/>
              <a:t>uvedených</a:t>
            </a:r>
            <a:r>
              <a:rPr lang="pl-PL" dirty="0"/>
              <a:t> </a:t>
            </a:r>
            <a:r>
              <a:rPr lang="pl-PL" dirty="0" err="1"/>
              <a:t>činností</a:t>
            </a:r>
            <a:r>
              <a:rPr lang="pl-PL" dirty="0"/>
              <a:t>,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obchodu v </a:t>
            </a:r>
            <a:r>
              <a:rPr lang="pl-PL" dirty="0" err="1"/>
              <a:t>hotovosti</a:t>
            </a:r>
            <a:r>
              <a:rPr lang="pl-PL" dirty="0"/>
              <a:t> v </a:t>
            </a:r>
            <a:r>
              <a:rPr lang="pl-PL" dirty="0" err="1"/>
              <a:t>hodnotě</a:t>
            </a:r>
            <a:r>
              <a:rPr lang="pl-PL" dirty="0"/>
              <a:t> 10000 EUR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vyšší</a:t>
            </a:r>
            <a:r>
              <a:rPr lang="pl-PL" dirty="0"/>
              <a:t>.</a:t>
            </a: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035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4E5832-DFE2-419A-933B-274C588F1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</a:t>
            </a:r>
            <a:r>
              <a:rPr lang="cs-CZ" b="1" dirty="0"/>
              <a:t>ÚVĚROVÉ INSTITUCE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CCC38E-5690-4A9E-9F54-A24531721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banka</a:t>
            </a:r>
            <a:r>
              <a:rPr lang="pl-PL" dirty="0"/>
              <a:t>,</a:t>
            </a:r>
          </a:p>
          <a:p>
            <a:r>
              <a:rPr lang="pl-PL" dirty="0" err="1"/>
              <a:t>spořitelní</a:t>
            </a:r>
            <a:r>
              <a:rPr lang="pl-PL" dirty="0"/>
              <a:t> a </a:t>
            </a:r>
            <a:r>
              <a:rPr lang="pl-PL" dirty="0" err="1"/>
              <a:t>úvěrní</a:t>
            </a:r>
            <a:r>
              <a:rPr lang="pl-PL" dirty="0"/>
              <a:t> </a:t>
            </a:r>
            <a:r>
              <a:rPr lang="pl-PL" dirty="0" err="1"/>
              <a:t>družstvo</a:t>
            </a:r>
            <a:r>
              <a:rPr lang="pl-PL" dirty="0"/>
              <a:t>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391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CD651C-E6A8-4FB7-A6D9-395D8B82B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</a:t>
            </a:r>
            <a:r>
              <a:rPr lang="cs-CZ" b="1" dirty="0"/>
              <a:t>FINANČNÍ INSTITUCE</a:t>
            </a:r>
            <a:r>
              <a:rPr lang="cs-CZ" dirty="0"/>
              <a:t>, které nejsou úvěrovou institucí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DDEC29-3AE3-4F30-8C7D-84AFBFEFE7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sz="2900" i="1" dirty="0"/>
              <a:t>1.</a:t>
            </a:r>
            <a:r>
              <a:rPr lang="pl-PL" sz="2900" dirty="0"/>
              <a:t> </a:t>
            </a:r>
            <a:r>
              <a:rPr lang="pl-PL" sz="2900" b="1" dirty="0" err="1"/>
              <a:t>centrální</a:t>
            </a:r>
            <a:r>
              <a:rPr lang="pl-PL" sz="2900" b="1" dirty="0"/>
              <a:t> </a:t>
            </a:r>
            <a:r>
              <a:rPr lang="pl-PL" sz="2900" b="1" dirty="0" err="1"/>
              <a:t>depozitář</a:t>
            </a:r>
            <a:r>
              <a:rPr lang="pl-PL" sz="2900" dirty="0"/>
              <a:t>, osoba </a:t>
            </a:r>
            <a:r>
              <a:rPr lang="pl-PL" sz="2900" dirty="0" err="1"/>
              <a:t>vedoucí</a:t>
            </a:r>
            <a:r>
              <a:rPr lang="pl-PL" sz="2900" dirty="0"/>
              <a:t> </a:t>
            </a:r>
            <a:r>
              <a:rPr lang="pl-PL" sz="2900" dirty="0" err="1"/>
              <a:t>evidenci</a:t>
            </a:r>
            <a:r>
              <a:rPr lang="pl-PL" sz="2900" dirty="0"/>
              <a:t> </a:t>
            </a:r>
            <a:r>
              <a:rPr lang="pl-PL" sz="2900" dirty="0" err="1"/>
              <a:t>navazující</a:t>
            </a:r>
            <a:r>
              <a:rPr lang="pl-PL" sz="2900" dirty="0"/>
              <a:t> na </a:t>
            </a:r>
            <a:r>
              <a:rPr lang="pl-PL" sz="2900" dirty="0" err="1"/>
              <a:t>centrální</a:t>
            </a:r>
            <a:r>
              <a:rPr lang="pl-PL" sz="2900" dirty="0"/>
              <a:t> </a:t>
            </a:r>
            <a:r>
              <a:rPr lang="pl-PL" sz="2900" dirty="0" err="1"/>
              <a:t>evidenci</a:t>
            </a:r>
            <a:r>
              <a:rPr lang="pl-PL" sz="2900" dirty="0"/>
              <a:t> </a:t>
            </a:r>
            <a:r>
              <a:rPr lang="pl-PL" sz="2900" dirty="0" err="1"/>
              <a:t>zaknihovaných</a:t>
            </a:r>
            <a:r>
              <a:rPr lang="pl-PL" sz="2900" dirty="0"/>
              <a:t> </a:t>
            </a:r>
            <a:r>
              <a:rPr lang="pl-PL" sz="2900" dirty="0" err="1"/>
              <a:t>cenných</a:t>
            </a:r>
            <a:r>
              <a:rPr lang="pl-PL" sz="2900" dirty="0"/>
              <a:t> </a:t>
            </a:r>
            <a:r>
              <a:rPr lang="pl-PL" sz="2900" dirty="0" err="1"/>
              <a:t>papírů</a:t>
            </a:r>
            <a:r>
              <a:rPr lang="pl-PL" sz="2900" dirty="0"/>
              <a:t> </a:t>
            </a:r>
            <a:r>
              <a:rPr lang="pl-PL" sz="2900" dirty="0" err="1"/>
              <a:t>vedenou</a:t>
            </a:r>
            <a:r>
              <a:rPr lang="pl-PL" sz="2900" dirty="0"/>
              <a:t> </a:t>
            </a:r>
            <a:r>
              <a:rPr lang="pl-PL" sz="2900" dirty="0" err="1"/>
              <a:t>centrálním</a:t>
            </a:r>
            <a:r>
              <a:rPr lang="pl-PL" sz="2900" dirty="0"/>
              <a:t> </a:t>
            </a:r>
            <a:r>
              <a:rPr lang="pl-PL" sz="2900" dirty="0" err="1"/>
              <a:t>depozitářem</a:t>
            </a:r>
            <a:r>
              <a:rPr lang="pl-PL" sz="2900" dirty="0"/>
              <a:t>, osoba </a:t>
            </a:r>
            <a:r>
              <a:rPr lang="pl-PL" sz="2900" dirty="0" err="1"/>
              <a:t>vedoucí</a:t>
            </a:r>
            <a:r>
              <a:rPr lang="pl-PL" sz="2900" dirty="0"/>
              <a:t> </a:t>
            </a:r>
            <a:r>
              <a:rPr lang="pl-PL" sz="2900" dirty="0" err="1"/>
              <a:t>samostatnou</a:t>
            </a:r>
            <a:r>
              <a:rPr lang="pl-PL" sz="2900" dirty="0"/>
              <a:t> </a:t>
            </a:r>
            <a:r>
              <a:rPr lang="pl-PL" sz="2900" dirty="0" err="1"/>
              <a:t>evidenci</a:t>
            </a:r>
            <a:r>
              <a:rPr lang="pl-PL" sz="2900" dirty="0"/>
              <a:t> </a:t>
            </a:r>
            <a:r>
              <a:rPr lang="pl-PL" sz="2900" dirty="0" err="1"/>
              <a:t>investičních</a:t>
            </a:r>
            <a:r>
              <a:rPr lang="pl-PL" sz="2900" dirty="0"/>
              <a:t> </a:t>
            </a:r>
            <a:r>
              <a:rPr lang="pl-PL" sz="2900" dirty="0" err="1"/>
              <a:t>nástrojů</a:t>
            </a:r>
            <a:r>
              <a:rPr lang="pl-PL" sz="2900" dirty="0"/>
              <a:t>, osoba </a:t>
            </a:r>
            <a:r>
              <a:rPr lang="pl-PL" sz="2900" dirty="0" err="1"/>
              <a:t>vedoucí</a:t>
            </a:r>
            <a:r>
              <a:rPr lang="pl-PL" sz="2900" dirty="0"/>
              <a:t> </a:t>
            </a:r>
            <a:r>
              <a:rPr lang="pl-PL" sz="2900" dirty="0" err="1"/>
              <a:t>evidenci</a:t>
            </a:r>
            <a:r>
              <a:rPr lang="pl-PL" sz="2900" dirty="0"/>
              <a:t> </a:t>
            </a:r>
            <a:r>
              <a:rPr lang="pl-PL" sz="2900" dirty="0" err="1"/>
              <a:t>navazující</a:t>
            </a:r>
            <a:r>
              <a:rPr lang="pl-PL" sz="2900" dirty="0"/>
              <a:t> na </a:t>
            </a:r>
            <a:r>
              <a:rPr lang="pl-PL" sz="2900" dirty="0" err="1"/>
              <a:t>samostatnou</a:t>
            </a:r>
            <a:r>
              <a:rPr lang="pl-PL" sz="2900" dirty="0"/>
              <a:t> </a:t>
            </a:r>
            <a:r>
              <a:rPr lang="pl-PL" sz="2900" dirty="0" err="1"/>
              <a:t>evidenci</a:t>
            </a:r>
            <a:r>
              <a:rPr lang="pl-PL" sz="2900" dirty="0"/>
              <a:t> </a:t>
            </a:r>
            <a:r>
              <a:rPr lang="pl-PL" sz="2900" dirty="0" err="1"/>
              <a:t>investičních</a:t>
            </a:r>
            <a:r>
              <a:rPr lang="pl-PL" sz="2900" dirty="0"/>
              <a:t> </a:t>
            </a:r>
            <a:r>
              <a:rPr lang="pl-PL" sz="2900" dirty="0" err="1"/>
              <a:t>nástrojů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2.</a:t>
            </a:r>
            <a:r>
              <a:rPr lang="pl-PL" sz="2900" dirty="0"/>
              <a:t> </a:t>
            </a:r>
            <a:r>
              <a:rPr lang="pl-PL" sz="2900" b="1" dirty="0" err="1"/>
              <a:t>organizátor</a:t>
            </a:r>
            <a:r>
              <a:rPr lang="pl-PL" sz="2900" b="1" dirty="0"/>
              <a:t> </a:t>
            </a:r>
            <a:r>
              <a:rPr lang="pl-PL" sz="2900" b="1" dirty="0" err="1"/>
              <a:t>trhu</a:t>
            </a:r>
            <a:r>
              <a:rPr lang="pl-PL" sz="2900" b="1" dirty="0"/>
              <a:t> s </a:t>
            </a:r>
            <a:r>
              <a:rPr lang="pl-PL" sz="2900" b="1" dirty="0" err="1"/>
              <a:t>investičními</a:t>
            </a:r>
            <a:r>
              <a:rPr lang="pl-PL" sz="2900" b="1" dirty="0"/>
              <a:t> </a:t>
            </a:r>
            <a:r>
              <a:rPr lang="pl-PL" sz="2900" b="1" dirty="0" err="1"/>
              <a:t>nástroji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3.</a:t>
            </a:r>
            <a:r>
              <a:rPr lang="pl-PL" sz="2900" dirty="0"/>
              <a:t> osoba s </a:t>
            </a:r>
            <a:r>
              <a:rPr lang="pl-PL" sz="2900" dirty="0" err="1"/>
              <a:t>povolením</a:t>
            </a:r>
            <a:r>
              <a:rPr lang="pl-PL" sz="2900" dirty="0"/>
              <a:t> k </a:t>
            </a:r>
            <a:r>
              <a:rPr lang="pl-PL" sz="2900" b="1" dirty="0" err="1"/>
              <a:t>poskytování</a:t>
            </a:r>
            <a:r>
              <a:rPr lang="pl-PL" sz="2900" b="1" dirty="0"/>
              <a:t> </a:t>
            </a:r>
            <a:r>
              <a:rPr lang="pl-PL" sz="2900" b="1" dirty="0" err="1"/>
              <a:t>investičních</a:t>
            </a:r>
            <a:r>
              <a:rPr lang="pl-PL" sz="2900" b="1" dirty="0"/>
              <a:t> </a:t>
            </a:r>
            <a:r>
              <a:rPr lang="pl-PL" sz="2900" b="1" dirty="0" err="1"/>
              <a:t>služeb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4.</a:t>
            </a:r>
            <a:r>
              <a:rPr lang="pl-PL" sz="2900" dirty="0"/>
              <a:t> osoba </a:t>
            </a:r>
            <a:r>
              <a:rPr lang="pl-PL" sz="2900" dirty="0" err="1"/>
              <a:t>oprávněná</a:t>
            </a:r>
            <a:r>
              <a:rPr lang="pl-PL" sz="2900" dirty="0"/>
              <a:t> k </a:t>
            </a:r>
            <a:r>
              <a:rPr lang="pl-PL" sz="2900" dirty="0" err="1"/>
              <a:t>provádění</a:t>
            </a:r>
            <a:r>
              <a:rPr lang="pl-PL" sz="2900" dirty="0"/>
              <a:t> </a:t>
            </a:r>
            <a:r>
              <a:rPr lang="pl-PL" sz="2900" b="1" dirty="0" err="1"/>
              <a:t>administrace</a:t>
            </a:r>
            <a:r>
              <a:rPr lang="pl-PL" sz="2900" b="1" dirty="0"/>
              <a:t> </a:t>
            </a:r>
            <a:r>
              <a:rPr lang="pl-PL" sz="2900" b="1" dirty="0" err="1"/>
              <a:t>investičního</a:t>
            </a:r>
            <a:r>
              <a:rPr lang="pl-PL" sz="2900" b="1" dirty="0"/>
              <a:t> </a:t>
            </a:r>
            <a:r>
              <a:rPr lang="pl-PL" sz="2900" b="1" dirty="0" err="1"/>
              <a:t>fondu</a:t>
            </a:r>
            <a:r>
              <a:rPr lang="pl-PL" sz="2900" b="1" dirty="0"/>
              <a:t> </a:t>
            </a:r>
            <a:r>
              <a:rPr lang="pl-PL" sz="2900" dirty="0" err="1"/>
              <a:t>anebo</a:t>
            </a:r>
            <a:r>
              <a:rPr lang="pl-PL" sz="2900" dirty="0"/>
              <a:t> </a:t>
            </a:r>
            <a:r>
              <a:rPr lang="pl-PL" sz="2900" dirty="0" err="1"/>
              <a:t>zahraničního</a:t>
            </a:r>
            <a:r>
              <a:rPr lang="pl-PL" sz="2900" dirty="0"/>
              <a:t> </a:t>
            </a:r>
            <a:r>
              <a:rPr lang="pl-PL" sz="2900" dirty="0" err="1"/>
              <a:t>investičního</a:t>
            </a:r>
            <a:r>
              <a:rPr lang="pl-PL" sz="2900" dirty="0"/>
              <a:t> </a:t>
            </a:r>
            <a:r>
              <a:rPr lang="pl-PL" sz="2900" dirty="0" err="1"/>
              <a:t>fondu</a:t>
            </a:r>
            <a:r>
              <a:rPr lang="pl-PL" sz="2900" dirty="0"/>
              <a:t>, </a:t>
            </a:r>
            <a:r>
              <a:rPr lang="pl-PL" sz="2900" dirty="0" err="1"/>
              <a:t>právnická</a:t>
            </a:r>
            <a:r>
              <a:rPr lang="pl-PL" sz="2900" dirty="0"/>
              <a:t> osoba, </a:t>
            </a:r>
            <a:r>
              <a:rPr lang="pl-PL" sz="2900" dirty="0" err="1"/>
              <a:t>která</a:t>
            </a:r>
            <a:r>
              <a:rPr lang="pl-PL" sz="2900" dirty="0"/>
              <a:t> </a:t>
            </a:r>
            <a:r>
              <a:rPr lang="pl-PL" sz="2900" dirty="0" err="1"/>
              <a:t>spravuje</a:t>
            </a:r>
            <a:r>
              <a:rPr lang="pl-PL" sz="2900" dirty="0"/>
              <a:t> </a:t>
            </a:r>
            <a:r>
              <a:rPr lang="pl-PL" sz="2900" dirty="0" err="1"/>
              <a:t>majetek</a:t>
            </a:r>
            <a:r>
              <a:rPr lang="pl-PL" sz="2900" dirty="0"/>
              <a:t> </a:t>
            </a:r>
            <a:r>
              <a:rPr lang="pl-PL" sz="2900" dirty="0" err="1"/>
              <a:t>způsobem</a:t>
            </a:r>
            <a:r>
              <a:rPr lang="pl-PL" sz="2900" dirty="0"/>
              <a:t> </a:t>
            </a:r>
            <a:r>
              <a:rPr lang="pl-PL" sz="2900" dirty="0" err="1"/>
              <a:t>srovnatelným</a:t>
            </a:r>
            <a:r>
              <a:rPr lang="pl-PL" sz="2900" dirty="0"/>
              <a:t> s </a:t>
            </a:r>
            <a:r>
              <a:rPr lang="pl-PL" sz="2900" dirty="0" err="1"/>
              <a:t>obhospodařováním</a:t>
            </a:r>
            <a:r>
              <a:rPr lang="pl-PL" sz="2900" dirty="0"/>
              <a:t> </a:t>
            </a:r>
            <a:r>
              <a:rPr lang="pl-PL" sz="2900" dirty="0" err="1"/>
              <a:t>investičního</a:t>
            </a:r>
            <a:r>
              <a:rPr lang="pl-PL" sz="2900" dirty="0"/>
              <a:t> </a:t>
            </a:r>
            <a:r>
              <a:rPr lang="pl-PL" sz="2900" dirty="0" err="1"/>
              <a:t>fondu</a:t>
            </a:r>
            <a:r>
              <a:rPr lang="pl-PL" sz="2900" dirty="0"/>
              <a:t> a </a:t>
            </a:r>
            <a:r>
              <a:rPr lang="pl-PL" sz="2900" dirty="0" err="1"/>
              <a:t>penzijní</a:t>
            </a:r>
            <a:r>
              <a:rPr lang="pl-PL" sz="2900" dirty="0"/>
              <a:t> </a:t>
            </a:r>
            <a:r>
              <a:rPr lang="pl-PL" sz="2900" dirty="0" err="1"/>
              <a:t>společnost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5.</a:t>
            </a:r>
            <a:r>
              <a:rPr lang="pl-PL" sz="2900" dirty="0"/>
              <a:t> osoba </a:t>
            </a:r>
            <a:r>
              <a:rPr lang="pl-PL" sz="2900" dirty="0" err="1"/>
              <a:t>oprávněná</a:t>
            </a:r>
            <a:r>
              <a:rPr lang="pl-PL" sz="2900" dirty="0"/>
              <a:t> k </a:t>
            </a:r>
            <a:r>
              <a:rPr lang="pl-PL" sz="2900" b="1" dirty="0" err="1"/>
              <a:t>poskytování</a:t>
            </a:r>
            <a:r>
              <a:rPr lang="pl-PL" sz="2900" b="1" dirty="0"/>
              <a:t> </a:t>
            </a:r>
            <a:r>
              <a:rPr lang="pl-PL" sz="2900" b="1" dirty="0" err="1"/>
              <a:t>platebních</a:t>
            </a:r>
            <a:r>
              <a:rPr lang="pl-PL" sz="2900" b="1" dirty="0"/>
              <a:t> </a:t>
            </a:r>
            <a:r>
              <a:rPr lang="pl-PL" sz="2900" b="1" dirty="0" err="1"/>
              <a:t>služeb</a:t>
            </a:r>
            <a:r>
              <a:rPr lang="pl-PL" sz="2900" b="1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b="1" dirty="0" err="1"/>
              <a:t>vydávání</a:t>
            </a:r>
            <a:r>
              <a:rPr lang="pl-PL" sz="2900" b="1" dirty="0"/>
              <a:t> </a:t>
            </a:r>
            <a:r>
              <a:rPr lang="pl-PL" sz="2900" b="1" dirty="0" err="1"/>
              <a:t>elektronických</a:t>
            </a:r>
            <a:r>
              <a:rPr lang="pl-PL" sz="2900" b="1" dirty="0"/>
              <a:t> </a:t>
            </a:r>
            <a:r>
              <a:rPr lang="pl-PL" sz="2900" b="1" dirty="0" err="1"/>
              <a:t>peněz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6.</a:t>
            </a:r>
            <a:r>
              <a:rPr lang="pl-PL" sz="2900" dirty="0"/>
              <a:t> osoba </a:t>
            </a:r>
            <a:r>
              <a:rPr lang="pl-PL" sz="2900" dirty="0" err="1"/>
              <a:t>oprávněná</a:t>
            </a:r>
            <a:r>
              <a:rPr lang="pl-PL" sz="2900" dirty="0"/>
              <a:t> k </a:t>
            </a:r>
            <a:r>
              <a:rPr lang="pl-PL" sz="2900" dirty="0" err="1"/>
              <a:t>poskytování</a:t>
            </a:r>
            <a:r>
              <a:rPr lang="pl-PL" sz="2900" dirty="0"/>
              <a:t> </a:t>
            </a:r>
            <a:r>
              <a:rPr lang="pl-PL" sz="2900" b="1" dirty="0"/>
              <a:t>leasingu, </a:t>
            </a:r>
            <a:r>
              <a:rPr lang="pl-PL" sz="2900" b="1" dirty="0" err="1"/>
              <a:t>záruk</a:t>
            </a:r>
            <a:r>
              <a:rPr lang="pl-PL" sz="2900" b="1" dirty="0"/>
              <a:t>, </a:t>
            </a:r>
            <a:r>
              <a:rPr lang="pl-PL" sz="2900" b="1" dirty="0" err="1"/>
              <a:t>úvěrů</a:t>
            </a:r>
            <a:r>
              <a:rPr lang="pl-PL" sz="2900" b="1" dirty="0"/>
              <a:t> </a:t>
            </a:r>
            <a:r>
              <a:rPr lang="pl-PL" sz="2900" b="1" dirty="0" err="1"/>
              <a:t>nebo</a:t>
            </a:r>
            <a:r>
              <a:rPr lang="pl-PL" sz="2900" b="1" dirty="0"/>
              <a:t> </a:t>
            </a:r>
            <a:r>
              <a:rPr lang="pl-PL" sz="2900" b="1" dirty="0" err="1"/>
              <a:t>peněžitých</a:t>
            </a:r>
            <a:r>
              <a:rPr lang="pl-PL" sz="2900" b="1" dirty="0"/>
              <a:t> </a:t>
            </a:r>
            <a:r>
              <a:rPr lang="pl-PL" sz="2900" b="1" dirty="0" err="1"/>
              <a:t>zápůjček</a:t>
            </a:r>
            <a:r>
              <a:rPr lang="pl-PL" sz="2900" b="1" dirty="0"/>
              <a:t> </a:t>
            </a:r>
            <a:r>
              <a:rPr lang="pl-PL" sz="2900" dirty="0" err="1"/>
              <a:t>anebo</a:t>
            </a:r>
            <a:r>
              <a:rPr lang="pl-PL" sz="2900" dirty="0"/>
              <a:t> k </a:t>
            </a:r>
            <a:r>
              <a:rPr lang="pl-PL" sz="2900" dirty="0" err="1"/>
              <a:t>obchodování</a:t>
            </a:r>
            <a:r>
              <a:rPr lang="pl-PL" sz="2900" dirty="0"/>
              <a:t> s nimi,</a:t>
            </a:r>
          </a:p>
          <a:p>
            <a:pPr marL="0" indent="0">
              <a:buNone/>
            </a:pPr>
            <a:r>
              <a:rPr lang="pl-PL" sz="2900" i="1" dirty="0"/>
              <a:t>7.</a:t>
            </a:r>
            <a:r>
              <a:rPr lang="pl-PL" sz="2900" dirty="0"/>
              <a:t> osoba </a:t>
            </a:r>
            <a:r>
              <a:rPr lang="pl-PL" sz="2900" dirty="0" err="1"/>
              <a:t>oprávněná</a:t>
            </a:r>
            <a:r>
              <a:rPr lang="pl-PL" sz="2900" dirty="0"/>
              <a:t> </a:t>
            </a:r>
            <a:r>
              <a:rPr lang="pl-PL" sz="2900" dirty="0" err="1"/>
              <a:t>ke</a:t>
            </a:r>
            <a:r>
              <a:rPr lang="pl-PL" sz="2900" dirty="0"/>
              <a:t> </a:t>
            </a:r>
            <a:r>
              <a:rPr lang="pl-PL" sz="2900" b="1" dirty="0" err="1"/>
              <a:t>zprostředkování</a:t>
            </a:r>
            <a:r>
              <a:rPr lang="pl-PL" sz="2900" b="1" dirty="0"/>
              <a:t> </a:t>
            </a:r>
            <a:r>
              <a:rPr lang="pl-PL" sz="2900" b="1" dirty="0" err="1"/>
              <a:t>spoření</a:t>
            </a:r>
            <a:r>
              <a:rPr lang="pl-PL" sz="2900" b="1" dirty="0"/>
              <a:t>, leasingu, </a:t>
            </a:r>
            <a:r>
              <a:rPr lang="pl-PL" sz="2900" b="1" dirty="0" err="1"/>
              <a:t>úvěrů</a:t>
            </a:r>
            <a:r>
              <a:rPr lang="pl-PL" sz="2900" b="1" dirty="0"/>
              <a:t> </a:t>
            </a:r>
            <a:r>
              <a:rPr lang="pl-PL" sz="2900" b="1" dirty="0" err="1"/>
              <a:t>nebo</a:t>
            </a:r>
            <a:r>
              <a:rPr lang="pl-PL" sz="2900" b="1" dirty="0"/>
              <a:t> </a:t>
            </a:r>
            <a:r>
              <a:rPr lang="pl-PL" sz="2900" b="1" dirty="0" err="1"/>
              <a:t>peněžitých</a:t>
            </a:r>
            <a:r>
              <a:rPr lang="pl-PL" sz="2900" b="1" dirty="0"/>
              <a:t> </a:t>
            </a:r>
            <a:r>
              <a:rPr lang="pl-PL" sz="2900" b="1" dirty="0" err="1"/>
              <a:t>zápůjček</a:t>
            </a:r>
            <a:r>
              <a:rPr lang="pl-PL" sz="2900" b="1" dirty="0"/>
              <a:t>,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148676-844D-4841-8116-7A8C1BA641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sz="2900" i="1" dirty="0"/>
              <a:t>8.</a:t>
            </a:r>
            <a:r>
              <a:rPr lang="pl-PL" sz="2900" dirty="0"/>
              <a:t> </a:t>
            </a:r>
            <a:r>
              <a:rPr lang="pl-PL" sz="2900" b="1" dirty="0" err="1"/>
              <a:t>pojišťovna</a:t>
            </a:r>
            <a:r>
              <a:rPr lang="pl-PL" sz="2900" b="1" dirty="0"/>
              <a:t>, </a:t>
            </a:r>
            <a:r>
              <a:rPr lang="pl-PL" sz="2900" b="1" dirty="0" err="1"/>
              <a:t>zajišťovna</a:t>
            </a:r>
            <a:r>
              <a:rPr lang="pl-PL" sz="2900" b="1" dirty="0"/>
              <a:t>, </a:t>
            </a:r>
            <a:r>
              <a:rPr lang="pl-PL" sz="2900" b="1" dirty="0" err="1"/>
              <a:t>pojišťovací</a:t>
            </a:r>
            <a:r>
              <a:rPr lang="pl-PL" sz="2900" b="1" dirty="0"/>
              <a:t> </a:t>
            </a:r>
            <a:r>
              <a:rPr lang="pl-PL" sz="2900" b="1" dirty="0" err="1"/>
              <a:t>zprostředkovatel</a:t>
            </a:r>
            <a:r>
              <a:rPr lang="pl-PL" sz="2900" b="1" dirty="0"/>
              <a:t> a </a:t>
            </a:r>
            <a:r>
              <a:rPr lang="pl-PL" sz="2900" b="1" dirty="0" err="1"/>
              <a:t>samostatný</a:t>
            </a:r>
            <a:r>
              <a:rPr lang="pl-PL" sz="2900" b="1" dirty="0"/>
              <a:t> </a:t>
            </a:r>
            <a:r>
              <a:rPr lang="pl-PL" sz="2900" b="1" dirty="0" err="1"/>
              <a:t>likvidátor</a:t>
            </a:r>
            <a:r>
              <a:rPr lang="pl-PL" sz="2900" b="1" dirty="0"/>
              <a:t> </a:t>
            </a:r>
            <a:r>
              <a:rPr lang="pl-PL" sz="2900" b="1" dirty="0" err="1"/>
              <a:t>pojistných</a:t>
            </a:r>
            <a:r>
              <a:rPr lang="pl-PL" sz="2900" b="1" dirty="0"/>
              <a:t> </a:t>
            </a:r>
            <a:r>
              <a:rPr lang="pl-PL" sz="2900" b="1" dirty="0" err="1"/>
              <a:t>událostí</a:t>
            </a:r>
            <a:r>
              <a:rPr lang="pl-PL" sz="2900" b="1" dirty="0"/>
              <a:t> </a:t>
            </a:r>
            <a:r>
              <a:rPr lang="pl-PL" sz="2900" dirty="0" err="1"/>
              <a:t>při</a:t>
            </a:r>
            <a:r>
              <a:rPr lang="pl-PL" sz="2900" dirty="0"/>
              <a:t> </a:t>
            </a:r>
            <a:r>
              <a:rPr lang="pl-PL" sz="2900" dirty="0" err="1"/>
              <a:t>výkonu</a:t>
            </a:r>
            <a:r>
              <a:rPr lang="pl-PL" sz="2900" dirty="0"/>
              <a:t> </a:t>
            </a:r>
            <a:r>
              <a:rPr lang="pl-PL" sz="2900" dirty="0" err="1"/>
              <a:t>činností</a:t>
            </a:r>
            <a:r>
              <a:rPr lang="pl-PL" sz="2900" dirty="0"/>
              <a:t> </a:t>
            </a:r>
            <a:r>
              <a:rPr lang="pl-PL" sz="2900" dirty="0" err="1"/>
              <a:t>souvisejících</a:t>
            </a:r>
            <a:r>
              <a:rPr lang="pl-PL" sz="2900" dirty="0"/>
              <a:t> s </a:t>
            </a:r>
            <a:r>
              <a:rPr lang="pl-PL" sz="2900" dirty="0" err="1"/>
              <a:t>provozováním</a:t>
            </a:r>
            <a:r>
              <a:rPr lang="pl-PL" sz="2900" dirty="0"/>
              <a:t> </a:t>
            </a:r>
            <a:r>
              <a:rPr lang="pl-PL" sz="2900" dirty="0" err="1"/>
              <a:t>životního</a:t>
            </a:r>
            <a:r>
              <a:rPr lang="pl-PL" sz="2900" dirty="0"/>
              <a:t> </a:t>
            </a:r>
            <a:r>
              <a:rPr lang="pl-PL" sz="2900" dirty="0" err="1"/>
              <a:t>pojištění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9.</a:t>
            </a:r>
            <a:r>
              <a:rPr lang="pl-PL" sz="2900" dirty="0"/>
              <a:t> </a:t>
            </a:r>
            <a:r>
              <a:rPr lang="pl-PL" sz="2900" b="1" dirty="0"/>
              <a:t>osoba, </a:t>
            </a:r>
            <a:r>
              <a:rPr lang="pl-PL" sz="2900" b="1" dirty="0" err="1"/>
              <a:t>která</a:t>
            </a:r>
            <a:r>
              <a:rPr lang="pl-PL" sz="2900" b="1" dirty="0"/>
              <a:t> </a:t>
            </a:r>
            <a:r>
              <a:rPr lang="pl-PL" sz="2900" b="1" dirty="0" err="1"/>
              <a:t>vykupuje</a:t>
            </a:r>
            <a:r>
              <a:rPr lang="pl-PL" sz="2900" b="1" dirty="0"/>
              <a:t> </a:t>
            </a:r>
            <a:r>
              <a:rPr lang="pl-PL" sz="2900" b="1" dirty="0" err="1"/>
              <a:t>dluhy</a:t>
            </a:r>
            <a:r>
              <a:rPr lang="pl-PL" sz="2900" b="1" dirty="0"/>
              <a:t> </a:t>
            </a:r>
            <a:r>
              <a:rPr lang="pl-PL" sz="2900" b="1" dirty="0" err="1"/>
              <a:t>nebo</a:t>
            </a:r>
            <a:r>
              <a:rPr lang="pl-PL" sz="2900" b="1" dirty="0"/>
              <a:t> </a:t>
            </a:r>
            <a:r>
              <a:rPr lang="pl-PL" sz="2900" b="1" dirty="0" err="1"/>
              <a:t>pohledávky</a:t>
            </a:r>
            <a:r>
              <a:rPr lang="pl-PL" sz="2900" b="1" dirty="0"/>
              <a:t> </a:t>
            </a:r>
            <a:r>
              <a:rPr lang="pl-PL" sz="2900" dirty="0" err="1"/>
              <a:t>anebo</a:t>
            </a:r>
            <a:r>
              <a:rPr lang="pl-PL" sz="2900" dirty="0"/>
              <a:t> s nimi </a:t>
            </a:r>
            <a:r>
              <a:rPr lang="pl-PL" sz="2900" dirty="0" err="1"/>
              <a:t>obchoduje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10.</a:t>
            </a:r>
            <a:r>
              <a:rPr lang="pl-PL" sz="2900" dirty="0"/>
              <a:t> osoba </a:t>
            </a:r>
            <a:r>
              <a:rPr lang="pl-PL" sz="2900" dirty="0" err="1"/>
              <a:t>oprávněná</a:t>
            </a:r>
            <a:r>
              <a:rPr lang="pl-PL" sz="2900" dirty="0"/>
              <a:t> </a:t>
            </a:r>
            <a:r>
              <a:rPr lang="pl-PL" sz="2900" dirty="0" err="1"/>
              <a:t>ke</a:t>
            </a:r>
            <a:r>
              <a:rPr lang="pl-PL" sz="2900" dirty="0"/>
              <a:t> </a:t>
            </a:r>
            <a:r>
              <a:rPr lang="pl-PL" sz="2900" b="1" dirty="0" err="1"/>
              <a:t>směnárenské</a:t>
            </a:r>
            <a:r>
              <a:rPr lang="pl-PL" sz="2900" b="1" dirty="0"/>
              <a:t> </a:t>
            </a:r>
            <a:r>
              <a:rPr lang="pl-PL" sz="2900" b="1" dirty="0" err="1"/>
              <a:t>činnosti</a:t>
            </a:r>
            <a:r>
              <a:rPr lang="pl-PL" sz="2900" b="1" dirty="0"/>
              <a:t> </a:t>
            </a:r>
            <a:r>
              <a:rPr lang="pl-PL" sz="2900" dirty="0"/>
              <a:t>podle </a:t>
            </a:r>
            <a:r>
              <a:rPr lang="pl-PL" sz="2900" dirty="0" err="1"/>
              <a:t>zákona</a:t>
            </a:r>
            <a:r>
              <a:rPr lang="pl-PL" sz="2900" dirty="0"/>
              <a:t> o </a:t>
            </a:r>
            <a:r>
              <a:rPr lang="pl-PL" sz="2900" dirty="0" err="1"/>
              <a:t>směnárenské</a:t>
            </a:r>
            <a:r>
              <a:rPr lang="pl-PL" sz="2900" dirty="0"/>
              <a:t> </a:t>
            </a:r>
            <a:r>
              <a:rPr lang="pl-PL" sz="2900" dirty="0" err="1"/>
              <a:t>činnosti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11.</a:t>
            </a:r>
            <a:r>
              <a:rPr lang="pl-PL" sz="2900" dirty="0"/>
              <a:t> osoba </a:t>
            </a:r>
            <a:r>
              <a:rPr lang="pl-PL" sz="2900" dirty="0" err="1"/>
              <a:t>neuvedená</a:t>
            </a:r>
            <a:r>
              <a:rPr lang="pl-PL" sz="2900" dirty="0"/>
              <a:t> v </a:t>
            </a:r>
            <a:r>
              <a:rPr lang="pl-PL" sz="2900" dirty="0" err="1">
                <a:hlinkClick r:id="rId2"/>
              </a:rPr>
              <a:t>bodech</a:t>
            </a:r>
            <a:r>
              <a:rPr lang="pl-PL" sz="2900" dirty="0">
                <a:hlinkClick r:id="rId2"/>
              </a:rPr>
              <a:t> 1 </a:t>
            </a:r>
            <a:r>
              <a:rPr lang="pl-PL" sz="2900" dirty="0" err="1">
                <a:hlinkClick r:id="rId2"/>
              </a:rPr>
              <a:t>až</a:t>
            </a:r>
            <a:r>
              <a:rPr lang="pl-PL" sz="2900" dirty="0">
                <a:hlinkClick r:id="rId2"/>
              </a:rPr>
              <a:t> 10</a:t>
            </a:r>
            <a:r>
              <a:rPr lang="pl-PL" sz="2900" dirty="0"/>
              <a:t>, </a:t>
            </a:r>
            <a:r>
              <a:rPr lang="pl-PL" sz="2900" dirty="0" err="1"/>
              <a:t>oprávněná</a:t>
            </a:r>
            <a:r>
              <a:rPr lang="pl-PL" sz="2900" dirty="0"/>
              <a:t> k </a:t>
            </a:r>
            <a:r>
              <a:rPr lang="pl-PL" sz="2900" b="1" dirty="0" err="1"/>
              <a:t>provádění</a:t>
            </a:r>
            <a:r>
              <a:rPr lang="pl-PL" sz="2900" b="1" dirty="0"/>
              <a:t> </a:t>
            </a:r>
            <a:r>
              <a:rPr lang="pl-PL" sz="2900" b="1" dirty="0" err="1"/>
              <a:t>nebo</a:t>
            </a:r>
            <a:r>
              <a:rPr lang="pl-PL" sz="2900" b="1" dirty="0"/>
              <a:t> </a:t>
            </a:r>
            <a:r>
              <a:rPr lang="pl-PL" sz="2900" b="1" dirty="0" err="1"/>
              <a:t>zprostředkování</a:t>
            </a:r>
            <a:r>
              <a:rPr lang="pl-PL" sz="2900" b="1" dirty="0"/>
              <a:t> </a:t>
            </a:r>
            <a:r>
              <a:rPr lang="pl-PL" sz="2900" b="1" dirty="0" err="1"/>
              <a:t>poštovních</a:t>
            </a:r>
            <a:r>
              <a:rPr lang="pl-PL" sz="2900" b="1" dirty="0"/>
              <a:t> </a:t>
            </a:r>
            <a:r>
              <a:rPr lang="pl-PL" sz="2900" b="1" dirty="0" err="1"/>
              <a:t>služeb</a:t>
            </a:r>
            <a:r>
              <a:rPr lang="pl-PL" sz="2900" dirty="0"/>
              <a:t>, </a:t>
            </a:r>
            <a:r>
              <a:rPr lang="pl-PL" sz="2900" dirty="0" err="1"/>
              <a:t>jejichž</a:t>
            </a:r>
            <a:r>
              <a:rPr lang="pl-PL" sz="2900" dirty="0"/>
              <a:t> </a:t>
            </a:r>
            <a:r>
              <a:rPr lang="pl-PL" sz="2900" dirty="0" err="1"/>
              <a:t>účelem</a:t>
            </a:r>
            <a:r>
              <a:rPr lang="pl-PL" sz="2900" dirty="0"/>
              <a:t> je </a:t>
            </a:r>
            <a:r>
              <a:rPr lang="pl-PL" sz="2900" b="1" dirty="0" err="1"/>
              <a:t>dodání</a:t>
            </a:r>
            <a:r>
              <a:rPr lang="pl-PL" sz="2900" b="1" dirty="0"/>
              <a:t> </a:t>
            </a:r>
            <a:r>
              <a:rPr lang="pl-PL" sz="2900" b="1" dirty="0" err="1"/>
              <a:t>poukázané</a:t>
            </a:r>
            <a:r>
              <a:rPr lang="pl-PL" sz="2900" b="1" dirty="0"/>
              <a:t> </a:t>
            </a:r>
            <a:r>
              <a:rPr lang="pl-PL" sz="2900" b="1" dirty="0" err="1"/>
              <a:t>peněžní</a:t>
            </a:r>
            <a:r>
              <a:rPr lang="pl-PL" sz="2900" b="1" dirty="0"/>
              <a:t> </a:t>
            </a:r>
            <a:r>
              <a:rPr lang="pl-PL" sz="2900" b="1" dirty="0" err="1"/>
              <a:t>částky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12.</a:t>
            </a:r>
            <a:r>
              <a:rPr lang="pl-PL" sz="2900" dirty="0"/>
              <a:t> osoba </a:t>
            </a:r>
            <a:r>
              <a:rPr lang="pl-PL" sz="2900" dirty="0" err="1"/>
              <a:t>oprávněná</a:t>
            </a:r>
            <a:r>
              <a:rPr lang="pl-PL" sz="2900" dirty="0"/>
              <a:t> k </a:t>
            </a:r>
            <a:r>
              <a:rPr lang="pl-PL" sz="2900" b="1" dirty="0" err="1"/>
              <a:t>poradenské</a:t>
            </a:r>
            <a:r>
              <a:rPr lang="pl-PL" sz="2900" b="1" dirty="0"/>
              <a:t> </a:t>
            </a:r>
            <a:r>
              <a:rPr lang="pl-PL" sz="2900" b="1" dirty="0" err="1"/>
              <a:t>činnosti</a:t>
            </a:r>
            <a:r>
              <a:rPr lang="pl-PL" sz="2900" b="1" dirty="0"/>
              <a:t> pro </a:t>
            </a:r>
            <a:r>
              <a:rPr lang="pl-PL" sz="2900" b="1" dirty="0" err="1"/>
              <a:t>podnikatele</a:t>
            </a:r>
            <a:r>
              <a:rPr lang="pl-PL" sz="2900" b="1" dirty="0"/>
              <a:t> </a:t>
            </a:r>
            <a:r>
              <a:rPr lang="pl-PL" sz="2900" b="1" dirty="0" err="1"/>
              <a:t>ve</a:t>
            </a:r>
            <a:r>
              <a:rPr lang="pl-PL" sz="2900" b="1" dirty="0"/>
              <a:t> </a:t>
            </a:r>
            <a:r>
              <a:rPr lang="pl-PL" sz="2900" b="1" dirty="0" err="1"/>
              <a:t>věcech</a:t>
            </a:r>
            <a:r>
              <a:rPr lang="pl-PL" sz="2900" b="1" dirty="0"/>
              <a:t> </a:t>
            </a:r>
            <a:r>
              <a:rPr lang="pl-PL" sz="2900" b="1" dirty="0" err="1"/>
              <a:t>kapitálové</a:t>
            </a:r>
            <a:r>
              <a:rPr lang="pl-PL" sz="2900" b="1" dirty="0"/>
              <a:t> struktury, </a:t>
            </a:r>
            <a:r>
              <a:rPr lang="pl-PL" sz="2900" b="1" dirty="0" err="1"/>
              <a:t>průmyslové</a:t>
            </a:r>
            <a:r>
              <a:rPr lang="pl-PL" sz="2900" b="1" dirty="0"/>
              <a:t> strategie </a:t>
            </a:r>
            <a:r>
              <a:rPr lang="pl-PL" sz="2900" b="1" dirty="0" err="1"/>
              <a:t>nebo</a:t>
            </a:r>
            <a:r>
              <a:rPr lang="pl-PL" sz="2900" b="1" dirty="0"/>
              <a:t> k </a:t>
            </a:r>
            <a:r>
              <a:rPr lang="pl-PL" sz="2900" b="1" dirty="0" err="1"/>
              <a:t>poradenství</a:t>
            </a:r>
            <a:r>
              <a:rPr lang="pl-PL" sz="2900" b="1" dirty="0"/>
              <a:t> a </a:t>
            </a:r>
            <a:r>
              <a:rPr lang="pl-PL" sz="2900" b="1" dirty="0" err="1"/>
              <a:t>službám</a:t>
            </a:r>
            <a:r>
              <a:rPr lang="pl-PL" sz="2900" b="1" dirty="0"/>
              <a:t> v </a:t>
            </a:r>
            <a:r>
              <a:rPr lang="pl-PL" sz="2900" b="1" dirty="0" err="1"/>
              <a:t>oblasti</a:t>
            </a:r>
            <a:r>
              <a:rPr lang="pl-PL" sz="2900" b="1" dirty="0"/>
              <a:t> </a:t>
            </a:r>
            <a:r>
              <a:rPr lang="pl-PL" sz="2900" b="1" dirty="0" err="1"/>
              <a:t>fúzí</a:t>
            </a:r>
            <a:r>
              <a:rPr lang="pl-PL" sz="2900" b="1" dirty="0"/>
              <a:t> a </a:t>
            </a:r>
            <a:r>
              <a:rPr lang="pl-PL" sz="2900" b="1" dirty="0" err="1"/>
              <a:t>koupě</a:t>
            </a:r>
            <a:r>
              <a:rPr lang="pl-PL" sz="2900" b="1" dirty="0"/>
              <a:t> </a:t>
            </a:r>
            <a:r>
              <a:rPr lang="pl-PL" sz="2900" b="1" dirty="0" err="1"/>
              <a:t>obchodních</a:t>
            </a:r>
            <a:r>
              <a:rPr lang="pl-PL" sz="2900" b="1" dirty="0"/>
              <a:t> </a:t>
            </a:r>
            <a:r>
              <a:rPr lang="pl-PL" sz="2900" b="1" dirty="0" err="1"/>
              <a:t>závodů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13.</a:t>
            </a:r>
            <a:r>
              <a:rPr lang="pl-PL" sz="2900" dirty="0"/>
              <a:t> osoba </a:t>
            </a:r>
            <a:r>
              <a:rPr lang="pl-PL" sz="2900" dirty="0" err="1"/>
              <a:t>poskytující</a:t>
            </a:r>
            <a:r>
              <a:rPr lang="pl-PL" sz="2900" dirty="0"/>
              <a:t> </a:t>
            </a:r>
            <a:r>
              <a:rPr lang="pl-PL" sz="2900" b="1" dirty="0" err="1"/>
              <a:t>služby</a:t>
            </a:r>
            <a:r>
              <a:rPr lang="pl-PL" sz="2900" b="1" dirty="0"/>
              <a:t> </a:t>
            </a:r>
            <a:r>
              <a:rPr lang="pl-PL" sz="2900" b="1" dirty="0" err="1"/>
              <a:t>peněžního</a:t>
            </a:r>
            <a:r>
              <a:rPr lang="pl-PL" sz="2900" b="1" dirty="0"/>
              <a:t> </a:t>
            </a:r>
            <a:r>
              <a:rPr lang="pl-PL" sz="2900" b="1" dirty="0" err="1"/>
              <a:t>makléřství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14.</a:t>
            </a:r>
            <a:r>
              <a:rPr lang="pl-PL" sz="2900" dirty="0"/>
              <a:t> osoba </a:t>
            </a:r>
            <a:r>
              <a:rPr lang="pl-PL" sz="2900" dirty="0" err="1"/>
              <a:t>poskytující</a:t>
            </a:r>
            <a:r>
              <a:rPr lang="pl-PL" sz="2900" dirty="0"/>
              <a:t> </a:t>
            </a:r>
            <a:r>
              <a:rPr lang="pl-PL" sz="2900" b="1" dirty="0" err="1"/>
              <a:t>služby</a:t>
            </a:r>
            <a:r>
              <a:rPr lang="pl-PL" sz="2900" b="1" dirty="0"/>
              <a:t> </a:t>
            </a:r>
            <a:r>
              <a:rPr lang="pl-PL" sz="2900" b="1" dirty="0" err="1"/>
              <a:t>úschovy</a:t>
            </a:r>
            <a:r>
              <a:rPr lang="pl-PL" sz="2900" b="1" dirty="0"/>
              <a:t> </a:t>
            </a:r>
            <a:r>
              <a:rPr lang="pl-PL" sz="2900" b="1" dirty="0" err="1"/>
              <a:t>cenností</a:t>
            </a:r>
            <a:r>
              <a:rPr lang="pl-PL" sz="2900" b="1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b="1" dirty="0" err="1"/>
              <a:t>pronájmu</a:t>
            </a:r>
            <a:r>
              <a:rPr lang="pl-PL" sz="2900" b="1" dirty="0"/>
              <a:t> </a:t>
            </a:r>
            <a:r>
              <a:rPr lang="pl-PL" sz="2900" b="1" dirty="0" err="1"/>
              <a:t>bezpečnostních</a:t>
            </a:r>
            <a:r>
              <a:rPr lang="pl-PL" sz="2900" b="1" dirty="0"/>
              <a:t> </a:t>
            </a:r>
            <a:r>
              <a:rPr lang="pl-PL" sz="2900" b="1" dirty="0" err="1"/>
              <a:t>schránek</a:t>
            </a:r>
            <a:r>
              <a:rPr lang="pl-PL" sz="2900" dirty="0"/>
              <a:t>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196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34A2316-3619-4F47-8EEC-ADADC87E6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- </a:t>
            </a:r>
            <a:r>
              <a:rPr lang="pl-PL" b="1" dirty="0" err="1"/>
              <a:t>provozovatel</a:t>
            </a:r>
            <a:r>
              <a:rPr lang="pl-PL" b="1" dirty="0"/>
              <a:t> </a:t>
            </a:r>
            <a:r>
              <a:rPr lang="pl-PL" b="1" dirty="0" err="1"/>
              <a:t>hazardní</a:t>
            </a:r>
            <a:r>
              <a:rPr lang="pl-PL" b="1" dirty="0"/>
              <a:t> </a:t>
            </a:r>
            <a:r>
              <a:rPr lang="pl-PL" b="1" dirty="0" err="1"/>
              <a:t>hry</a:t>
            </a:r>
            <a:endParaRPr lang="cs-CZ" b="1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73E0009-6BF8-48BB-B327-FCD7D02C2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provozovatel</a:t>
            </a:r>
            <a:r>
              <a:rPr lang="pl-PL" dirty="0"/>
              <a:t> </a:t>
            </a:r>
            <a:r>
              <a:rPr lang="pl-PL" dirty="0" err="1"/>
              <a:t>hazardní</a:t>
            </a:r>
            <a:r>
              <a:rPr lang="pl-PL" dirty="0"/>
              <a:t> </a:t>
            </a:r>
            <a:r>
              <a:rPr lang="pl-PL" dirty="0" err="1"/>
              <a:t>hry</a:t>
            </a:r>
            <a:r>
              <a:rPr lang="pl-PL" dirty="0"/>
              <a:t> podle </a:t>
            </a:r>
            <a:r>
              <a:rPr lang="pl-PL" dirty="0" err="1"/>
              <a:t>zákona</a:t>
            </a:r>
            <a:r>
              <a:rPr lang="pl-PL" dirty="0"/>
              <a:t> </a:t>
            </a:r>
            <a:r>
              <a:rPr lang="pl-PL" dirty="0" err="1"/>
              <a:t>upravujícího</a:t>
            </a:r>
            <a:r>
              <a:rPr lang="pl-PL" dirty="0"/>
              <a:t> </a:t>
            </a:r>
            <a:r>
              <a:rPr lang="pl-PL" dirty="0" err="1"/>
              <a:t>hazardní</a:t>
            </a:r>
            <a:r>
              <a:rPr lang="pl-PL" dirty="0"/>
              <a:t> </a:t>
            </a:r>
            <a:r>
              <a:rPr lang="pl-PL" dirty="0" err="1"/>
              <a:t>hry</a:t>
            </a:r>
            <a:r>
              <a:rPr lang="pl-PL" dirty="0"/>
              <a:t> s </a:t>
            </a:r>
            <a:r>
              <a:rPr lang="pl-PL" b="1" dirty="0" err="1"/>
              <a:t>výjimkou</a:t>
            </a:r>
            <a:r>
              <a:rPr lang="pl-PL" dirty="0"/>
              <a:t> </a:t>
            </a:r>
            <a:r>
              <a:rPr lang="pl-PL" dirty="0" err="1"/>
              <a:t>provozovatele</a:t>
            </a:r>
            <a:r>
              <a:rPr lang="pl-PL" dirty="0"/>
              <a:t> </a:t>
            </a:r>
            <a:r>
              <a:rPr lang="pl-PL" dirty="0" err="1"/>
              <a:t>peněžité</a:t>
            </a:r>
            <a:r>
              <a:rPr lang="pl-PL" dirty="0"/>
              <a:t>, </a:t>
            </a:r>
            <a:r>
              <a:rPr lang="pl-PL" dirty="0" err="1"/>
              <a:t>věcné</a:t>
            </a:r>
            <a:r>
              <a:rPr lang="pl-PL" dirty="0"/>
              <a:t>, </a:t>
            </a:r>
            <a:r>
              <a:rPr lang="pl-PL" dirty="0" err="1"/>
              <a:t>okamžité</a:t>
            </a:r>
            <a:r>
              <a:rPr lang="pl-PL" dirty="0"/>
              <a:t> </a:t>
            </a:r>
            <a:r>
              <a:rPr lang="pl-PL" dirty="0" err="1"/>
              <a:t>anebo</a:t>
            </a:r>
            <a:r>
              <a:rPr lang="pl-PL" dirty="0"/>
              <a:t> </a:t>
            </a:r>
            <a:r>
              <a:rPr lang="pl-PL" dirty="0" err="1"/>
              <a:t>číselné</a:t>
            </a:r>
            <a:r>
              <a:rPr lang="pl-PL" dirty="0"/>
              <a:t> loterie, </a:t>
            </a:r>
            <a:r>
              <a:rPr lang="pl-PL" dirty="0" err="1"/>
              <a:t>hry</a:t>
            </a:r>
            <a:r>
              <a:rPr lang="pl-PL" dirty="0"/>
              <a:t> bingo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tomboly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638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75D20-32FE-4029-8AC4-5FAC9DAEB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POVINNÉ </a:t>
            </a:r>
            <a:r>
              <a:rPr lang="cs-CZ" b="1" dirty="0"/>
              <a:t>OSOBY v transferu vlastnictví nemovitosti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745C52-C60F-45D6-8B1D-91065EC03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/>
              <a:t>1.</a:t>
            </a:r>
            <a:r>
              <a:rPr lang="pl-PL" dirty="0"/>
              <a:t> Osoba, </a:t>
            </a:r>
            <a:r>
              <a:rPr lang="pl-PL" dirty="0" err="1"/>
              <a:t>která</a:t>
            </a:r>
            <a:r>
              <a:rPr lang="pl-PL" dirty="0"/>
              <a:t> </a:t>
            </a:r>
            <a:r>
              <a:rPr lang="pl-PL" b="1" dirty="0"/>
              <a:t>nakupuje </a:t>
            </a:r>
            <a:r>
              <a:rPr lang="pl-PL" b="1" dirty="0" err="1"/>
              <a:t>nebo</a:t>
            </a:r>
            <a:r>
              <a:rPr lang="pl-PL" b="1" dirty="0"/>
              <a:t> </a:t>
            </a:r>
            <a:r>
              <a:rPr lang="pl-PL" b="1" dirty="0" err="1"/>
              <a:t>prodává</a:t>
            </a:r>
            <a:r>
              <a:rPr lang="pl-PL" b="1" dirty="0"/>
              <a:t> </a:t>
            </a:r>
            <a:r>
              <a:rPr lang="pl-PL" b="1" dirty="0" err="1"/>
              <a:t>nemovité</a:t>
            </a:r>
            <a:r>
              <a:rPr lang="pl-PL" b="1" dirty="0"/>
              <a:t> </a:t>
            </a:r>
            <a:r>
              <a:rPr lang="pl-PL" b="1" dirty="0" err="1"/>
              <a:t>věci</a:t>
            </a:r>
            <a:r>
              <a:rPr lang="pl-PL" dirty="0"/>
              <a:t>,</a:t>
            </a:r>
          </a:p>
          <a:p>
            <a:pPr marL="0" indent="0">
              <a:buNone/>
            </a:pPr>
            <a:r>
              <a:rPr lang="pl-PL" i="1" dirty="0"/>
              <a:t>2.</a:t>
            </a:r>
            <a:r>
              <a:rPr lang="pl-PL" dirty="0"/>
              <a:t> </a:t>
            </a:r>
            <a:r>
              <a:rPr lang="pl-PL" b="1" dirty="0" err="1"/>
              <a:t>realitní</a:t>
            </a:r>
            <a:r>
              <a:rPr lang="pl-PL" dirty="0"/>
              <a:t> </a:t>
            </a:r>
            <a:r>
              <a:rPr lang="pl-PL" b="1" dirty="0" err="1"/>
              <a:t>zprostředkovatel</a:t>
            </a:r>
            <a:r>
              <a:rPr lang="pl-PL" dirty="0"/>
              <a:t>, v </a:t>
            </a:r>
            <a:r>
              <a:rPr lang="pl-PL" dirty="0" err="1"/>
              <a:t>případě</a:t>
            </a:r>
            <a:r>
              <a:rPr lang="pl-PL" dirty="0"/>
              <a:t> </a:t>
            </a:r>
            <a:r>
              <a:rPr lang="pl-PL" dirty="0" err="1"/>
              <a:t>zprostředkování</a:t>
            </a:r>
            <a:r>
              <a:rPr lang="pl-PL" dirty="0"/>
              <a:t> </a:t>
            </a:r>
            <a:r>
              <a:rPr lang="pl-PL" dirty="0" err="1"/>
              <a:t>realitní</a:t>
            </a:r>
            <a:r>
              <a:rPr lang="pl-PL" dirty="0"/>
              <a:t> </a:t>
            </a:r>
            <a:r>
              <a:rPr lang="pl-PL" dirty="0" err="1"/>
              <a:t>smlouvy</a:t>
            </a:r>
            <a:r>
              <a:rPr lang="pl-PL" dirty="0"/>
              <a:t> podle § 2 </a:t>
            </a:r>
            <a:r>
              <a:rPr lang="pl-PL" dirty="0" err="1"/>
              <a:t>písm</a:t>
            </a:r>
            <a:r>
              <a:rPr lang="pl-PL" dirty="0"/>
              <a:t>. d) bodu 2 </a:t>
            </a:r>
            <a:r>
              <a:rPr lang="pl-PL" dirty="0" err="1"/>
              <a:t>zákona</a:t>
            </a:r>
            <a:r>
              <a:rPr lang="pl-PL" dirty="0"/>
              <a:t> o </a:t>
            </a:r>
            <a:r>
              <a:rPr lang="pl-PL" dirty="0" err="1"/>
              <a:t>realitním</a:t>
            </a:r>
            <a:r>
              <a:rPr lang="pl-PL" dirty="0"/>
              <a:t> </a:t>
            </a:r>
            <a:r>
              <a:rPr lang="pl-PL" dirty="0" err="1"/>
              <a:t>zprostředkování</a:t>
            </a:r>
            <a:r>
              <a:rPr lang="pl-PL" dirty="0"/>
              <a:t>, </a:t>
            </a:r>
            <a:r>
              <a:rPr lang="pl-PL" dirty="0" err="1"/>
              <a:t>jde</a:t>
            </a:r>
            <a:r>
              <a:rPr lang="pl-PL" dirty="0"/>
              <a:t>-li o </a:t>
            </a:r>
            <a:r>
              <a:rPr lang="pl-PL" dirty="0" err="1"/>
              <a:t>nájem</a:t>
            </a:r>
            <a:r>
              <a:rPr lang="pl-PL" dirty="0"/>
              <a:t>, </a:t>
            </a:r>
            <a:r>
              <a:rPr lang="pl-PL" dirty="0" err="1"/>
              <a:t>podnájem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pacht, </a:t>
            </a:r>
            <a:r>
              <a:rPr lang="pl-PL" dirty="0" err="1"/>
              <a:t>však</a:t>
            </a:r>
            <a:r>
              <a:rPr lang="pl-PL" dirty="0"/>
              <a:t> </a:t>
            </a:r>
            <a:r>
              <a:rPr lang="pl-PL" dirty="0" err="1"/>
              <a:t>pouze</a:t>
            </a:r>
            <a:r>
              <a:rPr lang="pl-PL" dirty="0"/>
              <a:t> </a:t>
            </a:r>
            <a:r>
              <a:rPr lang="pl-PL" dirty="0" err="1"/>
              <a:t>tehdy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</a:t>
            </a:r>
            <a:r>
              <a:rPr lang="pl-PL" dirty="0" err="1"/>
              <a:t>výše</a:t>
            </a:r>
            <a:r>
              <a:rPr lang="pl-PL" dirty="0"/>
              <a:t> </a:t>
            </a:r>
            <a:r>
              <a:rPr lang="pl-PL" dirty="0" err="1"/>
              <a:t>měsíční</a:t>
            </a:r>
            <a:r>
              <a:rPr lang="pl-PL" dirty="0"/>
              <a:t> </a:t>
            </a:r>
            <a:r>
              <a:rPr lang="pl-PL" dirty="0" err="1"/>
              <a:t>platby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poměrná</a:t>
            </a:r>
            <a:r>
              <a:rPr lang="pl-PL" dirty="0"/>
              <a:t> </a:t>
            </a:r>
            <a:r>
              <a:rPr lang="pl-PL" dirty="0" err="1"/>
              <a:t>část</a:t>
            </a:r>
            <a:r>
              <a:rPr lang="pl-PL" dirty="0"/>
              <a:t> </a:t>
            </a:r>
            <a:r>
              <a:rPr lang="pl-PL" dirty="0" err="1"/>
              <a:t>výnosu</a:t>
            </a:r>
            <a:r>
              <a:rPr lang="pl-PL" dirty="0"/>
              <a:t> z </a:t>
            </a:r>
            <a:r>
              <a:rPr lang="pl-PL" dirty="0" err="1"/>
              <a:t>nemovité</a:t>
            </a:r>
            <a:r>
              <a:rPr lang="pl-PL" dirty="0"/>
              <a:t> </a:t>
            </a:r>
            <a:r>
              <a:rPr lang="pl-PL" dirty="0" err="1"/>
              <a:t>věci</a:t>
            </a:r>
            <a:r>
              <a:rPr lang="pl-PL" dirty="0"/>
              <a:t> </a:t>
            </a:r>
            <a:r>
              <a:rPr lang="pl-PL" dirty="0" err="1"/>
              <a:t>poskytnutá</a:t>
            </a:r>
            <a:r>
              <a:rPr lang="pl-PL" dirty="0"/>
              <a:t> </a:t>
            </a:r>
            <a:r>
              <a:rPr lang="pl-PL" dirty="0" err="1"/>
              <a:t>propachtovateli</a:t>
            </a:r>
            <a:r>
              <a:rPr lang="pl-PL" dirty="0"/>
              <a:t> </a:t>
            </a:r>
            <a:r>
              <a:rPr lang="pl-PL" dirty="0" err="1"/>
              <a:t>přepočtená</a:t>
            </a:r>
            <a:r>
              <a:rPr lang="pl-PL" dirty="0"/>
              <a:t> na jeden </a:t>
            </a:r>
            <a:r>
              <a:rPr lang="pl-PL" dirty="0" err="1"/>
              <a:t>měsíc</a:t>
            </a:r>
            <a:r>
              <a:rPr lang="pl-PL" dirty="0"/>
              <a:t>, </a:t>
            </a:r>
            <a:r>
              <a:rPr lang="pl-PL" dirty="0" err="1"/>
              <a:t>případně</a:t>
            </a:r>
            <a:r>
              <a:rPr lang="pl-PL" dirty="0"/>
              <a:t> </a:t>
            </a:r>
            <a:r>
              <a:rPr lang="pl-PL" dirty="0" err="1"/>
              <a:t>jejich</a:t>
            </a:r>
            <a:r>
              <a:rPr lang="pl-PL" dirty="0"/>
              <a:t> </a:t>
            </a:r>
            <a:r>
              <a:rPr lang="pl-PL" dirty="0" err="1"/>
              <a:t>součet</a:t>
            </a:r>
            <a:r>
              <a:rPr lang="pl-PL" dirty="0"/>
              <a:t>, </a:t>
            </a:r>
            <a:r>
              <a:rPr lang="pl-PL" dirty="0" err="1"/>
              <a:t>dosáhne</a:t>
            </a:r>
            <a:r>
              <a:rPr lang="pl-PL" dirty="0"/>
              <a:t> </a:t>
            </a:r>
            <a:r>
              <a:rPr lang="pl-PL" dirty="0" err="1"/>
              <a:t>alespoň</a:t>
            </a:r>
            <a:r>
              <a:rPr lang="pl-PL" dirty="0"/>
              <a:t> 10000 EUR,</a:t>
            </a:r>
          </a:p>
          <a:p>
            <a:pPr marL="0" indent="0">
              <a:buNone/>
            </a:pPr>
            <a:r>
              <a:rPr lang="pl-PL" i="1" dirty="0"/>
              <a:t>3.</a:t>
            </a:r>
            <a:r>
              <a:rPr lang="pl-PL" dirty="0"/>
              <a:t> </a:t>
            </a:r>
            <a:r>
              <a:rPr lang="pl-PL" b="1" dirty="0" err="1"/>
              <a:t>dražebník</a:t>
            </a:r>
            <a:r>
              <a:rPr lang="pl-PL" dirty="0"/>
              <a:t> podle </a:t>
            </a:r>
            <a:r>
              <a:rPr lang="pl-PL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zákona</a:t>
            </a:r>
            <a:r>
              <a:rPr lang="pl-P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o </a:t>
            </a:r>
            <a:r>
              <a:rPr lang="pl-PL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veřejných</a:t>
            </a:r>
            <a:r>
              <a:rPr lang="pl-P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pl-PL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dražbách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související</a:t>
            </a:r>
            <a:r>
              <a:rPr lang="pl-PL" dirty="0"/>
              <a:t> s </a:t>
            </a:r>
            <a:r>
              <a:rPr lang="pl-PL" dirty="0" err="1"/>
              <a:t>dražbou</a:t>
            </a:r>
            <a:r>
              <a:rPr lang="pl-PL" dirty="0"/>
              <a:t> </a:t>
            </a:r>
            <a:r>
              <a:rPr lang="pl-PL" dirty="0" err="1"/>
              <a:t>nemovité</a:t>
            </a:r>
            <a:r>
              <a:rPr lang="pl-PL" dirty="0"/>
              <a:t> </a:t>
            </a:r>
            <a:r>
              <a:rPr lang="pl-PL" dirty="0" err="1"/>
              <a:t>věci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5910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4A7D8-4CDB-4F96-B487-091F2ECCE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audit, daně, účetnictví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8F3A78-0AA2-4800-951C-09CB83F26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osoba </a:t>
            </a:r>
            <a:r>
              <a:rPr lang="pl-PL" dirty="0" err="1"/>
              <a:t>oprávněná</a:t>
            </a:r>
            <a:r>
              <a:rPr lang="pl-PL" dirty="0"/>
              <a:t> </a:t>
            </a:r>
            <a:r>
              <a:rPr lang="pl-PL" dirty="0" err="1"/>
              <a:t>provádět</a:t>
            </a:r>
            <a:r>
              <a:rPr lang="pl-PL" dirty="0"/>
              <a:t> </a:t>
            </a:r>
            <a:r>
              <a:rPr lang="pl-PL" dirty="0" err="1"/>
              <a:t>auditorskou</a:t>
            </a:r>
            <a:r>
              <a:rPr lang="pl-PL" dirty="0"/>
              <a:t> </a:t>
            </a:r>
            <a:r>
              <a:rPr lang="pl-PL" dirty="0" err="1"/>
              <a:t>činnost</a:t>
            </a:r>
            <a:r>
              <a:rPr lang="pl-PL" dirty="0"/>
              <a:t> podle </a:t>
            </a:r>
            <a:r>
              <a:rPr lang="pl-PL" dirty="0" err="1"/>
              <a:t>zákona</a:t>
            </a:r>
            <a:r>
              <a:rPr lang="pl-PL" dirty="0"/>
              <a:t> o </a:t>
            </a:r>
            <a:r>
              <a:rPr lang="pl-PL" dirty="0" err="1"/>
              <a:t>auditorech</a:t>
            </a:r>
            <a:r>
              <a:rPr lang="pl-PL" dirty="0"/>
              <a:t> (</a:t>
            </a:r>
            <a:r>
              <a:rPr lang="pl-PL" dirty="0" err="1"/>
              <a:t>dále</a:t>
            </a:r>
            <a:r>
              <a:rPr lang="pl-PL" dirty="0"/>
              <a:t> jen „</a:t>
            </a:r>
            <a:r>
              <a:rPr lang="pl-PL" b="1" dirty="0"/>
              <a:t>auditor</a:t>
            </a:r>
            <a:r>
              <a:rPr lang="pl-PL" dirty="0"/>
              <a:t>“),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osoba </a:t>
            </a:r>
            <a:r>
              <a:rPr lang="pl-PL" dirty="0" err="1"/>
              <a:t>oprávněná</a:t>
            </a:r>
            <a:r>
              <a:rPr lang="pl-PL" dirty="0"/>
              <a:t> </a:t>
            </a:r>
            <a:r>
              <a:rPr lang="pl-PL" dirty="0" err="1"/>
              <a:t>poskytovat</a:t>
            </a:r>
            <a:r>
              <a:rPr lang="pl-PL" dirty="0"/>
              <a:t> </a:t>
            </a:r>
            <a:r>
              <a:rPr lang="pl-PL" dirty="0" err="1"/>
              <a:t>právní</a:t>
            </a:r>
            <a:r>
              <a:rPr lang="pl-PL" dirty="0"/>
              <a:t> pomoc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finančně</a:t>
            </a:r>
            <a:r>
              <a:rPr lang="pl-PL" dirty="0"/>
              <a:t> </a:t>
            </a:r>
            <a:r>
              <a:rPr lang="pl-PL" dirty="0" err="1"/>
              <a:t>ekonomické</a:t>
            </a:r>
            <a:r>
              <a:rPr lang="pl-PL" dirty="0"/>
              <a:t> rady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věcech</a:t>
            </a:r>
            <a:r>
              <a:rPr lang="pl-PL" dirty="0"/>
              <a:t> </a:t>
            </a:r>
            <a:r>
              <a:rPr lang="pl-PL" dirty="0" err="1"/>
              <a:t>daní</a:t>
            </a:r>
            <a:r>
              <a:rPr lang="pl-PL" dirty="0"/>
              <a:t>, </a:t>
            </a:r>
            <a:r>
              <a:rPr lang="pl-PL" dirty="0" err="1"/>
              <a:t>poplatků</a:t>
            </a:r>
            <a:r>
              <a:rPr lang="pl-PL" dirty="0"/>
              <a:t> a </a:t>
            </a:r>
            <a:r>
              <a:rPr lang="pl-PL" dirty="0" err="1"/>
              <a:t>jiných</a:t>
            </a:r>
            <a:r>
              <a:rPr lang="pl-PL" dirty="0"/>
              <a:t> </a:t>
            </a:r>
            <a:r>
              <a:rPr lang="pl-PL" dirty="0" err="1"/>
              <a:t>obdobných</a:t>
            </a:r>
            <a:r>
              <a:rPr lang="pl-PL" dirty="0"/>
              <a:t> </a:t>
            </a:r>
            <a:r>
              <a:rPr lang="pl-PL" dirty="0" err="1"/>
              <a:t>peněžitých</a:t>
            </a:r>
            <a:r>
              <a:rPr lang="pl-PL" dirty="0"/>
              <a:t> </a:t>
            </a:r>
            <a:r>
              <a:rPr lang="pl-PL" dirty="0" err="1"/>
              <a:t>plnění</a:t>
            </a:r>
            <a:r>
              <a:rPr lang="pl-PL" dirty="0"/>
              <a:t>, </a:t>
            </a:r>
            <a:r>
              <a:rPr lang="pl-PL" dirty="0" err="1"/>
              <a:t>jakož</a:t>
            </a:r>
            <a:r>
              <a:rPr lang="pl-PL" dirty="0"/>
              <a:t> i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věcech</a:t>
            </a:r>
            <a:r>
              <a:rPr lang="pl-PL" dirty="0"/>
              <a:t>, </a:t>
            </a:r>
            <a:r>
              <a:rPr lang="pl-PL" dirty="0" err="1"/>
              <a:t>které</a:t>
            </a:r>
            <a:r>
              <a:rPr lang="pl-PL" dirty="0"/>
              <a:t> s nimi </a:t>
            </a:r>
            <a:r>
              <a:rPr lang="pl-PL" dirty="0" err="1"/>
              <a:t>přímo</a:t>
            </a:r>
            <a:r>
              <a:rPr lang="pl-PL" dirty="0"/>
              <a:t> </a:t>
            </a:r>
            <a:r>
              <a:rPr lang="pl-PL" dirty="0" err="1"/>
              <a:t>souvisejí</a:t>
            </a:r>
            <a:r>
              <a:rPr lang="pl-PL" dirty="0"/>
              <a:t>, podle </a:t>
            </a:r>
            <a:r>
              <a:rPr lang="pl-PL" dirty="0" err="1">
                <a:hlinkClick r:id="rId2"/>
              </a:rPr>
              <a:t>zákona</a:t>
            </a:r>
            <a:r>
              <a:rPr lang="pl-PL" dirty="0">
                <a:hlinkClick r:id="rId2"/>
              </a:rPr>
              <a:t> o </a:t>
            </a:r>
            <a:r>
              <a:rPr lang="pl-PL" dirty="0" err="1">
                <a:hlinkClick r:id="rId2"/>
              </a:rPr>
              <a:t>daňovém</a:t>
            </a:r>
            <a:r>
              <a:rPr lang="pl-PL" dirty="0">
                <a:hlinkClick r:id="rId2"/>
              </a:rPr>
              <a:t> </a:t>
            </a:r>
            <a:r>
              <a:rPr lang="pl-PL" dirty="0" err="1">
                <a:hlinkClick r:id="rId2"/>
              </a:rPr>
              <a:t>poradenství</a:t>
            </a:r>
            <a:r>
              <a:rPr lang="pl-PL" dirty="0"/>
              <a:t> (</a:t>
            </a:r>
            <a:r>
              <a:rPr lang="pl-PL" dirty="0" err="1"/>
              <a:t>dále</a:t>
            </a:r>
            <a:r>
              <a:rPr lang="pl-PL" dirty="0"/>
              <a:t> jen „</a:t>
            </a:r>
            <a:r>
              <a:rPr lang="pl-PL" b="1" dirty="0" err="1"/>
              <a:t>daňový</a:t>
            </a:r>
            <a:r>
              <a:rPr lang="pl-PL" b="1" dirty="0"/>
              <a:t> </a:t>
            </a:r>
            <a:r>
              <a:rPr lang="pl-PL" b="1" dirty="0" err="1"/>
              <a:t>poradce</a:t>
            </a:r>
            <a:r>
              <a:rPr lang="pl-PL" dirty="0"/>
              <a:t>“),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jiná</a:t>
            </a:r>
            <a:r>
              <a:rPr lang="pl-PL" dirty="0"/>
              <a:t> osoba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poskytování</a:t>
            </a:r>
            <a:r>
              <a:rPr lang="pl-PL" dirty="0"/>
              <a:t> </a:t>
            </a:r>
            <a:r>
              <a:rPr lang="pl-PL" dirty="0" err="1"/>
              <a:t>právní</a:t>
            </a:r>
            <a:r>
              <a:rPr lang="pl-PL" dirty="0"/>
              <a:t> </a:t>
            </a:r>
            <a:r>
              <a:rPr lang="pl-PL" dirty="0" err="1"/>
              <a:t>pomoci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finančně</a:t>
            </a:r>
            <a:r>
              <a:rPr lang="pl-PL" dirty="0"/>
              <a:t> </a:t>
            </a:r>
            <a:r>
              <a:rPr lang="pl-PL" dirty="0" err="1"/>
              <a:t>ekonomických</a:t>
            </a:r>
            <a:r>
              <a:rPr lang="pl-PL" dirty="0"/>
              <a:t> rad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věcech</a:t>
            </a:r>
            <a:r>
              <a:rPr lang="pl-PL" dirty="0"/>
              <a:t> </a:t>
            </a:r>
            <a:r>
              <a:rPr lang="pl-PL" dirty="0" err="1"/>
              <a:t>daní</a:t>
            </a:r>
            <a:r>
              <a:rPr lang="pl-PL" dirty="0"/>
              <a:t>, </a:t>
            </a:r>
            <a:r>
              <a:rPr lang="pl-PL" dirty="0" err="1"/>
              <a:t>poplatků</a:t>
            </a:r>
            <a:r>
              <a:rPr lang="pl-PL" dirty="0"/>
              <a:t> a </a:t>
            </a:r>
            <a:r>
              <a:rPr lang="pl-PL" dirty="0" err="1"/>
              <a:t>jiných</a:t>
            </a:r>
            <a:r>
              <a:rPr lang="pl-PL" dirty="0"/>
              <a:t> </a:t>
            </a:r>
            <a:r>
              <a:rPr lang="pl-PL" dirty="0" err="1"/>
              <a:t>obdobných</a:t>
            </a:r>
            <a:r>
              <a:rPr lang="pl-PL" dirty="0"/>
              <a:t> </a:t>
            </a:r>
            <a:r>
              <a:rPr lang="pl-PL" dirty="0" err="1"/>
              <a:t>peněžitých</a:t>
            </a:r>
            <a:r>
              <a:rPr lang="pl-PL" dirty="0"/>
              <a:t> </a:t>
            </a:r>
            <a:r>
              <a:rPr lang="pl-PL" dirty="0" err="1"/>
              <a:t>plnění</a:t>
            </a:r>
            <a:r>
              <a:rPr lang="pl-PL" dirty="0"/>
              <a:t>, </a:t>
            </a:r>
            <a:r>
              <a:rPr lang="pl-PL" dirty="0" err="1"/>
              <a:t>jakož</a:t>
            </a:r>
            <a:r>
              <a:rPr lang="pl-PL" dirty="0"/>
              <a:t> i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věcech</a:t>
            </a:r>
            <a:r>
              <a:rPr lang="pl-PL" dirty="0"/>
              <a:t>, </a:t>
            </a:r>
            <a:r>
              <a:rPr lang="pl-PL" dirty="0" err="1"/>
              <a:t>které</a:t>
            </a:r>
            <a:r>
              <a:rPr lang="pl-PL" dirty="0"/>
              <a:t> s nimi </a:t>
            </a:r>
            <a:r>
              <a:rPr lang="pl-PL" dirty="0" err="1"/>
              <a:t>přímo</a:t>
            </a:r>
            <a:r>
              <a:rPr lang="pl-PL" dirty="0"/>
              <a:t> </a:t>
            </a:r>
            <a:r>
              <a:rPr lang="pl-PL" dirty="0" err="1"/>
              <a:t>souvisejí</a:t>
            </a:r>
            <a:r>
              <a:rPr lang="pl-PL" dirty="0"/>
              <a:t>, k tomu </a:t>
            </a:r>
            <a:r>
              <a:rPr lang="pl-PL" dirty="0" err="1"/>
              <a:t>oprávněná</a:t>
            </a:r>
            <a:r>
              <a:rPr lang="pl-PL" dirty="0"/>
              <a:t> podle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dirty="0" err="1"/>
              <a:t>právního</a:t>
            </a:r>
            <a:r>
              <a:rPr lang="pl-PL" dirty="0"/>
              <a:t> </a:t>
            </a:r>
            <a:r>
              <a:rPr lang="pl-PL" dirty="0" err="1"/>
              <a:t>předpisu</a:t>
            </a:r>
            <a:r>
              <a:rPr lang="pl-PL" dirty="0"/>
              <a:t>,= </a:t>
            </a:r>
            <a:r>
              <a:rPr lang="pl-PL" b="1" dirty="0" err="1"/>
              <a:t>ekonomické</a:t>
            </a:r>
            <a:r>
              <a:rPr lang="pl-PL" b="1" dirty="0"/>
              <a:t> </a:t>
            </a:r>
            <a:r>
              <a:rPr lang="pl-PL" b="1" dirty="0" err="1"/>
              <a:t>poradenství</a:t>
            </a:r>
            <a:endParaRPr lang="pl-PL" b="1" baseline="30000" dirty="0"/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osoba </a:t>
            </a:r>
            <a:r>
              <a:rPr lang="pl-PL" dirty="0" err="1"/>
              <a:t>oprávněná</a:t>
            </a:r>
            <a:r>
              <a:rPr lang="pl-PL" dirty="0"/>
              <a:t> </a:t>
            </a:r>
            <a:r>
              <a:rPr lang="pl-PL" dirty="0" err="1"/>
              <a:t>provozovat</a:t>
            </a:r>
            <a:r>
              <a:rPr lang="pl-PL" dirty="0"/>
              <a:t> </a:t>
            </a:r>
            <a:r>
              <a:rPr lang="pl-PL" dirty="0" err="1"/>
              <a:t>živnostenskou</a:t>
            </a:r>
            <a:r>
              <a:rPr lang="pl-PL" dirty="0"/>
              <a:t> </a:t>
            </a:r>
            <a:r>
              <a:rPr lang="pl-PL" b="1" dirty="0" err="1"/>
              <a:t>činnost</a:t>
            </a:r>
            <a:r>
              <a:rPr lang="pl-PL" b="1" dirty="0"/>
              <a:t> </a:t>
            </a:r>
            <a:r>
              <a:rPr lang="pl-PL" b="1" dirty="0" err="1"/>
              <a:t>účetních</a:t>
            </a:r>
            <a:r>
              <a:rPr lang="pl-PL" b="1" dirty="0"/>
              <a:t> </a:t>
            </a:r>
            <a:r>
              <a:rPr lang="pl-PL" b="1" dirty="0" err="1"/>
              <a:t>poradců</a:t>
            </a:r>
            <a:r>
              <a:rPr lang="pl-PL" dirty="0"/>
              <a:t>, </a:t>
            </a:r>
            <a:r>
              <a:rPr lang="pl-PL" b="1" dirty="0" err="1"/>
              <a:t>vedení</a:t>
            </a:r>
            <a:r>
              <a:rPr lang="pl-PL" b="1" dirty="0"/>
              <a:t> </a:t>
            </a:r>
            <a:r>
              <a:rPr lang="pl-PL" b="1" dirty="0" err="1"/>
              <a:t>účetnictví</a:t>
            </a:r>
            <a:r>
              <a:rPr lang="pl-PL" b="1" dirty="0"/>
              <a:t> a </a:t>
            </a:r>
            <a:r>
              <a:rPr lang="pl-PL" b="1" dirty="0" err="1"/>
              <a:t>vedení</a:t>
            </a:r>
            <a:r>
              <a:rPr lang="pl-PL" b="1" dirty="0"/>
              <a:t> </a:t>
            </a:r>
            <a:r>
              <a:rPr lang="pl-PL" b="1" dirty="0" err="1"/>
              <a:t>daňové</a:t>
            </a:r>
            <a:r>
              <a:rPr lang="pl-PL" b="1" dirty="0"/>
              <a:t> </a:t>
            </a:r>
            <a:r>
              <a:rPr lang="pl-PL" b="1" dirty="0" err="1"/>
              <a:t>evidence</a:t>
            </a:r>
            <a:r>
              <a:rPr lang="pl-PL" b="1" dirty="0"/>
              <a:t> </a:t>
            </a:r>
            <a:r>
              <a:rPr lang="pl-PL" dirty="0"/>
              <a:t>podle </a:t>
            </a:r>
            <a:r>
              <a:rPr lang="pl-PL" dirty="0" err="1"/>
              <a:t>živnostenského</a:t>
            </a:r>
            <a:r>
              <a:rPr lang="pl-PL" dirty="0"/>
              <a:t> </a:t>
            </a:r>
            <a:r>
              <a:rPr lang="pl-PL" dirty="0" err="1"/>
              <a:t>zákona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887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4A367-AF02-4398-AA1A-FE46640B6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- Exekutoři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B89BBC-FB9D-4CA9-B2D4-B75FB098C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err="1"/>
              <a:t>soudní</a:t>
            </a:r>
            <a:r>
              <a:rPr lang="pl-PL" b="1" dirty="0"/>
              <a:t> </a:t>
            </a:r>
            <a:r>
              <a:rPr lang="pl-PL" b="1" dirty="0" err="1"/>
              <a:t>exekutor</a:t>
            </a:r>
            <a:r>
              <a:rPr lang="pl-PL" b="1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provádění</a:t>
            </a:r>
            <a:r>
              <a:rPr lang="pl-PL" dirty="0"/>
              <a:t> </a:t>
            </a:r>
            <a:r>
              <a:rPr lang="pl-PL" dirty="0" err="1"/>
              <a:t>další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exekutora</a:t>
            </a:r>
            <a:r>
              <a:rPr lang="pl-PL" dirty="0"/>
              <a:t> podle </a:t>
            </a:r>
            <a:r>
              <a:rPr lang="pl-PL" dirty="0" err="1"/>
              <a:t>exekučního</a:t>
            </a:r>
            <a:r>
              <a:rPr lang="pl-PL" dirty="0"/>
              <a:t> </a:t>
            </a:r>
            <a:r>
              <a:rPr lang="pl-PL" dirty="0" err="1"/>
              <a:t>řádu</a:t>
            </a:r>
            <a:r>
              <a:rPr lang="pl-PL" dirty="0"/>
              <a:t> a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úschově</a:t>
            </a:r>
            <a:r>
              <a:rPr lang="pl-PL" dirty="0"/>
              <a:t> </a:t>
            </a:r>
            <a:r>
              <a:rPr lang="pl-PL" dirty="0" err="1"/>
              <a:t>peněz</a:t>
            </a:r>
            <a:r>
              <a:rPr lang="pl-PL" dirty="0"/>
              <a:t>, </a:t>
            </a:r>
            <a:r>
              <a:rPr lang="pl-PL" dirty="0" err="1"/>
              <a:t>cenných</a:t>
            </a:r>
            <a:r>
              <a:rPr lang="pl-PL" dirty="0"/>
              <a:t> </a:t>
            </a:r>
            <a:r>
              <a:rPr lang="pl-PL" dirty="0" err="1"/>
              <a:t>papírů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dirty="0" err="1"/>
              <a:t>majetku</a:t>
            </a:r>
            <a:r>
              <a:rPr lang="pl-PL" dirty="0"/>
              <a:t>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787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D1C1E-821F-488C-A4F9-A3189F654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</a:t>
            </a:r>
            <a:r>
              <a:rPr lang="cs-CZ" b="1" dirty="0"/>
              <a:t>notáři a advokáti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F6FB2B-66A0-4510-AB8E-0F7BA1A67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 err="1"/>
              <a:t>notář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úkonech</a:t>
            </a:r>
            <a:r>
              <a:rPr lang="pl-PL" dirty="0"/>
              <a:t> v </a:t>
            </a:r>
            <a:r>
              <a:rPr lang="pl-PL" dirty="0" err="1"/>
              <a:t>rámci</a:t>
            </a:r>
            <a:r>
              <a:rPr lang="pl-PL" dirty="0"/>
              <a:t> </a:t>
            </a:r>
            <a:r>
              <a:rPr lang="pl-PL" b="1" dirty="0" err="1"/>
              <a:t>notářské</a:t>
            </a:r>
            <a:r>
              <a:rPr lang="pl-PL" b="1" dirty="0"/>
              <a:t> </a:t>
            </a:r>
            <a:r>
              <a:rPr lang="pl-PL" b="1" dirty="0" err="1"/>
              <a:t>úschovy</a:t>
            </a:r>
            <a:endParaRPr lang="pl-PL" b="1" baseline="30000" dirty="0"/>
          </a:p>
          <a:p>
            <a:r>
              <a:rPr lang="pl-PL" dirty="0" err="1"/>
              <a:t>Advokát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notář</a:t>
            </a:r>
            <a:r>
              <a:rPr lang="pl-PL" dirty="0"/>
              <a:t> </a:t>
            </a:r>
            <a:r>
              <a:rPr lang="pl-PL" b="1" dirty="0" err="1"/>
              <a:t>při</a:t>
            </a:r>
            <a:r>
              <a:rPr lang="pl-PL" b="1" dirty="0"/>
              <a:t> </a:t>
            </a:r>
            <a:r>
              <a:rPr lang="pl-PL" b="1" dirty="0" err="1"/>
              <a:t>úschově</a:t>
            </a:r>
            <a:r>
              <a:rPr lang="pl-PL" dirty="0"/>
              <a:t> </a:t>
            </a:r>
            <a:r>
              <a:rPr lang="pl-PL" dirty="0" err="1"/>
              <a:t>peněz</a:t>
            </a:r>
            <a:r>
              <a:rPr lang="pl-PL" dirty="0"/>
              <a:t>, </a:t>
            </a:r>
            <a:r>
              <a:rPr lang="pl-PL" dirty="0" err="1"/>
              <a:t>cenných</a:t>
            </a:r>
            <a:r>
              <a:rPr lang="pl-PL" dirty="0"/>
              <a:t> </a:t>
            </a:r>
            <a:r>
              <a:rPr lang="pl-PL" dirty="0" err="1"/>
              <a:t>papírů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b="1" dirty="0" err="1"/>
              <a:t>majetku</a:t>
            </a:r>
            <a:r>
              <a:rPr lang="pl-PL" b="1" dirty="0"/>
              <a:t> </a:t>
            </a:r>
            <a:r>
              <a:rPr lang="pl-PL" b="1" dirty="0" err="1"/>
              <a:t>svého</a:t>
            </a:r>
            <a:r>
              <a:rPr lang="pl-PL" b="1" dirty="0"/>
              <a:t> klienta</a:t>
            </a:r>
            <a:r>
              <a:rPr lang="pl-PL" dirty="0"/>
              <a:t>, </a:t>
            </a:r>
            <a:r>
              <a:rPr lang="pl-PL" dirty="0" err="1"/>
              <a:t>anebo</a:t>
            </a:r>
            <a:r>
              <a:rPr lang="pl-PL" dirty="0"/>
              <a:t> </a:t>
            </a:r>
            <a:r>
              <a:rPr lang="pl-PL" dirty="0" err="1"/>
              <a:t>jestliže</a:t>
            </a:r>
            <a:r>
              <a:rPr lang="pl-PL" dirty="0"/>
              <a:t> klientem </a:t>
            </a:r>
            <a:r>
              <a:rPr lang="pl-PL" dirty="0" err="1"/>
              <a:t>požadované</a:t>
            </a:r>
            <a:r>
              <a:rPr lang="pl-PL" dirty="0"/>
              <a:t> </a:t>
            </a:r>
            <a:r>
              <a:rPr lang="pl-PL" dirty="0" err="1"/>
              <a:t>služby</a:t>
            </a:r>
            <a:r>
              <a:rPr lang="pl-PL" dirty="0"/>
              <a:t> </a:t>
            </a:r>
            <a:r>
              <a:rPr lang="pl-PL" dirty="0" err="1"/>
              <a:t>mají</a:t>
            </a:r>
            <a:r>
              <a:rPr lang="pl-PL" dirty="0"/>
              <a:t> </a:t>
            </a:r>
            <a:r>
              <a:rPr lang="pl-PL" dirty="0" err="1"/>
              <a:t>spočívat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spočívají</a:t>
            </a:r>
            <a:r>
              <a:rPr lang="pl-PL" dirty="0"/>
              <a:t> v </a:t>
            </a:r>
            <a:r>
              <a:rPr lang="pl-PL" dirty="0" err="1"/>
              <a:t>jednání</a:t>
            </a:r>
            <a:r>
              <a:rPr lang="pl-PL" dirty="0"/>
              <a:t> za klienta </a:t>
            </a:r>
            <a:r>
              <a:rPr lang="pl-PL" dirty="0" err="1"/>
              <a:t>nebo</a:t>
            </a:r>
            <a:r>
              <a:rPr lang="pl-PL" dirty="0"/>
              <a:t> pro </a:t>
            </a:r>
            <a:r>
              <a:rPr lang="pl-PL" dirty="0" err="1"/>
              <a:t>něj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obstarávání</a:t>
            </a:r>
            <a:r>
              <a:rPr lang="pl-PL" dirty="0"/>
              <a:t> </a:t>
            </a:r>
            <a:r>
              <a:rPr lang="pl-PL" dirty="0" err="1"/>
              <a:t>koupě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prodeje</a:t>
            </a:r>
            <a:r>
              <a:rPr lang="pl-PL" dirty="0"/>
              <a:t> </a:t>
            </a:r>
            <a:r>
              <a:rPr lang="pl-PL" dirty="0" err="1"/>
              <a:t>nemovité</a:t>
            </a:r>
            <a:r>
              <a:rPr lang="pl-PL" dirty="0"/>
              <a:t> </a:t>
            </a:r>
            <a:r>
              <a:rPr lang="pl-PL" dirty="0" err="1"/>
              <a:t>věci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obchodního</a:t>
            </a:r>
            <a:r>
              <a:rPr lang="pl-PL" dirty="0"/>
              <a:t> </a:t>
            </a:r>
            <a:r>
              <a:rPr lang="pl-PL" dirty="0" err="1"/>
              <a:t>závodu</a:t>
            </a:r>
            <a:r>
              <a:rPr lang="pl-PL" dirty="0"/>
              <a:t> </a:t>
            </a:r>
            <a:r>
              <a:rPr lang="pl-PL" dirty="0" err="1"/>
              <a:t>anebo</a:t>
            </a:r>
            <a:r>
              <a:rPr lang="pl-PL" dirty="0"/>
              <a:t> </a:t>
            </a:r>
            <a:r>
              <a:rPr lang="pl-PL" dirty="0" err="1"/>
              <a:t>jeho</a:t>
            </a:r>
            <a:r>
              <a:rPr lang="pl-PL" dirty="0"/>
              <a:t> </a:t>
            </a:r>
            <a:r>
              <a:rPr lang="pl-PL" dirty="0" err="1"/>
              <a:t>části</a:t>
            </a:r>
            <a:r>
              <a:rPr lang="pl-PL" dirty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err="1"/>
              <a:t>správě</a:t>
            </a:r>
            <a:r>
              <a:rPr lang="pl-PL" b="1" dirty="0"/>
              <a:t> </a:t>
            </a:r>
            <a:r>
              <a:rPr lang="pl-PL" dirty="0" err="1"/>
              <a:t>peněz</a:t>
            </a:r>
            <a:r>
              <a:rPr lang="pl-PL" dirty="0"/>
              <a:t>, </a:t>
            </a:r>
            <a:r>
              <a:rPr lang="pl-PL" dirty="0" err="1"/>
              <a:t>cenných</a:t>
            </a:r>
            <a:r>
              <a:rPr lang="pl-PL" dirty="0"/>
              <a:t> </a:t>
            </a:r>
            <a:r>
              <a:rPr lang="pl-PL" dirty="0" err="1"/>
              <a:t>papírů</a:t>
            </a:r>
            <a:r>
              <a:rPr lang="pl-PL" dirty="0"/>
              <a:t>, </a:t>
            </a:r>
            <a:r>
              <a:rPr lang="pl-PL" dirty="0" err="1"/>
              <a:t>obchodních</a:t>
            </a:r>
            <a:r>
              <a:rPr lang="pl-PL" dirty="0"/>
              <a:t> </a:t>
            </a:r>
            <a:r>
              <a:rPr lang="pl-PL" dirty="0" err="1"/>
              <a:t>podílů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b="1" dirty="0" err="1"/>
              <a:t>majetku</a:t>
            </a:r>
            <a:r>
              <a:rPr lang="pl-PL" dirty="0"/>
              <a:t> </a:t>
            </a:r>
            <a:r>
              <a:rPr lang="pl-PL" dirty="0" err="1"/>
              <a:t>svého</a:t>
            </a:r>
            <a:r>
              <a:rPr lang="pl-PL" dirty="0"/>
              <a:t> klienta, </a:t>
            </a:r>
            <a:r>
              <a:rPr lang="pl-PL" dirty="0" err="1"/>
              <a:t>včetně</a:t>
            </a:r>
            <a:r>
              <a:rPr lang="pl-PL" dirty="0"/>
              <a:t> </a:t>
            </a:r>
            <a:r>
              <a:rPr lang="pl-PL" dirty="0" err="1"/>
              <a:t>jednání</a:t>
            </a:r>
            <a:r>
              <a:rPr lang="pl-PL" dirty="0"/>
              <a:t> za klienta </a:t>
            </a:r>
            <a:r>
              <a:rPr lang="pl-PL" dirty="0" err="1"/>
              <a:t>nebo</a:t>
            </a:r>
            <a:r>
              <a:rPr lang="pl-PL" dirty="0"/>
              <a:t> pro </a:t>
            </a:r>
            <a:r>
              <a:rPr lang="pl-PL" dirty="0" err="1"/>
              <a:t>něj</a:t>
            </a:r>
            <a:r>
              <a:rPr lang="pl-PL" dirty="0"/>
              <a:t> v </a:t>
            </a:r>
            <a:r>
              <a:rPr lang="pl-PL" dirty="0" err="1"/>
              <a:t>souvislosti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zřízením</a:t>
            </a:r>
            <a:r>
              <a:rPr lang="pl-PL" dirty="0"/>
              <a:t> </a:t>
            </a:r>
            <a:r>
              <a:rPr lang="pl-PL" dirty="0" err="1"/>
              <a:t>účtu</a:t>
            </a:r>
            <a:r>
              <a:rPr lang="pl-PL" dirty="0"/>
              <a:t> u </a:t>
            </a:r>
            <a:r>
              <a:rPr lang="pl-PL" dirty="0" err="1"/>
              <a:t>úvěrové</a:t>
            </a:r>
            <a:r>
              <a:rPr lang="pl-PL" dirty="0"/>
              <a:t> </a:t>
            </a:r>
            <a:r>
              <a:rPr lang="pl-PL" dirty="0" err="1"/>
              <a:t>instituce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zahraniční</a:t>
            </a:r>
            <a:r>
              <a:rPr lang="pl-PL" dirty="0"/>
              <a:t> </a:t>
            </a:r>
            <a:r>
              <a:rPr lang="pl-PL" dirty="0" err="1"/>
              <a:t>úvěrové</a:t>
            </a:r>
            <a:r>
              <a:rPr lang="pl-PL" dirty="0"/>
              <a:t> </a:t>
            </a:r>
            <a:r>
              <a:rPr lang="pl-PL" dirty="0" err="1"/>
              <a:t>instituce</a:t>
            </a:r>
            <a:r>
              <a:rPr lang="pl-PL" dirty="0"/>
              <a:t> </a:t>
            </a:r>
            <a:r>
              <a:rPr lang="pl-PL" dirty="0" err="1"/>
              <a:t>anebo</a:t>
            </a:r>
            <a:r>
              <a:rPr lang="pl-PL" dirty="0"/>
              <a:t> </a:t>
            </a:r>
            <a:r>
              <a:rPr lang="pl-PL" dirty="0" err="1"/>
              <a:t>účtu</a:t>
            </a:r>
            <a:r>
              <a:rPr lang="pl-PL" dirty="0"/>
              <a:t> </a:t>
            </a:r>
            <a:r>
              <a:rPr lang="pl-PL" dirty="0" err="1"/>
              <a:t>cenných</a:t>
            </a:r>
            <a:r>
              <a:rPr lang="pl-PL" dirty="0"/>
              <a:t> </a:t>
            </a:r>
            <a:r>
              <a:rPr lang="pl-PL" dirty="0" err="1"/>
              <a:t>papírů</a:t>
            </a:r>
            <a:r>
              <a:rPr lang="pl-PL" dirty="0"/>
              <a:t> a </a:t>
            </a:r>
            <a:r>
              <a:rPr lang="pl-PL" dirty="0" err="1"/>
              <a:t>správou</a:t>
            </a:r>
            <a:r>
              <a:rPr lang="pl-PL" dirty="0"/>
              <a:t> </a:t>
            </a:r>
            <a:r>
              <a:rPr lang="pl-PL" dirty="0" err="1"/>
              <a:t>takového</a:t>
            </a:r>
            <a:r>
              <a:rPr lang="pl-PL" dirty="0"/>
              <a:t> </a:t>
            </a:r>
            <a:r>
              <a:rPr lang="pl-PL" dirty="0" err="1"/>
              <a:t>účtu</a:t>
            </a:r>
            <a:r>
              <a:rPr lang="pl-PL" dirty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zakládání</a:t>
            </a:r>
            <a:r>
              <a:rPr lang="pl-PL" dirty="0"/>
              <a:t>, </a:t>
            </a:r>
            <a:r>
              <a:rPr lang="pl-PL" dirty="0" err="1"/>
              <a:t>řízení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provozování</a:t>
            </a:r>
            <a:r>
              <a:rPr lang="pl-PL" dirty="0"/>
              <a:t> </a:t>
            </a:r>
            <a:r>
              <a:rPr lang="pl-PL" dirty="0" err="1"/>
              <a:t>obchodní</a:t>
            </a:r>
            <a:r>
              <a:rPr lang="pl-PL" dirty="0"/>
              <a:t> </a:t>
            </a:r>
            <a:r>
              <a:rPr lang="pl-PL" b="1" dirty="0" err="1"/>
              <a:t>korporace</a:t>
            </a:r>
            <a:r>
              <a:rPr lang="pl-PL" b="1" dirty="0"/>
              <a:t>,</a:t>
            </a:r>
            <a:r>
              <a:rPr lang="pl-PL" dirty="0"/>
              <a:t> </a:t>
            </a:r>
            <a:r>
              <a:rPr lang="pl-PL" dirty="0" err="1"/>
              <a:t>podnikatelského</a:t>
            </a:r>
            <a:r>
              <a:rPr lang="pl-PL" dirty="0"/>
              <a:t> </a:t>
            </a:r>
            <a:r>
              <a:rPr lang="pl-PL" dirty="0" err="1"/>
              <a:t>seskupení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dirty="0" err="1"/>
              <a:t>obdobného</a:t>
            </a:r>
            <a:r>
              <a:rPr lang="pl-PL" dirty="0"/>
              <a:t> </a:t>
            </a:r>
            <a:r>
              <a:rPr lang="pl-PL" dirty="0" err="1"/>
              <a:t>útvaru</a:t>
            </a:r>
            <a:r>
              <a:rPr lang="pl-PL" dirty="0"/>
              <a:t>, a to bez </a:t>
            </a:r>
            <a:r>
              <a:rPr lang="pl-PL" dirty="0" err="1"/>
              <a:t>ohledu</a:t>
            </a:r>
            <a:r>
              <a:rPr lang="pl-PL" dirty="0"/>
              <a:t> na to, zda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jedná</a:t>
            </a:r>
            <a:r>
              <a:rPr lang="pl-PL" dirty="0"/>
              <a:t> o </a:t>
            </a:r>
            <a:r>
              <a:rPr lang="pl-PL" dirty="0" err="1"/>
              <a:t>právnickou</a:t>
            </a:r>
            <a:r>
              <a:rPr lang="pl-PL" dirty="0"/>
              <a:t> </a:t>
            </a:r>
            <a:r>
              <a:rPr lang="pl-PL" dirty="0" err="1"/>
              <a:t>osobu</a:t>
            </a:r>
            <a:r>
              <a:rPr lang="pl-PL" dirty="0"/>
              <a:t> </a:t>
            </a:r>
            <a:r>
              <a:rPr lang="pl-PL" dirty="0" err="1"/>
              <a:t>či</a:t>
            </a:r>
            <a:r>
              <a:rPr lang="pl-PL" dirty="0"/>
              <a:t> </a:t>
            </a:r>
            <a:r>
              <a:rPr lang="pl-PL" dirty="0" err="1"/>
              <a:t>nikoliv</a:t>
            </a:r>
            <a:r>
              <a:rPr lang="pl-PL" dirty="0"/>
              <a:t>, </a:t>
            </a:r>
            <a:r>
              <a:rPr lang="pl-PL" dirty="0" err="1"/>
              <a:t>jakož</a:t>
            </a:r>
            <a:r>
              <a:rPr lang="pl-PL" dirty="0"/>
              <a:t> i </a:t>
            </a:r>
            <a:r>
              <a:rPr lang="pl-PL" dirty="0" err="1"/>
              <a:t>získávání</a:t>
            </a:r>
            <a:r>
              <a:rPr lang="pl-PL" dirty="0"/>
              <a:t> a </a:t>
            </a:r>
            <a:r>
              <a:rPr lang="pl-PL" dirty="0" err="1"/>
              <a:t>shromažďovaní</a:t>
            </a:r>
            <a:r>
              <a:rPr lang="pl-PL" dirty="0"/>
              <a:t> </a:t>
            </a:r>
            <a:r>
              <a:rPr lang="pl-PL" dirty="0" err="1"/>
              <a:t>peněžních</a:t>
            </a:r>
            <a:r>
              <a:rPr lang="pl-PL" dirty="0"/>
              <a:t> </a:t>
            </a:r>
            <a:r>
              <a:rPr lang="pl-PL" dirty="0" err="1"/>
              <a:t>prostředků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jiných</a:t>
            </a:r>
            <a:r>
              <a:rPr lang="pl-PL" dirty="0"/>
              <a:t> </a:t>
            </a:r>
            <a:r>
              <a:rPr lang="pl-PL" dirty="0" err="1"/>
              <a:t>penězi</a:t>
            </a:r>
            <a:r>
              <a:rPr lang="pl-PL" dirty="0"/>
              <a:t> </a:t>
            </a:r>
            <a:r>
              <a:rPr lang="pl-PL" dirty="0" err="1"/>
              <a:t>ocenitelných</a:t>
            </a:r>
            <a:r>
              <a:rPr lang="pl-PL" dirty="0"/>
              <a:t> </a:t>
            </a:r>
            <a:r>
              <a:rPr lang="pl-PL" dirty="0" err="1"/>
              <a:t>hodnot</a:t>
            </a:r>
            <a:r>
              <a:rPr lang="pl-PL" dirty="0"/>
              <a:t> za </a:t>
            </a:r>
            <a:r>
              <a:rPr lang="pl-PL" dirty="0" err="1"/>
              <a:t>účelem</a:t>
            </a:r>
            <a:r>
              <a:rPr lang="pl-PL" dirty="0"/>
              <a:t> </a:t>
            </a:r>
            <a:r>
              <a:rPr lang="pl-PL" dirty="0" err="1"/>
              <a:t>založení</a:t>
            </a:r>
            <a:r>
              <a:rPr lang="pl-PL" dirty="0"/>
              <a:t>, </a:t>
            </a:r>
            <a:r>
              <a:rPr lang="pl-PL" dirty="0" err="1"/>
              <a:t>řízení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ovládání</a:t>
            </a:r>
            <a:r>
              <a:rPr lang="pl-PL" dirty="0"/>
              <a:t> </a:t>
            </a:r>
            <a:r>
              <a:rPr lang="pl-PL" dirty="0" err="1"/>
              <a:t>takové</a:t>
            </a:r>
            <a:r>
              <a:rPr lang="pl-PL" dirty="0"/>
              <a:t> </a:t>
            </a:r>
            <a:r>
              <a:rPr lang="pl-PL" dirty="0" err="1"/>
              <a:t>korporace</a:t>
            </a:r>
            <a:r>
              <a:rPr lang="pl-PL" dirty="0"/>
              <a:t>, </a:t>
            </a:r>
            <a:r>
              <a:rPr lang="pl-PL" dirty="0" err="1"/>
              <a:t>seskupení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útvaru</a:t>
            </a:r>
            <a:r>
              <a:rPr lang="pl-PL" dirty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zakládání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správě</a:t>
            </a:r>
            <a:r>
              <a:rPr lang="pl-PL" dirty="0"/>
              <a:t> </a:t>
            </a:r>
            <a:r>
              <a:rPr lang="pl-PL" dirty="0" err="1"/>
              <a:t>svěřenského</a:t>
            </a:r>
            <a:r>
              <a:rPr lang="pl-PL" dirty="0"/>
              <a:t> </a:t>
            </a:r>
            <a:r>
              <a:rPr lang="pl-PL" dirty="0" err="1"/>
              <a:t>fondu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jemu </a:t>
            </a:r>
            <a:r>
              <a:rPr lang="pl-PL" dirty="0" err="1"/>
              <a:t>svou</a:t>
            </a:r>
            <a:r>
              <a:rPr lang="pl-PL" dirty="0"/>
              <a:t> </a:t>
            </a:r>
            <a:r>
              <a:rPr lang="pl-PL" dirty="0" err="1"/>
              <a:t>strukturou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funkcemi</a:t>
            </a:r>
            <a:r>
              <a:rPr lang="pl-PL" dirty="0"/>
              <a:t> </a:t>
            </a:r>
            <a:r>
              <a:rPr lang="pl-PL" dirty="0" err="1"/>
              <a:t>podobného</a:t>
            </a:r>
            <a:r>
              <a:rPr lang="pl-PL" dirty="0"/>
              <a:t> </a:t>
            </a:r>
            <a:r>
              <a:rPr lang="pl-PL" dirty="0" err="1"/>
              <a:t>zařízení</a:t>
            </a:r>
            <a:r>
              <a:rPr lang="pl-PL" dirty="0"/>
              <a:t> </a:t>
            </a:r>
            <a:r>
              <a:rPr lang="pl-PL" dirty="0" err="1"/>
              <a:t>řídícího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právem</a:t>
            </a:r>
            <a:r>
              <a:rPr lang="pl-PL" dirty="0"/>
              <a:t>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dirty="0" err="1"/>
              <a:t>státu</a:t>
            </a:r>
            <a:r>
              <a:rPr lang="pl-PL" dirty="0"/>
              <a:t> (</a:t>
            </a:r>
            <a:r>
              <a:rPr lang="pl-PL" dirty="0" err="1"/>
              <a:t>dále</a:t>
            </a:r>
            <a:r>
              <a:rPr lang="pl-PL" dirty="0"/>
              <a:t> jen „</a:t>
            </a:r>
            <a:r>
              <a:rPr lang="pl-PL" dirty="0" err="1"/>
              <a:t>svěřenský</a:t>
            </a:r>
            <a:r>
              <a:rPr lang="pl-PL" dirty="0"/>
              <a:t> </a:t>
            </a:r>
            <a:r>
              <a:rPr lang="pl-PL" dirty="0" err="1"/>
              <a:t>fond</a:t>
            </a:r>
            <a:r>
              <a:rPr lang="pl-PL" dirty="0"/>
              <a:t>“), </a:t>
            </a:r>
            <a:r>
              <a:rPr lang="pl-PL" dirty="0" err="1"/>
              <a:t>jakož</a:t>
            </a:r>
            <a:r>
              <a:rPr lang="pl-PL" dirty="0"/>
              <a:t> i </a:t>
            </a:r>
            <a:r>
              <a:rPr lang="pl-PL" dirty="0" err="1"/>
              <a:t>získávání</a:t>
            </a:r>
            <a:r>
              <a:rPr lang="pl-PL" dirty="0"/>
              <a:t> a </a:t>
            </a:r>
            <a:r>
              <a:rPr lang="pl-PL" dirty="0" err="1"/>
              <a:t>shromažďovaní</a:t>
            </a:r>
            <a:r>
              <a:rPr lang="pl-PL" dirty="0"/>
              <a:t> </a:t>
            </a:r>
            <a:r>
              <a:rPr lang="pl-PL" dirty="0" err="1"/>
              <a:t>peněžních</a:t>
            </a:r>
            <a:r>
              <a:rPr lang="pl-PL" dirty="0"/>
              <a:t> </a:t>
            </a:r>
            <a:r>
              <a:rPr lang="pl-PL" dirty="0" err="1"/>
              <a:t>prostředků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jiných</a:t>
            </a:r>
            <a:r>
              <a:rPr lang="pl-PL" dirty="0"/>
              <a:t> </a:t>
            </a:r>
            <a:r>
              <a:rPr lang="pl-PL" dirty="0" err="1"/>
              <a:t>penězi</a:t>
            </a:r>
            <a:r>
              <a:rPr lang="pl-PL" dirty="0"/>
              <a:t> </a:t>
            </a:r>
            <a:r>
              <a:rPr lang="pl-PL" dirty="0" err="1"/>
              <a:t>ocenitelných</a:t>
            </a:r>
            <a:r>
              <a:rPr lang="pl-PL" dirty="0"/>
              <a:t> </a:t>
            </a:r>
            <a:r>
              <a:rPr lang="pl-PL" dirty="0" err="1"/>
              <a:t>hodnot</a:t>
            </a:r>
            <a:r>
              <a:rPr lang="pl-PL" dirty="0"/>
              <a:t> pro </a:t>
            </a:r>
            <a:r>
              <a:rPr lang="pl-PL" dirty="0" err="1"/>
              <a:t>svěřenský</a:t>
            </a:r>
            <a:r>
              <a:rPr lang="pl-PL" dirty="0"/>
              <a:t> </a:t>
            </a:r>
            <a:r>
              <a:rPr lang="pl-PL" dirty="0" err="1"/>
              <a:t>fond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za </a:t>
            </a:r>
            <a:r>
              <a:rPr lang="pl-PL" dirty="0" err="1"/>
              <a:t>účelem</a:t>
            </a:r>
            <a:r>
              <a:rPr lang="pl-PL" dirty="0"/>
              <a:t> </a:t>
            </a:r>
            <a:r>
              <a:rPr lang="pl-PL" dirty="0" err="1"/>
              <a:t>jeho</a:t>
            </a:r>
            <a:r>
              <a:rPr lang="pl-PL" dirty="0"/>
              <a:t> </a:t>
            </a:r>
            <a:r>
              <a:rPr lang="pl-PL" dirty="0" err="1"/>
              <a:t>založení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správy</a:t>
            </a:r>
            <a:r>
              <a:rPr lang="pl-PL" dirty="0"/>
              <a:t>, </a:t>
            </a:r>
            <a:r>
              <a:rPr lang="pl-PL" dirty="0" err="1"/>
              <a:t>nebo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inkasu, </a:t>
            </a:r>
            <a:r>
              <a:rPr lang="pl-PL" dirty="0" err="1"/>
              <a:t>platbách</a:t>
            </a:r>
            <a:r>
              <a:rPr lang="pl-PL" dirty="0"/>
              <a:t>, </a:t>
            </a:r>
            <a:r>
              <a:rPr lang="pl-PL" dirty="0" err="1"/>
              <a:t>převodech</a:t>
            </a:r>
            <a:r>
              <a:rPr lang="pl-PL" dirty="0"/>
              <a:t>, </a:t>
            </a:r>
            <a:r>
              <a:rPr lang="pl-PL" dirty="0" err="1"/>
              <a:t>vkladech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výběrech</a:t>
            </a:r>
            <a:r>
              <a:rPr lang="pl-PL" dirty="0"/>
              <a:t> </a:t>
            </a:r>
            <a:r>
              <a:rPr lang="pl-PL" dirty="0" err="1"/>
              <a:t>prováděných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bezhotovostním</a:t>
            </a:r>
            <a:r>
              <a:rPr lang="pl-PL" dirty="0"/>
              <a:t> i </a:t>
            </a:r>
            <a:r>
              <a:rPr lang="pl-PL" dirty="0" err="1"/>
              <a:t>hotovostním</a:t>
            </a:r>
            <a:r>
              <a:rPr lang="pl-PL" dirty="0"/>
              <a:t> </a:t>
            </a:r>
            <a:r>
              <a:rPr lang="pl-PL" dirty="0" err="1"/>
              <a:t>platebním</a:t>
            </a:r>
            <a:r>
              <a:rPr lang="pl-PL" dirty="0"/>
              <a:t> styku, </a:t>
            </a:r>
            <a:r>
              <a:rPr lang="pl-PL" dirty="0" err="1"/>
              <a:t>anebo</a:t>
            </a:r>
            <a:r>
              <a:rPr lang="pl-PL" dirty="0"/>
              <a:t> </a:t>
            </a:r>
            <a:r>
              <a:rPr lang="pl-PL" dirty="0" err="1"/>
              <a:t>jakémkoli</a:t>
            </a:r>
            <a:r>
              <a:rPr lang="pl-PL" dirty="0"/>
              <a:t> </a:t>
            </a:r>
            <a:r>
              <a:rPr lang="pl-PL" dirty="0" err="1"/>
              <a:t>jiném</a:t>
            </a:r>
            <a:r>
              <a:rPr lang="pl-PL" dirty="0"/>
              <a:t> </a:t>
            </a:r>
            <a:r>
              <a:rPr lang="pl-PL" dirty="0" err="1"/>
              <a:t>jednání</a:t>
            </a:r>
            <a:r>
              <a:rPr lang="pl-PL" dirty="0"/>
              <a:t>, </a:t>
            </a:r>
            <a:r>
              <a:rPr lang="pl-PL" dirty="0" err="1"/>
              <a:t>které</a:t>
            </a:r>
            <a:r>
              <a:rPr lang="pl-PL" dirty="0"/>
              <a:t> </a:t>
            </a:r>
            <a:r>
              <a:rPr lang="pl-PL" dirty="0" err="1"/>
              <a:t>směřuje</a:t>
            </a:r>
            <a:r>
              <a:rPr lang="pl-PL" dirty="0"/>
              <a:t> k </a:t>
            </a:r>
            <a:r>
              <a:rPr lang="pl-PL" dirty="0" err="1"/>
              <a:t>pohybu</a:t>
            </a:r>
            <a:r>
              <a:rPr lang="pl-PL" dirty="0"/>
              <a:t> </a:t>
            </a:r>
            <a:r>
              <a:rPr lang="pl-PL" dirty="0" err="1"/>
              <a:t>peněz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jej </a:t>
            </a:r>
            <a:r>
              <a:rPr lang="pl-PL" dirty="0" err="1"/>
              <a:t>přímo</a:t>
            </a:r>
            <a:r>
              <a:rPr lang="pl-PL" dirty="0"/>
              <a:t> </a:t>
            </a:r>
            <a:r>
              <a:rPr lang="pl-PL" dirty="0" err="1"/>
              <a:t>vyvolá</a:t>
            </a:r>
            <a:r>
              <a:rPr lang="pl-PL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754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C8BCE8-3F5C-4CF6-BB3B-24C984128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AML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CD65B3-3D3E-4BEF-9954-30BAC7D60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600" dirty="0"/>
              <a:t>Systém legislativních opatření proti:</a:t>
            </a:r>
          </a:p>
          <a:p>
            <a:pPr marL="514350" indent="-514350">
              <a:buAutoNum type="arabicPeriod"/>
            </a:pPr>
            <a:r>
              <a:rPr lang="cs-CZ" sz="2600" dirty="0"/>
              <a:t>Legalizaci financování terorizmu,</a:t>
            </a:r>
          </a:p>
          <a:p>
            <a:pPr marL="514350" indent="-514350">
              <a:buAutoNum type="arabicPeriod"/>
            </a:pPr>
            <a:r>
              <a:rPr lang="cs-CZ" sz="2600" dirty="0"/>
              <a:t>Financování terorizmu,</a:t>
            </a:r>
          </a:p>
          <a:p>
            <a:pPr marL="514350" indent="-514350">
              <a:buAutoNum type="arabicPeriod"/>
            </a:pPr>
            <a:r>
              <a:rPr lang="cs-CZ" sz="2600" dirty="0"/>
              <a:t>Financování šíření zbraní hromadného ničení,</a:t>
            </a:r>
          </a:p>
          <a:p>
            <a:pPr marL="514350" indent="-514350">
              <a:buAutoNum type="arabicPeriod"/>
            </a:pPr>
            <a:r>
              <a:rPr lang="cs-CZ" sz="2600" dirty="0"/>
              <a:t>Krácení daní.</a:t>
            </a:r>
          </a:p>
          <a:p>
            <a:r>
              <a:rPr lang="cs-CZ" sz="2600" dirty="0"/>
              <a:t>Kompatibilní systém v rámci Evropského hospodářského prostoru.</a:t>
            </a:r>
          </a:p>
          <a:p>
            <a:r>
              <a:rPr lang="cs-CZ" sz="2600" dirty="0"/>
              <a:t>Současná </a:t>
            </a:r>
            <a:r>
              <a:rPr lang="cs-CZ" sz="2600" b="1" dirty="0"/>
              <a:t>vnitrostátní úprava </a:t>
            </a:r>
            <a:r>
              <a:rPr lang="cs-CZ" sz="2600" dirty="0"/>
              <a:t>je založena na:</a:t>
            </a:r>
          </a:p>
          <a:p>
            <a:pPr marL="514350" indent="-514350">
              <a:buAutoNum type="arabicPeriod"/>
            </a:pPr>
            <a:r>
              <a:rPr lang="cs-CZ" sz="2600" b="1" dirty="0"/>
              <a:t>Implementaci unijního práva</a:t>
            </a:r>
          </a:p>
          <a:p>
            <a:pPr marL="514350" indent="-514350">
              <a:buAutoNum type="arabicPeriod"/>
            </a:pPr>
            <a:r>
              <a:rPr lang="cs-CZ" sz="2600" dirty="0"/>
              <a:t>Zapracování </a:t>
            </a:r>
            <a:r>
              <a:rPr lang="cs-CZ" sz="2600" b="1" dirty="0"/>
              <a:t>doporučení </a:t>
            </a:r>
            <a:r>
              <a:rPr lang="cs-CZ" sz="2600" dirty="0"/>
              <a:t>Výboru pro hodnocení opatření </a:t>
            </a:r>
            <a:r>
              <a:rPr lang="cs-CZ" sz="2600" dirty="0">
                <a:effectLst/>
                <a:ea typeface="Times New Roman" panose="02020603050405020304" pitchFamily="18" charset="0"/>
              </a:rPr>
              <a:t>proti praní špinavých peněz a financování terorismu </a:t>
            </a:r>
            <a:r>
              <a:rPr lang="cs-CZ" sz="2600" dirty="0"/>
              <a:t>(</a:t>
            </a:r>
            <a:r>
              <a:rPr lang="cs-CZ" sz="2600" b="1" dirty="0" err="1"/>
              <a:t>Moneyval</a:t>
            </a:r>
            <a:r>
              <a:rPr lang="cs-CZ" sz="2600" dirty="0"/>
              <a:t>) </a:t>
            </a:r>
            <a:r>
              <a:rPr lang="cs-CZ" sz="2600" dirty="0">
                <a:effectLst/>
                <a:ea typeface="Times New Roman" panose="02020603050405020304" pitchFamily="18" charset="0"/>
              </a:rPr>
              <a:t>při hodnocení České republiky ve věci implementace </a:t>
            </a:r>
            <a:r>
              <a:rPr lang="cs-CZ" sz="2600" b="1" dirty="0">
                <a:effectLst/>
                <a:ea typeface="Times New Roman" panose="02020603050405020304" pitchFamily="18" charset="0"/>
              </a:rPr>
              <a:t>Mezinárodních standardů </a:t>
            </a:r>
            <a:r>
              <a:rPr lang="cs-CZ" sz="2600" dirty="0">
                <a:effectLst/>
                <a:ea typeface="Times New Roman" panose="02020603050405020304" pitchFamily="18" charset="0"/>
              </a:rPr>
              <a:t>v boji proti praní špinavých peněz a financování terorizmu a šíření zbraní hromadného ničení (= </a:t>
            </a:r>
            <a:r>
              <a:rPr lang="cs-CZ" sz="2600" b="1" dirty="0">
                <a:effectLst/>
                <a:ea typeface="Times New Roman" panose="02020603050405020304" pitchFamily="18" charset="0"/>
              </a:rPr>
              <a:t>doporučení FATF</a:t>
            </a:r>
            <a:r>
              <a:rPr lang="cs-CZ" sz="2600" dirty="0">
                <a:effectLst/>
                <a:ea typeface="Times New Roman" panose="02020603050405020304" pitchFamily="18" charset="0"/>
              </a:rPr>
              <a:t>) </a:t>
            </a:r>
            <a:r>
              <a:rPr lang="cs-CZ" sz="2600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160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DDCA14-CD11-4FC0-855A-FF8785C2F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</a:t>
            </a:r>
            <a:r>
              <a:rPr lang="cs-CZ" b="1" dirty="0"/>
              <a:t>osoby vykonávající obdobnou činnost jako advokáti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FB382E-76ED-4EF6-BAA9-EBA4D19A7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i="1" dirty="0" err="1"/>
              <a:t>Spočívající</a:t>
            </a:r>
            <a:r>
              <a:rPr lang="pl-PL" i="1" dirty="0"/>
              <a:t> v: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zakládání</a:t>
            </a:r>
            <a:r>
              <a:rPr lang="pl-PL" dirty="0"/>
              <a:t> </a:t>
            </a:r>
            <a:r>
              <a:rPr lang="pl-PL" dirty="0" err="1"/>
              <a:t>právnických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svěřenských</a:t>
            </a:r>
            <a:r>
              <a:rPr lang="pl-PL" dirty="0"/>
              <a:t> </a:t>
            </a:r>
            <a:r>
              <a:rPr lang="pl-PL" dirty="0" err="1"/>
              <a:t>fondů</a:t>
            </a:r>
            <a:r>
              <a:rPr lang="pl-PL" dirty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jednání</a:t>
            </a:r>
            <a:r>
              <a:rPr lang="pl-PL" dirty="0"/>
              <a:t> za </a:t>
            </a:r>
            <a:r>
              <a:rPr lang="pl-PL" dirty="0" err="1"/>
              <a:t>právnickou</a:t>
            </a:r>
            <a:r>
              <a:rPr lang="pl-PL" dirty="0"/>
              <a:t> </a:t>
            </a:r>
            <a:r>
              <a:rPr lang="pl-PL" dirty="0" err="1"/>
              <a:t>osobu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svěřenský</a:t>
            </a:r>
            <a:r>
              <a:rPr lang="pl-PL" dirty="0"/>
              <a:t> </a:t>
            </a:r>
            <a:r>
              <a:rPr lang="pl-PL" dirty="0" err="1"/>
              <a:t>fond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</a:t>
            </a:r>
            <a:r>
              <a:rPr lang="pl-PL" dirty="0" err="1"/>
              <a:t>výkon</a:t>
            </a:r>
            <a:r>
              <a:rPr lang="pl-PL" dirty="0"/>
              <a:t> </a:t>
            </a:r>
            <a:r>
              <a:rPr lang="pl-PL" dirty="0" err="1"/>
              <a:t>této</a:t>
            </a:r>
            <a:r>
              <a:rPr lang="pl-PL" dirty="0"/>
              <a:t> </a:t>
            </a:r>
            <a:r>
              <a:rPr lang="pl-PL" dirty="0" err="1"/>
              <a:t>služby</a:t>
            </a:r>
            <a:r>
              <a:rPr lang="pl-PL" dirty="0"/>
              <a:t> je </a:t>
            </a:r>
            <a:r>
              <a:rPr lang="pl-PL" dirty="0" err="1"/>
              <a:t>pouze</a:t>
            </a:r>
            <a:r>
              <a:rPr lang="pl-PL" dirty="0"/>
              <a:t> </a:t>
            </a:r>
            <a:r>
              <a:rPr lang="pl-PL" dirty="0" err="1"/>
              <a:t>dočasný</a:t>
            </a:r>
            <a:r>
              <a:rPr lang="pl-PL" dirty="0"/>
              <a:t> a </a:t>
            </a:r>
            <a:r>
              <a:rPr lang="pl-PL" dirty="0" err="1"/>
              <a:t>souvisí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založením</a:t>
            </a:r>
            <a:r>
              <a:rPr lang="pl-PL" dirty="0"/>
              <a:t> a </a:t>
            </a:r>
            <a:r>
              <a:rPr lang="pl-PL" dirty="0" err="1"/>
              <a:t>správou</a:t>
            </a:r>
            <a:r>
              <a:rPr lang="pl-PL" dirty="0"/>
              <a:t> </a:t>
            </a:r>
            <a:r>
              <a:rPr lang="pl-PL" dirty="0" err="1"/>
              <a:t>právnické</a:t>
            </a:r>
            <a:r>
              <a:rPr lang="pl-PL" dirty="0"/>
              <a:t> osoby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svěřenského</a:t>
            </a:r>
            <a:r>
              <a:rPr lang="pl-PL" dirty="0"/>
              <a:t> </a:t>
            </a:r>
            <a:r>
              <a:rPr lang="pl-PL" dirty="0" err="1"/>
              <a:t>fondu</a:t>
            </a:r>
            <a:r>
              <a:rPr lang="pl-PL" dirty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poskytování</a:t>
            </a:r>
            <a:r>
              <a:rPr lang="pl-PL" dirty="0"/>
              <a:t> </a:t>
            </a:r>
            <a:r>
              <a:rPr lang="pl-PL" dirty="0" err="1"/>
              <a:t>sídla</a:t>
            </a:r>
            <a:r>
              <a:rPr lang="pl-PL" dirty="0"/>
              <a:t>, adresy, </a:t>
            </a:r>
            <a:r>
              <a:rPr lang="pl-PL" dirty="0" err="1"/>
              <a:t>popřípadě</a:t>
            </a:r>
            <a:r>
              <a:rPr lang="pl-PL" dirty="0"/>
              <a:t> i </a:t>
            </a:r>
            <a:r>
              <a:rPr lang="pl-PL" dirty="0" err="1"/>
              <a:t>dalších</a:t>
            </a:r>
            <a:r>
              <a:rPr lang="pl-PL" dirty="0"/>
              <a:t> s </a:t>
            </a:r>
            <a:r>
              <a:rPr lang="pl-PL" dirty="0" err="1"/>
              <a:t>tím</a:t>
            </a:r>
            <a:r>
              <a:rPr lang="pl-PL" dirty="0"/>
              <a:t> </a:t>
            </a:r>
            <a:r>
              <a:rPr lang="pl-PL" dirty="0" err="1"/>
              <a:t>souvisejících</a:t>
            </a:r>
            <a:r>
              <a:rPr lang="pl-PL" dirty="0"/>
              <a:t> </a:t>
            </a:r>
            <a:r>
              <a:rPr lang="pl-PL" dirty="0" err="1"/>
              <a:t>služeb</a:t>
            </a:r>
            <a:r>
              <a:rPr lang="pl-PL" dirty="0"/>
              <a:t> pro </a:t>
            </a:r>
            <a:r>
              <a:rPr lang="pl-PL" dirty="0" err="1"/>
              <a:t>jinou</a:t>
            </a:r>
            <a:r>
              <a:rPr lang="pl-PL" dirty="0"/>
              <a:t> </a:t>
            </a:r>
            <a:r>
              <a:rPr lang="pl-PL" dirty="0" err="1"/>
              <a:t>právnickou</a:t>
            </a:r>
            <a:r>
              <a:rPr lang="pl-PL" dirty="0"/>
              <a:t> </a:t>
            </a:r>
            <a:r>
              <a:rPr lang="pl-PL" dirty="0" err="1"/>
              <a:t>osobu</a:t>
            </a:r>
            <a:r>
              <a:rPr lang="pl-PL" dirty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jednání</a:t>
            </a:r>
            <a:r>
              <a:rPr lang="pl-PL" dirty="0"/>
              <a:t> jako </a:t>
            </a:r>
            <a:r>
              <a:rPr lang="pl-PL" dirty="0" err="1"/>
              <a:t>pověřený</a:t>
            </a:r>
            <a:r>
              <a:rPr lang="pl-PL" dirty="0"/>
              <a:t> </a:t>
            </a:r>
            <a:r>
              <a:rPr lang="pl-PL" dirty="0" err="1"/>
              <a:t>akcionář</a:t>
            </a:r>
            <a:r>
              <a:rPr lang="pl-PL" dirty="0"/>
              <a:t> pro </a:t>
            </a:r>
            <a:r>
              <a:rPr lang="pl-PL" dirty="0" err="1"/>
              <a:t>jinou</a:t>
            </a:r>
            <a:r>
              <a:rPr lang="pl-PL" dirty="0"/>
              <a:t> </a:t>
            </a:r>
            <a:r>
              <a:rPr lang="pl-PL" dirty="0" err="1"/>
              <a:t>osobu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tato </a:t>
            </a:r>
            <a:r>
              <a:rPr lang="pl-PL" dirty="0" err="1"/>
              <a:t>není</a:t>
            </a:r>
            <a:r>
              <a:rPr lang="pl-PL" dirty="0"/>
              <a:t> </a:t>
            </a:r>
            <a:r>
              <a:rPr lang="pl-PL" dirty="0" err="1"/>
              <a:t>společností</a:t>
            </a:r>
            <a:r>
              <a:rPr lang="pl-PL" dirty="0"/>
              <a:t>, </a:t>
            </a:r>
            <a:r>
              <a:rPr lang="pl-PL" dirty="0" err="1"/>
              <a:t>jejíž</a:t>
            </a:r>
            <a:r>
              <a:rPr lang="pl-PL" dirty="0"/>
              <a:t> </a:t>
            </a:r>
            <a:r>
              <a:rPr lang="pl-PL" dirty="0" err="1"/>
              <a:t>cenné</a:t>
            </a:r>
            <a:r>
              <a:rPr lang="pl-PL" dirty="0"/>
              <a:t> </a:t>
            </a:r>
            <a:r>
              <a:rPr lang="pl-PL" dirty="0" err="1"/>
              <a:t>papíry</a:t>
            </a:r>
            <a:r>
              <a:rPr lang="pl-PL" dirty="0"/>
              <a:t> </a:t>
            </a:r>
            <a:r>
              <a:rPr lang="pl-PL" dirty="0" err="1"/>
              <a:t>jsou</a:t>
            </a:r>
            <a:r>
              <a:rPr lang="pl-PL" dirty="0"/>
              <a:t> </a:t>
            </a:r>
            <a:r>
              <a:rPr lang="pl-PL" dirty="0" err="1"/>
              <a:t>přijaty</a:t>
            </a:r>
            <a:r>
              <a:rPr lang="pl-PL" dirty="0"/>
              <a:t> k </a:t>
            </a:r>
            <a:r>
              <a:rPr lang="pl-PL" dirty="0" err="1"/>
              <a:t>obchodování</a:t>
            </a:r>
            <a:r>
              <a:rPr lang="pl-PL" dirty="0"/>
              <a:t> na </a:t>
            </a:r>
            <a:r>
              <a:rPr lang="pl-PL" dirty="0" err="1"/>
              <a:t>evropském</a:t>
            </a:r>
            <a:r>
              <a:rPr lang="pl-PL" dirty="0"/>
              <a:t> </a:t>
            </a:r>
            <a:r>
              <a:rPr lang="pl-PL" dirty="0" err="1"/>
              <a:t>regulovaném</a:t>
            </a:r>
            <a:r>
              <a:rPr lang="pl-PL" dirty="0"/>
              <a:t> </a:t>
            </a:r>
            <a:r>
              <a:rPr lang="pl-PL" dirty="0" err="1"/>
              <a:t>trhu</a:t>
            </a:r>
            <a:r>
              <a:rPr lang="pl-PL" dirty="0"/>
              <a:t> a </a:t>
            </a:r>
            <a:r>
              <a:rPr lang="pl-PL" dirty="0" err="1"/>
              <a:t>která</a:t>
            </a:r>
            <a:r>
              <a:rPr lang="pl-PL" dirty="0"/>
              <a:t> </a:t>
            </a:r>
            <a:r>
              <a:rPr lang="pl-PL" dirty="0" err="1"/>
              <a:t>podléhá</a:t>
            </a:r>
            <a:r>
              <a:rPr lang="pl-PL" dirty="0"/>
              <a:t> </a:t>
            </a:r>
            <a:r>
              <a:rPr lang="pl-PL" dirty="0" err="1"/>
              <a:t>požadavkům</a:t>
            </a:r>
            <a:r>
              <a:rPr lang="pl-PL" dirty="0"/>
              <a:t> na </a:t>
            </a:r>
            <a:r>
              <a:rPr lang="pl-PL" dirty="0" err="1"/>
              <a:t>zveřejnění</a:t>
            </a:r>
            <a:r>
              <a:rPr lang="pl-PL" dirty="0"/>
              <a:t> </a:t>
            </a:r>
            <a:r>
              <a:rPr lang="pl-PL" dirty="0" err="1"/>
              <a:t>informací</a:t>
            </a:r>
            <a:r>
              <a:rPr lang="pl-PL" dirty="0"/>
              <a:t> </a:t>
            </a:r>
            <a:r>
              <a:rPr lang="pl-PL" dirty="0" err="1"/>
              <a:t>rovnocenným</a:t>
            </a:r>
            <a:r>
              <a:rPr lang="pl-PL" dirty="0"/>
              <a:t> </a:t>
            </a:r>
            <a:r>
              <a:rPr lang="pl-PL" dirty="0" err="1"/>
              <a:t>požadavkům</a:t>
            </a:r>
            <a:r>
              <a:rPr lang="pl-PL" dirty="0"/>
              <a:t> </a:t>
            </a:r>
            <a:r>
              <a:rPr lang="pl-PL" dirty="0" err="1"/>
              <a:t>práva</a:t>
            </a:r>
            <a:r>
              <a:rPr lang="pl-PL" dirty="0"/>
              <a:t> </a:t>
            </a:r>
            <a:r>
              <a:rPr lang="pl-PL" dirty="0" err="1"/>
              <a:t>Evropské</a:t>
            </a:r>
            <a:r>
              <a:rPr lang="pl-PL" dirty="0"/>
              <a:t> unie, </a:t>
            </a:r>
            <a:r>
              <a:rPr lang="pl-PL" dirty="0" err="1"/>
              <a:t>nebo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jednání</a:t>
            </a:r>
            <a:r>
              <a:rPr lang="pl-PL" dirty="0"/>
              <a:t> za tuto </a:t>
            </a:r>
            <a:r>
              <a:rPr lang="pl-PL" dirty="0" err="1"/>
              <a:t>osobu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činnostech</a:t>
            </a:r>
            <a:r>
              <a:rPr lang="pl-PL" dirty="0"/>
              <a:t> </a:t>
            </a:r>
            <a:r>
              <a:rPr lang="pl-PL" dirty="0" err="1"/>
              <a:t>uvedených</a:t>
            </a:r>
            <a:r>
              <a:rPr lang="pl-PL" dirty="0"/>
              <a:t> u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 – </a:t>
            </a:r>
            <a:r>
              <a:rPr lang="pl-PL" dirty="0" err="1"/>
              <a:t>notářů</a:t>
            </a:r>
            <a:r>
              <a:rPr lang="pl-PL" dirty="0"/>
              <a:t> a </a:t>
            </a:r>
            <a:r>
              <a:rPr lang="pl-PL" dirty="0" err="1"/>
              <a:t>advokátů</a:t>
            </a:r>
            <a:r>
              <a:rPr lang="pl-PL" dirty="0"/>
              <a:t> … </a:t>
            </a:r>
            <a:r>
              <a:rPr lang="pl-PL" dirty="0" err="1"/>
              <a:t>např</a:t>
            </a:r>
            <a:r>
              <a:rPr lang="pl-PL" dirty="0"/>
              <a:t>. </a:t>
            </a:r>
            <a:r>
              <a:rPr lang="pl-PL" dirty="0" err="1"/>
              <a:t>úschovy</a:t>
            </a:r>
            <a:r>
              <a:rPr lang="pl-PL" dirty="0"/>
              <a:t> </a:t>
            </a:r>
            <a:r>
              <a:rPr lang="pl-PL" dirty="0" err="1"/>
              <a:t>majetku</a:t>
            </a:r>
            <a:r>
              <a:rPr lang="pl-PL" dirty="0"/>
              <a:t> 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697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A04FF2-7E13-4D9B-B3E6-0564192E7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- </a:t>
            </a:r>
            <a:r>
              <a:rPr lang="cs-CZ" b="1" dirty="0"/>
              <a:t>obchodující nebo skladující umělecká díla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FBECA3-64F8-4151-867B-AC69B5D4B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/>
              <a:t>1.</a:t>
            </a:r>
            <a:r>
              <a:rPr lang="pl-PL" dirty="0"/>
              <a:t> </a:t>
            </a:r>
            <a:r>
              <a:rPr lang="pl-PL" b="1" dirty="0" err="1"/>
              <a:t>obchodující</a:t>
            </a:r>
            <a:r>
              <a:rPr lang="pl-PL" b="1" dirty="0"/>
              <a:t> </a:t>
            </a:r>
            <a:r>
              <a:rPr lang="pl-PL" dirty="0"/>
              <a:t>s </a:t>
            </a:r>
            <a:r>
              <a:rPr lang="pl-PL" dirty="0" err="1"/>
              <a:t>uměleckými</a:t>
            </a:r>
            <a:r>
              <a:rPr lang="pl-PL" dirty="0"/>
              <a:t> </a:t>
            </a:r>
            <a:r>
              <a:rPr lang="pl-PL" dirty="0" err="1"/>
              <a:t>díly</a:t>
            </a:r>
            <a:r>
              <a:rPr lang="pl-PL" dirty="0"/>
              <a:t> podle </a:t>
            </a:r>
            <a:r>
              <a:rPr lang="pl-PL" dirty="0" err="1"/>
              <a:t>přílohy</a:t>
            </a:r>
            <a:r>
              <a:rPr lang="pl-PL" dirty="0"/>
              <a:t> č. 3 k AML </a:t>
            </a:r>
            <a:r>
              <a:rPr lang="pl-PL" dirty="0" err="1"/>
              <a:t>zákonu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</a:t>
            </a:r>
            <a:r>
              <a:rPr lang="pl-PL" dirty="0" err="1"/>
              <a:t>jejich</a:t>
            </a:r>
            <a:r>
              <a:rPr lang="pl-PL" dirty="0"/>
              <a:t> </a:t>
            </a:r>
            <a:r>
              <a:rPr lang="pl-PL" dirty="0" err="1"/>
              <a:t>hodnota</a:t>
            </a:r>
            <a:r>
              <a:rPr lang="pl-PL" dirty="0"/>
              <a:t> </a:t>
            </a:r>
            <a:r>
              <a:rPr lang="pl-PL" dirty="0" err="1"/>
              <a:t>dosáhne</a:t>
            </a:r>
            <a:r>
              <a:rPr lang="pl-PL" dirty="0"/>
              <a:t> </a:t>
            </a:r>
            <a:r>
              <a:rPr lang="pl-PL" dirty="0" err="1"/>
              <a:t>alespoň</a:t>
            </a:r>
            <a:r>
              <a:rPr lang="pl-PL" dirty="0"/>
              <a:t> 10000 EUR, </a:t>
            </a:r>
            <a:r>
              <a:rPr lang="pl-PL" dirty="0" err="1"/>
              <a:t>kulturními</a:t>
            </a:r>
            <a:r>
              <a:rPr lang="pl-PL" dirty="0"/>
              <a:t> </a:t>
            </a:r>
            <a:r>
              <a:rPr lang="pl-PL" dirty="0" err="1"/>
              <a:t>památkami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předměty</a:t>
            </a:r>
            <a:r>
              <a:rPr lang="pl-PL" dirty="0"/>
              <a:t> </a:t>
            </a:r>
            <a:r>
              <a:rPr lang="pl-PL" dirty="0" err="1"/>
              <a:t>kulturní</a:t>
            </a:r>
            <a:r>
              <a:rPr lang="pl-PL" dirty="0"/>
              <a:t> </a:t>
            </a:r>
            <a:r>
              <a:rPr lang="pl-PL" dirty="0" err="1"/>
              <a:t>hodnoty</a:t>
            </a:r>
            <a:r>
              <a:rPr lang="pl-PL" dirty="0"/>
              <a:t>,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zprostředkovávající</a:t>
            </a:r>
            <a:r>
              <a:rPr lang="pl-PL" dirty="0"/>
              <a:t> </a:t>
            </a:r>
            <a:r>
              <a:rPr lang="pl-PL" dirty="0" err="1"/>
              <a:t>takové</a:t>
            </a:r>
            <a:r>
              <a:rPr lang="pl-PL" dirty="0"/>
              <a:t> obchody,</a:t>
            </a:r>
          </a:p>
          <a:p>
            <a:pPr marL="0" indent="0">
              <a:buNone/>
            </a:pPr>
            <a:r>
              <a:rPr lang="pl-PL" i="1" dirty="0"/>
              <a:t>2.</a:t>
            </a:r>
            <a:r>
              <a:rPr lang="pl-PL" dirty="0"/>
              <a:t> </a:t>
            </a:r>
            <a:r>
              <a:rPr lang="pl-PL" b="1" dirty="0" err="1"/>
              <a:t>oprávněná</a:t>
            </a:r>
            <a:r>
              <a:rPr lang="pl-PL" b="1" dirty="0"/>
              <a:t> </a:t>
            </a:r>
            <a:r>
              <a:rPr lang="pl-PL" b="1" dirty="0" err="1"/>
              <a:t>ke</a:t>
            </a:r>
            <a:r>
              <a:rPr lang="pl-PL" b="1" dirty="0"/>
              <a:t> </a:t>
            </a:r>
            <a:r>
              <a:rPr lang="pl-PL" b="1" dirty="0" err="1"/>
              <a:t>skladování</a:t>
            </a:r>
            <a:r>
              <a:rPr lang="pl-PL" b="1" dirty="0"/>
              <a:t> </a:t>
            </a:r>
            <a:r>
              <a:rPr lang="pl-PL" dirty="0" err="1"/>
              <a:t>uměleckých</a:t>
            </a:r>
            <a:r>
              <a:rPr lang="pl-PL" dirty="0"/>
              <a:t> </a:t>
            </a:r>
            <a:r>
              <a:rPr lang="pl-PL" dirty="0" err="1"/>
              <a:t>děl</a:t>
            </a:r>
            <a:r>
              <a:rPr lang="pl-PL" dirty="0"/>
              <a:t> podle </a:t>
            </a:r>
            <a:r>
              <a:rPr lang="pl-PL" dirty="0" err="1"/>
              <a:t>přílohy</a:t>
            </a:r>
            <a:r>
              <a:rPr lang="pl-PL" dirty="0"/>
              <a:t> č. 3 k AML </a:t>
            </a:r>
            <a:r>
              <a:rPr lang="pl-PL" dirty="0" err="1"/>
              <a:t>zákonu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</a:t>
            </a:r>
            <a:r>
              <a:rPr lang="pl-PL" dirty="0" err="1"/>
              <a:t>jejich</a:t>
            </a:r>
            <a:r>
              <a:rPr lang="pl-PL" dirty="0"/>
              <a:t> </a:t>
            </a:r>
            <a:r>
              <a:rPr lang="pl-PL" dirty="0" err="1"/>
              <a:t>hodnota</a:t>
            </a:r>
            <a:r>
              <a:rPr lang="pl-PL" dirty="0"/>
              <a:t> </a:t>
            </a:r>
            <a:r>
              <a:rPr lang="pl-PL" dirty="0" err="1"/>
              <a:t>dosáhne</a:t>
            </a:r>
            <a:r>
              <a:rPr lang="pl-PL" dirty="0"/>
              <a:t> </a:t>
            </a:r>
            <a:r>
              <a:rPr lang="pl-PL" dirty="0" err="1"/>
              <a:t>alespoň</a:t>
            </a:r>
            <a:r>
              <a:rPr lang="pl-PL" dirty="0"/>
              <a:t> 10000 EUR, </a:t>
            </a:r>
            <a:r>
              <a:rPr lang="pl-PL" dirty="0" err="1"/>
              <a:t>kulturních</a:t>
            </a:r>
            <a:r>
              <a:rPr lang="pl-PL" dirty="0"/>
              <a:t> </a:t>
            </a:r>
            <a:r>
              <a:rPr lang="pl-PL" dirty="0" err="1"/>
              <a:t>památek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předmětů</a:t>
            </a:r>
            <a:r>
              <a:rPr lang="pl-PL" dirty="0"/>
              <a:t> </a:t>
            </a:r>
            <a:r>
              <a:rPr lang="pl-PL" dirty="0" err="1"/>
              <a:t>kulturní</a:t>
            </a:r>
            <a:r>
              <a:rPr lang="pl-PL" dirty="0"/>
              <a:t> </a:t>
            </a:r>
            <a:r>
              <a:rPr lang="pl-PL" dirty="0" err="1"/>
              <a:t>hodnoty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k </a:t>
            </a:r>
            <a:r>
              <a:rPr lang="pl-PL" dirty="0" err="1"/>
              <a:t>němu</a:t>
            </a:r>
            <a:r>
              <a:rPr lang="pl-PL" dirty="0"/>
              <a:t> </a:t>
            </a:r>
            <a:r>
              <a:rPr lang="pl-PL" dirty="0" err="1"/>
              <a:t>dochází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svobodných</a:t>
            </a:r>
            <a:r>
              <a:rPr lang="pl-PL" dirty="0"/>
              <a:t> </a:t>
            </a:r>
            <a:r>
              <a:rPr lang="pl-PL" dirty="0" err="1"/>
              <a:t>pásmech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Pozn</a:t>
            </a:r>
            <a:r>
              <a:rPr lang="pl-PL" dirty="0"/>
              <a:t>.: ./.</a:t>
            </a:r>
          </a:p>
        </p:txBody>
      </p:sp>
    </p:spTree>
    <p:extLst>
      <p:ext uri="{BB962C8B-B14F-4D97-AF65-F5344CB8AC3E}">
        <p14:creationId xmlns:p14="http://schemas.microsoft.com/office/powerpoint/2010/main" val="1239917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E075F1A3-43A9-49EE-A546-D580E5DC2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311671"/>
              </p:ext>
            </p:extLst>
          </p:nvPr>
        </p:nvGraphicFramePr>
        <p:xfrm>
          <a:off x="1006679" y="1808306"/>
          <a:ext cx="8564348" cy="4356061"/>
        </p:xfrm>
        <a:graphic>
          <a:graphicData uri="http://schemas.openxmlformats.org/drawingml/2006/table">
            <a:tbl>
              <a:tblPr/>
              <a:tblGrid>
                <a:gridCol w="4282174">
                  <a:extLst>
                    <a:ext uri="{9D8B030D-6E8A-4147-A177-3AD203B41FA5}">
                      <a16:colId xmlns:a16="http://schemas.microsoft.com/office/drawing/2014/main" val="2231293604"/>
                    </a:ext>
                  </a:extLst>
                </a:gridCol>
                <a:gridCol w="4282174">
                  <a:extLst>
                    <a:ext uri="{9D8B030D-6E8A-4147-A177-3AD203B41FA5}">
                      <a16:colId xmlns:a16="http://schemas.microsoft.com/office/drawing/2014/main" val="1378398442"/>
                    </a:ext>
                  </a:extLst>
                </a:gridCol>
              </a:tblGrid>
              <a:tr h="241741">
                <a:tc>
                  <a:txBody>
                    <a:bodyPr/>
                    <a:lstStyle/>
                    <a:p>
                      <a:r>
                        <a:rPr lang="pl-PL" sz="1200" dirty="0" err="1"/>
                        <a:t>Kód</a:t>
                      </a:r>
                      <a:r>
                        <a:rPr lang="pl-PL" sz="1200" dirty="0"/>
                        <a:t> nomenklatury </a:t>
                      </a:r>
                      <a:r>
                        <a:rPr lang="pl-PL" sz="1200" dirty="0" err="1"/>
                        <a:t>celního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sazebníku</a:t>
                      </a:r>
                      <a:endParaRPr lang="pl-PL" sz="1200" dirty="0"/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err="1"/>
                        <a:t>Název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zboží</a:t>
                      </a:r>
                      <a:endParaRPr lang="pl-PL" sz="1200" dirty="0"/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926507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fontAlgn="t"/>
                      <a:r>
                        <a:rPr lang="pl-PL" sz="1200">
                          <a:effectLst/>
                        </a:rPr>
                        <a:t>5805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err="1"/>
                        <a:t>Tapisérie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zhotovené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ručně</a:t>
                      </a:r>
                      <a:r>
                        <a:rPr lang="pl-PL" sz="1200" dirty="0"/>
                        <a:t> podle </a:t>
                      </a:r>
                      <a:r>
                        <a:rPr lang="pl-PL" sz="1200" dirty="0" err="1"/>
                        <a:t>originální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předlohy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poskytnuté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umělcem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nejvýše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však</a:t>
                      </a:r>
                      <a:r>
                        <a:rPr lang="pl-PL" sz="1200" dirty="0"/>
                        <a:t> v 8 </a:t>
                      </a:r>
                      <a:r>
                        <a:rPr lang="pl-PL" sz="1200" dirty="0" err="1"/>
                        <a:t>kopiích</a:t>
                      </a:r>
                      <a:r>
                        <a:rPr lang="pl-PL" sz="1200" dirty="0"/>
                        <a:t>.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652658"/>
                  </a:ext>
                </a:extLst>
              </a:tr>
              <a:tr h="604352">
                <a:tc>
                  <a:txBody>
                    <a:bodyPr/>
                    <a:lstStyle/>
                    <a:p>
                      <a:pPr fontAlgn="t"/>
                      <a:r>
                        <a:rPr lang="pl-PL" sz="1200" dirty="0">
                          <a:effectLst/>
                        </a:rPr>
                        <a:t>6304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err="1"/>
                        <a:t>Nástěnné</a:t>
                      </a:r>
                      <a:r>
                        <a:rPr lang="pl-PL" sz="1200" b="1" dirty="0"/>
                        <a:t> </a:t>
                      </a:r>
                      <a:r>
                        <a:rPr lang="pl-PL" sz="1200" b="1" dirty="0" err="1"/>
                        <a:t>textilie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zhotovené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ručně</a:t>
                      </a:r>
                      <a:r>
                        <a:rPr lang="pl-PL" sz="1200" dirty="0"/>
                        <a:t> podle </a:t>
                      </a:r>
                      <a:r>
                        <a:rPr lang="pl-PL" sz="1200" dirty="0" err="1"/>
                        <a:t>originální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předlohy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poskytnuté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umělcem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nejvýše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však</a:t>
                      </a:r>
                      <a:r>
                        <a:rPr lang="pl-PL" sz="1200" dirty="0"/>
                        <a:t> v 8 </a:t>
                      </a:r>
                      <a:r>
                        <a:rPr lang="pl-PL" sz="1200" dirty="0" err="1"/>
                        <a:t>kopiích</a:t>
                      </a:r>
                      <a:r>
                        <a:rPr lang="pl-PL" sz="1200" dirty="0"/>
                        <a:t>.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769568"/>
                  </a:ext>
                </a:extLst>
              </a:tr>
              <a:tr h="1329575">
                <a:tc>
                  <a:txBody>
                    <a:bodyPr/>
                    <a:lstStyle/>
                    <a:p>
                      <a:pPr fontAlgn="t"/>
                      <a:r>
                        <a:rPr lang="pl-PL" sz="1200">
                          <a:effectLst/>
                        </a:rPr>
                        <a:t>9701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/>
                        <a:t>Obrazy, </a:t>
                      </a:r>
                      <a:r>
                        <a:rPr lang="pl-PL" sz="1200" b="1" dirty="0" err="1"/>
                        <a:t>malby</a:t>
                      </a:r>
                      <a:r>
                        <a:rPr lang="pl-PL" sz="1200" b="1" dirty="0"/>
                        <a:t>, </a:t>
                      </a:r>
                      <a:r>
                        <a:rPr lang="pl-PL" sz="1200" b="1" dirty="0" err="1"/>
                        <a:t>kresby</a:t>
                      </a:r>
                      <a:r>
                        <a:rPr lang="pl-PL" sz="1200" b="1" dirty="0"/>
                        <a:t>, </a:t>
                      </a:r>
                      <a:r>
                        <a:rPr lang="pl-PL" sz="1200" b="1" dirty="0" err="1"/>
                        <a:t>koláže</a:t>
                      </a:r>
                      <a:r>
                        <a:rPr lang="pl-PL" sz="1200" b="1" dirty="0"/>
                        <a:t> </a:t>
                      </a:r>
                      <a:r>
                        <a:rPr lang="pl-PL" sz="1200" dirty="0"/>
                        <a:t>a </a:t>
                      </a:r>
                      <a:r>
                        <a:rPr lang="pl-PL" sz="1200" dirty="0" err="1"/>
                        <a:t>podobná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výtvarná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díla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zhotoveny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zcela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výhradně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ručně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umělcem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kromě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plánů</a:t>
                      </a:r>
                      <a:r>
                        <a:rPr lang="pl-PL" sz="1200" dirty="0"/>
                        <a:t> a </a:t>
                      </a:r>
                      <a:r>
                        <a:rPr lang="pl-PL" sz="1200" dirty="0" err="1"/>
                        <a:t>výkresů</a:t>
                      </a:r>
                      <a:r>
                        <a:rPr lang="pl-PL" sz="1200" dirty="0"/>
                        <a:t> pro </a:t>
                      </a:r>
                      <a:r>
                        <a:rPr lang="pl-PL" sz="1200" dirty="0" err="1"/>
                        <a:t>architektonické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technické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průmyslové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obchodní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topografické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nebo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podobné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účely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ručně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dekorované</a:t>
                      </a:r>
                      <a:r>
                        <a:rPr lang="pl-PL" sz="1200" dirty="0"/>
                        <a:t> a </a:t>
                      </a:r>
                      <a:r>
                        <a:rPr lang="pl-PL" sz="1200" dirty="0" err="1"/>
                        <a:t>zhotovené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předměty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divadelní</a:t>
                      </a:r>
                      <a:r>
                        <a:rPr lang="pl-PL" sz="1200" dirty="0"/>
                        <a:t> kulisy, </a:t>
                      </a:r>
                      <a:r>
                        <a:rPr lang="pl-PL" sz="1200" dirty="0" err="1"/>
                        <a:t>ateliérová</a:t>
                      </a:r>
                      <a:r>
                        <a:rPr lang="pl-PL" sz="1200" dirty="0"/>
                        <a:t> a </a:t>
                      </a:r>
                      <a:r>
                        <a:rPr lang="pl-PL" sz="1200" dirty="0" err="1"/>
                        <a:t>podobná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malovaná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pozadí</a:t>
                      </a:r>
                      <a:r>
                        <a:rPr lang="pl-PL" sz="1200" dirty="0"/>
                        <a:t>.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127773"/>
                  </a:ext>
                </a:extLst>
              </a:tr>
              <a:tr h="966964">
                <a:tc>
                  <a:txBody>
                    <a:bodyPr/>
                    <a:lstStyle/>
                    <a:p>
                      <a:pPr fontAlgn="t"/>
                      <a:r>
                        <a:rPr lang="pl-PL" sz="1200">
                          <a:effectLst/>
                        </a:rPr>
                        <a:t>9702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err="1"/>
                        <a:t>Původní</a:t>
                      </a:r>
                      <a:r>
                        <a:rPr lang="pl-PL" sz="1200" b="1" dirty="0"/>
                        <a:t> </a:t>
                      </a:r>
                      <a:r>
                        <a:rPr lang="pl-PL" sz="1200" b="1" dirty="0" err="1"/>
                        <a:t>rytiny</a:t>
                      </a:r>
                      <a:r>
                        <a:rPr lang="pl-PL" sz="1200" b="1" dirty="0"/>
                        <a:t>, </a:t>
                      </a:r>
                      <a:r>
                        <a:rPr lang="pl-PL" sz="1200" b="1" dirty="0" err="1"/>
                        <a:t>tisky</a:t>
                      </a:r>
                      <a:r>
                        <a:rPr lang="pl-PL" sz="1200" b="1" dirty="0"/>
                        <a:t> a litografie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které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jsou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zhotoveny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umělcem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bezprostředním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přetiskem</a:t>
                      </a:r>
                      <a:r>
                        <a:rPr lang="pl-PL" sz="1200" dirty="0"/>
                        <a:t> v </a:t>
                      </a:r>
                      <a:r>
                        <a:rPr lang="pl-PL" sz="1200" dirty="0" err="1"/>
                        <a:t>omezeném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počtu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exemplářů</a:t>
                      </a:r>
                      <a:r>
                        <a:rPr lang="pl-PL" sz="1200" dirty="0"/>
                        <a:t> v </a:t>
                      </a:r>
                      <a:r>
                        <a:rPr lang="pl-PL" sz="1200" dirty="0" err="1"/>
                        <a:t>černobílém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nebo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barevném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provedení</a:t>
                      </a:r>
                      <a:r>
                        <a:rPr lang="pl-PL" sz="1200" dirty="0"/>
                        <a:t>, a to </a:t>
                      </a:r>
                      <a:r>
                        <a:rPr lang="pl-PL" sz="1200" dirty="0" err="1"/>
                        <a:t>výhradně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ručně</a:t>
                      </a:r>
                      <a:r>
                        <a:rPr lang="pl-PL" sz="1200" dirty="0"/>
                        <a:t> nikoli </a:t>
                      </a:r>
                      <a:r>
                        <a:rPr lang="pl-PL" sz="1200" dirty="0" err="1"/>
                        <a:t>mechanickým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nebo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fototechnickým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postupem</a:t>
                      </a:r>
                      <a:r>
                        <a:rPr lang="pl-PL" sz="1200" dirty="0"/>
                        <a:t>.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748874"/>
                  </a:ext>
                </a:extLst>
              </a:tr>
              <a:tr h="785658">
                <a:tc>
                  <a:txBody>
                    <a:bodyPr/>
                    <a:lstStyle/>
                    <a:p>
                      <a:pPr fontAlgn="t"/>
                      <a:r>
                        <a:rPr lang="pl-PL" sz="1200">
                          <a:effectLst/>
                        </a:rPr>
                        <a:t>9703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err="1"/>
                        <a:t>Původní</a:t>
                      </a:r>
                      <a:r>
                        <a:rPr lang="pl-PL" sz="1200" b="1" dirty="0"/>
                        <a:t> </a:t>
                      </a:r>
                      <a:r>
                        <a:rPr lang="pl-PL" sz="1200" b="1" dirty="0" err="1"/>
                        <a:t>plastiky</a:t>
                      </a:r>
                      <a:r>
                        <a:rPr lang="pl-PL" sz="1200" b="1" dirty="0"/>
                        <a:t> a sochy </a:t>
                      </a:r>
                      <a:r>
                        <a:rPr lang="pl-PL" sz="1200" dirty="0"/>
                        <a:t>z </a:t>
                      </a:r>
                      <a:r>
                        <a:rPr lang="pl-PL" sz="1200" dirty="0" err="1"/>
                        <a:t>jakéhokoliv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materiálu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pokud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byly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zcela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zhotoveny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umělcem</a:t>
                      </a:r>
                      <a:r>
                        <a:rPr lang="pl-PL" sz="1200" dirty="0"/>
                        <a:t>; </a:t>
                      </a:r>
                      <a:r>
                        <a:rPr lang="pl-PL" sz="1200" dirty="0" err="1"/>
                        <a:t>odlévané</a:t>
                      </a:r>
                      <a:r>
                        <a:rPr lang="pl-PL" sz="1200" dirty="0"/>
                        <a:t> sochy do 8 </a:t>
                      </a:r>
                      <a:r>
                        <a:rPr lang="pl-PL" sz="1200" dirty="0" err="1"/>
                        <a:t>kusů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pokud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výroba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probíhá</a:t>
                      </a:r>
                      <a:r>
                        <a:rPr lang="pl-PL" sz="1200" dirty="0"/>
                        <a:t> pod </a:t>
                      </a:r>
                      <a:r>
                        <a:rPr lang="pl-PL" sz="1200" dirty="0" err="1"/>
                        <a:t>dohledem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umělce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nebo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jeho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právního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zástupce</a:t>
                      </a:r>
                      <a:r>
                        <a:rPr lang="pl-PL" sz="1200" dirty="0"/>
                        <a:t>.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562233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15F21B4F-283F-4078-B249-BDA865D6F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456" y="664978"/>
            <a:ext cx="869857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Uměleckým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dílem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kumimoji="0" lang="pl-PL" altLang="pl-P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účely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AML </a:t>
            </a:r>
            <a:r>
              <a:rPr kumimoji="0" lang="pl-PL" altLang="pl-P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zákona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rozumí</a:t>
            </a:r>
            <a:r>
              <a:rPr lang="pl-PL" altLang="pl-PL" dirty="0">
                <a:latin typeface="Arial" panose="020B0604020202020204" pitchFamily="34" charset="0"/>
              </a:rPr>
              <a:t>: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dílo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odpovídá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současně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kódu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nomenklatury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celního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sazebníku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výslovně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uvedenému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slovnímu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popisu k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tomuto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kódu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textové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části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přílohy</a:t>
            </a:r>
            <a:r>
              <a:rPr lang="pl-PL" altLang="pl-PL" dirty="0">
                <a:latin typeface="Arial" panose="020B0604020202020204" pitchFamily="34" charset="0"/>
              </a:rPr>
              <a:t> </a:t>
            </a:r>
            <a:r>
              <a:rPr lang="pl-PL" altLang="pl-PL" b="1" dirty="0">
                <a:latin typeface="Arial" panose="020B0604020202020204" pitchFamily="34" charset="0"/>
              </a:rPr>
              <a:t>3. AML </a:t>
            </a:r>
            <a:r>
              <a:rPr lang="pl-PL" altLang="pl-PL" b="1" dirty="0" err="1">
                <a:latin typeface="Arial" panose="020B0604020202020204" pitchFamily="34" charset="0"/>
              </a:rPr>
              <a:t>zákona</a:t>
            </a:r>
            <a:r>
              <a:rPr lang="pl-PL" altLang="pl-PL" b="1" dirty="0">
                <a:latin typeface="Arial" panose="020B0604020202020204" pitchFamily="34" charset="0"/>
              </a:rPr>
              <a:t> </a:t>
            </a:r>
            <a:endParaRPr kumimoji="0" lang="pl-PL" altLang="pl-P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021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488E4-FB06-4B8A-B5BF-F7826EFF7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použité zboží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B12896-97FD-4E77-98B4-4828BC29A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osoba </a:t>
            </a:r>
            <a:r>
              <a:rPr lang="pl-PL" dirty="0" err="1"/>
              <a:t>oprávněná</a:t>
            </a:r>
            <a:r>
              <a:rPr lang="pl-PL" dirty="0"/>
              <a:t> k </a:t>
            </a:r>
            <a:r>
              <a:rPr lang="pl-PL" dirty="0" err="1"/>
              <a:t>obchodování</a:t>
            </a:r>
            <a:r>
              <a:rPr lang="pl-PL" dirty="0"/>
              <a:t> s </a:t>
            </a:r>
            <a:r>
              <a:rPr lang="pl-PL" dirty="0" err="1"/>
              <a:t>použitým</a:t>
            </a:r>
            <a:r>
              <a:rPr lang="pl-PL" dirty="0"/>
              <a:t> </a:t>
            </a:r>
            <a:r>
              <a:rPr lang="pl-PL" dirty="0" err="1"/>
              <a:t>zbožím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ke</a:t>
            </a:r>
            <a:r>
              <a:rPr lang="pl-PL" dirty="0"/>
              <a:t> </a:t>
            </a:r>
            <a:r>
              <a:rPr lang="pl-PL" dirty="0" err="1"/>
              <a:t>zprostředkování</a:t>
            </a:r>
            <a:r>
              <a:rPr lang="pl-PL" dirty="0"/>
              <a:t> </a:t>
            </a:r>
            <a:r>
              <a:rPr lang="pl-PL" dirty="0" err="1"/>
              <a:t>takových</a:t>
            </a:r>
            <a:r>
              <a:rPr lang="pl-PL" dirty="0"/>
              <a:t> </a:t>
            </a:r>
            <a:r>
              <a:rPr lang="pl-PL" dirty="0" err="1"/>
              <a:t>obchodů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k </a:t>
            </a:r>
            <a:r>
              <a:rPr lang="pl-PL" dirty="0" err="1"/>
              <a:t>přijímání</a:t>
            </a:r>
            <a:r>
              <a:rPr lang="pl-PL" dirty="0"/>
              <a:t> </a:t>
            </a:r>
            <a:r>
              <a:rPr lang="pl-PL" dirty="0" err="1"/>
              <a:t>věcí</a:t>
            </a:r>
            <a:r>
              <a:rPr lang="pl-PL" dirty="0"/>
              <a:t> do </a:t>
            </a:r>
            <a:r>
              <a:rPr lang="pl-PL" dirty="0" err="1"/>
              <a:t>zástavy</a:t>
            </a:r>
            <a:r>
              <a:rPr lang="pl-PL" dirty="0"/>
              <a:t>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207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D1EF4-3999-4747-8122-7C63D3E4B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</a:t>
            </a:r>
            <a:r>
              <a:rPr lang="cs-CZ" b="1" dirty="0"/>
              <a:t>Národní správce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795AE7-8412-49DF-AB7D-245B2CAE9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národní</a:t>
            </a:r>
            <a:r>
              <a:rPr lang="pl-PL" dirty="0"/>
              <a:t> </a:t>
            </a:r>
            <a:r>
              <a:rPr lang="pl-PL" dirty="0" err="1"/>
              <a:t>správce</a:t>
            </a:r>
            <a:r>
              <a:rPr lang="pl-PL" dirty="0"/>
              <a:t> </a:t>
            </a:r>
            <a:r>
              <a:rPr lang="pl-PL" dirty="0" err="1"/>
              <a:t>rejstříku</a:t>
            </a:r>
            <a:r>
              <a:rPr lang="pl-PL" dirty="0"/>
              <a:t> </a:t>
            </a:r>
            <a:r>
              <a:rPr lang="pl-PL" dirty="0" err="1"/>
              <a:t>obchodování</a:t>
            </a:r>
            <a:r>
              <a:rPr lang="pl-PL" dirty="0"/>
              <a:t> s </a:t>
            </a:r>
            <a:r>
              <a:rPr lang="pl-PL" dirty="0" err="1"/>
              <a:t>povolenkami</a:t>
            </a:r>
            <a:r>
              <a:rPr lang="pl-PL" dirty="0"/>
              <a:t> podle </a:t>
            </a:r>
            <a:r>
              <a:rPr lang="pl-PL" dirty="0" err="1"/>
              <a:t>zákona</a:t>
            </a:r>
            <a:r>
              <a:rPr lang="pl-PL" dirty="0"/>
              <a:t> o </a:t>
            </a:r>
            <a:r>
              <a:rPr lang="pl-PL" dirty="0" err="1"/>
              <a:t>podmínkách</a:t>
            </a:r>
            <a:r>
              <a:rPr lang="pl-PL" dirty="0"/>
              <a:t> </a:t>
            </a:r>
            <a:r>
              <a:rPr lang="pl-PL" dirty="0" err="1"/>
              <a:t>obchodování</a:t>
            </a:r>
            <a:r>
              <a:rPr lang="pl-PL" dirty="0"/>
              <a:t> s </a:t>
            </a:r>
            <a:r>
              <a:rPr lang="pl-PL" dirty="0" err="1"/>
              <a:t>povolenkami</a:t>
            </a:r>
            <a:r>
              <a:rPr lang="pl-PL" dirty="0"/>
              <a:t> na </a:t>
            </a:r>
            <a:r>
              <a:rPr lang="pl-PL" dirty="0" err="1"/>
              <a:t>emise</a:t>
            </a:r>
            <a:r>
              <a:rPr lang="pl-PL" dirty="0"/>
              <a:t> </a:t>
            </a:r>
            <a:r>
              <a:rPr lang="pl-PL" dirty="0" err="1"/>
              <a:t>skleníkových</a:t>
            </a:r>
            <a:r>
              <a:rPr lang="pl-PL" dirty="0"/>
              <a:t> </a:t>
            </a:r>
            <a:r>
              <a:rPr lang="pl-PL" dirty="0" err="1"/>
              <a:t>plynů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6594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9C044-CF1E-47D8-8F47-BF4FCD4D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</a:t>
            </a:r>
            <a:r>
              <a:rPr lang="cs-CZ" b="1" dirty="0"/>
              <a:t>virtuální aktiva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E5BE93-31FF-4BC1-8379-AA588C3A2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osoba </a:t>
            </a:r>
            <a:r>
              <a:rPr lang="pl-PL" dirty="0" err="1"/>
              <a:t>poskytující</a:t>
            </a:r>
            <a:r>
              <a:rPr lang="pl-PL" dirty="0"/>
              <a:t> </a:t>
            </a:r>
            <a:r>
              <a:rPr lang="pl-PL" dirty="0" err="1"/>
              <a:t>služby</a:t>
            </a:r>
            <a:r>
              <a:rPr lang="pl-PL" dirty="0"/>
              <a:t> </a:t>
            </a:r>
            <a:r>
              <a:rPr lang="pl-PL" dirty="0" err="1"/>
              <a:t>spojené</a:t>
            </a:r>
            <a:r>
              <a:rPr lang="pl-PL" dirty="0"/>
              <a:t> s </a:t>
            </a:r>
            <a:r>
              <a:rPr lang="pl-PL" b="1" dirty="0" err="1"/>
              <a:t>virtuálním</a:t>
            </a:r>
            <a:r>
              <a:rPr lang="pl-PL" b="1" dirty="0"/>
              <a:t> </a:t>
            </a:r>
            <a:r>
              <a:rPr lang="pl-PL" b="1" dirty="0" err="1"/>
              <a:t>aktivem</a:t>
            </a:r>
            <a:r>
              <a:rPr lang="pl-PL" b="1" dirty="0"/>
              <a:t> =</a:t>
            </a:r>
          </a:p>
          <a:p>
            <a:pPr marL="0" indent="0">
              <a:buNone/>
            </a:pPr>
            <a:endParaRPr lang="pl-PL" b="1" dirty="0"/>
          </a:p>
          <a:p>
            <a:r>
              <a:rPr lang="pl-PL" dirty="0" err="1"/>
              <a:t>Virtuálním</a:t>
            </a:r>
            <a:r>
              <a:rPr lang="pl-PL" dirty="0"/>
              <a:t> </a:t>
            </a:r>
            <a:r>
              <a:rPr lang="pl-PL" dirty="0" err="1"/>
              <a:t>aktivem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pro </a:t>
            </a:r>
            <a:r>
              <a:rPr lang="pl-PL" dirty="0" err="1"/>
              <a:t>účely</a:t>
            </a:r>
            <a:r>
              <a:rPr lang="pl-PL" dirty="0"/>
              <a:t> AML </a:t>
            </a:r>
            <a:r>
              <a:rPr lang="pl-PL" dirty="0" err="1"/>
              <a:t>zákona</a:t>
            </a:r>
            <a:r>
              <a:rPr lang="pl-PL" dirty="0"/>
              <a:t> </a:t>
            </a:r>
            <a:r>
              <a:rPr lang="pl-PL" dirty="0" err="1"/>
              <a:t>rozumí</a:t>
            </a:r>
            <a:r>
              <a:rPr lang="pl-PL" dirty="0"/>
              <a:t> </a:t>
            </a:r>
            <a:r>
              <a:rPr lang="pl-PL" b="1" dirty="0" err="1"/>
              <a:t>elektronicky</a:t>
            </a:r>
            <a:r>
              <a:rPr lang="pl-PL" b="1" dirty="0"/>
              <a:t> </a:t>
            </a:r>
            <a:r>
              <a:rPr lang="pl-PL" b="1" dirty="0" err="1"/>
              <a:t>uchovatelná</a:t>
            </a:r>
            <a:r>
              <a:rPr lang="pl-PL" b="1" dirty="0"/>
              <a:t> </a:t>
            </a:r>
            <a:r>
              <a:rPr lang="pl-PL" b="1" dirty="0" err="1"/>
              <a:t>nebo</a:t>
            </a:r>
            <a:r>
              <a:rPr lang="pl-PL" b="1" dirty="0"/>
              <a:t> </a:t>
            </a:r>
            <a:r>
              <a:rPr lang="pl-PL" b="1" dirty="0" err="1"/>
              <a:t>převoditelná</a:t>
            </a:r>
            <a:r>
              <a:rPr lang="pl-PL" b="1" dirty="0"/>
              <a:t> </a:t>
            </a:r>
            <a:r>
              <a:rPr lang="pl-PL" b="1" dirty="0" err="1"/>
              <a:t>jednotka</a:t>
            </a:r>
            <a:r>
              <a:rPr lang="pl-PL" dirty="0"/>
              <a:t>, </a:t>
            </a:r>
            <a:r>
              <a:rPr lang="pl-PL" dirty="0" err="1"/>
              <a:t>která</a:t>
            </a:r>
            <a:r>
              <a:rPr lang="pl-PL" dirty="0"/>
              <a:t> je</a:t>
            </a:r>
          </a:p>
          <a:p>
            <a:r>
              <a:rPr lang="pl-PL" i="1" dirty="0"/>
              <a:t>a)</a:t>
            </a:r>
            <a:r>
              <a:rPr lang="pl-PL" dirty="0"/>
              <a:t> </a:t>
            </a:r>
            <a:r>
              <a:rPr lang="pl-PL" b="1" dirty="0" err="1"/>
              <a:t>způsobilá</a:t>
            </a:r>
            <a:r>
              <a:rPr lang="pl-PL" b="1" dirty="0"/>
              <a:t> </a:t>
            </a:r>
            <a:r>
              <a:rPr lang="pl-PL" b="1" dirty="0" err="1"/>
              <a:t>plnit</a:t>
            </a:r>
            <a:r>
              <a:rPr lang="pl-PL" b="1" dirty="0"/>
              <a:t> </a:t>
            </a:r>
            <a:r>
              <a:rPr lang="pl-PL" b="1" dirty="0" err="1"/>
              <a:t>platební</a:t>
            </a:r>
            <a:r>
              <a:rPr lang="pl-PL" b="1" dirty="0"/>
              <a:t>, </a:t>
            </a:r>
            <a:r>
              <a:rPr lang="pl-PL" b="1" dirty="0" err="1"/>
              <a:t>směnnou</a:t>
            </a:r>
            <a:r>
              <a:rPr lang="pl-PL" b="1" dirty="0"/>
              <a:t> </a:t>
            </a:r>
            <a:r>
              <a:rPr lang="pl-PL" b="1" dirty="0" err="1"/>
              <a:t>nebo</a:t>
            </a:r>
            <a:r>
              <a:rPr lang="pl-PL" b="1" dirty="0"/>
              <a:t> </a:t>
            </a:r>
            <a:r>
              <a:rPr lang="pl-PL" b="1" dirty="0" err="1"/>
              <a:t>investiční</a:t>
            </a:r>
            <a:r>
              <a:rPr lang="pl-PL" b="1" dirty="0"/>
              <a:t> </a:t>
            </a:r>
            <a:r>
              <a:rPr lang="pl-PL" b="1" dirty="0" err="1"/>
              <a:t>funkci</a:t>
            </a:r>
            <a:r>
              <a:rPr lang="pl-PL" dirty="0"/>
              <a:t>, bez </a:t>
            </a:r>
            <a:r>
              <a:rPr lang="pl-PL" dirty="0" err="1"/>
              <a:t>ohledu</a:t>
            </a:r>
            <a:r>
              <a:rPr lang="pl-PL" dirty="0"/>
              <a:t> na to, zda </a:t>
            </a:r>
            <a:r>
              <a:rPr lang="pl-PL" dirty="0" err="1"/>
              <a:t>má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nemá</a:t>
            </a:r>
            <a:r>
              <a:rPr lang="pl-PL" dirty="0"/>
              <a:t> emitenta, </a:t>
            </a:r>
            <a:r>
              <a:rPr lang="pl-PL" dirty="0" err="1"/>
              <a:t>pokud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nejedná</a:t>
            </a:r>
            <a:r>
              <a:rPr lang="pl-PL" dirty="0"/>
              <a:t> o</a:t>
            </a:r>
          </a:p>
          <a:p>
            <a:r>
              <a:rPr lang="pl-PL" i="1" dirty="0"/>
              <a:t>1.</a:t>
            </a:r>
            <a:r>
              <a:rPr lang="pl-PL" dirty="0"/>
              <a:t> </a:t>
            </a:r>
            <a:r>
              <a:rPr lang="pl-PL" dirty="0" err="1"/>
              <a:t>cenný</a:t>
            </a:r>
            <a:r>
              <a:rPr lang="pl-PL" dirty="0"/>
              <a:t> </a:t>
            </a:r>
            <a:r>
              <a:rPr lang="pl-PL" dirty="0" err="1"/>
              <a:t>papír</a:t>
            </a:r>
            <a:r>
              <a:rPr lang="pl-PL" dirty="0"/>
              <a:t>, </a:t>
            </a:r>
            <a:r>
              <a:rPr lang="pl-PL" dirty="0" err="1"/>
              <a:t>investiční</a:t>
            </a:r>
            <a:r>
              <a:rPr lang="pl-PL" dirty="0"/>
              <a:t> </a:t>
            </a:r>
            <a:r>
              <a:rPr lang="pl-PL" dirty="0" err="1"/>
              <a:t>nástroj</a:t>
            </a:r>
            <a:r>
              <a:rPr lang="pl-PL" dirty="0"/>
              <a:t>,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peněžní</a:t>
            </a:r>
            <a:r>
              <a:rPr lang="pl-PL" dirty="0"/>
              <a:t> </a:t>
            </a:r>
            <a:r>
              <a:rPr lang="pl-PL" dirty="0" err="1"/>
              <a:t>prostředek</a:t>
            </a:r>
            <a:r>
              <a:rPr lang="pl-PL" dirty="0"/>
              <a:t> podle </a:t>
            </a:r>
            <a:r>
              <a:rPr lang="pl-PL" dirty="0" err="1"/>
              <a:t>zákona</a:t>
            </a:r>
            <a:r>
              <a:rPr lang="pl-PL" dirty="0"/>
              <a:t> o </a:t>
            </a:r>
            <a:r>
              <a:rPr lang="pl-PL" dirty="0" err="1"/>
              <a:t>platebním</a:t>
            </a:r>
            <a:r>
              <a:rPr lang="pl-PL" dirty="0"/>
              <a:t> styku,</a:t>
            </a:r>
          </a:p>
          <a:p>
            <a:r>
              <a:rPr lang="pl-PL" i="1" dirty="0"/>
              <a:t>2.</a:t>
            </a:r>
            <a:r>
              <a:rPr lang="pl-PL" dirty="0"/>
              <a:t> </a:t>
            </a:r>
            <a:r>
              <a:rPr lang="pl-PL" dirty="0" err="1"/>
              <a:t>jednotku</a:t>
            </a:r>
            <a:r>
              <a:rPr lang="pl-PL" dirty="0"/>
              <a:t> podle § 3 </a:t>
            </a:r>
            <a:r>
              <a:rPr lang="pl-PL" dirty="0" err="1"/>
              <a:t>odst</a:t>
            </a:r>
            <a:r>
              <a:rPr lang="pl-PL" dirty="0"/>
              <a:t>. 3 </a:t>
            </a:r>
            <a:r>
              <a:rPr lang="pl-PL" dirty="0" err="1"/>
              <a:t>písm</a:t>
            </a:r>
            <a:r>
              <a:rPr lang="pl-PL" dirty="0"/>
              <a:t>. c) </a:t>
            </a:r>
            <a:r>
              <a:rPr lang="pl-PL" dirty="0" err="1"/>
              <a:t>bodů</a:t>
            </a:r>
            <a:r>
              <a:rPr lang="pl-PL" dirty="0"/>
              <a:t> 4 </a:t>
            </a:r>
            <a:r>
              <a:rPr lang="pl-PL" dirty="0" err="1"/>
              <a:t>až</a:t>
            </a:r>
            <a:r>
              <a:rPr lang="pl-PL" dirty="0"/>
              <a:t> 7 </a:t>
            </a:r>
            <a:r>
              <a:rPr lang="pl-PL" dirty="0" err="1"/>
              <a:t>zákona</a:t>
            </a:r>
            <a:r>
              <a:rPr lang="pl-PL" dirty="0"/>
              <a:t> o </a:t>
            </a:r>
            <a:r>
              <a:rPr lang="pl-PL" dirty="0" err="1"/>
              <a:t>platebním</a:t>
            </a:r>
            <a:r>
              <a:rPr lang="pl-PL" dirty="0"/>
              <a:t> styku, </a:t>
            </a:r>
            <a:r>
              <a:rPr lang="pl-PL" dirty="0" err="1"/>
              <a:t>nebo</a:t>
            </a:r>
            <a:endParaRPr lang="pl-PL" dirty="0"/>
          </a:p>
          <a:p>
            <a:r>
              <a:rPr lang="pl-PL" i="1" dirty="0"/>
              <a:t>3.</a:t>
            </a:r>
            <a:r>
              <a:rPr lang="pl-PL" dirty="0"/>
              <a:t> </a:t>
            </a:r>
            <a:r>
              <a:rPr lang="pl-PL" dirty="0" err="1"/>
              <a:t>jednotku</a:t>
            </a:r>
            <a:r>
              <a:rPr lang="pl-PL" dirty="0"/>
              <a:t>, </a:t>
            </a:r>
            <a:r>
              <a:rPr lang="pl-PL" dirty="0" err="1"/>
              <a:t>kterou</a:t>
            </a:r>
            <a:r>
              <a:rPr lang="pl-PL" dirty="0"/>
              <a:t> je </a:t>
            </a:r>
            <a:r>
              <a:rPr lang="pl-PL" dirty="0" err="1"/>
              <a:t>prováděna</a:t>
            </a:r>
            <a:r>
              <a:rPr lang="pl-PL" dirty="0"/>
              <a:t> </a:t>
            </a:r>
            <a:r>
              <a:rPr lang="pl-PL" dirty="0" err="1"/>
              <a:t>platba</a:t>
            </a:r>
            <a:r>
              <a:rPr lang="pl-PL" dirty="0"/>
              <a:t> podle § 3 </a:t>
            </a:r>
            <a:r>
              <a:rPr lang="pl-PL" dirty="0" err="1"/>
              <a:t>odst</a:t>
            </a:r>
            <a:r>
              <a:rPr lang="pl-PL" dirty="0"/>
              <a:t>. 3 </a:t>
            </a:r>
            <a:r>
              <a:rPr lang="pl-PL" dirty="0" err="1"/>
              <a:t>písm</a:t>
            </a:r>
            <a:r>
              <a:rPr lang="pl-PL" dirty="0"/>
              <a:t>. e) </a:t>
            </a:r>
            <a:r>
              <a:rPr lang="pl-PL" dirty="0" err="1"/>
              <a:t>zákona</a:t>
            </a:r>
            <a:r>
              <a:rPr lang="pl-PL" dirty="0"/>
              <a:t> o </a:t>
            </a:r>
            <a:r>
              <a:rPr lang="pl-PL" dirty="0" err="1"/>
              <a:t>platebním</a:t>
            </a:r>
            <a:r>
              <a:rPr lang="pl-PL" dirty="0"/>
              <a:t> styku, </a:t>
            </a:r>
            <a:r>
              <a:rPr lang="pl-PL" dirty="0" err="1"/>
              <a:t>nebo</a:t>
            </a:r>
            <a:endParaRPr lang="pl-PL" dirty="0"/>
          </a:p>
          <a:p>
            <a:r>
              <a:rPr lang="pl-PL" i="1" dirty="0"/>
              <a:t>b)</a:t>
            </a:r>
            <a:r>
              <a:rPr lang="pl-PL" dirty="0"/>
              <a:t> </a:t>
            </a:r>
            <a:r>
              <a:rPr lang="pl-PL" dirty="0" err="1"/>
              <a:t>jednotkou</a:t>
            </a:r>
            <a:r>
              <a:rPr lang="pl-PL" dirty="0"/>
              <a:t> podle </a:t>
            </a:r>
            <a:r>
              <a:rPr lang="pl-PL" dirty="0">
                <a:hlinkClick r:id="rId2"/>
              </a:rPr>
              <a:t>bodu 2</a:t>
            </a:r>
            <a:r>
              <a:rPr lang="pl-PL" dirty="0"/>
              <a:t> a </a:t>
            </a:r>
            <a:r>
              <a:rPr lang="pl-PL" b="1" dirty="0" err="1"/>
              <a:t>kterou</a:t>
            </a:r>
            <a:r>
              <a:rPr lang="pl-PL" b="1" dirty="0"/>
              <a:t> </a:t>
            </a:r>
            <a:r>
              <a:rPr lang="pl-PL" b="1" dirty="0" err="1"/>
              <a:t>lze</a:t>
            </a:r>
            <a:r>
              <a:rPr lang="pl-PL" b="1" dirty="0"/>
              <a:t> v </a:t>
            </a:r>
            <a:r>
              <a:rPr lang="pl-PL" b="1" dirty="0" err="1"/>
              <a:t>konečném</a:t>
            </a:r>
            <a:r>
              <a:rPr lang="pl-PL" b="1" dirty="0"/>
              <a:t> </a:t>
            </a:r>
            <a:r>
              <a:rPr lang="pl-PL" b="1" dirty="0" err="1"/>
              <a:t>důsledku</a:t>
            </a:r>
            <a:r>
              <a:rPr lang="pl-PL" b="1" dirty="0"/>
              <a:t> </a:t>
            </a:r>
            <a:r>
              <a:rPr lang="pl-PL" b="1" dirty="0" err="1"/>
              <a:t>zaplatit</a:t>
            </a:r>
            <a:r>
              <a:rPr lang="pl-PL" b="1" dirty="0"/>
              <a:t> </a:t>
            </a:r>
            <a:r>
              <a:rPr lang="pl-PL" b="1" dirty="0" err="1"/>
              <a:t>pouze</a:t>
            </a:r>
            <a:r>
              <a:rPr lang="pl-PL" b="1" dirty="0"/>
              <a:t> za </a:t>
            </a:r>
            <a:r>
              <a:rPr lang="pl-PL" b="1" dirty="0" err="1"/>
              <a:t>úzce</a:t>
            </a:r>
            <a:r>
              <a:rPr lang="pl-PL" b="1" dirty="0"/>
              <a:t> </a:t>
            </a:r>
            <a:r>
              <a:rPr lang="pl-PL" b="1" dirty="0" err="1"/>
              <a:t>vymezený</a:t>
            </a:r>
            <a:r>
              <a:rPr lang="pl-PL" b="1" dirty="0"/>
              <a:t> </a:t>
            </a:r>
            <a:r>
              <a:rPr lang="pl-PL" b="1" dirty="0" err="1"/>
              <a:t>okruh</a:t>
            </a:r>
            <a:r>
              <a:rPr lang="pl-PL" b="1" dirty="0"/>
              <a:t> </a:t>
            </a:r>
            <a:r>
              <a:rPr lang="pl-PL" b="1" dirty="0" err="1"/>
              <a:t>zboží</a:t>
            </a:r>
            <a:r>
              <a:rPr lang="pl-PL" b="1" dirty="0"/>
              <a:t> </a:t>
            </a:r>
            <a:r>
              <a:rPr lang="pl-PL" b="1" dirty="0" err="1"/>
              <a:t>nebo</a:t>
            </a:r>
            <a:r>
              <a:rPr lang="pl-PL" b="1" dirty="0"/>
              <a:t> </a:t>
            </a:r>
            <a:r>
              <a:rPr lang="pl-PL" b="1" dirty="0" err="1"/>
              <a:t>služeb</a:t>
            </a:r>
            <a:r>
              <a:rPr lang="pl-PL" dirty="0"/>
              <a:t>, </a:t>
            </a:r>
            <a:r>
              <a:rPr lang="pl-PL" dirty="0" err="1"/>
              <a:t>který</a:t>
            </a:r>
            <a:r>
              <a:rPr lang="pl-PL" dirty="0"/>
              <a:t> </a:t>
            </a:r>
            <a:r>
              <a:rPr lang="pl-PL" dirty="0" err="1"/>
              <a:t>zahrnuje</a:t>
            </a:r>
            <a:r>
              <a:rPr lang="pl-PL" dirty="0"/>
              <a:t> </a:t>
            </a:r>
            <a:r>
              <a:rPr lang="pl-PL" dirty="0" err="1"/>
              <a:t>elektronicky</a:t>
            </a:r>
            <a:r>
              <a:rPr lang="pl-PL" dirty="0"/>
              <a:t> </a:t>
            </a:r>
            <a:r>
              <a:rPr lang="pl-PL" dirty="0" err="1"/>
              <a:t>uchovatelnou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převoditelnou</a:t>
            </a:r>
            <a:r>
              <a:rPr lang="pl-PL" dirty="0"/>
              <a:t> </a:t>
            </a:r>
            <a:r>
              <a:rPr lang="pl-PL" dirty="0" err="1"/>
              <a:t>jednotku</a:t>
            </a:r>
            <a:r>
              <a:rPr lang="pl-PL" dirty="0"/>
              <a:t> podle </a:t>
            </a:r>
            <a:r>
              <a:rPr lang="pl-PL" dirty="0" err="1">
                <a:hlinkClick r:id="rId3"/>
              </a:rPr>
              <a:t>písmene</a:t>
            </a:r>
            <a:r>
              <a:rPr lang="pl-PL" dirty="0">
                <a:hlinkClick r:id="rId3"/>
              </a:rPr>
              <a:t> a)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848863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C846AC-5827-454B-9355-9788C3EFF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</a:t>
            </a:r>
            <a:r>
              <a:rPr lang="cs-CZ" b="1" dirty="0"/>
              <a:t>svěřenský správce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3D3C64-D8FB-45D7-9AE7-F4CD7864C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svěřenský</a:t>
            </a:r>
            <a:r>
              <a:rPr lang="pl-PL" dirty="0"/>
              <a:t> </a:t>
            </a:r>
            <a:r>
              <a:rPr lang="pl-PL" dirty="0" err="1"/>
              <a:t>správce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osoba v </a:t>
            </a:r>
            <a:r>
              <a:rPr lang="pl-PL" dirty="0" err="1"/>
              <a:t>obdobném</a:t>
            </a:r>
            <a:r>
              <a:rPr lang="pl-PL" dirty="0"/>
              <a:t> </a:t>
            </a:r>
            <a:r>
              <a:rPr lang="pl-PL" dirty="0" err="1"/>
              <a:t>postavení</a:t>
            </a:r>
            <a:r>
              <a:rPr lang="pl-PL" dirty="0"/>
              <a:t> u </a:t>
            </a:r>
            <a:r>
              <a:rPr lang="pl-PL" dirty="0" err="1"/>
              <a:t>svěřenskému</a:t>
            </a:r>
            <a:r>
              <a:rPr lang="pl-PL" dirty="0"/>
              <a:t> </a:t>
            </a:r>
            <a:r>
              <a:rPr lang="pl-PL" dirty="0" err="1"/>
              <a:t>fondu</a:t>
            </a:r>
            <a:r>
              <a:rPr lang="pl-PL" dirty="0"/>
              <a:t> </a:t>
            </a:r>
            <a:r>
              <a:rPr lang="pl-PL" dirty="0" err="1"/>
              <a:t>strukturou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funkcemi</a:t>
            </a:r>
            <a:r>
              <a:rPr lang="pl-PL" dirty="0"/>
              <a:t> </a:t>
            </a:r>
            <a:r>
              <a:rPr lang="pl-PL" dirty="0" err="1"/>
              <a:t>podobného</a:t>
            </a:r>
            <a:r>
              <a:rPr lang="pl-PL" dirty="0"/>
              <a:t> </a:t>
            </a:r>
            <a:r>
              <a:rPr lang="pl-PL" dirty="0" err="1"/>
              <a:t>zařízení</a:t>
            </a:r>
            <a:r>
              <a:rPr lang="pl-PL" dirty="0"/>
              <a:t>, </a:t>
            </a:r>
            <a:r>
              <a:rPr lang="pl-PL" dirty="0" err="1"/>
              <a:t>které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řídí</a:t>
            </a:r>
            <a:r>
              <a:rPr lang="pl-PL" dirty="0"/>
              <a:t> </a:t>
            </a:r>
            <a:r>
              <a:rPr lang="pl-PL" dirty="0" err="1"/>
              <a:t>právem</a:t>
            </a:r>
            <a:r>
              <a:rPr lang="pl-PL" dirty="0"/>
              <a:t>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dirty="0" err="1"/>
              <a:t>státu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7479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BC3C5-9F27-44E6-B4CD-E9F5AC29B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Jiné povinné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E2281-CB44-4400-8B1D-D892A04F7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i="1" dirty="0"/>
              <a:t>a)</a:t>
            </a:r>
            <a:r>
              <a:rPr lang="pl-PL" dirty="0"/>
              <a:t> </a:t>
            </a:r>
            <a:r>
              <a:rPr lang="pl-PL" b="1" dirty="0" err="1"/>
              <a:t>zahraniční</a:t>
            </a:r>
            <a:r>
              <a:rPr lang="pl-PL" b="1" dirty="0"/>
              <a:t> </a:t>
            </a:r>
            <a:r>
              <a:rPr lang="pl-PL" b="1" dirty="0" err="1"/>
              <a:t>právnická</a:t>
            </a:r>
            <a:r>
              <a:rPr lang="pl-PL" b="1" dirty="0"/>
              <a:t> </a:t>
            </a:r>
            <a:r>
              <a:rPr lang="pl-PL" b="1" dirty="0" err="1"/>
              <a:t>nebo</a:t>
            </a:r>
            <a:r>
              <a:rPr lang="pl-PL" b="1" dirty="0"/>
              <a:t> </a:t>
            </a:r>
            <a:r>
              <a:rPr lang="pl-PL" b="1" dirty="0" err="1"/>
              <a:t>fyzická</a:t>
            </a:r>
            <a:r>
              <a:rPr lang="pl-PL" b="1" dirty="0"/>
              <a:t> osoba </a:t>
            </a:r>
            <a:r>
              <a:rPr lang="pl-PL" dirty="0" err="1"/>
              <a:t>uvedená</a:t>
            </a:r>
            <a:r>
              <a:rPr lang="pl-PL" dirty="0"/>
              <a:t> v </a:t>
            </a:r>
            <a:r>
              <a:rPr lang="pl-PL" dirty="0" err="1"/>
              <a:t>kategoriích</a:t>
            </a:r>
            <a:r>
              <a:rPr lang="pl-PL" dirty="0"/>
              <a:t>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, </a:t>
            </a:r>
            <a:r>
              <a:rPr lang="pl-PL" dirty="0" err="1"/>
              <a:t>která</a:t>
            </a:r>
            <a:r>
              <a:rPr lang="pl-PL" dirty="0"/>
              <a:t> na </a:t>
            </a:r>
            <a:r>
              <a:rPr lang="pl-PL" dirty="0" err="1"/>
              <a:t>území</a:t>
            </a:r>
            <a:r>
              <a:rPr lang="pl-PL" dirty="0"/>
              <a:t> </a:t>
            </a:r>
            <a:r>
              <a:rPr lang="pl-PL" dirty="0" err="1"/>
              <a:t>České</a:t>
            </a:r>
            <a:r>
              <a:rPr lang="pl-PL" dirty="0"/>
              <a:t> </a:t>
            </a:r>
            <a:r>
              <a:rPr lang="pl-PL" dirty="0" err="1"/>
              <a:t>republiky</a:t>
            </a:r>
            <a:r>
              <a:rPr lang="pl-PL" dirty="0"/>
              <a:t> </a:t>
            </a:r>
            <a:r>
              <a:rPr lang="pl-PL" dirty="0" err="1"/>
              <a:t>působí</a:t>
            </a:r>
            <a:r>
              <a:rPr lang="pl-PL" dirty="0"/>
              <a:t> </a:t>
            </a:r>
            <a:r>
              <a:rPr lang="pl-PL" dirty="0" err="1"/>
              <a:t>prostřednictvím</a:t>
            </a:r>
            <a:r>
              <a:rPr lang="pl-PL" dirty="0"/>
              <a:t> </a:t>
            </a:r>
            <a:r>
              <a:rPr lang="pl-PL" dirty="0" err="1"/>
              <a:t>své</a:t>
            </a:r>
            <a:r>
              <a:rPr lang="pl-PL" dirty="0"/>
              <a:t> </a:t>
            </a:r>
            <a:r>
              <a:rPr lang="pl-PL" dirty="0" err="1"/>
              <a:t>pobočky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provozovny</a:t>
            </a:r>
            <a:r>
              <a:rPr lang="pl-PL" dirty="0"/>
              <a:t>, </a:t>
            </a:r>
            <a:r>
              <a:rPr lang="pl-PL" dirty="0" err="1"/>
              <a:t>kterou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pro </a:t>
            </a:r>
            <a:r>
              <a:rPr lang="pl-PL" dirty="0" err="1"/>
              <a:t>účely</a:t>
            </a:r>
            <a:r>
              <a:rPr lang="pl-PL" dirty="0"/>
              <a:t> </a:t>
            </a:r>
            <a:r>
              <a:rPr lang="pl-PL" dirty="0" err="1"/>
              <a:t>tohoto</a:t>
            </a:r>
            <a:r>
              <a:rPr lang="pl-PL" dirty="0"/>
              <a:t> </a:t>
            </a:r>
            <a:r>
              <a:rPr lang="pl-PL" dirty="0" err="1"/>
              <a:t>zákona</a:t>
            </a:r>
            <a:r>
              <a:rPr lang="pl-PL" dirty="0"/>
              <a:t> </a:t>
            </a:r>
            <a:r>
              <a:rPr lang="pl-PL" dirty="0" err="1"/>
              <a:t>rozumí</a:t>
            </a:r>
            <a:r>
              <a:rPr lang="pl-PL" dirty="0"/>
              <a:t> </a:t>
            </a:r>
            <a:r>
              <a:rPr lang="pl-PL" dirty="0" err="1"/>
              <a:t>jiná</a:t>
            </a:r>
            <a:r>
              <a:rPr lang="pl-PL" dirty="0"/>
              <a:t> forma </a:t>
            </a:r>
            <a:r>
              <a:rPr lang="pl-PL" dirty="0" err="1"/>
              <a:t>usazení</a:t>
            </a:r>
            <a:r>
              <a:rPr lang="pl-PL" dirty="0"/>
              <a:t>, </a:t>
            </a:r>
            <a:r>
              <a:rPr lang="pl-PL" dirty="0" err="1"/>
              <a:t>než</a:t>
            </a:r>
            <a:r>
              <a:rPr lang="pl-PL" dirty="0"/>
              <a:t> je </a:t>
            </a:r>
            <a:r>
              <a:rPr lang="pl-PL" dirty="0" err="1"/>
              <a:t>pobočka</a:t>
            </a:r>
            <a:r>
              <a:rPr lang="pl-PL" dirty="0"/>
              <a:t>, a to v </a:t>
            </a:r>
            <a:r>
              <a:rPr lang="pl-PL" dirty="0" err="1"/>
              <a:t>rozsahu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touto</a:t>
            </a:r>
            <a:r>
              <a:rPr lang="pl-PL" dirty="0"/>
              <a:t> </a:t>
            </a:r>
            <a:r>
              <a:rPr lang="pl-PL" dirty="0" err="1"/>
              <a:t>pobočkou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provozovnou</a:t>
            </a:r>
            <a:r>
              <a:rPr lang="pl-PL" dirty="0"/>
              <a:t> </a:t>
            </a:r>
            <a:r>
              <a:rPr lang="pl-PL" dirty="0" err="1"/>
              <a:t>vykonávané</a:t>
            </a:r>
            <a:r>
              <a:rPr lang="pl-PL" dirty="0"/>
              <a:t>,</a:t>
            </a:r>
          </a:p>
          <a:p>
            <a:r>
              <a:rPr lang="pl-PL" i="1" dirty="0"/>
              <a:t>b)</a:t>
            </a:r>
            <a:r>
              <a:rPr lang="pl-PL" dirty="0"/>
              <a:t> na </a:t>
            </a:r>
            <a:r>
              <a:rPr lang="pl-PL" dirty="0" err="1"/>
              <a:t>území</a:t>
            </a:r>
            <a:r>
              <a:rPr lang="pl-PL" dirty="0"/>
              <a:t> </a:t>
            </a:r>
            <a:r>
              <a:rPr lang="pl-PL" dirty="0" err="1"/>
              <a:t>České</a:t>
            </a:r>
            <a:r>
              <a:rPr lang="pl-PL" dirty="0"/>
              <a:t> </a:t>
            </a:r>
            <a:r>
              <a:rPr lang="pl-PL" dirty="0" err="1"/>
              <a:t>republiky</a:t>
            </a:r>
            <a:r>
              <a:rPr lang="pl-PL" dirty="0"/>
              <a:t> </a:t>
            </a:r>
            <a:r>
              <a:rPr lang="pl-PL" b="1" dirty="0" err="1"/>
              <a:t>působící</a:t>
            </a:r>
            <a:r>
              <a:rPr lang="pl-PL" b="1" dirty="0"/>
              <a:t> </a:t>
            </a:r>
            <a:r>
              <a:rPr lang="pl-PL" b="1" dirty="0" err="1"/>
              <a:t>zahraniční</a:t>
            </a:r>
            <a:r>
              <a:rPr lang="pl-PL" b="1" dirty="0"/>
              <a:t> osoba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jako </a:t>
            </a:r>
            <a:r>
              <a:rPr lang="pl-PL" b="1" dirty="0" err="1"/>
              <a:t>podnikatel</a:t>
            </a:r>
            <a:r>
              <a:rPr lang="pl-PL" b="1" dirty="0"/>
              <a:t> </a:t>
            </a:r>
            <a:r>
              <a:rPr lang="pl-PL" dirty="0" err="1"/>
              <a:t>vykonává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, </a:t>
            </a:r>
          </a:p>
          <a:p>
            <a:r>
              <a:rPr lang="pl-PL" i="1" dirty="0"/>
              <a:t>c)</a:t>
            </a:r>
            <a:r>
              <a:rPr lang="pl-PL" dirty="0"/>
              <a:t> </a:t>
            </a:r>
            <a:r>
              <a:rPr lang="pl-PL" b="1" dirty="0" err="1"/>
              <a:t>podnikatel</a:t>
            </a:r>
            <a:r>
              <a:rPr lang="pl-PL" dirty="0"/>
              <a:t>, </a:t>
            </a:r>
            <a:r>
              <a:rPr lang="pl-PL" dirty="0" err="1"/>
              <a:t>který</a:t>
            </a:r>
            <a:r>
              <a:rPr lang="pl-PL" dirty="0"/>
              <a:t> </a:t>
            </a:r>
            <a:r>
              <a:rPr lang="pl-PL" dirty="0" err="1"/>
              <a:t>není</a:t>
            </a:r>
            <a:r>
              <a:rPr lang="pl-PL" dirty="0"/>
              <a:t> </a:t>
            </a:r>
            <a:r>
              <a:rPr lang="pl-PL" dirty="0" err="1"/>
              <a:t>uveden</a:t>
            </a:r>
            <a:r>
              <a:rPr lang="pl-PL" dirty="0"/>
              <a:t> </a:t>
            </a:r>
            <a:r>
              <a:rPr lang="pl-PL" dirty="0" err="1"/>
              <a:t>mezi</a:t>
            </a:r>
            <a:r>
              <a:rPr lang="pl-PL" dirty="0"/>
              <a:t> </a:t>
            </a:r>
            <a:r>
              <a:rPr lang="pl-PL" dirty="0" err="1"/>
              <a:t>povinnými</a:t>
            </a:r>
            <a:r>
              <a:rPr lang="pl-PL" dirty="0"/>
              <a:t> osobami </a:t>
            </a:r>
            <a:r>
              <a:rPr lang="pl-PL" dirty="0" err="1"/>
              <a:t>při</a:t>
            </a:r>
            <a:r>
              <a:rPr lang="pl-PL" dirty="0"/>
              <a:t> obchodu v </a:t>
            </a:r>
            <a:r>
              <a:rPr lang="pl-PL" dirty="0" err="1"/>
              <a:t>hotovosti</a:t>
            </a:r>
            <a:r>
              <a:rPr lang="pl-PL" dirty="0"/>
              <a:t> v </a:t>
            </a:r>
            <a:r>
              <a:rPr lang="pl-PL" dirty="0" err="1"/>
              <a:t>hodnotě</a:t>
            </a:r>
            <a:r>
              <a:rPr lang="pl-PL" dirty="0"/>
              <a:t> 10000 EUR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vyšší</a:t>
            </a:r>
            <a:r>
              <a:rPr lang="pl-PL" dirty="0"/>
              <a:t>,</a:t>
            </a:r>
          </a:p>
          <a:p>
            <a:r>
              <a:rPr lang="pl-PL" i="1" dirty="0"/>
              <a:t>d)</a:t>
            </a:r>
            <a:r>
              <a:rPr lang="pl-PL" dirty="0"/>
              <a:t> </a:t>
            </a:r>
            <a:r>
              <a:rPr lang="pl-PL" b="1" dirty="0" err="1"/>
              <a:t>právnická</a:t>
            </a:r>
            <a:r>
              <a:rPr lang="pl-PL" b="1" dirty="0"/>
              <a:t> osoba</a:t>
            </a:r>
            <a:r>
              <a:rPr lang="pl-PL" dirty="0"/>
              <a:t>, </a:t>
            </a:r>
            <a:r>
              <a:rPr lang="pl-PL" b="1" dirty="0" err="1"/>
              <a:t>která</a:t>
            </a:r>
            <a:r>
              <a:rPr lang="pl-PL" b="1" dirty="0"/>
              <a:t> </a:t>
            </a:r>
            <a:r>
              <a:rPr lang="pl-PL" b="1" dirty="0" err="1"/>
              <a:t>není</a:t>
            </a:r>
            <a:r>
              <a:rPr lang="pl-PL" b="1" dirty="0"/>
              <a:t> </a:t>
            </a:r>
            <a:r>
              <a:rPr lang="pl-PL" b="1" dirty="0" err="1"/>
              <a:t>podnikatelem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je </a:t>
            </a:r>
            <a:r>
              <a:rPr lang="pl-PL" dirty="0" err="1"/>
              <a:t>oprávněna</a:t>
            </a:r>
            <a:r>
              <a:rPr lang="pl-PL" dirty="0"/>
              <a:t> </a:t>
            </a:r>
            <a:r>
              <a:rPr lang="pl-PL" dirty="0" err="1"/>
              <a:t>poskytovat</a:t>
            </a:r>
            <a:r>
              <a:rPr lang="pl-PL" dirty="0"/>
              <a:t> jako </a:t>
            </a:r>
            <a:r>
              <a:rPr lang="pl-PL" dirty="0" err="1"/>
              <a:t>službu</a:t>
            </a:r>
            <a:r>
              <a:rPr lang="pl-PL" dirty="0"/>
              <a:t> </a:t>
            </a:r>
            <a:r>
              <a:rPr lang="pl-PL" dirty="0" err="1"/>
              <a:t>některou</a:t>
            </a:r>
            <a:r>
              <a:rPr lang="pl-PL" dirty="0"/>
              <a:t> z </a:t>
            </a:r>
            <a:r>
              <a:rPr lang="pl-PL" dirty="0" err="1"/>
              <a:t>činností</a:t>
            </a:r>
            <a:r>
              <a:rPr lang="pl-PL" dirty="0"/>
              <a:t> </a:t>
            </a:r>
            <a:r>
              <a:rPr lang="pl-PL" dirty="0" err="1"/>
              <a:t>uvedených</a:t>
            </a:r>
            <a:r>
              <a:rPr lang="pl-PL" dirty="0"/>
              <a:t> u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,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obchodu v </a:t>
            </a:r>
            <a:r>
              <a:rPr lang="pl-PL" dirty="0" err="1"/>
              <a:t>hotovosti</a:t>
            </a:r>
            <a:r>
              <a:rPr lang="pl-PL" dirty="0"/>
              <a:t> v </a:t>
            </a:r>
            <a:r>
              <a:rPr lang="pl-PL" dirty="0" err="1"/>
              <a:t>hodnotě</a:t>
            </a:r>
            <a:r>
              <a:rPr lang="pl-PL" dirty="0"/>
              <a:t> 10000 EUR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vyšší</a:t>
            </a:r>
            <a:r>
              <a:rPr lang="pl-PL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9487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BA68E3-5393-420B-9165-6B03C083C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Negativní vymezení povinných osob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BCE107-AA7F-403B-B4D0-C330EEBAF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Povinnou</a:t>
            </a:r>
            <a:r>
              <a:rPr lang="pl-PL" dirty="0"/>
              <a:t> </a:t>
            </a:r>
            <a:r>
              <a:rPr lang="pl-PL" dirty="0" err="1"/>
              <a:t>osobou</a:t>
            </a:r>
            <a:r>
              <a:rPr lang="pl-PL" dirty="0"/>
              <a:t> </a:t>
            </a:r>
            <a:r>
              <a:rPr lang="pl-PL" dirty="0" err="1"/>
              <a:t>není</a:t>
            </a:r>
            <a:r>
              <a:rPr lang="pl-PL" dirty="0"/>
              <a:t> osoba, </a:t>
            </a:r>
            <a:r>
              <a:rPr lang="pl-PL" dirty="0" err="1"/>
              <a:t>která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 </a:t>
            </a:r>
            <a:r>
              <a:rPr lang="pl-PL" dirty="0" err="1"/>
              <a:t>nevykonává</a:t>
            </a:r>
            <a:r>
              <a:rPr lang="pl-PL" dirty="0"/>
              <a:t> jako </a:t>
            </a:r>
            <a:r>
              <a:rPr lang="pl-PL" dirty="0" err="1"/>
              <a:t>předmět</a:t>
            </a:r>
            <a:r>
              <a:rPr lang="pl-PL" dirty="0"/>
              <a:t> </a:t>
            </a:r>
            <a:r>
              <a:rPr lang="pl-PL" dirty="0" err="1"/>
              <a:t>svého</a:t>
            </a:r>
            <a:r>
              <a:rPr lang="pl-PL" dirty="0"/>
              <a:t> </a:t>
            </a:r>
            <a:r>
              <a:rPr lang="pl-PL" dirty="0" err="1"/>
              <a:t>podnikání</a:t>
            </a:r>
            <a:r>
              <a:rPr lang="pl-PL" dirty="0"/>
              <a:t>, s </a:t>
            </a:r>
            <a:r>
              <a:rPr lang="pl-PL" dirty="0" err="1"/>
              <a:t>výjimkou</a:t>
            </a:r>
            <a:endParaRPr lang="pl-PL" dirty="0"/>
          </a:p>
          <a:p>
            <a:r>
              <a:rPr lang="pl-PL" i="1" dirty="0"/>
              <a:t>a)</a:t>
            </a:r>
            <a:r>
              <a:rPr lang="pl-PL" dirty="0"/>
              <a:t> </a:t>
            </a:r>
            <a:r>
              <a:rPr lang="pl-PL" b="1" dirty="0" err="1"/>
              <a:t>právnická</a:t>
            </a:r>
            <a:r>
              <a:rPr lang="pl-PL" b="1" dirty="0"/>
              <a:t> osoba</a:t>
            </a:r>
            <a:r>
              <a:rPr lang="pl-PL" dirty="0"/>
              <a:t>, </a:t>
            </a:r>
            <a:r>
              <a:rPr lang="pl-PL" b="1" dirty="0" err="1"/>
              <a:t>která</a:t>
            </a:r>
            <a:r>
              <a:rPr lang="pl-PL" b="1" dirty="0"/>
              <a:t> </a:t>
            </a:r>
            <a:r>
              <a:rPr lang="pl-PL" b="1" dirty="0" err="1"/>
              <a:t>není</a:t>
            </a:r>
            <a:r>
              <a:rPr lang="pl-PL" b="1" dirty="0"/>
              <a:t> </a:t>
            </a:r>
            <a:r>
              <a:rPr lang="pl-PL" b="1" dirty="0" err="1"/>
              <a:t>podnikatelem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je </a:t>
            </a:r>
            <a:r>
              <a:rPr lang="pl-PL" dirty="0" err="1"/>
              <a:t>oprávněna</a:t>
            </a:r>
            <a:r>
              <a:rPr lang="pl-PL" dirty="0"/>
              <a:t> </a:t>
            </a:r>
            <a:r>
              <a:rPr lang="pl-PL" dirty="0" err="1"/>
              <a:t>poskytovat</a:t>
            </a:r>
            <a:r>
              <a:rPr lang="pl-PL" dirty="0"/>
              <a:t> jako </a:t>
            </a:r>
            <a:r>
              <a:rPr lang="pl-PL" dirty="0" err="1"/>
              <a:t>službu</a:t>
            </a:r>
            <a:r>
              <a:rPr lang="pl-PL" dirty="0"/>
              <a:t> </a:t>
            </a:r>
            <a:r>
              <a:rPr lang="pl-PL" dirty="0" err="1"/>
              <a:t>některou</a:t>
            </a:r>
            <a:r>
              <a:rPr lang="pl-PL" dirty="0"/>
              <a:t> z </a:t>
            </a:r>
            <a:r>
              <a:rPr lang="pl-PL" dirty="0" err="1"/>
              <a:t>činností</a:t>
            </a:r>
            <a:r>
              <a:rPr lang="pl-PL" dirty="0"/>
              <a:t> </a:t>
            </a:r>
            <a:r>
              <a:rPr lang="pl-PL" dirty="0" err="1"/>
              <a:t>uvedených</a:t>
            </a:r>
            <a:r>
              <a:rPr lang="pl-PL" dirty="0"/>
              <a:t> u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,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obchodu v </a:t>
            </a:r>
            <a:r>
              <a:rPr lang="pl-PL" dirty="0" err="1"/>
              <a:t>hotovosti</a:t>
            </a:r>
            <a:r>
              <a:rPr lang="pl-PL" dirty="0"/>
              <a:t> v </a:t>
            </a:r>
            <a:r>
              <a:rPr lang="pl-PL" dirty="0" err="1"/>
              <a:t>hodnotě</a:t>
            </a:r>
            <a:r>
              <a:rPr lang="pl-PL" dirty="0"/>
              <a:t> 10000 EUR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vyšší</a:t>
            </a:r>
            <a:endParaRPr lang="pl-PL" dirty="0"/>
          </a:p>
          <a:p>
            <a:r>
              <a:rPr lang="pl-PL" i="1" dirty="0"/>
              <a:t>b)</a:t>
            </a:r>
            <a:r>
              <a:rPr lang="pl-PL" dirty="0"/>
              <a:t> </a:t>
            </a:r>
            <a:r>
              <a:rPr lang="pl-PL" b="1" dirty="0" err="1"/>
              <a:t>advokát</a:t>
            </a:r>
            <a:r>
              <a:rPr lang="pl-PL" dirty="0" err="1"/>
              <a:t>a</a:t>
            </a:r>
            <a:r>
              <a:rPr lang="pl-PL" dirty="0"/>
              <a:t>, </a:t>
            </a:r>
            <a:r>
              <a:rPr lang="pl-PL" dirty="0" err="1"/>
              <a:t>který</a:t>
            </a:r>
            <a:r>
              <a:rPr lang="pl-PL" dirty="0"/>
              <a:t> </a:t>
            </a:r>
            <a:r>
              <a:rPr lang="pl-PL" dirty="0" err="1"/>
              <a:t>vykonává</a:t>
            </a:r>
            <a:r>
              <a:rPr lang="pl-PL" dirty="0"/>
              <a:t> </a:t>
            </a:r>
            <a:r>
              <a:rPr lang="pl-PL" dirty="0" err="1"/>
              <a:t>advokacii</a:t>
            </a:r>
            <a:r>
              <a:rPr lang="pl-PL" dirty="0"/>
              <a:t> jako </a:t>
            </a:r>
            <a:r>
              <a:rPr lang="pl-PL" b="1" dirty="0" err="1"/>
              <a:t>společník</a:t>
            </a:r>
            <a:r>
              <a:rPr lang="pl-PL" b="1" dirty="0"/>
              <a:t> </a:t>
            </a:r>
            <a:r>
              <a:rPr lang="pl-PL" b="1" dirty="0" err="1"/>
              <a:t>právnické</a:t>
            </a:r>
            <a:r>
              <a:rPr lang="pl-PL" b="1" dirty="0"/>
              <a:t> osoby </a:t>
            </a:r>
            <a:r>
              <a:rPr lang="pl-PL" b="1" dirty="0" err="1"/>
              <a:t>zřízené</a:t>
            </a:r>
            <a:r>
              <a:rPr lang="pl-PL" b="1" dirty="0"/>
              <a:t> za </a:t>
            </a:r>
            <a:r>
              <a:rPr lang="pl-PL" b="1" dirty="0" err="1"/>
              <a:t>účelem</a:t>
            </a:r>
            <a:r>
              <a:rPr lang="pl-PL" b="1" dirty="0"/>
              <a:t> </a:t>
            </a:r>
            <a:r>
              <a:rPr lang="pl-PL" b="1" dirty="0" err="1"/>
              <a:t>výkonu</a:t>
            </a:r>
            <a:r>
              <a:rPr lang="pl-PL" b="1" dirty="0"/>
              <a:t> </a:t>
            </a:r>
            <a:r>
              <a:rPr lang="pl-PL" b="1" dirty="0" err="1"/>
              <a:t>advokacie</a:t>
            </a:r>
            <a:r>
              <a:rPr lang="pl-PL" dirty="0"/>
              <a:t>,</a:t>
            </a:r>
          </a:p>
          <a:p>
            <a:r>
              <a:rPr lang="pl-PL" i="1" dirty="0"/>
              <a:t>c)</a:t>
            </a:r>
            <a:r>
              <a:rPr lang="pl-PL" dirty="0"/>
              <a:t> osoby </a:t>
            </a:r>
            <a:r>
              <a:rPr lang="pl-PL" dirty="0" err="1"/>
              <a:t>vykonávající</a:t>
            </a:r>
            <a:r>
              <a:rPr lang="pl-PL" dirty="0"/>
              <a:t> </a:t>
            </a:r>
            <a:r>
              <a:rPr lang="pl-PL" dirty="0" err="1"/>
              <a:t>činnost</a:t>
            </a:r>
            <a:r>
              <a:rPr lang="pl-PL" dirty="0"/>
              <a:t> </a:t>
            </a:r>
            <a:r>
              <a:rPr lang="pl-PL" dirty="0" err="1"/>
              <a:t>obdobnou</a:t>
            </a:r>
            <a:r>
              <a:rPr lang="pl-PL" dirty="0"/>
              <a:t> </a:t>
            </a:r>
            <a:r>
              <a:rPr lang="pl-PL" dirty="0" err="1"/>
              <a:t>notářství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advokacii</a:t>
            </a:r>
            <a:r>
              <a:rPr lang="pl-PL" dirty="0"/>
              <a:t>, </a:t>
            </a:r>
            <a:r>
              <a:rPr lang="pl-PL" dirty="0" err="1"/>
              <a:t>která</a:t>
            </a:r>
            <a:r>
              <a:rPr lang="pl-PL" dirty="0"/>
              <a:t> tuto </a:t>
            </a:r>
            <a:r>
              <a:rPr lang="pl-PL" dirty="0" err="1"/>
              <a:t>činnost</a:t>
            </a:r>
            <a:r>
              <a:rPr lang="pl-PL" dirty="0"/>
              <a:t> </a:t>
            </a:r>
            <a:r>
              <a:rPr lang="pl-PL" dirty="0" err="1"/>
              <a:t>vykonává</a:t>
            </a:r>
            <a:r>
              <a:rPr lang="pl-PL" dirty="0"/>
              <a:t> jako </a:t>
            </a:r>
            <a:r>
              <a:rPr lang="pl-PL" dirty="0" err="1"/>
              <a:t>činnost</a:t>
            </a:r>
            <a:r>
              <a:rPr lang="pl-PL" dirty="0"/>
              <a:t> </a:t>
            </a:r>
            <a:r>
              <a:rPr lang="pl-PL" dirty="0" err="1"/>
              <a:t>svěřenského</a:t>
            </a:r>
            <a:r>
              <a:rPr lang="pl-PL" dirty="0"/>
              <a:t> </a:t>
            </a:r>
            <a:r>
              <a:rPr lang="pl-PL" dirty="0" err="1"/>
              <a:t>fondu</a:t>
            </a:r>
            <a:r>
              <a:rPr lang="pl-PL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0808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68658-2F38-4442-BECF-DB289D7DE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povinných osob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3FC952-F4CE-45DB-9913-7CE21F699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1. Identifikace klienta</a:t>
            </a:r>
          </a:p>
          <a:p>
            <a:pPr marL="0" indent="0">
              <a:buNone/>
            </a:pPr>
            <a:r>
              <a:rPr lang="cs-CZ" dirty="0"/>
              <a:t>2. Kontrola klienta</a:t>
            </a:r>
          </a:p>
          <a:p>
            <a:pPr marL="0" indent="0">
              <a:buNone/>
            </a:pPr>
            <a:r>
              <a:rPr lang="cs-CZ" dirty="0"/>
              <a:t>3. Neprovedení obchodu</a:t>
            </a:r>
          </a:p>
          <a:p>
            <a:pPr marL="0" indent="0">
              <a:buNone/>
            </a:pPr>
            <a:r>
              <a:rPr lang="cs-CZ" dirty="0"/>
              <a:t>4. Uchování informací </a:t>
            </a:r>
          </a:p>
          <a:p>
            <a:pPr marL="0" indent="0">
              <a:buNone/>
            </a:pPr>
            <a:r>
              <a:rPr lang="cs-CZ" dirty="0"/>
              <a:t>5. Ochrana údajů</a:t>
            </a:r>
          </a:p>
          <a:p>
            <a:pPr marL="0" indent="0">
              <a:buNone/>
            </a:pPr>
            <a:r>
              <a:rPr lang="cs-CZ" dirty="0"/>
              <a:t>6. Zahájit právní jednání směřující ke zjištění a zamezení provedení podezřelého obchodu</a:t>
            </a:r>
          </a:p>
          <a:p>
            <a:pPr marL="0" indent="0">
              <a:buNone/>
            </a:pPr>
            <a:r>
              <a:rPr lang="pl-PL" dirty="0"/>
              <a:t>7. </a:t>
            </a:r>
            <a:r>
              <a:rPr lang="pl-PL" dirty="0" err="1"/>
              <a:t>Zavedení</a:t>
            </a:r>
            <a:r>
              <a:rPr lang="pl-PL" dirty="0"/>
              <a:t> a </a:t>
            </a:r>
            <a:r>
              <a:rPr lang="pl-PL" dirty="0" err="1"/>
              <a:t>uplatňování</a:t>
            </a:r>
            <a:r>
              <a:rPr lang="pl-PL" dirty="0"/>
              <a:t> </a:t>
            </a:r>
            <a:r>
              <a:rPr lang="pl-PL" dirty="0" err="1"/>
              <a:t>odpovídající</a:t>
            </a:r>
            <a:r>
              <a:rPr lang="pl-PL" dirty="0"/>
              <a:t> strategie a </a:t>
            </a:r>
            <a:r>
              <a:rPr lang="pl-PL" dirty="0" err="1"/>
              <a:t>postupy</a:t>
            </a:r>
            <a:r>
              <a:rPr lang="pl-PL" dirty="0"/>
              <a:t> </a:t>
            </a:r>
            <a:r>
              <a:rPr lang="pl-PL" dirty="0" err="1"/>
              <a:t>vnitřní</a:t>
            </a:r>
            <a:r>
              <a:rPr lang="pl-PL" dirty="0"/>
              <a:t> </a:t>
            </a:r>
            <a:r>
              <a:rPr lang="pl-PL" dirty="0" err="1"/>
              <a:t>kontroly</a:t>
            </a:r>
            <a:r>
              <a:rPr lang="pl-PL" dirty="0"/>
              <a:t> a </a:t>
            </a:r>
            <a:r>
              <a:rPr lang="pl-PL" dirty="0" err="1"/>
              <a:t>komunikace</a:t>
            </a:r>
            <a:r>
              <a:rPr lang="pl-PL" dirty="0"/>
              <a:t> </a:t>
            </a:r>
            <a:r>
              <a:rPr lang="pl-PL" dirty="0" err="1"/>
              <a:t>ke</a:t>
            </a:r>
            <a:r>
              <a:rPr lang="pl-PL" dirty="0"/>
              <a:t> </a:t>
            </a:r>
            <a:r>
              <a:rPr lang="pl-PL" dirty="0" err="1"/>
              <a:t>zmírňování</a:t>
            </a:r>
            <a:r>
              <a:rPr lang="pl-PL" dirty="0"/>
              <a:t> a </a:t>
            </a:r>
            <a:r>
              <a:rPr lang="pl-PL" dirty="0" err="1"/>
              <a:t>účinnému</a:t>
            </a:r>
            <a:r>
              <a:rPr lang="pl-PL" dirty="0"/>
              <a:t> </a:t>
            </a:r>
            <a:r>
              <a:rPr lang="pl-PL" dirty="0" err="1"/>
              <a:t>řízení</a:t>
            </a:r>
            <a:r>
              <a:rPr lang="pl-PL" dirty="0"/>
              <a:t> </a:t>
            </a:r>
            <a:r>
              <a:rPr lang="pl-PL" dirty="0" err="1"/>
              <a:t>rizik</a:t>
            </a:r>
            <a:r>
              <a:rPr lang="pl-PL" dirty="0"/>
              <a:t> </a:t>
            </a:r>
            <a:r>
              <a:rPr lang="pl-PL" dirty="0" err="1"/>
              <a:t>legalizace</a:t>
            </a:r>
            <a:r>
              <a:rPr lang="pl-PL" dirty="0"/>
              <a:t> </a:t>
            </a:r>
            <a:r>
              <a:rPr lang="pl-PL" dirty="0" err="1"/>
              <a:t>výnosů</a:t>
            </a:r>
            <a:r>
              <a:rPr lang="pl-PL" dirty="0"/>
              <a:t> z </a:t>
            </a:r>
            <a:r>
              <a:rPr lang="pl-PL" dirty="0" err="1"/>
              <a:t>trestné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a </a:t>
            </a:r>
            <a:r>
              <a:rPr lang="pl-PL" dirty="0" err="1"/>
              <a:t>financování</a:t>
            </a:r>
            <a:r>
              <a:rPr lang="pl-PL" dirty="0"/>
              <a:t> </a:t>
            </a:r>
            <a:r>
              <a:rPr lang="pl-PL" dirty="0" err="1"/>
              <a:t>terorismu</a:t>
            </a:r>
            <a:r>
              <a:rPr lang="pl-PL" dirty="0"/>
              <a:t> </a:t>
            </a:r>
            <a:r>
              <a:rPr lang="pl-PL" dirty="0" err="1"/>
              <a:t>identifikovaných</a:t>
            </a:r>
            <a:r>
              <a:rPr lang="pl-PL" dirty="0"/>
              <a:t> v </a:t>
            </a:r>
            <a:r>
              <a:rPr lang="pl-PL" dirty="0" err="1"/>
              <a:t>hodnocení</a:t>
            </a:r>
            <a:r>
              <a:rPr lang="pl-PL" dirty="0"/>
              <a:t> </a:t>
            </a:r>
            <a:r>
              <a:rPr lang="pl-PL" dirty="0" err="1"/>
              <a:t>rizik</a:t>
            </a:r>
            <a:r>
              <a:rPr lang="pl-PL" dirty="0"/>
              <a:t> a k </a:t>
            </a:r>
            <a:r>
              <a:rPr lang="pl-PL" dirty="0" err="1"/>
              <a:t>naplnění</a:t>
            </a:r>
            <a:r>
              <a:rPr lang="pl-PL" dirty="0"/>
              <a:t> </a:t>
            </a:r>
            <a:r>
              <a:rPr lang="pl-PL" dirty="0" err="1"/>
              <a:t>dalších</a:t>
            </a:r>
            <a:r>
              <a:rPr lang="pl-PL" dirty="0"/>
              <a:t> </a:t>
            </a:r>
            <a:r>
              <a:rPr lang="pl-PL" dirty="0" err="1"/>
              <a:t>povinností</a:t>
            </a:r>
            <a:r>
              <a:rPr lang="pl-PL" dirty="0"/>
              <a:t> </a:t>
            </a:r>
            <a:r>
              <a:rPr lang="pl-PL" dirty="0" err="1"/>
              <a:t>stanovených</a:t>
            </a:r>
            <a:r>
              <a:rPr lang="pl-PL" dirty="0"/>
              <a:t> AML </a:t>
            </a:r>
            <a:r>
              <a:rPr lang="pl-PL" dirty="0" err="1"/>
              <a:t>zákonem</a:t>
            </a:r>
            <a:r>
              <a:rPr lang="pl-PL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340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A2875-DA2E-4511-9DD9-6AC8F4B3B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Moneyval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92BAE9-9669-44A8-A0DE-B1495C35D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https://www.coe.int/en/web/moneyval/</a:t>
            </a:r>
            <a:endParaRPr lang="cs-CZ" dirty="0"/>
          </a:p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Výboru pro hodnocení opatření </a:t>
            </a:r>
            <a:r>
              <a:rPr lang="cs-CZ" sz="2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proti praní špinavých peněz a financování terorismu = </a:t>
            </a:r>
            <a:r>
              <a:rPr lang="pl-PL" dirty="0" err="1"/>
              <a:t>monitorovací</a:t>
            </a:r>
            <a:r>
              <a:rPr lang="pl-PL" dirty="0"/>
              <a:t> </a:t>
            </a:r>
            <a:r>
              <a:rPr lang="pl-PL" dirty="0" err="1"/>
              <a:t>orgán</a:t>
            </a:r>
            <a:r>
              <a:rPr lang="pl-PL" dirty="0"/>
              <a:t> Rady </a:t>
            </a:r>
            <a:r>
              <a:rPr lang="pl-PL" dirty="0" err="1"/>
              <a:t>Evropy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47 </a:t>
            </a:r>
            <a:r>
              <a:rPr lang="pl-PL" dirty="0" err="1"/>
              <a:t>členskými</a:t>
            </a:r>
            <a:r>
              <a:rPr lang="pl-PL" dirty="0"/>
              <a:t> </a:t>
            </a:r>
            <a:r>
              <a:rPr lang="pl-PL" dirty="0" err="1"/>
              <a:t>státy</a:t>
            </a:r>
            <a:r>
              <a:rPr lang="pl-PL" dirty="0"/>
              <a:t>, </a:t>
            </a:r>
            <a:r>
              <a:rPr lang="pl-PL" dirty="0" err="1"/>
              <a:t>který</a:t>
            </a:r>
            <a:r>
              <a:rPr lang="pl-PL" dirty="0"/>
              <a:t> je </a:t>
            </a:r>
            <a:r>
              <a:rPr lang="pl-PL" dirty="0" err="1"/>
              <a:t>přímo</a:t>
            </a:r>
            <a:r>
              <a:rPr lang="pl-PL" dirty="0"/>
              <a:t> </a:t>
            </a:r>
            <a:r>
              <a:rPr lang="pl-PL" dirty="0" err="1"/>
              <a:t>podřízen</a:t>
            </a:r>
            <a:r>
              <a:rPr lang="pl-PL" dirty="0"/>
              <a:t> </a:t>
            </a:r>
            <a:r>
              <a:rPr lang="pl-PL" dirty="0" err="1"/>
              <a:t>jejímu</a:t>
            </a:r>
            <a:r>
              <a:rPr lang="pl-PL" dirty="0"/>
              <a:t> </a:t>
            </a:r>
            <a:r>
              <a:rPr lang="pl-PL" dirty="0" err="1"/>
              <a:t>hlavnímu</a:t>
            </a:r>
            <a:r>
              <a:rPr lang="pl-PL" dirty="0"/>
              <a:t> </a:t>
            </a:r>
            <a:r>
              <a:rPr lang="pl-PL" dirty="0" err="1"/>
              <a:t>orgánu</a:t>
            </a:r>
            <a:r>
              <a:rPr lang="pl-PL" dirty="0"/>
              <a:t>, </a:t>
            </a:r>
            <a:r>
              <a:rPr lang="pl-PL" dirty="0" err="1"/>
              <a:t>Výboru</a:t>
            </a:r>
            <a:r>
              <a:rPr lang="pl-PL" dirty="0"/>
              <a:t> </a:t>
            </a:r>
            <a:r>
              <a:rPr lang="pl-PL" dirty="0" err="1"/>
              <a:t>ministrů</a:t>
            </a:r>
            <a:r>
              <a:rPr lang="pl-PL" dirty="0"/>
              <a:t> Rady </a:t>
            </a:r>
            <a:r>
              <a:rPr lang="pl-PL" dirty="0" err="1"/>
              <a:t>Evropy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2663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2EFA2F-A511-4BED-8F03-AC5E0EDC9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 klienta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61F6B4-6136-405D-80FB-D34EE29DA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Identifikace klienta je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úkon, který musí povinná osoba provést vždy před navázáním obchodního vztahu, uskutečněním obchodu převyšujícího hodnotu 1 000 EUR či v dalších případech uvedených v AML zákoně.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Identifikace klienta se primárně provádí „tváří v tvář“, tedy za přítomnosti identifikovaného, což je způsob, který byl s ohledem na národní hodnocení rizik a obecně na riziko zcizení identity vyhodnocen Finančním analytickým úřadem (dále jen „Úřad“) za primární a nejméně rizikový. AML zákon však ve vymezených případech umožňuje rovněž identifikaci „zprostředkovanou“ prostřednictvím notáře nebo kontaktního místa veřejné správy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CzechPoint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(viz ustanovení § 10 AML zákona), identifikaci „převzatou“, (viz ustanovení § 11 AML zákona) či identifikaci zjednodušenou (viz § 13 AML zákona).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8473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EB716-B74E-4D85-9801-653F99C0E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identifikace klienta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25AB5-F612-4E21-A0A8-B5B1388D9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8 AML zákona – Obecná identifikace klienta „face to face“</a:t>
            </a:r>
          </a:p>
          <a:p>
            <a:r>
              <a:rPr lang="cs-CZ" dirty="0"/>
              <a:t>§ 8a - </a:t>
            </a:r>
            <a:r>
              <a:rPr lang="pl-PL" dirty="0" err="1"/>
              <a:t>Využití</a:t>
            </a:r>
            <a:r>
              <a:rPr lang="pl-PL" dirty="0"/>
              <a:t> </a:t>
            </a:r>
            <a:r>
              <a:rPr lang="pl-PL" dirty="0" err="1"/>
              <a:t>prostředku</a:t>
            </a:r>
            <a:r>
              <a:rPr lang="pl-PL" dirty="0"/>
              <a:t> pro </a:t>
            </a:r>
            <a:r>
              <a:rPr lang="pl-PL" dirty="0" err="1"/>
              <a:t>elektronickou</a:t>
            </a:r>
            <a:r>
              <a:rPr lang="pl-PL" dirty="0"/>
              <a:t> </a:t>
            </a:r>
            <a:r>
              <a:rPr lang="pl-PL" dirty="0" err="1"/>
              <a:t>identifikaci</a:t>
            </a:r>
            <a:r>
              <a:rPr lang="pl-PL" dirty="0"/>
              <a:t> v </a:t>
            </a:r>
            <a:r>
              <a:rPr lang="pl-PL" dirty="0" err="1"/>
              <a:t>rámci</a:t>
            </a:r>
            <a:r>
              <a:rPr lang="pl-PL" dirty="0"/>
              <a:t> </a:t>
            </a:r>
            <a:r>
              <a:rPr lang="pl-PL" dirty="0" err="1"/>
              <a:t>identifikace</a:t>
            </a:r>
            <a:r>
              <a:rPr lang="pl-PL" dirty="0"/>
              <a:t> klienta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9265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F877B-731C-495A-B902-443E53091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klienta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F6E18D-F43F-443F-A64B-F7CCD52AB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 povinnosti identifikace klienta se v AML zákonem vymezených případech přidává i povinnost provádění kontroly klienta. Minimální rozsah kontroly klienta je uveden v ustanovení § 9 odst. 2 AML zákona:</a:t>
            </a:r>
          </a:p>
          <a:p>
            <a:pPr algn="just">
              <a:spcBef>
                <a:spcPts val="600"/>
              </a:spcBef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ískání informací o účelu a zamýšlené povaze obchodu nebo obchodního vztahu, </a:t>
            </a:r>
          </a:p>
          <a:p>
            <a:pPr algn="just">
              <a:spcBef>
                <a:spcPts val="60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zjišťování skutečného majitele, pokud je klientem právnická osoba, </a:t>
            </a:r>
          </a:p>
          <a:p>
            <a:pPr algn="just">
              <a:spcBef>
                <a:spcPts val="60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získání informací potřebných pro provádění průběžného sledování obchodního vztahu nebo přezkoumávání zdrojů peněžních prostředků.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Rozsah kontroly klienta by se měl odvíjet v závislosti na typu klienta, obchodního vztahu, produktu nebo obchodu.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AML zákonem vymezených případech je umožněno uplatnění tzv. zjednodušené identifikace a kontroly klienta, resp. výjimky z povinnosti identifikace a kontroly klienta.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2342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BB09A9-5870-457F-866D-74F18C8A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režimy identifikace a kontroly klienta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D15A60-2BE0-4364-B98A-6E942123A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§ 9a - </a:t>
            </a:r>
            <a:r>
              <a:rPr lang="pl-PL" b="1" dirty="0" err="1"/>
              <a:t>Zesílená</a:t>
            </a:r>
            <a:r>
              <a:rPr lang="pl-PL" b="1" dirty="0"/>
              <a:t> </a:t>
            </a:r>
            <a:r>
              <a:rPr lang="pl-PL" b="1" dirty="0" err="1"/>
              <a:t>identifikace</a:t>
            </a:r>
            <a:r>
              <a:rPr lang="pl-PL" b="1" dirty="0"/>
              <a:t> a kontrola klienta: </a:t>
            </a:r>
            <a:r>
              <a:rPr lang="pl-PL" dirty="0" err="1"/>
              <a:t>Povinná</a:t>
            </a:r>
            <a:r>
              <a:rPr lang="pl-PL" dirty="0"/>
              <a:t> osoba </a:t>
            </a:r>
            <a:r>
              <a:rPr lang="pl-PL" dirty="0" err="1"/>
              <a:t>provádí</a:t>
            </a:r>
            <a:r>
              <a:rPr lang="pl-PL" dirty="0"/>
              <a:t> </a:t>
            </a:r>
            <a:r>
              <a:rPr lang="pl-PL" dirty="0" err="1"/>
              <a:t>zesílenou</a:t>
            </a:r>
            <a:r>
              <a:rPr lang="pl-PL" dirty="0"/>
              <a:t> </a:t>
            </a:r>
            <a:r>
              <a:rPr lang="pl-PL" dirty="0" err="1"/>
              <a:t>identifikaci</a:t>
            </a:r>
            <a:r>
              <a:rPr lang="pl-PL" dirty="0"/>
              <a:t> a </a:t>
            </a:r>
            <a:r>
              <a:rPr lang="pl-PL" dirty="0" err="1"/>
              <a:t>kontrolu</a:t>
            </a:r>
            <a:r>
              <a:rPr lang="pl-PL" dirty="0"/>
              <a:t> klienta v </a:t>
            </a:r>
            <a:r>
              <a:rPr lang="pl-PL" dirty="0" err="1"/>
              <a:t>případě</a:t>
            </a:r>
            <a:r>
              <a:rPr lang="pl-PL" dirty="0"/>
              <a:t>, </a:t>
            </a:r>
            <a:r>
              <a:rPr lang="pl-PL" dirty="0" err="1"/>
              <a:t>že</a:t>
            </a:r>
            <a:r>
              <a:rPr lang="pl-PL" dirty="0"/>
              <a:t> na </a:t>
            </a:r>
            <a:r>
              <a:rPr lang="pl-PL" dirty="0" err="1"/>
              <a:t>základě</a:t>
            </a:r>
            <a:r>
              <a:rPr lang="pl-PL" dirty="0"/>
              <a:t> </a:t>
            </a:r>
            <a:r>
              <a:rPr lang="pl-PL" dirty="0" err="1"/>
              <a:t>hodnocení</a:t>
            </a:r>
            <a:r>
              <a:rPr lang="pl-PL" dirty="0"/>
              <a:t> </a:t>
            </a:r>
            <a:r>
              <a:rPr lang="pl-PL" dirty="0" err="1"/>
              <a:t>rizik</a:t>
            </a:r>
            <a:r>
              <a:rPr lang="pl-PL" dirty="0"/>
              <a:t> podle § 21a AML </a:t>
            </a:r>
            <a:r>
              <a:rPr lang="pl-PL" dirty="0" err="1"/>
              <a:t>zákona</a:t>
            </a:r>
            <a:r>
              <a:rPr lang="pl-PL" dirty="0"/>
              <a:t> </a:t>
            </a:r>
            <a:r>
              <a:rPr lang="pl-PL" dirty="0" err="1"/>
              <a:t>představuje</a:t>
            </a:r>
            <a:r>
              <a:rPr lang="pl-PL" dirty="0"/>
              <a:t> klient, </a:t>
            </a:r>
            <a:r>
              <a:rPr lang="pl-PL" dirty="0" err="1"/>
              <a:t>obchod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obchodní</a:t>
            </a:r>
            <a:r>
              <a:rPr lang="pl-PL" dirty="0"/>
              <a:t> </a:t>
            </a:r>
            <a:r>
              <a:rPr lang="pl-PL" dirty="0" err="1"/>
              <a:t>vztah</a:t>
            </a:r>
            <a:r>
              <a:rPr lang="pl-PL" dirty="0"/>
              <a:t> </a:t>
            </a:r>
            <a:r>
              <a:rPr lang="pl-PL" dirty="0" err="1"/>
              <a:t>zvýšené</a:t>
            </a:r>
            <a:r>
              <a:rPr lang="pl-PL" dirty="0"/>
              <a:t> </a:t>
            </a:r>
            <a:r>
              <a:rPr lang="pl-PL" dirty="0" err="1"/>
              <a:t>riziko</a:t>
            </a:r>
            <a:r>
              <a:rPr lang="pl-PL" dirty="0"/>
              <a:t> </a:t>
            </a:r>
            <a:r>
              <a:rPr lang="pl-PL" dirty="0" err="1"/>
              <a:t>legalizace</a:t>
            </a:r>
            <a:r>
              <a:rPr lang="pl-PL" dirty="0"/>
              <a:t> </a:t>
            </a:r>
            <a:r>
              <a:rPr lang="pl-PL" dirty="0" err="1"/>
              <a:t>výnosů</a:t>
            </a:r>
            <a:r>
              <a:rPr lang="pl-PL" dirty="0"/>
              <a:t> z </a:t>
            </a:r>
            <a:r>
              <a:rPr lang="pl-PL" dirty="0" err="1"/>
              <a:t>trestné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financování</a:t>
            </a:r>
            <a:r>
              <a:rPr lang="pl-PL" dirty="0"/>
              <a:t> </a:t>
            </a:r>
            <a:r>
              <a:rPr lang="pl-PL" dirty="0" err="1"/>
              <a:t>terorismu</a:t>
            </a:r>
            <a:r>
              <a:rPr lang="pl-PL" dirty="0"/>
              <a:t>.</a:t>
            </a:r>
          </a:p>
          <a:p>
            <a:r>
              <a:rPr lang="pl-PL" dirty="0"/>
              <a:t>§ 10 - </a:t>
            </a:r>
            <a:r>
              <a:rPr lang="pl-PL" b="1" dirty="0" err="1"/>
              <a:t>Zprostředkovaná</a:t>
            </a:r>
            <a:r>
              <a:rPr lang="pl-PL" b="1" dirty="0"/>
              <a:t> </a:t>
            </a:r>
            <a:r>
              <a:rPr lang="pl-PL" b="1" dirty="0" err="1"/>
              <a:t>identifikace</a:t>
            </a:r>
            <a:endParaRPr lang="pl-PL" b="1" dirty="0"/>
          </a:p>
          <a:p>
            <a:r>
              <a:rPr lang="pl-PL" dirty="0"/>
              <a:t>§ 11, 12 - </a:t>
            </a:r>
            <a:r>
              <a:rPr lang="pl-PL" b="1" dirty="0" err="1"/>
              <a:t>Převzetí</a:t>
            </a:r>
            <a:r>
              <a:rPr lang="pl-PL" b="1" dirty="0"/>
              <a:t> </a:t>
            </a:r>
            <a:r>
              <a:rPr lang="pl-PL" b="1" dirty="0" err="1"/>
              <a:t>identifikace</a:t>
            </a:r>
            <a:r>
              <a:rPr lang="pl-PL" b="1" dirty="0"/>
              <a:t> a </a:t>
            </a:r>
            <a:r>
              <a:rPr lang="pl-PL" b="1" dirty="0" err="1"/>
              <a:t>využití</a:t>
            </a:r>
            <a:r>
              <a:rPr lang="pl-PL" b="1" dirty="0"/>
              <a:t> </a:t>
            </a:r>
            <a:r>
              <a:rPr lang="pl-PL" b="1" dirty="0" err="1"/>
              <a:t>dalších</a:t>
            </a:r>
            <a:r>
              <a:rPr lang="pl-PL" b="1" dirty="0"/>
              <a:t> </a:t>
            </a:r>
            <a:r>
              <a:rPr lang="pl-PL" b="1" dirty="0" err="1"/>
              <a:t>způsobů</a:t>
            </a:r>
            <a:r>
              <a:rPr lang="pl-PL" b="1" dirty="0"/>
              <a:t> </a:t>
            </a:r>
            <a:r>
              <a:rPr lang="pl-PL" b="1" dirty="0" err="1"/>
              <a:t>dálkové</a:t>
            </a:r>
            <a:r>
              <a:rPr lang="pl-PL" b="1" dirty="0"/>
              <a:t> </a:t>
            </a:r>
            <a:r>
              <a:rPr lang="pl-PL" b="1" dirty="0" err="1"/>
              <a:t>identifikace</a:t>
            </a:r>
            <a:r>
              <a:rPr lang="pl-PL" b="1" dirty="0"/>
              <a:t> v </a:t>
            </a:r>
            <a:r>
              <a:rPr lang="pl-PL" b="1" dirty="0" err="1"/>
              <a:t>rámci</a:t>
            </a:r>
            <a:r>
              <a:rPr lang="pl-PL" b="1" dirty="0"/>
              <a:t> </a:t>
            </a:r>
            <a:r>
              <a:rPr lang="pl-PL" b="1" dirty="0" err="1"/>
              <a:t>identifikace</a:t>
            </a:r>
            <a:r>
              <a:rPr lang="pl-PL" b="1" dirty="0"/>
              <a:t> klienta</a:t>
            </a:r>
          </a:p>
          <a:p>
            <a:r>
              <a:rPr lang="pl-PL" dirty="0"/>
              <a:t>§ 13 - </a:t>
            </a:r>
            <a:r>
              <a:rPr lang="pl-PL" b="1" dirty="0" err="1"/>
              <a:t>Zjednodušená</a:t>
            </a:r>
            <a:r>
              <a:rPr lang="pl-PL" b="1" dirty="0"/>
              <a:t> </a:t>
            </a:r>
            <a:r>
              <a:rPr lang="pl-PL" b="1" dirty="0" err="1"/>
              <a:t>identifikace</a:t>
            </a:r>
            <a:r>
              <a:rPr lang="pl-PL" b="1" dirty="0"/>
              <a:t> a kontrola klienta</a:t>
            </a:r>
          </a:p>
          <a:p>
            <a:r>
              <a:rPr lang="pl-PL" dirty="0"/>
              <a:t>§ 13a - </a:t>
            </a:r>
            <a:r>
              <a:rPr lang="pl-PL" b="1" dirty="0" err="1"/>
              <a:t>Výjimky</a:t>
            </a:r>
            <a:r>
              <a:rPr lang="pl-PL" b="1" dirty="0"/>
              <a:t> z </a:t>
            </a:r>
            <a:r>
              <a:rPr lang="pl-PL" b="1" dirty="0" err="1"/>
              <a:t>povinnosti</a:t>
            </a:r>
            <a:r>
              <a:rPr lang="pl-PL" b="1" dirty="0"/>
              <a:t> </a:t>
            </a:r>
            <a:r>
              <a:rPr lang="pl-PL" b="1" dirty="0" err="1"/>
              <a:t>identifikace</a:t>
            </a:r>
            <a:r>
              <a:rPr lang="pl-PL" b="1" dirty="0"/>
              <a:t> a </a:t>
            </a:r>
            <a:r>
              <a:rPr lang="pl-PL" b="1" dirty="0" err="1"/>
              <a:t>kontroly</a:t>
            </a:r>
            <a:r>
              <a:rPr lang="pl-PL" b="1" dirty="0"/>
              <a:t> klienta</a:t>
            </a:r>
          </a:p>
          <a:p>
            <a:r>
              <a:rPr lang="pl-PL" dirty="0"/>
              <a:t>§ 14 - </a:t>
            </a:r>
            <a:r>
              <a:rPr lang="pl-PL" b="1" dirty="0" err="1"/>
              <a:t>Výjimka</a:t>
            </a:r>
            <a:r>
              <a:rPr lang="pl-PL" b="1" dirty="0"/>
              <a:t> z </a:t>
            </a:r>
            <a:r>
              <a:rPr lang="pl-PL" b="1" dirty="0" err="1"/>
              <a:t>povinnosti</a:t>
            </a:r>
            <a:r>
              <a:rPr lang="pl-PL" b="1" dirty="0"/>
              <a:t> </a:t>
            </a:r>
            <a:r>
              <a:rPr lang="pl-PL" b="1" dirty="0" err="1"/>
              <a:t>uvádět</a:t>
            </a:r>
            <a:r>
              <a:rPr lang="pl-PL" b="1" dirty="0"/>
              <a:t> </a:t>
            </a:r>
            <a:r>
              <a:rPr lang="pl-PL" b="1" dirty="0" err="1"/>
              <a:t>informace</a:t>
            </a:r>
            <a:r>
              <a:rPr lang="pl-PL" b="1" dirty="0"/>
              <a:t> </a:t>
            </a:r>
            <a:r>
              <a:rPr lang="pl-PL" b="1" dirty="0" err="1"/>
              <a:t>doprovázející</a:t>
            </a:r>
            <a:r>
              <a:rPr lang="pl-PL" b="1" dirty="0"/>
              <a:t> </a:t>
            </a:r>
            <a:r>
              <a:rPr lang="pl-PL" b="1" dirty="0" err="1"/>
              <a:t>převody</a:t>
            </a:r>
            <a:r>
              <a:rPr lang="pl-PL" b="1" dirty="0"/>
              <a:t> </a:t>
            </a:r>
            <a:r>
              <a:rPr lang="pl-PL" b="1" dirty="0" err="1"/>
              <a:t>peněžních</a:t>
            </a:r>
            <a:r>
              <a:rPr lang="pl-PL" b="1" dirty="0"/>
              <a:t> </a:t>
            </a:r>
            <a:r>
              <a:rPr lang="pl-PL" b="1" dirty="0" err="1"/>
              <a:t>prostředků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1778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830E1-B2A3-4DA9-AC4B-BE2A38709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Neuskutečnění obchodu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674FB9-AF1B-47BC-AD17-C51966506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err="1"/>
              <a:t>Povinná</a:t>
            </a:r>
            <a:r>
              <a:rPr lang="pl-PL" dirty="0"/>
              <a:t> osoba </a:t>
            </a:r>
            <a:r>
              <a:rPr lang="pl-PL" dirty="0" err="1"/>
              <a:t>odmítne</a:t>
            </a:r>
            <a:r>
              <a:rPr lang="pl-PL" dirty="0"/>
              <a:t> </a:t>
            </a:r>
            <a:r>
              <a:rPr lang="pl-PL" dirty="0" err="1"/>
              <a:t>uskutečnění</a:t>
            </a:r>
            <a:r>
              <a:rPr lang="pl-PL" dirty="0"/>
              <a:t> obchodu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navázání</a:t>
            </a:r>
            <a:r>
              <a:rPr lang="pl-PL" dirty="0"/>
              <a:t> </a:t>
            </a:r>
            <a:r>
              <a:rPr lang="pl-PL" dirty="0" err="1"/>
              <a:t>obchodního</a:t>
            </a:r>
            <a:r>
              <a:rPr lang="pl-PL" dirty="0"/>
              <a:t> </a:t>
            </a:r>
            <a:r>
              <a:rPr lang="pl-PL" dirty="0" err="1"/>
              <a:t>vztahu</a:t>
            </a:r>
            <a:r>
              <a:rPr lang="pl-PL" dirty="0"/>
              <a:t> </a:t>
            </a:r>
            <a:r>
              <a:rPr lang="pl-PL" dirty="0" err="1"/>
              <a:t>anebo</a:t>
            </a:r>
            <a:r>
              <a:rPr lang="pl-PL" dirty="0"/>
              <a:t>, </a:t>
            </a:r>
            <a:r>
              <a:rPr lang="pl-PL" dirty="0" err="1"/>
              <a:t>není</a:t>
            </a:r>
            <a:r>
              <a:rPr lang="pl-PL" dirty="0"/>
              <a:t>-li to </a:t>
            </a:r>
            <a:r>
              <a:rPr lang="pl-PL" dirty="0" err="1"/>
              <a:t>zvláštním</a:t>
            </a:r>
            <a:r>
              <a:rPr lang="pl-PL" dirty="0"/>
              <a:t> </a:t>
            </a:r>
            <a:r>
              <a:rPr lang="pl-PL" dirty="0" err="1"/>
              <a:t>právním</a:t>
            </a:r>
            <a:r>
              <a:rPr lang="pl-PL" dirty="0"/>
              <a:t> </a:t>
            </a:r>
            <a:r>
              <a:rPr lang="pl-PL" dirty="0" err="1"/>
              <a:t>předpisem</a:t>
            </a:r>
            <a:r>
              <a:rPr lang="pl-PL" dirty="0"/>
              <a:t> </a:t>
            </a:r>
            <a:r>
              <a:rPr lang="pl-PL" dirty="0" err="1"/>
              <a:t>vyloučeno</a:t>
            </a:r>
            <a:r>
              <a:rPr lang="pl-PL" dirty="0"/>
              <a:t>, </a:t>
            </a:r>
            <a:r>
              <a:rPr lang="pl-PL" dirty="0" err="1"/>
              <a:t>ukončí</a:t>
            </a:r>
            <a:r>
              <a:rPr lang="pl-PL" dirty="0"/>
              <a:t> </a:t>
            </a:r>
            <a:r>
              <a:rPr lang="pl-PL" dirty="0" err="1"/>
              <a:t>obchodní</a:t>
            </a:r>
            <a:r>
              <a:rPr lang="pl-PL" dirty="0"/>
              <a:t> </a:t>
            </a:r>
            <a:r>
              <a:rPr lang="pl-PL" dirty="0" err="1"/>
              <a:t>vztah</a:t>
            </a:r>
            <a:r>
              <a:rPr lang="pl-PL" dirty="0"/>
              <a:t> v </a:t>
            </a:r>
            <a:r>
              <a:rPr lang="pl-PL" dirty="0" err="1"/>
              <a:t>případě</a:t>
            </a:r>
            <a:r>
              <a:rPr lang="pl-PL" dirty="0"/>
              <a:t>, </a:t>
            </a:r>
            <a:r>
              <a:rPr lang="pl-PL" dirty="0" err="1"/>
              <a:t>že</a:t>
            </a:r>
            <a:r>
              <a:rPr lang="pl-PL" dirty="0"/>
              <a:t> je </a:t>
            </a:r>
            <a:r>
              <a:rPr lang="pl-PL" dirty="0" err="1"/>
              <a:t>dána</a:t>
            </a:r>
            <a:r>
              <a:rPr lang="pl-PL" dirty="0"/>
              <a:t> </a:t>
            </a:r>
            <a:r>
              <a:rPr lang="pl-PL" dirty="0" err="1"/>
              <a:t>povinnost</a:t>
            </a:r>
            <a:r>
              <a:rPr lang="pl-PL" dirty="0"/>
              <a:t> </a:t>
            </a:r>
            <a:r>
              <a:rPr lang="pl-PL" dirty="0" err="1"/>
              <a:t>identifikace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kontroly</a:t>
            </a:r>
            <a:r>
              <a:rPr lang="pl-PL" dirty="0"/>
              <a:t> klienta a</a:t>
            </a:r>
          </a:p>
          <a:p>
            <a:pPr marL="0" indent="0">
              <a:buNone/>
            </a:pPr>
            <a:r>
              <a:rPr lang="pl-PL" i="1" dirty="0"/>
              <a:t>a)</a:t>
            </a:r>
            <a:r>
              <a:rPr lang="pl-PL" dirty="0"/>
              <a:t> klient</a:t>
            </a:r>
          </a:p>
          <a:p>
            <a:pPr marL="0" indent="0">
              <a:buNone/>
            </a:pPr>
            <a:r>
              <a:rPr lang="pl-PL" i="1" dirty="0"/>
              <a:t>	1.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odmítne</a:t>
            </a:r>
            <a:r>
              <a:rPr lang="pl-PL" dirty="0"/>
              <a:t> </a:t>
            </a:r>
            <a:r>
              <a:rPr lang="pl-PL" dirty="0" err="1"/>
              <a:t>podrobit</a:t>
            </a:r>
            <a:r>
              <a:rPr lang="pl-PL" dirty="0"/>
              <a:t> </a:t>
            </a:r>
            <a:r>
              <a:rPr lang="pl-PL" dirty="0" err="1"/>
              <a:t>identifikaci</a:t>
            </a:r>
            <a:r>
              <a:rPr lang="pl-PL" dirty="0"/>
              <a:t>,</a:t>
            </a:r>
          </a:p>
          <a:p>
            <a:pPr marL="0" indent="0">
              <a:buNone/>
            </a:pPr>
            <a:r>
              <a:rPr lang="pl-PL" i="1" dirty="0"/>
              <a:t>	2.</a:t>
            </a:r>
            <a:r>
              <a:rPr lang="pl-PL" dirty="0"/>
              <a:t> </a:t>
            </a:r>
            <a:r>
              <a:rPr lang="pl-PL" dirty="0" err="1"/>
              <a:t>odmítne</a:t>
            </a:r>
            <a:r>
              <a:rPr lang="pl-PL" dirty="0"/>
              <a:t> </a:t>
            </a:r>
            <a:r>
              <a:rPr lang="pl-PL" dirty="0" err="1"/>
              <a:t>doložit</a:t>
            </a:r>
            <a:r>
              <a:rPr lang="pl-PL" dirty="0"/>
              <a:t> </a:t>
            </a:r>
            <a:r>
              <a:rPr lang="pl-PL" dirty="0" err="1"/>
              <a:t>oprávnění</a:t>
            </a:r>
            <a:r>
              <a:rPr lang="pl-PL" dirty="0"/>
              <a:t> k </a:t>
            </a:r>
            <a:r>
              <a:rPr lang="pl-PL" dirty="0" err="1"/>
              <a:t>jednání</a:t>
            </a:r>
            <a:r>
              <a:rPr lang="pl-PL" dirty="0"/>
              <a:t> za klienta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>
                <a:hlinkClick r:id="rId2"/>
              </a:rPr>
              <a:t>§ 11 </a:t>
            </a:r>
            <a:r>
              <a:rPr lang="pl-PL" dirty="0" err="1">
                <a:hlinkClick r:id="rId2"/>
              </a:rPr>
              <a:t>odst</a:t>
            </a:r>
            <a:r>
              <a:rPr lang="pl-PL" dirty="0">
                <a:hlinkClick r:id="rId2"/>
              </a:rPr>
              <a:t>. 7</a:t>
            </a:r>
            <a:r>
              <a:rPr lang="pl-PL" dirty="0"/>
              <a:t> AML </a:t>
            </a:r>
            <a:r>
              <a:rPr lang="pl-PL" dirty="0" err="1"/>
              <a:t>zákona</a:t>
            </a:r>
            <a:r>
              <a:rPr lang="pl-PL" dirty="0"/>
              <a:t>, </a:t>
            </a:r>
            <a:r>
              <a:rPr lang="pl-PL" dirty="0" err="1"/>
              <a:t>nebo</a:t>
            </a:r>
            <a:endParaRPr lang="pl-PL" dirty="0"/>
          </a:p>
          <a:p>
            <a:r>
              <a:rPr lang="pl-PL" i="1" dirty="0"/>
              <a:t>3.</a:t>
            </a:r>
            <a:r>
              <a:rPr lang="pl-PL" dirty="0"/>
              <a:t> </a:t>
            </a:r>
            <a:r>
              <a:rPr lang="pl-PL" dirty="0" err="1"/>
              <a:t>neposkytne</a:t>
            </a:r>
            <a:r>
              <a:rPr lang="pl-PL" dirty="0"/>
              <a:t> </a:t>
            </a:r>
            <a:r>
              <a:rPr lang="pl-PL" dirty="0" err="1"/>
              <a:t>potřebnou</a:t>
            </a:r>
            <a:r>
              <a:rPr lang="pl-PL" dirty="0"/>
              <a:t> </a:t>
            </a:r>
            <a:r>
              <a:rPr lang="pl-PL" dirty="0" err="1"/>
              <a:t>součinnost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kontrole,</a:t>
            </a:r>
          </a:p>
          <a:p>
            <a:r>
              <a:rPr lang="pl-PL" i="1" dirty="0"/>
              <a:t>b)</a:t>
            </a:r>
            <a:r>
              <a:rPr lang="pl-PL" dirty="0"/>
              <a:t> z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dirty="0" err="1"/>
              <a:t>důvodu</a:t>
            </a:r>
            <a:r>
              <a:rPr lang="pl-PL" dirty="0"/>
              <a:t> </a:t>
            </a:r>
            <a:r>
              <a:rPr lang="pl-PL" dirty="0" err="1"/>
              <a:t>nelze</a:t>
            </a:r>
            <a:r>
              <a:rPr lang="pl-PL" dirty="0"/>
              <a:t> </a:t>
            </a:r>
            <a:r>
              <a:rPr lang="pl-PL" dirty="0" err="1"/>
              <a:t>provést</a:t>
            </a:r>
            <a:r>
              <a:rPr lang="pl-PL" dirty="0"/>
              <a:t> </a:t>
            </a:r>
            <a:r>
              <a:rPr lang="pl-PL" dirty="0" err="1"/>
              <a:t>identifikaci</a:t>
            </a:r>
            <a:r>
              <a:rPr lang="pl-PL" dirty="0"/>
              <a:t> </a:t>
            </a:r>
            <a:r>
              <a:rPr lang="pl-PL" dirty="0" err="1"/>
              <a:t>anebo</a:t>
            </a:r>
            <a:r>
              <a:rPr lang="pl-PL" dirty="0"/>
              <a:t> </a:t>
            </a:r>
            <a:r>
              <a:rPr lang="pl-PL" dirty="0" err="1"/>
              <a:t>kontrolu</a:t>
            </a:r>
            <a:r>
              <a:rPr lang="pl-PL" dirty="0"/>
              <a:t> klienta, </a:t>
            </a:r>
            <a:r>
              <a:rPr lang="pl-PL" dirty="0" err="1"/>
              <a:t>nebo</a:t>
            </a:r>
            <a:endParaRPr lang="pl-PL" dirty="0"/>
          </a:p>
          <a:p>
            <a:r>
              <a:rPr lang="pl-PL" i="1" dirty="0"/>
              <a:t>c)</a:t>
            </a:r>
            <a:r>
              <a:rPr lang="pl-PL" dirty="0"/>
              <a:t> </a:t>
            </a:r>
            <a:r>
              <a:rPr lang="pl-PL" dirty="0" err="1"/>
              <a:t>má</a:t>
            </a:r>
            <a:r>
              <a:rPr lang="pl-PL" dirty="0"/>
              <a:t>-li osoba </a:t>
            </a:r>
            <a:r>
              <a:rPr lang="pl-PL" dirty="0" err="1"/>
              <a:t>provádějící</a:t>
            </a:r>
            <a:r>
              <a:rPr lang="pl-PL" dirty="0"/>
              <a:t> </a:t>
            </a:r>
            <a:r>
              <a:rPr lang="pl-PL" dirty="0" err="1"/>
              <a:t>identifikaci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kontrolu</a:t>
            </a:r>
            <a:r>
              <a:rPr lang="pl-PL" dirty="0"/>
              <a:t> </a:t>
            </a:r>
            <a:r>
              <a:rPr lang="pl-PL" dirty="0" err="1"/>
              <a:t>pochybnosti</a:t>
            </a:r>
            <a:r>
              <a:rPr lang="pl-PL" dirty="0"/>
              <a:t> o </a:t>
            </a:r>
            <a:r>
              <a:rPr lang="pl-PL" dirty="0" err="1"/>
              <a:t>pravdivosti</a:t>
            </a:r>
            <a:r>
              <a:rPr lang="pl-PL" dirty="0"/>
              <a:t> </a:t>
            </a:r>
            <a:r>
              <a:rPr lang="pl-PL" dirty="0" err="1"/>
              <a:t>informací</a:t>
            </a:r>
            <a:r>
              <a:rPr lang="pl-PL" dirty="0"/>
              <a:t> </a:t>
            </a:r>
            <a:r>
              <a:rPr lang="pl-PL" dirty="0" err="1"/>
              <a:t>poskytnutých</a:t>
            </a:r>
            <a:r>
              <a:rPr lang="pl-PL" dirty="0"/>
              <a:t> klientem </a:t>
            </a:r>
            <a:r>
              <a:rPr lang="pl-PL" dirty="0" err="1"/>
              <a:t>nebo</a:t>
            </a:r>
            <a:r>
              <a:rPr lang="pl-PL" dirty="0"/>
              <a:t> o </a:t>
            </a:r>
            <a:r>
              <a:rPr lang="pl-PL" dirty="0" err="1"/>
              <a:t>pravosti</a:t>
            </a:r>
            <a:r>
              <a:rPr lang="pl-PL" dirty="0"/>
              <a:t> </a:t>
            </a:r>
            <a:r>
              <a:rPr lang="pl-PL" dirty="0" err="1"/>
              <a:t>předložených</a:t>
            </a:r>
            <a:r>
              <a:rPr lang="pl-PL" dirty="0"/>
              <a:t> </a:t>
            </a:r>
            <a:r>
              <a:rPr lang="pl-PL" dirty="0" err="1"/>
              <a:t>dokladů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Povinná</a:t>
            </a:r>
            <a:r>
              <a:rPr lang="pl-PL" dirty="0"/>
              <a:t> osoba </a:t>
            </a:r>
            <a:r>
              <a:rPr lang="pl-PL" dirty="0" err="1"/>
              <a:t>neuskuteční</a:t>
            </a:r>
            <a:r>
              <a:rPr lang="pl-PL" dirty="0"/>
              <a:t> </a:t>
            </a:r>
            <a:r>
              <a:rPr lang="pl-PL" dirty="0" err="1"/>
              <a:t>obchod</a:t>
            </a:r>
            <a:r>
              <a:rPr lang="pl-PL" dirty="0"/>
              <a:t> s </a:t>
            </a:r>
            <a:r>
              <a:rPr lang="pl-PL" b="1" dirty="0" err="1"/>
              <a:t>politicky</a:t>
            </a:r>
            <a:r>
              <a:rPr lang="pl-PL" b="1" dirty="0"/>
              <a:t> </a:t>
            </a:r>
            <a:r>
              <a:rPr lang="pl-PL" b="1" dirty="0" err="1"/>
              <a:t>exponovanou</a:t>
            </a:r>
            <a:r>
              <a:rPr lang="pl-PL" b="1" dirty="0"/>
              <a:t> </a:t>
            </a:r>
            <a:r>
              <a:rPr lang="pl-PL" b="1" dirty="0" err="1"/>
              <a:t>osobou</a:t>
            </a:r>
            <a:r>
              <a:rPr lang="pl-PL" dirty="0"/>
              <a:t>, a to ani v </a:t>
            </a:r>
            <a:r>
              <a:rPr lang="pl-PL" dirty="0" err="1"/>
              <a:t>rámci</a:t>
            </a:r>
            <a:r>
              <a:rPr lang="pl-PL" dirty="0"/>
              <a:t> </a:t>
            </a:r>
            <a:r>
              <a:rPr lang="pl-PL" dirty="0" err="1"/>
              <a:t>obchodního</a:t>
            </a:r>
            <a:r>
              <a:rPr lang="pl-PL" dirty="0"/>
              <a:t> </a:t>
            </a:r>
            <a:r>
              <a:rPr lang="pl-PL" dirty="0" err="1"/>
              <a:t>vztahu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</a:t>
            </a:r>
            <a:r>
              <a:rPr lang="pl-PL" dirty="0" err="1"/>
              <a:t>jí</a:t>
            </a:r>
            <a:r>
              <a:rPr lang="pl-PL" dirty="0"/>
              <a:t> </a:t>
            </a:r>
            <a:r>
              <a:rPr lang="pl-PL" dirty="0" err="1"/>
              <a:t>není</a:t>
            </a:r>
            <a:r>
              <a:rPr lang="pl-PL" dirty="0"/>
              <a:t> </a:t>
            </a:r>
            <a:r>
              <a:rPr lang="pl-PL" dirty="0" err="1"/>
              <a:t>znám</a:t>
            </a:r>
            <a:r>
              <a:rPr lang="pl-PL" dirty="0"/>
              <a:t> </a:t>
            </a:r>
            <a:r>
              <a:rPr lang="pl-PL" dirty="0" err="1"/>
              <a:t>původ</a:t>
            </a:r>
            <a:r>
              <a:rPr lang="pl-PL" dirty="0"/>
              <a:t> </a:t>
            </a:r>
            <a:r>
              <a:rPr lang="pl-PL" dirty="0" err="1"/>
              <a:t>peněžních</a:t>
            </a:r>
            <a:r>
              <a:rPr lang="pl-PL" dirty="0"/>
              <a:t> </a:t>
            </a:r>
            <a:r>
              <a:rPr lang="pl-PL" dirty="0" err="1"/>
              <a:t>prostředků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dirty="0" err="1"/>
              <a:t>majetku</a:t>
            </a:r>
            <a:r>
              <a:rPr lang="pl-PL" dirty="0"/>
              <a:t> </a:t>
            </a:r>
            <a:r>
              <a:rPr lang="pl-PL" dirty="0" err="1"/>
              <a:t>užitého</a:t>
            </a:r>
            <a:r>
              <a:rPr lang="pl-PL" dirty="0"/>
              <a:t> v obchodu.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7042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33845B-3A40-4EBD-A2CC-67606E37E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při podezřelém obchodu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7C0D6A-E335-4360-A60E-5DBFC20E9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Oznámení podezřelého obchodu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Odklad splnění příkazu klienta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51843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567DBC-EB8E-4910-A196-2C66F2B43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Finanční analytický úřad </a:t>
            </a:r>
            <a:br>
              <a:rPr lang="cs-CZ" b="1" dirty="0"/>
            </a:br>
            <a:r>
              <a:rPr lang="cs-CZ" b="1" dirty="0">
                <a:hlinkClick r:id="rId2"/>
              </a:rPr>
              <a:t>https://www.financnianalytickyurad.cz/</a:t>
            </a:r>
            <a:r>
              <a:rPr lang="cs-CZ" b="1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39334E-407D-48EC-80FF-3D81C37FD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err="1"/>
              <a:t>správní</a:t>
            </a:r>
            <a:r>
              <a:rPr lang="pl-PL" dirty="0"/>
              <a:t> </a:t>
            </a:r>
            <a:r>
              <a:rPr lang="pl-PL" dirty="0" err="1"/>
              <a:t>úřad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sídlem</a:t>
            </a:r>
            <a:r>
              <a:rPr lang="pl-PL" dirty="0"/>
              <a:t> v </a:t>
            </a:r>
            <a:r>
              <a:rPr lang="pl-PL" dirty="0" err="1"/>
              <a:t>Praze</a:t>
            </a:r>
            <a:r>
              <a:rPr lang="pl-PL" dirty="0"/>
              <a:t>, </a:t>
            </a:r>
          </a:p>
          <a:p>
            <a:r>
              <a:rPr lang="pl-PL" dirty="0" err="1"/>
              <a:t>plní</a:t>
            </a:r>
            <a:r>
              <a:rPr lang="pl-PL" dirty="0"/>
              <a:t> </a:t>
            </a:r>
            <a:r>
              <a:rPr lang="pl-PL" dirty="0" err="1"/>
              <a:t>funkci</a:t>
            </a:r>
            <a:r>
              <a:rPr lang="pl-PL" dirty="0"/>
              <a:t> </a:t>
            </a:r>
            <a:r>
              <a:rPr lang="pl-PL" dirty="0" err="1"/>
              <a:t>finanční</a:t>
            </a:r>
            <a:r>
              <a:rPr lang="pl-PL" dirty="0"/>
              <a:t> </a:t>
            </a:r>
            <a:r>
              <a:rPr lang="pl-PL" dirty="0" err="1"/>
              <a:t>zpravodajské</a:t>
            </a:r>
            <a:r>
              <a:rPr lang="pl-PL" dirty="0"/>
              <a:t> </a:t>
            </a:r>
            <a:r>
              <a:rPr lang="pl-PL" dirty="0" err="1"/>
              <a:t>jednotky</a:t>
            </a:r>
            <a:r>
              <a:rPr lang="pl-PL" dirty="0"/>
              <a:t> pro </a:t>
            </a:r>
            <a:r>
              <a:rPr lang="pl-PL" dirty="0" err="1"/>
              <a:t>Českou</a:t>
            </a:r>
            <a:r>
              <a:rPr lang="pl-PL" dirty="0"/>
              <a:t> </a:t>
            </a:r>
            <a:r>
              <a:rPr lang="pl-PL" dirty="0" err="1"/>
              <a:t>republiku</a:t>
            </a:r>
            <a:endParaRPr lang="pl-PL" dirty="0"/>
          </a:p>
          <a:p>
            <a:r>
              <a:rPr lang="pl-PL" dirty="0"/>
              <a:t>je </a:t>
            </a:r>
            <a:r>
              <a:rPr lang="pl-PL" dirty="0" err="1"/>
              <a:t>podřízen</a:t>
            </a:r>
            <a:r>
              <a:rPr lang="pl-PL" dirty="0"/>
              <a:t> </a:t>
            </a:r>
            <a:r>
              <a:rPr lang="pl-PL" dirty="0" err="1"/>
              <a:t>Ministerstvu</a:t>
            </a:r>
            <a:r>
              <a:rPr lang="pl-PL" dirty="0"/>
              <a:t> </a:t>
            </a:r>
            <a:r>
              <a:rPr lang="pl-PL" dirty="0" err="1"/>
              <a:t>financí</a:t>
            </a:r>
            <a:r>
              <a:rPr lang="pl-PL" dirty="0"/>
              <a:t>,</a:t>
            </a:r>
          </a:p>
          <a:p>
            <a:r>
              <a:rPr lang="pl-PL" dirty="0" err="1"/>
              <a:t>Věcná</a:t>
            </a:r>
            <a:r>
              <a:rPr lang="pl-PL" dirty="0"/>
              <a:t> </a:t>
            </a:r>
            <a:r>
              <a:rPr lang="pl-PL" dirty="0" err="1"/>
              <a:t>působnost</a:t>
            </a:r>
            <a:r>
              <a:rPr lang="pl-PL" dirty="0"/>
              <a:t>: </a:t>
            </a:r>
            <a:r>
              <a:rPr lang="pl-PL" dirty="0" err="1"/>
              <a:t>působí</a:t>
            </a:r>
            <a:r>
              <a:rPr lang="pl-PL" dirty="0"/>
              <a:t> v </a:t>
            </a:r>
            <a:r>
              <a:rPr lang="pl-PL" dirty="0" err="1"/>
              <a:t>oblastech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upravených</a:t>
            </a:r>
            <a:r>
              <a:rPr lang="pl-PL" dirty="0"/>
              <a:t> AML </a:t>
            </a:r>
            <a:r>
              <a:rPr lang="pl-PL" dirty="0" err="1"/>
              <a:t>zákonem</a:t>
            </a:r>
            <a:r>
              <a:rPr lang="pl-PL" dirty="0"/>
              <a:t> a </a:t>
            </a:r>
            <a:r>
              <a:rPr lang="pl-PL" dirty="0" err="1"/>
              <a:t>dalšími</a:t>
            </a:r>
            <a:r>
              <a:rPr lang="pl-PL" dirty="0"/>
              <a:t> </a:t>
            </a:r>
            <a:r>
              <a:rPr lang="pl-PL" dirty="0" err="1"/>
              <a:t>právními</a:t>
            </a:r>
            <a:r>
              <a:rPr lang="pl-PL" dirty="0"/>
              <a:t> </a:t>
            </a:r>
            <a:r>
              <a:rPr lang="pl-PL" dirty="0" err="1"/>
              <a:t>předpisy</a:t>
            </a:r>
            <a:r>
              <a:rPr lang="pl-PL" dirty="0"/>
              <a:t>, </a:t>
            </a:r>
            <a:r>
              <a:rPr lang="pl-PL" dirty="0" err="1"/>
              <a:t>včetně</a:t>
            </a:r>
            <a:r>
              <a:rPr lang="pl-PL" dirty="0"/>
              <a:t> </a:t>
            </a:r>
            <a:r>
              <a:rPr lang="pl-PL" dirty="0" err="1"/>
              <a:t>rozhodování</a:t>
            </a:r>
            <a:r>
              <a:rPr lang="pl-PL" dirty="0"/>
              <a:t> o </a:t>
            </a:r>
            <a:r>
              <a:rPr lang="pl-PL" dirty="0" err="1"/>
              <a:t>zahájení</a:t>
            </a:r>
            <a:r>
              <a:rPr lang="pl-PL" dirty="0"/>
              <a:t> a </a:t>
            </a:r>
            <a:r>
              <a:rPr lang="pl-PL" dirty="0" err="1"/>
              <a:t>způsobu</a:t>
            </a:r>
            <a:r>
              <a:rPr lang="pl-PL" dirty="0"/>
              <a:t> </a:t>
            </a:r>
            <a:r>
              <a:rPr lang="pl-PL" dirty="0" err="1"/>
              <a:t>ukončení</a:t>
            </a:r>
            <a:r>
              <a:rPr lang="pl-PL" dirty="0"/>
              <a:t> </a:t>
            </a:r>
            <a:r>
              <a:rPr lang="pl-PL" dirty="0" err="1"/>
              <a:t>šetření</a:t>
            </a:r>
            <a:r>
              <a:rPr lang="pl-PL" dirty="0"/>
              <a:t>, o </a:t>
            </a:r>
            <a:r>
              <a:rPr lang="pl-PL" dirty="0" err="1"/>
              <a:t>získávání</a:t>
            </a:r>
            <a:r>
              <a:rPr lang="pl-PL" dirty="0"/>
              <a:t>, </a:t>
            </a:r>
            <a:r>
              <a:rPr lang="pl-PL" dirty="0" err="1"/>
              <a:t>zpracování</a:t>
            </a:r>
            <a:r>
              <a:rPr lang="pl-PL" dirty="0"/>
              <a:t> a </a:t>
            </a:r>
            <a:r>
              <a:rPr lang="pl-PL" dirty="0" err="1"/>
              <a:t>sdílení</a:t>
            </a:r>
            <a:r>
              <a:rPr lang="pl-PL" dirty="0"/>
              <a:t> </a:t>
            </a:r>
            <a:r>
              <a:rPr lang="pl-PL" dirty="0" err="1"/>
              <a:t>informací</a:t>
            </a:r>
            <a:r>
              <a:rPr lang="pl-PL" dirty="0"/>
              <a:t> a o </a:t>
            </a:r>
            <a:r>
              <a:rPr lang="pl-PL" dirty="0" err="1"/>
              <a:t>provádění</a:t>
            </a:r>
            <a:r>
              <a:rPr lang="pl-PL" dirty="0"/>
              <a:t> </a:t>
            </a:r>
            <a:r>
              <a:rPr lang="pl-PL" dirty="0" err="1"/>
              <a:t>kontrol</a:t>
            </a:r>
            <a:r>
              <a:rPr lang="pl-PL" dirty="0"/>
              <a:t>.</a:t>
            </a:r>
          </a:p>
          <a:p>
            <a:r>
              <a:rPr lang="pl-PL" i="1" dirty="0"/>
              <a:t>Ochrana </a:t>
            </a:r>
            <a:r>
              <a:rPr lang="pl-PL" i="1" dirty="0" err="1"/>
              <a:t>informací</a:t>
            </a:r>
            <a:r>
              <a:rPr lang="pl-PL" i="1" dirty="0"/>
              <a:t>: </a:t>
            </a:r>
            <a:r>
              <a:rPr lang="pl-PL" dirty="0"/>
              <a:t>FAÚ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své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uplatňuje</a:t>
            </a:r>
            <a:r>
              <a:rPr lang="pl-PL" dirty="0"/>
              <a:t> </a:t>
            </a:r>
            <a:r>
              <a:rPr lang="pl-PL" dirty="0" err="1"/>
              <a:t>taková</a:t>
            </a:r>
            <a:r>
              <a:rPr lang="pl-PL" dirty="0"/>
              <a:t> </a:t>
            </a:r>
            <a:r>
              <a:rPr lang="pl-PL" dirty="0" err="1"/>
              <a:t>organizační</a:t>
            </a:r>
            <a:r>
              <a:rPr lang="pl-PL" dirty="0"/>
              <a:t>, </a:t>
            </a:r>
            <a:r>
              <a:rPr lang="pl-PL" dirty="0" err="1"/>
              <a:t>personální</a:t>
            </a:r>
            <a:r>
              <a:rPr lang="pl-PL" dirty="0"/>
              <a:t> a </a:t>
            </a:r>
            <a:r>
              <a:rPr lang="pl-PL" dirty="0" err="1"/>
              <a:t>jiná</a:t>
            </a:r>
            <a:r>
              <a:rPr lang="pl-PL" dirty="0"/>
              <a:t> </a:t>
            </a:r>
            <a:r>
              <a:rPr lang="pl-PL" dirty="0" err="1"/>
              <a:t>opatření</a:t>
            </a:r>
            <a:r>
              <a:rPr lang="pl-PL" dirty="0"/>
              <a:t>, </a:t>
            </a:r>
            <a:r>
              <a:rPr lang="pl-PL" dirty="0" err="1"/>
              <a:t>která</a:t>
            </a:r>
            <a:r>
              <a:rPr lang="pl-PL" dirty="0"/>
              <a:t> </a:t>
            </a:r>
            <a:r>
              <a:rPr lang="pl-PL" dirty="0" err="1"/>
              <a:t>zaručují</a:t>
            </a:r>
            <a:r>
              <a:rPr lang="pl-PL" dirty="0"/>
              <a:t>, </a:t>
            </a:r>
            <a:r>
              <a:rPr lang="pl-PL" dirty="0" err="1"/>
              <a:t>že</a:t>
            </a:r>
            <a:r>
              <a:rPr lang="pl-PL" dirty="0"/>
              <a:t> s </a:t>
            </a:r>
            <a:r>
              <a:rPr lang="pl-PL" dirty="0" err="1"/>
              <a:t>informacemi</a:t>
            </a:r>
            <a:r>
              <a:rPr lang="pl-PL" dirty="0"/>
              <a:t> </a:t>
            </a:r>
            <a:r>
              <a:rPr lang="pl-PL" dirty="0" err="1"/>
              <a:t>získanými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jeho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podle </a:t>
            </a:r>
            <a:r>
              <a:rPr lang="pl-PL" dirty="0" err="1"/>
              <a:t>tohoto</a:t>
            </a:r>
            <a:r>
              <a:rPr lang="pl-PL" dirty="0"/>
              <a:t> </a:t>
            </a:r>
            <a:r>
              <a:rPr lang="pl-PL" dirty="0" err="1"/>
              <a:t>zákona</a:t>
            </a:r>
            <a:r>
              <a:rPr lang="pl-PL" dirty="0"/>
              <a:t> </a:t>
            </a:r>
            <a:r>
              <a:rPr lang="pl-PL" dirty="0" err="1"/>
              <a:t>nepřijde</a:t>
            </a:r>
            <a:r>
              <a:rPr lang="pl-PL" dirty="0"/>
              <a:t> do styku </a:t>
            </a:r>
            <a:r>
              <a:rPr lang="pl-PL" dirty="0" err="1"/>
              <a:t>nepovolaná</a:t>
            </a:r>
            <a:r>
              <a:rPr lang="pl-PL" dirty="0"/>
              <a:t> osoba.</a:t>
            </a:r>
          </a:p>
          <a:p>
            <a:r>
              <a:rPr lang="pl-PL" dirty="0" err="1"/>
              <a:t>Činnost</a:t>
            </a:r>
            <a:r>
              <a:rPr lang="pl-PL" dirty="0"/>
              <a:t> FAÚ </a:t>
            </a:r>
            <a:r>
              <a:rPr lang="pl-PL" dirty="0" err="1"/>
              <a:t>materiálně</a:t>
            </a:r>
            <a:r>
              <a:rPr lang="pl-PL" dirty="0"/>
              <a:t>, </a:t>
            </a:r>
            <a:r>
              <a:rPr lang="pl-PL" dirty="0" err="1"/>
              <a:t>administrativně</a:t>
            </a:r>
            <a:r>
              <a:rPr lang="pl-PL" dirty="0"/>
              <a:t> a </a:t>
            </a:r>
            <a:r>
              <a:rPr lang="pl-PL" dirty="0" err="1"/>
              <a:t>finančně</a:t>
            </a:r>
            <a:r>
              <a:rPr lang="pl-PL" dirty="0"/>
              <a:t> </a:t>
            </a:r>
            <a:r>
              <a:rPr lang="pl-PL" dirty="0" err="1"/>
              <a:t>zajišťuje</a:t>
            </a:r>
            <a:r>
              <a:rPr lang="pl-PL" dirty="0"/>
              <a:t> </a:t>
            </a:r>
            <a:r>
              <a:rPr lang="pl-PL" dirty="0" err="1"/>
              <a:t>Ministerstvo</a:t>
            </a:r>
            <a:r>
              <a:rPr lang="pl-PL" dirty="0"/>
              <a:t> </a:t>
            </a:r>
            <a:r>
              <a:rPr lang="pl-PL" dirty="0" err="1"/>
              <a:t>financí</a:t>
            </a:r>
            <a:r>
              <a:rPr lang="pl-PL" dirty="0"/>
              <a:t>. </a:t>
            </a:r>
          </a:p>
          <a:p>
            <a:r>
              <a:rPr lang="pl-PL" dirty="0"/>
              <a:t>FAÚ je </a:t>
            </a:r>
            <a:r>
              <a:rPr lang="pl-PL" dirty="0" err="1"/>
              <a:t>účetní</a:t>
            </a:r>
            <a:r>
              <a:rPr lang="pl-PL" dirty="0"/>
              <a:t> </a:t>
            </a:r>
            <a:r>
              <a:rPr lang="pl-PL" dirty="0" err="1"/>
              <a:t>jednotkou</a:t>
            </a:r>
            <a:r>
              <a:rPr lang="pl-PL" dirty="0"/>
              <a:t>; </a:t>
            </a:r>
          </a:p>
          <a:p>
            <a:r>
              <a:rPr lang="pl-PL" dirty="0" err="1"/>
              <a:t>Vztah</a:t>
            </a:r>
            <a:r>
              <a:rPr lang="pl-PL" dirty="0"/>
              <a:t> </a:t>
            </a:r>
            <a:r>
              <a:rPr lang="pl-PL" dirty="0" err="1"/>
              <a:t>ke</a:t>
            </a:r>
            <a:r>
              <a:rPr lang="pl-PL" dirty="0"/>
              <a:t> </a:t>
            </a:r>
            <a:r>
              <a:rPr lang="pl-PL" dirty="0" err="1"/>
              <a:t>státnímu</a:t>
            </a:r>
            <a:r>
              <a:rPr lang="pl-PL" dirty="0"/>
              <a:t> </a:t>
            </a:r>
            <a:r>
              <a:rPr lang="pl-PL" dirty="0" err="1"/>
              <a:t>rozpočtu</a:t>
            </a:r>
            <a:r>
              <a:rPr lang="pl-PL" dirty="0"/>
              <a:t>:  </a:t>
            </a:r>
            <a:r>
              <a:rPr lang="pl-PL" dirty="0" err="1"/>
              <a:t>příjmy</a:t>
            </a:r>
            <a:r>
              <a:rPr lang="pl-PL" dirty="0"/>
              <a:t> a </a:t>
            </a:r>
            <a:r>
              <a:rPr lang="pl-PL" dirty="0" err="1"/>
              <a:t>výdaje</a:t>
            </a:r>
            <a:r>
              <a:rPr lang="pl-PL" dirty="0"/>
              <a:t> FAÚ </a:t>
            </a:r>
            <a:r>
              <a:rPr lang="pl-PL" dirty="0" err="1"/>
              <a:t>jsou</a:t>
            </a:r>
            <a:r>
              <a:rPr lang="pl-PL" dirty="0"/>
              <a:t> </a:t>
            </a:r>
            <a:r>
              <a:rPr lang="pl-PL" dirty="0" err="1"/>
              <a:t>součástí</a:t>
            </a:r>
            <a:r>
              <a:rPr lang="pl-PL" dirty="0"/>
              <a:t> </a:t>
            </a:r>
            <a:r>
              <a:rPr lang="pl-PL" dirty="0" err="1"/>
              <a:t>rozpočtové</a:t>
            </a:r>
            <a:r>
              <a:rPr lang="pl-PL" dirty="0"/>
              <a:t> </a:t>
            </a:r>
            <a:r>
              <a:rPr lang="pl-PL" dirty="0" err="1"/>
              <a:t>kapitoly</a:t>
            </a:r>
            <a:r>
              <a:rPr lang="pl-PL" dirty="0"/>
              <a:t> </a:t>
            </a:r>
            <a:r>
              <a:rPr lang="pl-PL" dirty="0" err="1"/>
              <a:t>Ministerstva</a:t>
            </a:r>
            <a:r>
              <a:rPr lang="pl-PL" dirty="0"/>
              <a:t> </a:t>
            </a:r>
            <a:r>
              <a:rPr lang="pl-PL" dirty="0" err="1"/>
              <a:t>financí</a:t>
            </a:r>
            <a:r>
              <a:rPr lang="pl-PL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3669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8FB70-3061-4B53-B020-08644A2C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Správní dozor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6ECC0E-AC32-4626-BD35-4F1311ECD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err="1"/>
              <a:t>správní</a:t>
            </a:r>
            <a:r>
              <a:rPr lang="pl-PL" dirty="0"/>
              <a:t> </a:t>
            </a:r>
            <a:r>
              <a:rPr lang="pl-PL" dirty="0" err="1"/>
              <a:t>dozor</a:t>
            </a:r>
            <a:r>
              <a:rPr lang="pl-PL" dirty="0"/>
              <a:t> nad </a:t>
            </a:r>
            <a:r>
              <a:rPr lang="pl-PL" dirty="0" err="1"/>
              <a:t>plněním</a:t>
            </a:r>
            <a:r>
              <a:rPr lang="pl-PL" dirty="0"/>
              <a:t> </a:t>
            </a:r>
            <a:r>
              <a:rPr lang="pl-PL" dirty="0" err="1"/>
              <a:t>povinností</a:t>
            </a:r>
            <a:r>
              <a:rPr lang="pl-PL" dirty="0"/>
              <a:t> </a:t>
            </a:r>
            <a:r>
              <a:rPr lang="pl-PL" dirty="0" err="1"/>
              <a:t>stanovených</a:t>
            </a:r>
            <a:r>
              <a:rPr lang="pl-PL" dirty="0"/>
              <a:t> AML </a:t>
            </a:r>
            <a:r>
              <a:rPr lang="pl-PL" dirty="0" err="1"/>
              <a:t>zákonem</a:t>
            </a:r>
            <a:r>
              <a:rPr lang="pl-PL" dirty="0"/>
              <a:t> je:</a:t>
            </a:r>
          </a:p>
          <a:p>
            <a:r>
              <a:rPr lang="pl-PL" b="1" dirty="0"/>
              <a:t>FAÚ</a:t>
            </a:r>
            <a:r>
              <a:rPr lang="pl-PL" dirty="0"/>
              <a:t>, </a:t>
            </a:r>
            <a:r>
              <a:rPr lang="pl-PL" dirty="0" err="1"/>
              <a:t>který</a:t>
            </a:r>
            <a:r>
              <a:rPr lang="pl-PL" dirty="0"/>
              <a:t> </a:t>
            </a:r>
            <a:r>
              <a:rPr lang="pl-PL" dirty="0" err="1"/>
              <a:t>současně</a:t>
            </a:r>
            <a:r>
              <a:rPr lang="pl-PL" dirty="0"/>
              <a:t> kontroluje, zda </a:t>
            </a:r>
            <a:r>
              <a:rPr lang="pl-PL" dirty="0" err="1"/>
              <a:t>nedochází</a:t>
            </a:r>
            <a:r>
              <a:rPr lang="pl-PL" dirty="0"/>
              <a:t> k </a:t>
            </a:r>
            <a:r>
              <a:rPr lang="pl-PL" dirty="0" err="1"/>
              <a:t>legalizaci</a:t>
            </a:r>
            <a:r>
              <a:rPr lang="pl-PL" dirty="0"/>
              <a:t> </a:t>
            </a:r>
            <a:r>
              <a:rPr lang="pl-PL" dirty="0" err="1"/>
              <a:t>výnosů</a:t>
            </a:r>
            <a:r>
              <a:rPr lang="pl-PL" dirty="0"/>
              <a:t> z </a:t>
            </a:r>
            <a:r>
              <a:rPr lang="pl-PL" dirty="0" err="1"/>
              <a:t>trestné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financování</a:t>
            </a:r>
            <a:r>
              <a:rPr lang="pl-PL" dirty="0"/>
              <a:t> </a:t>
            </a:r>
            <a:r>
              <a:rPr lang="pl-PL" dirty="0" err="1"/>
              <a:t>terorismu</a:t>
            </a:r>
            <a:r>
              <a:rPr lang="pl-PL" dirty="0"/>
              <a:t>. </a:t>
            </a:r>
          </a:p>
          <a:p>
            <a:r>
              <a:rPr lang="pl-PL" dirty="0" err="1"/>
              <a:t>Dozorčím</a:t>
            </a:r>
            <a:r>
              <a:rPr lang="pl-PL" dirty="0"/>
              <a:t> </a:t>
            </a:r>
            <a:r>
              <a:rPr lang="pl-PL" dirty="0" err="1"/>
              <a:t>úřadem</a:t>
            </a:r>
            <a:r>
              <a:rPr lang="pl-PL" dirty="0"/>
              <a:t> pro </a:t>
            </a:r>
            <a:r>
              <a:rPr lang="pl-PL" dirty="0" err="1"/>
              <a:t>správní</a:t>
            </a:r>
            <a:r>
              <a:rPr lang="pl-PL" dirty="0"/>
              <a:t> </a:t>
            </a:r>
            <a:r>
              <a:rPr lang="pl-PL" dirty="0" err="1"/>
              <a:t>dozor</a:t>
            </a:r>
            <a:r>
              <a:rPr lang="pl-PL" dirty="0"/>
              <a:t> nad </a:t>
            </a:r>
            <a:r>
              <a:rPr lang="pl-PL" dirty="0" err="1"/>
              <a:t>plněním</a:t>
            </a:r>
            <a:r>
              <a:rPr lang="pl-PL" dirty="0"/>
              <a:t> </a:t>
            </a:r>
            <a:r>
              <a:rPr lang="pl-PL" dirty="0" err="1"/>
              <a:t>povinností</a:t>
            </a:r>
            <a:r>
              <a:rPr lang="pl-PL" dirty="0"/>
              <a:t> </a:t>
            </a:r>
            <a:r>
              <a:rPr lang="pl-PL" dirty="0" err="1"/>
              <a:t>stanovených</a:t>
            </a:r>
            <a:r>
              <a:rPr lang="pl-PL" dirty="0"/>
              <a:t> </a:t>
            </a:r>
            <a:r>
              <a:rPr lang="pl-PL" dirty="0" err="1"/>
              <a:t>tímto</a:t>
            </a:r>
            <a:r>
              <a:rPr lang="pl-PL" dirty="0"/>
              <a:t> </a:t>
            </a:r>
            <a:r>
              <a:rPr lang="pl-PL" dirty="0" err="1"/>
              <a:t>zákonem</a:t>
            </a:r>
            <a:r>
              <a:rPr lang="pl-PL" dirty="0"/>
              <a:t> je </a:t>
            </a:r>
            <a:r>
              <a:rPr lang="pl-PL" dirty="0" err="1"/>
              <a:t>také</a:t>
            </a:r>
            <a:r>
              <a:rPr lang="pl-PL" dirty="0"/>
              <a:t>:</a:t>
            </a:r>
          </a:p>
          <a:p>
            <a:r>
              <a:rPr lang="pl-PL" i="1" dirty="0"/>
              <a:t>a)</a:t>
            </a:r>
            <a:r>
              <a:rPr lang="pl-PL" dirty="0"/>
              <a:t> </a:t>
            </a:r>
            <a:r>
              <a:rPr lang="pl-PL" b="1" dirty="0" err="1"/>
              <a:t>Česká</a:t>
            </a:r>
            <a:r>
              <a:rPr lang="pl-PL" b="1" dirty="0"/>
              <a:t> </a:t>
            </a:r>
            <a:r>
              <a:rPr lang="pl-PL" b="1" dirty="0" err="1"/>
              <a:t>národní</a:t>
            </a:r>
            <a:r>
              <a:rPr lang="pl-PL" b="1" dirty="0"/>
              <a:t> </a:t>
            </a:r>
            <a:r>
              <a:rPr lang="pl-PL" b="1" dirty="0" err="1"/>
              <a:t>banka</a:t>
            </a:r>
            <a:r>
              <a:rPr lang="pl-PL" b="1" dirty="0"/>
              <a:t> </a:t>
            </a:r>
            <a:r>
              <a:rPr lang="pl-PL" dirty="0"/>
              <a:t>u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, </a:t>
            </a:r>
            <a:r>
              <a:rPr lang="pl-PL" dirty="0" err="1"/>
              <a:t>vůči</a:t>
            </a:r>
            <a:r>
              <a:rPr lang="pl-PL" dirty="0"/>
              <a:t> </a:t>
            </a:r>
            <a:r>
              <a:rPr lang="pl-PL" dirty="0" err="1"/>
              <a:t>nimž</a:t>
            </a:r>
            <a:r>
              <a:rPr lang="pl-PL" dirty="0"/>
              <a:t> </a:t>
            </a:r>
            <a:r>
              <a:rPr lang="pl-PL" dirty="0" err="1"/>
              <a:t>vykonává</a:t>
            </a:r>
            <a:r>
              <a:rPr lang="pl-PL" dirty="0"/>
              <a:t> </a:t>
            </a:r>
            <a:r>
              <a:rPr lang="pl-PL" dirty="0" err="1"/>
              <a:t>dohled</a:t>
            </a:r>
            <a:r>
              <a:rPr lang="pl-PL" dirty="0"/>
              <a:t>,</a:t>
            </a:r>
          </a:p>
          <a:p>
            <a:r>
              <a:rPr lang="pl-PL" i="1" dirty="0"/>
              <a:t>b)</a:t>
            </a:r>
            <a:r>
              <a:rPr lang="pl-PL" dirty="0"/>
              <a:t> </a:t>
            </a:r>
            <a:r>
              <a:rPr lang="pl-PL" dirty="0" err="1"/>
              <a:t>orgán</a:t>
            </a:r>
            <a:r>
              <a:rPr lang="pl-PL" dirty="0"/>
              <a:t> </a:t>
            </a:r>
            <a:r>
              <a:rPr lang="pl-PL" b="1" dirty="0" err="1"/>
              <a:t>Celní</a:t>
            </a:r>
            <a:r>
              <a:rPr lang="pl-PL" b="1" dirty="0"/>
              <a:t> </a:t>
            </a:r>
            <a:r>
              <a:rPr lang="pl-PL" b="1" dirty="0" err="1"/>
              <a:t>správy</a:t>
            </a:r>
            <a:r>
              <a:rPr lang="pl-PL" b="1" dirty="0"/>
              <a:t> </a:t>
            </a:r>
            <a:r>
              <a:rPr lang="pl-PL" b="1" dirty="0" err="1"/>
              <a:t>České</a:t>
            </a:r>
            <a:r>
              <a:rPr lang="pl-PL" b="1" dirty="0"/>
              <a:t> </a:t>
            </a:r>
            <a:r>
              <a:rPr lang="pl-PL" b="1" dirty="0" err="1"/>
              <a:t>republiky</a:t>
            </a:r>
            <a:r>
              <a:rPr lang="pl-PL" b="1" dirty="0"/>
              <a:t> </a:t>
            </a:r>
            <a:r>
              <a:rPr lang="pl-PL" dirty="0" err="1"/>
              <a:t>vykonávající</a:t>
            </a:r>
            <a:r>
              <a:rPr lang="pl-PL" dirty="0"/>
              <a:t> </a:t>
            </a:r>
            <a:r>
              <a:rPr lang="pl-PL" dirty="0" err="1"/>
              <a:t>dozor</a:t>
            </a:r>
            <a:r>
              <a:rPr lang="pl-PL" dirty="0"/>
              <a:t> nad </a:t>
            </a:r>
            <a:r>
              <a:rPr lang="pl-PL" dirty="0" err="1"/>
              <a:t>dodržováním</a:t>
            </a:r>
            <a:r>
              <a:rPr lang="pl-PL" dirty="0"/>
              <a:t> </a:t>
            </a:r>
            <a:r>
              <a:rPr lang="pl-PL" dirty="0" err="1"/>
              <a:t>zákona</a:t>
            </a:r>
            <a:r>
              <a:rPr lang="pl-PL" dirty="0"/>
              <a:t> </a:t>
            </a:r>
            <a:r>
              <a:rPr lang="pl-PL" dirty="0" err="1"/>
              <a:t>upravujícího</a:t>
            </a:r>
            <a:r>
              <a:rPr lang="pl-PL" dirty="0"/>
              <a:t> </a:t>
            </a:r>
            <a:r>
              <a:rPr lang="pl-PL" dirty="0" err="1"/>
              <a:t>hazardní</a:t>
            </a:r>
            <a:r>
              <a:rPr lang="pl-PL" dirty="0"/>
              <a:t> </a:t>
            </a:r>
            <a:r>
              <a:rPr lang="pl-PL" dirty="0" err="1"/>
              <a:t>hry</a:t>
            </a:r>
            <a:r>
              <a:rPr lang="pl-PL" dirty="0"/>
              <a:t> u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,</a:t>
            </a:r>
          </a:p>
          <a:p>
            <a:r>
              <a:rPr lang="pl-PL" i="1" dirty="0"/>
              <a:t>c)</a:t>
            </a:r>
            <a:r>
              <a:rPr lang="pl-PL" dirty="0"/>
              <a:t> </a:t>
            </a:r>
            <a:r>
              <a:rPr lang="pl-PL" b="1" dirty="0" err="1"/>
              <a:t>Česká</a:t>
            </a:r>
            <a:r>
              <a:rPr lang="pl-PL" b="1" dirty="0"/>
              <a:t> </a:t>
            </a:r>
            <a:r>
              <a:rPr lang="pl-PL" b="1" dirty="0" err="1"/>
              <a:t>obchodní</a:t>
            </a:r>
            <a:r>
              <a:rPr lang="pl-PL" b="1" dirty="0"/>
              <a:t> </a:t>
            </a:r>
            <a:r>
              <a:rPr lang="pl-PL" b="1" dirty="0" err="1"/>
              <a:t>inspekce</a:t>
            </a:r>
            <a:r>
              <a:rPr lang="pl-PL" b="1" dirty="0"/>
              <a:t> </a:t>
            </a:r>
            <a:r>
              <a:rPr lang="pl-PL" dirty="0"/>
              <a:t>u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 – </a:t>
            </a:r>
            <a:r>
              <a:rPr lang="pl-PL" dirty="0" err="1"/>
              <a:t>použité</a:t>
            </a:r>
            <a:r>
              <a:rPr lang="pl-PL" dirty="0"/>
              <a:t> </a:t>
            </a:r>
            <a:r>
              <a:rPr lang="pl-PL" dirty="0" err="1"/>
              <a:t>zboží</a:t>
            </a:r>
            <a:r>
              <a:rPr lang="pl-PL" dirty="0"/>
              <a:t>, </a:t>
            </a:r>
            <a:r>
              <a:rPr lang="pl-PL" dirty="0" err="1"/>
              <a:t>obchodování</a:t>
            </a:r>
            <a:r>
              <a:rPr lang="pl-PL" dirty="0"/>
              <a:t> a </a:t>
            </a:r>
            <a:r>
              <a:rPr lang="pl-PL" dirty="0" err="1"/>
              <a:t>skladování</a:t>
            </a:r>
            <a:r>
              <a:rPr lang="pl-PL" dirty="0"/>
              <a:t> </a:t>
            </a:r>
            <a:r>
              <a:rPr lang="pl-PL" dirty="0" err="1"/>
              <a:t>uměleckých</a:t>
            </a:r>
            <a:r>
              <a:rPr lang="pl-PL" dirty="0"/>
              <a:t> </a:t>
            </a:r>
            <a:r>
              <a:rPr lang="pl-PL" dirty="0" err="1"/>
              <a:t>předmětů</a:t>
            </a:r>
            <a:r>
              <a:rPr lang="pl-PL" dirty="0"/>
              <a:t>,</a:t>
            </a:r>
          </a:p>
          <a:p>
            <a:r>
              <a:rPr lang="pl-PL" i="1" dirty="0"/>
              <a:t>d)</a:t>
            </a:r>
            <a:r>
              <a:rPr lang="pl-PL" dirty="0"/>
              <a:t> </a:t>
            </a:r>
            <a:r>
              <a:rPr lang="pl-PL" dirty="0" err="1"/>
              <a:t>příslušná</a:t>
            </a:r>
            <a:r>
              <a:rPr lang="pl-PL" dirty="0"/>
              <a:t> </a:t>
            </a:r>
            <a:r>
              <a:rPr lang="pl-PL" b="1" dirty="0" err="1"/>
              <a:t>profesní</a:t>
            </a:r>
            <a:r>
              <a:rPr lang="pl-PL" b="1" dirty="0"/>
              <a:t> komora </a:t>
            </a:r>
            <a:r>
              <a:rPr lang="pl-PL" dirty="0"/>
              <a:t>u </a:t>
            </a:r>
            <a:r>
              <a:rPr lang="pl-PL" dirty="0" err="1"/>
              <a:t>advokáta</a:t>
            </a:r>
            <a:r>
              <a:rPr lang="pl-PL" dirty="0"/>
              <a:t>, </a:t>
            </a:r>
            <a:r>
              <a:rPr lang="pl-PL" dirty="0" err="1"/>
              <a:t>notáře</a:t>
            </a:r>
            <a:r>
              <a:rPr lang="pl-PL" dirty="0"/>
              <a:t>, auditora, </a:t>
            </a:r>
            <a:r>
              <a:rPr lang="pl-PL" dirty="0" err="1"/>
              <a:t>soudního</a:t>
            </a:r>
            <a:r>
              <a:rPr lang="pl-PL" dirty="0"/>
              <a:t> </a:t>
            </a:r>
            <a:r>
              <a:rPr lang="pl-PL" dirty="0" err="1"/>
              <a:t>exekutora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daňového</a:t>
            </a:r>
            <a:r>
              <a:rPr lang="pl-PL" dirty="0"/>
              <a:t> </a:t>
            </a:r>
            <a:r>
              <a:rPr lang="pl-PL" dirty="0" err="1"/>
              <a:t>poradce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287329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365F68-F136-491C-B073-29454634A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trestání - přestupky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AC9025-64FF-4E29-A717-EDF1A474C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Porušení mlčenlivosti § 43</a:t>
            </a:r>
          </a:p>
          <a:p>
            <a:r>
              <a:rPr lang="cs-CZ" dirty="0"/>
              <a:t>Nesplnění povinnosti při identifikaci a kontrole klienta § 44</a:t>
            </a:r>
          </a:p>
          <a:p>
            <a:r>
              <a:rPr lang="pl-PL" dirty="0" err="1"/>
              <a:t>Nesplnění</a:t>
            </a:r>
            <a:r>
              <a:rPr lang="pl-PL" dirty="0"/>
              <a:t> </a:t>
            </a:r>
            <a:r>
              <a:rPr lang="pl-PL" dirty="0" err="1"/>
              <a:t>povinnosti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vztahu</a:t>
            </a:r>
            <a:r>
              <a:rPr lang="pl-PL" dirty="0"/>
              <a:t> k </a:t>
            </a:r>
            <a:r>
              <a:rPr lang="pl-PL" dirty="0" err="1"/>
              <a:t>nesrovnalostem</a:t>
            </a:r>
            <a:r>
              <a:rPr lang="pl-PL" dirty="0"/>
              <a:t> v </a:t>
            </a:r>
            <a:r>
              <a:rPr lang="pl-PL" dirty="0" err="1"/>
              <a:t>evidenci</a:t>
            </a:r>
            <a:r>
              <a:rPr lang="pl-PL" dirty="0"/>
              <a:t> </a:t>
            </a:r>
            <a:r>
              <a:rPr lang="pl-PL" dirty="0" err="1"/>
              <a:t>skutečných</a:t>
            </a:r>
            <a:r>
              <a:rPr lang="pl-PL" dirty="0"/>
              <a:t> </a:t>
            </a:r>
            <a:r>
              <a:rPr lang="pl-PL" dirty="0" err="1"/>
              <a:t>majitelů</a:t>
            </a:r>
            <a:r>
              <a:rPr lang="pl-PL" dirty="0"/>
              <a:t> § 44a</a:t>
            </a:r>
          </a:p>
          <a:p>
            <a:r>
              <a:rPr lang="pl-PL" dirty="0" err="1"/>
              <a:t>Nesplnění</a:t>
            </a:r>
            <a:r>
              <a:rPr lang="pl-PL" dirty="0"/>
              <a:t> </a:t>
            </a:r>
            <a:r>
              <a:rPr lang="pl-PL" dirty="0" err="1"/>
              <a:t>informační</a:t>
            </a:r>
            <a:r>
              <a:rPr lang="pl-PL" dirty="0"/>
              <a:t> </a:t>
            </a:r>
            <a:r>
              <a:rPr lang="pl-PL" dirty="0" err="1"/>
              <a:t>povinnosti</a:t>
            </a:r>
            <a:r>
              <a:rPr lang="pl-PL" dirty="0"/>
              <a:t> § 45</a:t>
            </a:r>
          </a:p>
          <a:p>
            <a:r>
              <a:rPr lang="pl-PL" dirty="0" err="1"/>
              <a:t>Nesplnění</a:t>
            </a:r>
            <a:r>
              <a:rPr lang="pl-PL" dirty="0"/>
              <a:t> </a:t>
            </a:r>
            <a:r>
              <a:rPr lang="pl-PL" dirty="0" err="1"/>
              <a:t>oznamovací</a:t>
            </a:r>
            <a:r>
              <a:rPr lang="pl-PL" dirty="0"/>
              <a:t> </a:t>
            </a:r>
            <a:r>
              <a:rPr lang="pl-PL" dirty="0" err="1"/>
              <a:t>povinnosti</a:t>
            </a:r>
            <a:r>
              <a:rPr lang="pl-PL" dirty="0"/>
              <a:t> § 46</a:t>
            </a:r>
          </a:p>
          <a:p>
            <a:r>
              <a:rPr lang="pl-PL" dirty="0" err="1"/>
              <a:t>Nesplnění</a:t>
            </a:r>
            <a:r>
              <a:rPr lang="pl-PL" dirty="0"/>
              <a:t> </a:t>
            </a:r>
            <a:r>
              <a:rPr lang="pl-PL" dirty="0" err="1"/>
              <a:t>povinnosti</a:t>
            </a:r>
            <a:r>
              <a:rPr lang="pl-PL" dirty="0"/>
              <a:t> </a:t>
            </a:r>
            <a:r>
              <a:rPr lang="pl-PL" dirty="0" err="1"/>
              <a:t>odložit</a:t>
            </a:r>
            <a:r>
              <a:rPr lang="pl-PL" dirty="0"/>
              <a:t> </a:t>
            </a:r>
            <a:r>
              <a:rPr lang="pl-PL" dirty="0" err="1"/>
              <a:t>příkaz</a:t>
            </a:r>
            <a:r>
              <a:rPr lang="pl-PL" dirty="0"/>
              <a:t> klienta § 47</a:t>
            </a:r>
          </a:p>
          <a:p>
            <a:r>
              <a:rPr lang="pl-PL" dirty="0" err="1"/>
              <a:t>Nesplnění</a:t>
            </a:r>
            <a:r>
              <a:rPr lang="pl-PL" dirty="0"/>
              <a:t> </a:t>
            </a:r>
            <a:r>
              <a:rPr lang="pl-PL" dirty="0" err="1"/>
              <a:t>povinností</a:t>
            </a:r>
            <a:r>
              <a:rPr lang="pl-PL" dirty="0"/>
              <a:t> k </a:t>
            </a:r>
            <a:r>
              <a:rPr lang="pl-PL" dirty="0" err="1"/>
              <a:t>prevenci</a:t>
            </a:r>
            <a:r>
              <a:rPr lang="pl-PL" dirty="0"/>
              <a:t> § 48</a:t>
            </a:r>
          </a:p>
          <a:p>
            <a:r>
              <a:rPr lang="pl-PL" dirty="0" err="1"/>
              <a:t>Neplnění</a:t>
            </a:r>
            <a:r>
              <a:rPr lang="pl-PL" dirty="0"/>
              <a:t> </a:t>
            </a:r>
            <a:r>
              <a:rPr lang="pl-PL" dirty="0" err="1"/>
              <a:t>povinností</a:t>
            </a:r>
            <a:r>
              <a:rPr lang="pl-PL" dirty="0"/>
              <a:t> skupiny § 48a</a:t>
            </a:r>
          </a:p>
          <a:p>
            <a:r>
              <a:rPr lang="pl-PL" dirty="0" err="1"/>
              <a:t>Neplnění</a:t>
            </a:r>
            <a:r>
              <a:rPr lang="pl-PL" dirty="0"/>
              <a:t> </a:t>
            </a:r>
            <a:r>
              <a:rPr lang="pl-PL" dirty="0" err="1"/>
              <a:t>oznamovací</a:t>
            </a:r>
            <a:r>
              <a:rPr lang="pl-PL" dirty="0"/>
              <a:t> </a:t>
            </a:r>
            <a:r>
              <a:rPr lang="pl-PL" dirty="0" err="1"/>
              <a:t>povinnosti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přeshraničních</a:t>
            </a:r>
            <a:r>
              <a:rPr lang="pl-PL" dirty="0"/>
              <a:t> </a:t>
            </a:r>
            <a:r>
              <a:rPr lang="pl-PL" dirty="0" err="1"/>
              <a:t>převozech</a:t>
            </a:r>
            <a:r>
              <a:rPr lang="pl-PL" dirty="0"/>
              <a:t> § 50</a:t>
            </a:r>
          </a:p>
          <a:p>
            <a:endParaRPr lang="pl-PL" b="1" dirty="0"/>
          </a:p>
          <a:p>
            <a:endParaRPr lang="pl-PL" b="1" dirty="0"/>
          </a:p>
          <a:p>
            <a:endParaRPr lang="pl-PL" b="1" dirty="0"/>
          </a:p>
          <a:p>
            <a:endParaRPr lang="pl-PL" b="1" dirty="0"/>
          </a:p>
          <a:p>
            <a:endParaRPr lang="pl-PL" b="1" dirty="0"/>
          </a:p>
          <a:p>
            <a:endParaRPr lang="pl-PL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774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CA58C0-55B8-46EF-B115-24A0AD468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FATF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D1CAC8-CAE9-40B7-A57F-294F57AB5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Financial Action </a:t>
            </a:r>
            <a:r>
              <a:rPr lang="pl-PL" dirty="0" err="1"/>
              <a:t>Task</a:t>
            </a:r>
            <a:r>
              <a:rPr lang="pl-PL" dirty="0"/>
              <a:t> Force</a:t>
            </a:r>
          </a:p>
          <a:p>
            <a:r>
              <a:rPr lang="pl-PL" b="1" dirty="0" err="1"/>
              <a:t>Finanční</a:t>
            </a:r>
            <a:r>
              <a:rPr lang="pl-PL" b="1" dirty="0"/>
              <a:t> </a:t>
            </a:r>
            <a:r>
              <a:rPr lang="pl-PL" b="1" dirty="0" err="1"/>
              <a:t>akční</a:t>
            </a:r>
            <a:r>
              <a:rPr lang="pl-PL" b="1" dirty="0"/>
              <a:t> </a:t>
            </a:r>
            <a:r>
              <a:rPr lang="pl-PL" b="1" dirty="0" err="1"/>
              <a:t>výbor</a:t>
            </a:r>
            <a:endParaRPr lang="pl-PL" b="1" dirty="0"/>
          </a:p>
          <a:p>
            <a:r>
              <a:rPr lang="pl-PL" dirty="0" err="1"/>
              <a:t>mezinárodní</a:t>
            </a:r>
            <a:r>
              <a:rPr lang="pl-PL" dirty="0"/>
              <a:t> </a:t>
            </a:r>
            <a:r>
              <a:rPr lang="pl-PL" dirty="0" err="1"/>
              <a:t>mezivládní</a:t>
            </a:r>
            <a:r>
              <a:rPr lang="pl-PL" dirty="0"/>
              <a:t> </a:t>
            </a:r>
            <a:r>
              <a:rPr lang="pl-PL" dirty="0" err="1"/>
              <a:t>organizace</a:t>
            </a:r>
            <a:r>
              <a:rPr lang="pl-PL" dirty="0"/>
              <a:t>, </a:t>
            </a:r>
            <a:r>
              <a:rPr lang="pl-PL" dirty="0" err="1"/>
              <a:t>která</a:t>
            </a:r>
            <a:r>
              <a:rPr lang="pl-PL" dirty="0"/>
              <a:t> je </a:t>
            </a:r>
            <a:r>
              <a:rPr lang="pl-PL" dirty="0" err="1"/>
              <a:t>považována</a:t>
            </a:r>
            <a:r>
              <a:rPr lang="pl-PL" dirty="0"/>
              <a:t> a </a:t>
            </a:r>
            <a:r>
              <a:rPr lang="pl-PL" dirty="0" err="1"/>
              <a:t>obecně</a:t>
            </a:r>
            <a:r>
              <a:rPr lang="pl-PL" dirty="0"/>
              <a:t> </a:t>
            </a:r>
            <a:r>
              <a:rPr lang="pl-PL" dirty="0" err="1"/>
              <a:t>uznávána</a:t>
            </a:r>
            <a:r>
              <a:rPr lang="pl-PL" dirty="0"/>
              <a:t> za </a:t>
            </a:r>
            <a:r>
              <a:rPr lang="pl-PL" dirty="0" err="1"/>
              <a:t>světového</a:t>
            </a:r>
            <a:r>
              <a:rPr lang="pl-PL" dirty="0"/>
              <a:t> </a:t>
            </a:r>
            <a:r>
              <a:rPr lang="pl-PL" dirty="0" err="1"/>
              <a:t>zakladatele</a:t>
            </a:r>
            <a:r>
              <a:rPr lang="pl-PL" dirty="0"/>
              <a:t> </a:t>
            </a:r>
            <a:r>
              <a:rPr lang="pl-PL" dirty="0" err="1"/>
              <a:t>standardů</a:t>
            </a:r>
            <a:r>
              <a:rPr lang="pl-PL" dirty="0"/>
              <a:t> a </a:t>
            </a:r>
            <a:r>
              <a:rPr lang="pl-PL" dirty="0" err="1"/>
              <a:t>doporučení</a:t>
            </a:r>
            <a:r>
              <a:rPr lang="pl-PL" dirty="0"/>
              <a:t> v </a:t>
            </a:r>
            <a:r>
              <a:rPr lang="pl-PL" dirty="0" err="1"/>
              <a:t>oblasti</a:t>
            </a:r>
            <a:r>
              <a:rPr lang="pl-PL" dirty="0"/>
              <a:t> AML/CFT</a:t>
            </a:r>
          </a:p>
          <a:p>
            <a:r>
              <a:rPr lang="pl-PL" dirty="0"/>
              <a:t>Z </a:t>
            </a:r>
            <a:r>
              <a:rPr lang="pl-PL" dirty="0" err="1"/>
              <a:t>iniciativy</a:t>
            </a:r>
            <a:r>
              <a:rPr lang="pl-PL" dirty="0"/>
              <a:t> G7</a:t>
            </a:r>
          </a:p>
          <a:p>
            <a:r>
              <a:rPr lang="cs-CZ" dirty="0">
                <a:hlinkClick r:id="rId2"/>
              </a:rPr>
              <a:t>https://www.fatf-gafi.org/</a:t>
            </a:r>
            <a:endParaRPr lang="pl-PL" dirty="0"/>
          </a:p>
          <a:p>
            <a:r>
              <a:rPr lang="cs-CZ" b="1" dirty="0"/>
              <a:t>Doporučení FATF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https://www.fatf-gafi.org/media/fatf/documents/recommendations/pdfs/Moneyval-Czech-FATF-Recommendations.pdf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01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853D5-1B8A-48FB-8B27-8695C5EE9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Unijní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E161C5-5416-43B0-8DAA-166966FFB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Současná vnitrostátní úprava je z hlediska unijního práva:</a:t>
            </a:r>
          </a:p>
          <a:p>
            <a:pPr marL="0" indent="0" algn="just">
              <a:buNone/>
            </a:pPr>
            <a:r>
              <a:rPr lang="cs-CZ" sz="2400" dirty="0"/>
              <a:t>1. Reakcí na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 směrnici Evropského parlamentu a Rady (EU) 2018/843 ze dne 30.5.2018, kterou se mění směrnice (EU) 2015/849 o předcházení využívání finančního systému k praní peněz nebo financování terorismu a směrnice 2009/138/ES a 2013/36/EU (dále jen „</a:t>
            </a:r>
            <a:r>
              <a:rPr lang="cs-CZ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V. AML směrnice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“), </a:t>
            </a:r>
          </a:p>
          <a:p>
            <a:pPr marL="0" indent="0">
              <a:buNone/>
            </a:pPr>
            <a:r>
              <a:rPr lang="cs-CZ" sz="2400" dirty="0">
                <a:effectLst/>
                <a:ea typeface="Times New Roman" panose="02020603050405020304" pitchFamily="18" charset="0"/>
              </a:rPr>
              <a:t>2. a zároveň též transponuje a reflektuje </a:t>
            </a:r>
            <a:r>
              <a:rPr lang="cs-CZ" sz="2400" b="1" dirty="0">
                <a:effectLst/>
                <a:ea typeface="Times New Roman" panose="02020603050405020304" pitchFamily="18" charset="0"/>
              </a:rPr>
              <a:t>požadavky Evropské komise na transpozici 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směrnice 2015/849 Evropského parlamentu a Rady (EU) ze dne 20.5.2015 o předcházení využívání finančního systému k praní peněz nebo financování terorismu, o změně nařízení Evropského parlamentu a Rady (EU) č. 648/2012 a o zrušení směrnice Evropského parlamentu a Rady 2005/60/ES a směrnice Komise 2006/70/ES (dále jen „</a:t>
            </a:r>
            <a:r>
              <a:rPr lang="cs-CZ" sz="2400" b="1" dirty="0">
                <a:effectLst/>
                <a:ea typeface="Times New Roman" panose="02020603050405020304" pitchFamily="18" charset="0"/>
              </a:rPr>
              <a:t>IV. AML směrnice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“)</a:t>
            </a:r>
            <a:endParaRPr lang="pl-PL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4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D84F4-01BC-4046-A66C-DAB52C19B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Vnitrostátní právo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E89ADB-A1B6-4362-977E-5835DDBA5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91905"/>
            <a:ext cx="5181600" cy="5385732"/>
          </a:xfrm>
        </p:spPr>
        <p:txBody>
          <a:bodyPr>
            <a:normAutofit fontScale="55000" lnSpcReduction="20000"/>
          </a:bodyPr>
          <a:lstStyle/>
          <a:p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5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zákon č. 253/2008 Sb., o </a:t>
            </a:r>
            <a:r>
              <a:rPr lang="cs-CZ" sz="25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některých opatřeních proti legalizaci výnosů z trestné činnosti a financování terorismu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 186/2016 Sb., 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o hazardních hrách, 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ve znění pozdějších předpisů (dále jen „zákon o hazardních hrách“),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 358/1992 Sb., 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notářský řád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, ve znění pozdějších předpisů (dále jen „notářský řád“),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 523/1992 Sb., 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o daňovém poradenství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 a Komoře daňových poradců České republiky, ve znění pozdějších předpisů (dále jen „zákon o daňovém poradenství“),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 85/1996 Sb., 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o advokacii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, ve znění pozdějších předpisů (dále jen „zákon o advokacii“),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 182/2006 Sb., o úpadku a způsobech jeho řešení 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(insolvenční zákon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), ve znění pozdějších předpisů,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 93/2009 Sb., o auditorech a o změně některých zákonů (zákon o auditorech), ve znění pozdějších předpisů (dále jen „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zákon o auditorech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“),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 277/2013 Sb., 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o směnárenské činnosti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, ve znění pozdějších předpisů, (dále jen „zákon o směnárenské činnosti“),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 304/2013 Sb., o veřejných rejstřících právnických a fyzických osob a evidenci svěřenských fondů, ve znění pozdějších předpisů, (dále jen „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zákon o veřejných rejstřících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“),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 134/2016 Sb., o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 zadávání veřejných zakázek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, ve znění pozdějších předpisů,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 39/2020 Sb., o realitním zprostředkování (dále jen „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zákon o realitním zprostředkování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“).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21C42C-DD99-49E4-8348-53B4ECBF5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91905"/>
            <a:ext cx="5181600" cy="4885058"/>
          </a:xfrm>
        </p:spPr>
        <p:txBody>
          <a:bodyPr>
            <a:normAutofit fontScale="55000" lnSpcReduction="20000"/>
          </a:bodyPr>
          <a:lstStyle/>
          <a:p>
            <a:r>
              <a:rPr lang="cs-CZ" sz="2500" dirty="0">
                <a:ea typeface="Times New Roman" panose="02020603050405020304" pitchFamily="18" charset="0"/>
              </a:rPr>
              <a:t>zákon č. 455/1991 Sb., o živnostenském podnikání (živnostenský zákon), ve znění pozdějších předpisů (dále jen „živnostenský zákon“),</a:t>
            </a:r>
            <a:endParaRPr lang="pl-PL" sz="2500" dirty="0">
              <a:ea typeface="Times New Roman" panose="02020603050405020304" pitchFamily="18" charset="0"/>
            </a:endParaRPr>
          </a:p>
          <a:p>
            <a:r>
              <a:rPr lang="cs-CZ" sz="2500" dirty="0">
                <a:ea typeface="Times New Roman" panose="02020603050405020304" pitchFamily="18" charset="0"/>
              </a:rPr>
              <a:t>zákon č. 549/1991 Sb., o soudních poplatcích, ve znění pozdějších předpisů (dále jen „zákon o soudních poplatcích“),</a:t>
            </a:r>
            <a:endParaRPr lang="pl-PL" sz="2500" dirty="0">
              <a:ea typeface="Times New Roman" panose="02020603050405020304" pitchFamily="18" charset="0"/>
            </a:endParaRPr>
          </a:p>
          <a:p>
            <a:r>
              <a:rPr lang="cs-CZ" sz="2500" dirty="0">
                <a:ea typeface="Times New Roman" panose="02020603050405020304" pitchFamily="18" charset="0"/>
              </a:rPr>
              <a:t>zákon č. 121/2008 Sb., o vyšších soudních úřednících a vyšších úřednících státního zastupitelství a o změně souvisejících zákonů, ve znění pozdějších předpisů</a:t>
            </a:r>
          </a:p>
          <a:p>
            <a:r>
              <a:rPr lang="cs-CZ" sz="2500" dirty="0">
                <a:ea typeface="Times New Roman" panose="02020603050405020304" pitchFamily="18" charset="0"/>
              </a:rPr>
              <a:t>zákon č. 280/2009 Sb., daňový řád, ve znění pozdějších předpisů (dále jen „daňový řád“),</a:t>
            </a:r>
            <a:endParaRPr lang="pl-PL" sz="2500" dirty="0">
              <a:ea typeface="Times New Roman" panose="02020603050405020304" pitchFamily="18" charset="0"/>
            </a:endParaRPr>
          </a:p>
          <a:p>
            <a:r>
              <a:rPr lang="cs-CZ" sz="2500" dirty="0">
                <a:ea typeface="Times New Roman" panose="02020603050405020304" pitchFamily="18" charset="0"/>
              </a:rPr>
              <a:t>zákon č. 136/2011, o </a:t>
            </a:r>
            <a:r>
              <a:rPr lang="cs-CZ" sz="2500" b="1" dirty="0">
                <a:ea typeface="Times New Roman" panose="02020603050405020304" pitchFamily="18" charset="0"/>
              </a:rPr>
              <a:t>oběhu bankovek a mincí </a:t>
            </a:r>
            <a:r>
              <a:rPr lang="cs-CZ" sz="2500" dirty="0">
                <a:ea typeface="Times New Roman" panose="02020603050405020304" pitchFamily="18" charset="0"/>
              </a:rPr>
              <a:t>a o změně zákona č. 6/1993 Sb., o České národní bance, ve znění pozdějších předpisů,</a:t>
            </a:r>
            <a:endParaRPr lang="pl-PL" sz="2500" dirty="0">
              <a:ea typeface="Times New Roman" panose="02020603050405020304" pitchFamily="18" charset="0"/>
            </a:endParaRPr>
          </a:p>
          <a:p>
            <a:r>
              <a:rPr lang="cs-CZ" sz="2500" dirty="0">
                <a:ea typeface="Times New Roman" panose="02020603050405020304" pitchFamily="18" charset="0"/>
              </a:rPr>
              <a:t>zákon č. 164/2013 Sb., o mezinárodní spolupráci při správě daní a o změně dalších souvisejících zákonů (dále jen „</a:t>
            </a:r>
            <a:r>
              <a:rPr lang="cs-CZ" sz="2500" b="1" dirty="0">
                <a:ea typeface="Times New Roman" panose="02020603050405020304" pitchFamily="18" charset="0"/>
              </a:rPr>
              <a:t>zákon o mezinárodní spolupráci při správě </a:t>
            </a:r>
            <a:r>
              <a:rPr lang="cs-CZ" sz="2500" dirty="0">
                <a:ea typeface="Times New Roman" panose="02020603050405020304" pitchFamily="18" charset="0"/>
              </a:rPr>
              <a:t>daní“),</a:t>
            </a:r>
            <a:endParaRPr lang="pl-PL" sz="2500" dirty="0">
              <a:ea typeface="Times New Roman" panose="02020603050405020304" pitchFamily="18" charset="0"/>
            </a:endParaRPr>
          </a:p>
          <a:p>
            <a:r>
              <a:rPr lang="cs-CZ" sz="2500" dirty="0">
                <a:ea typeface="Times New Roman" panose="02020603050405020304" pitchFamily="18" charset="0"/>
              </a:rPr>
              <a:t>zákon č. 292/2013 Sb., o zvláštních řízeních soudních, ve znění pozdějších předpisů, (dále jen „</a:t>
            </a:r>
            <a:r>
              <a:rPr lang="cs-CZ" sz="2500" b="1" dirty="0">
                <a:ea typeface="Times New Roman" panose="02020603050405020304" pitchFamily="18" charset="0"/>
              </a:rPr>
              <a:t>zákon o zvláštních řízeních soudních</a:t>
            </a:r>
            <a:r>
              <a:rPr lang="cs-CZ" sz="2500" dirty="0">
                <a:ea typeface="Times New Roman" panose="02020603050405020304" pitchFamily="18" charset="0"/>
              </a:rPr>
              <a:t>“),</a:t>
            </a:r>
            <a:endParaRPr lang="pl-PL" sz="2500" dirty="0">
              <a:ea typeface="Times New Roman" panose="02020603050405020304" pitchFamily="18" charset="0"/>
            </a:endParaRPr>
          </a:p>
          <a:p>
            <a:r>
              <a:rPr lang="cs-CZ" sz="2500" dirty="0">
                <a:ea typeface="Times New Roman" panose="02020603050405020304" pitchFamily="18" charset="0"/>
              </a:rPr>
              <a:t>zákon č. 300/2016 Sb., o centrální evidenci účtů, ve znění pozdějších předpisů (dále jen „</a:t>
            </a:r>
            <a:r>
              <a:rPr lang="cs-CZ" sz="2500" b="1" dirty="0">
                <a:ea typeface="Times New Roman" panose="02020603050405020304" pitchFamily="18" charset="0"/>
              </a:rPr>
              <a:t>zákon o centrální evidenci účtů</a:t>
            </a:r>
            <a:r>
              <a:rPr lang="cs-CZ" sz="2500" dirty="0">
                <a:ea typeface="Times New Roman" panose="02020603050405020304" pitchFamily="18" charset="0"/>
              </a:rPr>
              <a:t>“),</a:t>
            </a:r>
            <a:endParaRPr lang="pl-PL" sz="2500" dirty="0"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451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7252C-91B9-435C-9747-23191A19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pojmy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03AC366-7971-4C11-9121-BA6CFB011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33850"/>
            <a:ext cx="5157787" cy="604007"/>
          </a:xfrm>
        </p:spPr>
        <p:txBody>
          <a:bodyPr>
            <a:normAutofit/>
          </a:bodyPr>
          <a:lstStyle/>
          <a:p>
            <a:r>
              <a:rPr lang="cs-CZ" dirty="0"/>
              <a:t>Legalizace výnosů z trestné činnosti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9E7351D-358E-48B0-86F3-6C1F82678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45578"/>
            <a:ext cx="5157787" cy="4344085"/>
          </a:xfrm>
        </p:spPr>
        <p:txBody>
          <a:bodyPr>
            <a:normAutofit fontScale="47500" lnSpcReduction="20000"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sz="2900" dirty="0" err="1"/>
              <a:t>Legalizací</a:t>
            </a:r>
            <a:r>
              <a:rPr lang="pl-PL" sz="2900" dirty="0"/>
              <a:t> </a:t>
            </a:r>
            <a:r>
              <a:rPr lang="pl-PL" sz="2900" dirty="0" err="1"/>
              <a:t>výnosů</a:t>
            </a:r>
            <a:r>
              <a:rPr lang="pl-PL" sz="2900" dirty="0"/>
              <a:t> z </a:t>
            </a:r>
            <a:r>
              <a:rPr lang="pl-PL" sz="2900" dirty="0" err="1"/>
              <a:t>trestné</a:t>
            </a:r>
            <a:r>
              <a:rPr lang="pl-PL" sz="2900" dirty="0"/>
              <a:t> </a:t>
            </a:r>
            <a:r>
              <a:rPr lang="pl-PL" sz="2900" dirty="0" err="1"/>
              <a:t>činnosti</a:t>
            </a:r>
            <a:r>
              <a:rPr lang="pl-PL" sz="2900" dirty="0"/>
              <a:t> </a:t>
            </a:r>
            <a:r>
              <a:rPr lang="pl-PL" sz="2900" dirty="0" err="1"/>
              <a:t>se</a:t>
            </a:r>
            <a:r>
              <a:rPr lang="pl-PL" sz="2900" dirty="0"/>
              <a:t> pro </a:t>
            </a:r>
            <a:r>
              <a:rPr lang="pl-PL" sz="2900" dirty="0" err="1"/>
              <a:t>účely</a:t>
            </a:r>
            <a:r>
              <a:rPr lang="pl-PL" sz="2900" dirty="0"/>
              <a:t> AML </a:t>
            </a:r>
            <a:r>
              <a:rPr lang="pl-PL" sz="2900" dirty="0" err="1"/>
              <a:t>zákona</a:t>
            </a:r>
            <a:r>
              <a:rPr lang="pl-PL" sz="2900" dirty="0"/>
              <a:t> </a:t>
            </a:r>
            <a:r>
              <a:rPr lang="pl-PL" sz="2900" dirty="0" err="1"/>
              <a:t>rozumí</a:t>
            </a:r>
            <a:r>
              <a:rPr lang="pl-PL" sz="2900" dirty="0"/>
              <a:t> </a:t>
            </a:r>
            <a:r>
              <a:rPr lang="pl-PL" sz="2900" b="1" dirty="0" err="1"/>
              <a:t>jednání</a:t>
            </a:r>
            <a:r>
              <a:rPr lang="pl-PL" sz="2900" b="1" dirty="0"/>
              <a:t> </a:t>
            </a:r>
            <a:r>
              <a:rPr lang="pl-PL" sz="2900" b="1" dirty="0" err="1"/>
              <a:t>sledující</a:t>
            </a:r>
            <a:r>
              <a:rPr lang="pl-PL" sz="2900" b="1" dirty="0"/>
              <a:t> </a:t>
            </a:r>
            <a:r>
              <a:rPr lang="pl-PL" sz="2900" b="1" dirty="0" err="1"/>
              <a:t>zakrytí</a:t>
            </a:r>
            <a:r>
              <a:rPr lang="pl-PL" sz="2900" b="1" dirty="0"/>
              <a:t> </a:t>
            </a:r>
            <a:r>
              <a:rPr lang="pl-PL" sz="2900" b="1" dirty="0" err="1"/>
              <a:t>nezákonného</a:t>
            </a:r>
            <a:r>
              <a:rPr lang="pl-PL" sz="2900" b="1" dirty="0"/>
              <a:t> </a:t>
            </a:r>
            <a:r>
              <a:rPr lang="pl-PL" sz="2900" b="1" dirty="0" err="1"/>
              <a:t>původu</a:t>
            </a:r>
            <a:r>
              <a:rPr lang="pl-PL" sz="2900" b="1" dirty="0"/>
              <a:t> </a:t>
            </a:r>
            <a:r>
              <a:rPr lang="pl-PL" sz="2900" b="1" dirty="0" err="1"/>
              <a:t>jakékoliv</a:t>
            </a:r>
            <a:r>
              <a:rPr lang="pl-PL" sz="2900" b="1" dirty="0"/>
              <a:t> </a:t>
            </a:r>
            <a:r>
              <a:rPr lang="pl-PL" sz="2900" b="1" dirty="0" err="1"/>
              <a:t>ekonomické</a:t>
            </a:r>
            <a:r>
              <a:rPr lang="pl-PL" sz="2900" b="1" dirty="0"/>
              <a:t> </a:t>
            </a:r>
            <a:r>
              <a:rPr lang="pl-PL" sz="2900" b="1" dirty="0" err="1"/>
              <a:t>výhody</a:t>
            </a:r>
            <a:r>
              <a:rPr lang="pl-PL" sz="2900" b="1" dirty="0"/>
              <a:t> </a:t>
            </a:r>
            <a:r>
              <a:rPr lang="pl-PL" sz="2900" b="1" dirty="0" err="1"/>
              <a:t>vyplývající</a:t>
            </a:r>
            <a:r>
              <a:rPr lang="pl-PL" sz="2900" b="1" dirty="0"/>
              <a:t> z </a:t>
            </a:r>
            <a:r>
              <a:rPr lang="pl-PL" sz="2900" b="1" dirty="0" err="1"/>
              <a:t>trestné</a:t>
            </a:r>
            <a:r>
              <a:rPr lang="pl-PL" sz="2900" b="1" dirty="0"/>
              <a:t> </a:t>
            </a:r>
            <a:r>
              <a:rPr lang="pl-PL" sz="2900" b="1" dirty="0" err="1"/>
              <a:t>činnosti</a:t>
            </a:r>
            <a:r>
              <a:rPr lang="pl-PL" sz="2900" b="1" dirty="0"/>
              <a:t> s </a:t>
            </a:r>
            <a:r>
              <a:rPr lang="pl-PL" sz="2900" b="1" dirty="0" err="1"/>
              <a:t>cílem</a:t>
            </a:r>
            <a:r>
              <a:rPr lang="pl-PL" sz="2900" b="1" dirty="0"/>
              <a:t> </a:t>
            </a:r>
            <a:r>
              <a:rPr lang="pl-PL" sz="2900" b="1" dirty="0" err="1"/>
              <a:t>vzbudit</a:t>
            </a:r>
            <a:r>
              <a:rPr lang="pl-PL" sz="2900" b="1" dirty="0"/>
              <a:t> </a:t>
            </a:r>
            <a:r>
              <a:rPr lang="pl-PL" sz="2900" b="1" dirty="0" err="1"/>
              <a:t>zdání</a:t>
            </a:r>
            <a:r>
              <a:rPr lang="pl-PL" sz="2900" b="1" dirty="0"/>
              <a:t>, </a:t>
            </a:r>
            <a:r>
              <a:rPr lang="pl-PL" sz="2900" b="1" dirty="0" err="1"/>
              <a:t>že</a:t>
            </a:r>
            <a:r>
              <a:rPr lang="pl-PL" sz="2900" b="1" dirty="0"/>
              <a:t> </a:t>
            </a:r>
            <a:r>
              <a:rPr lang="pl-PL" sz="2900" b="1" dirty="0" err="1"/>
              <a:t>jde</a:t>
            </a:r>
            <a:r>
              <a:rPr lang="pl-PL" sz="2900" b="1" dirty="0"/>
              <a:t> o </a:t>
            </a:r>
            <a:r>
              <a:rPr lang="pl-PL" sz="2900" b="1" dirty="0" err="1"/>
              <a:t>majetkový</a:t>
            </a:r>
            <a:r>
              <a:rPr lang="pl-PL" sz="2900" b="1" dirty="0"/>
              <a:t> </a:t>
            </a:r>
            <a:r>
              <a:rPr lang="pl-PL" sz="2900" b="1" dirty="0" err="1"/>
              <a:t>prospěch</a:t>
            </a:r>
            <a:r>
              <a:rPr lang="pl-PL" sz="2900" b="1" dirty="0"/>
              <a:t> </a:t>
            </a:r>
            <a:r>
              <a:rPr lang="pl-PL" sz="2900" b="1" dirty="0" err="1"/>
              <a:t>nabytý</a:t>
            </a:r>
            <a:r>
              <a:rPr lang="pl-PL" sz="2900" b="1" dirty="0"/>
              <a:t> v </a:t>
            </a:r>
            <a:r>
              <a:rPr lang="pl-PL" sz="2900" b="1" dirty="0" err="1"/>
              <a:t>souladu</a:t>
            </a:r>
            <a:r>
              <a:rPr lang="pl-PL" sz="2900" b="1" dirty="0"/>
              <a:t> </a:t>
            </a:r>
            <a:r>
              <a:rPr lang="pl-PL" sz="2900" b="1" dirty="0" err="1"/>
              <a:t>se</a:t>
            </a:r>
            <a:r>
              <a:rPr lang="pl-PL" sz="2900" b="1" dirty="0"/>
              <a:t> </a:t>
            </a:r>
            <a:r>
              <a:rPr lang="pl-PL" sz="2900" b="1" dirty="0" err="1"/>
              <a:t>zákonem</a:t>
            </a:r>
            <a:r>
              <a:rPr lang="pl-PL" sz="2900" dirty="0"/>
              <a:t>; </a:t>
            </a:r>
            <a:r>
              <a:rPr lang="pl-PL" sz="2900" dirty="0" err="1"/>
              <a:t>uvedené</a:t>
            </a:r>
            <a:r>
              <a:rPr lang="pl-PL" sz="2900" dirty="0"/>
              <a:t> </a:t>
            </a:r>
            <a:r>
              <a:rPr lang="pl-PL" sz="2900" dirty="0" err="1"/>
              <a:t>jednání</a:t>
            </a:r>
            <a:r>
              <a:rPr lang="pl-PL" sz="2900" dirty="0"/>
              <a:t> </a:t>
            </a:r>
            <a:r>
              <a:rPr lang="pl-PL" sz="2900" dirty="0" err="1"/>
              <a:t>spočívá</a:t>
            </a:r>
            <a:r>
              <a:rPr lang="pl-PL" sz="2900" dirty="0"/>
              <a:t> </a:t>
            </a:r>
            <a:r>
              <a:rPr lang="pl-PL" sz="2900" u="sng" dirty="0" err="1"/>
              <a:t>zejména</a:t>
            </a:r>
            <a:endParaRPr lang="pl-PL" sz="2900" u="sng" dirty="0"/>
          </a:p>
          <a:p>
            <a:pPr marL="0" indent="0">
              <a:buNone/>
            </a:pPr>
            <a:r>
              <a:rPr lang="pl-PL" sz="2900" i="1" dirty="0"/>
              <a:t>a)</a:t>
            </a:r>
            <a:r>
              <a:rPr lang="pl-PL" sz="2900" dirty="0"/>
              <a:t> v </a:t>
            </a:r>
            <a:r>
              <a:rPr lang="pl-PL" sz="2900" dirty="0" err="1"/>
              <a:t>přeměně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převodu</a:t>
            </a:r>
            <a:r>
              <a:rPr lang="pl-PL" sz="2900" dirty="0"/>
              <a:t> </a:t>
            </a:r>
            <a:r>
              <a:rPr lang="pl-PL" sz="2900" dirty="0" err="1"/>
              <a:t>majetku</a:t>
            </a:r>
            <a:r>
              <a:rPr lang="pl-PL" sz="2900" dirty="0"/>
              <a:t> s </a:t>
            </a:r>
            <a:r>
              <a:rPr lang="pl-PL" sz="2900" dirty="0" err="1"/>
              <a:t>vědomím</a:t>
            </a:r>
            <a:r>
              <a:rPr lang="pl-PL" sz="2900" dirty="0"/>
              <a:t>, </a:t>
            </a:r>
            <a:r>
              <a:rPr lang="pl-PL" sz="2900" dirty="0" err="1"/>
              <a:t>že</a:t>
            </a:r>
            <a:r>
              <a:rPr lang="pl-PL" sz="2900" dirty="0"/>
              <a:t> </a:t>
            </a:r>
            <a:r>
              <a:rPr lang="pl-PL" sz="2900" dirty="0" err="1"/>
              <a:t>pochází</a:t>
            </a:r>
            <a:r>
              <a:rPr lang="pl-PL" sz="2900" dirty="0"/>
              <a:t> z </a:t>
            </a:r>
            <a:r>
              <a:rPr lang="pl-PL" sz="2900" dirty="0" err="1"/>
              <a:t>trestné</a:t>
            </a:r>
            <a:r>
              <a:rPr lang="pl-PL" sz="2900" dirty="0"/>
              <a:t> </a:t>
            </a:r>
            <a:r>
              <a:rPr lang="pl-PL" sz="2900" dirty="0" err="1"/>
              <a:t>činnosti</a:t>
            </a:r>
            <a:r>
              <a:rPr lang="pl-PL" sz="2900" dirty="0"/>
              <a:t>, za </a:t>
            </a:r>
            <a:r>
              <a:rPr lang="pl-PL" sz="2900" dirty="0" err="1"/>
              <a:t>účelem</a:t>
            </a:r>
            <a:r>
              <a:rPr lang="pl-PL" sz="2900" dirty="0"/>
              <a:t> </a:t>
            </a:r>
            <a:r>
              <a:rPr lang="pl-PL" sz="2900" dirty="0" err="1"/>
              <a:t>jeho</a:t>
            </a:r>
            <a:r>
              <a:rPr lang="pl-PL" sz="2900" dirty="0"/>
              <a:t> </a:t>
            </a:r>
            <a:r>
              <a:rPr lang="pl-PL" sz="2900" dirty="0" err="1"/>
              <a:t>utajení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zastření</a:t>
            </a:r>
            <a:r>
              <a:rPr lang="pl-PL" sz="2900" dirty="0"/>
              <a:t> </a:t>
            </a:r>
            <a:r>
              <a:rPr lang="pl-PL" sz="2900" dirty="0" err="1"/>
              <a:t>jeho</a:t>
            </a:r>
            <a:r>
              <a:rPr lang="pl-PL" sz="2900" dirty="0"/>
              <a:t> </a:t>
            </a:r>
            <a:r>
              <a:rPr lang="pl-PL" sz="2900" dirty="0" err="1"/>
              <a:t>původu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za </a:t>
            </a:r>
            <a:r>
              <a:rPr lang="pl-PL" sz="2900" dirty="0" err="1"/>
              <a:t>účelem</a:t>
            </a:r>
            <a:r>
              <a:rPr lang="pl-PL" sz="2900" dirty="0"/>
              <a:t> </a:t>
            </a:r>
            <a:r>
              <a:rPr lang="pl-PL" sz="2900" dirty="0" err="1"/>
              <a:t>napomáhání</a:t>
            </a:r>
            <a:r>
              <a:rPr lang="pl-PL" sz="2900" dirty="0"/>
              <a:t> </a:t>
            </a:r>
            <a:r>
              <a:rPr lang="pl-PL" sz="2900" dirty="0" err="1"/>
              <a:t>osobě</a:t>
            </a:r>
            <a:r>
              <a:rPr lang="pl-PL" sz="2900" dirty="0"/>
              <a:t>, </a:t>
            </a:r>
            <a:r>
              <a:rPr lang="pl-PL" sz="2900" dirty="0" err="1"/>
              <a:t>která</a:t>
            </a:r>
            <a:r>
              <a:rPr lang="pl-PL" sz="2900" dirty="0"/>
              <a:t> </a:t>
            </a:r>
            <a:r>
              <a:rPr lang="pl-PL" sz="2900" dirty="0" err="1"/>
              <a:t>se</a:t>
            </a:r>
            <a:r>
              <a:rPr lang="pl-PL" sz="2900" dirty="0"/>
              <a:t> </a:t>
            </a:r>
            <a:r>
              <a:rPr lang="pl-PL" sz="2900" dirty="0" err="1"/>
              <a:t>účastní</a:t>
            </a:r>
            <a:r>
              <a:rPr lang="pl-PL" sz="2900" dirty="0"/>
              <a:t> </a:t>
            </a:r>
            <a:r>
              <a:rPr lang="pl-PL" sz="2900" dirty="0" err="1"/>
              <a:t>páchání</a:t>
            </a:r>
            <a:r>
              <a:rPr lang="pl-PL" sz="2900" dirty="0"/>
              <a:t> </a:t>
            </a:r>
            <a:r>
              <a:rPr lang="pl-PL" sz="2900" dirty="0" err="1"/>
              <a:t>takové</a:t>
            </a:r>
            <a:r>
              <a:rPr lang="pl-PL" sz="2900" dirty="0"/>
              <a:t> </a:t>
            </a:r>
            <a:r>
              <a:rPr lang="pl-PL" sz="2900" dirty="0" err="1"/>
              <a:t>činnosti</a:t>
            </a:r>
            <a:r>
              <a:rPr lang="pl-PL" sz="2900" dirty="0"/>
              <a:t>, aby </a:t>
            </a:r>
            <a:r>
              <a:rPr lang="pl-PL" sz="2900" dirty="0" err="1"/>
              <a:t>unikla</a:t>
            </a:r>
            <a:r>
              <a:rPr lang="pl-PL" sz="2900" dirty="0"/>
              <a:t> </a:t>
            </a:r>
            <a:r>
              <a:rPr lang="pl-PL" sz="2900" dirty="0" err="1"/>
              <a:t>právním</a:t>
            </a:r>
            <a:r>
              <a:rPr lang="pl-PL" sz="2900" dirty="0"/>
              <a:t> </a:t>
            </a:r>
            <a:r>
              <a:rPr lang="pl-PL" sz="2900" dirty="0" err="1"/>
              <a:t>důsledkům</a:t>
            </a:r>
            <a:r>
              <a:rPr lang="pl-PL" sz="2900" dirty="0"/>
              <a:t> </a:t>
            </a:r>
            <a:r>
              <a:rPr lang="pl-PL" sz="2900" dirty="0" err="1"/>
              <a:t>svého</a:t>
            </a:r>
            <a:r>
              <a:rPr lang="pl-PL" sz="2900" dirty="0"/>
              <a:t> </a:t>
            </a:r>
            <a:r>
              <a:rPr lang="pl-PL" sz="2900" dirty="0" err="1"/>
              <a:t>jednání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b)</a:t>
            </a:r>
            <a:r>
              <a:rPr lang="pl-PL" sz="2900" dirty="0"/>
              <a:t> v </a:t>
            </a:r>
            <a:r>
              <a:rPr lang="pl-PL" sz="2900" dirty="0" err="1"/>
              <a:t>utajení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zastření</a:t>
            </a:r>
            <a:r>
              <a:rPr lang="pl-PL" sz="2900" dirty="0"/>
              <a:t> </a:t>
            </a:r>
            <a:r>
              <a:rPr lang="pl-PL" sz="2900" dirty="0" err="1"/>
              <a:t>skutečné</a:t>
            </a:r>
            <a:r>
              <a:rPr lang="pl-PL" sz="2900" dirty="0"/>
              <a:t> </a:t>
            </a:r>
            <a:r>
              <a:rPr lang="pl-PL" sz="2900" dirty="0" err="1"/>
              <a:t>povahy</a:t>
            </a:r>
            <a:r>
              <a:rPr lang="pl-PL" sz="2900" dirty="0"/>
              <a:t>, zdroje, </a:t>
            </a:r>
            <a:r>
              <a:rPr lang="pl-PL" sz="2900" dirty="0" err="1"/>
              <a:t>umístění</a:t>
            </a:r>
            <a:r>
              <a:rPr lang="pl-PL" sz="2900" dirty="0"/>
              <a:t>, </a:t>
            </a:r>
            <a:r>
              <a:rPr lang="pl-PL" sz="2900" dirty="0" err="1"/>
              <a:t>pohybu</a:t>
            </a:r>
            <a:r>
              <a:rPr lang="pl-PL" sz="2900" dirty="0"/>
              <a:t> </a:t>
            </a:r>
            <a:r>
              <a:rPr lang="pl-PL" sz="2900" dirty="0" err="1"/>
              <a:t>majetku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nakládání</a:t>
            </a:r>
            <a:r>
              <a:rPr lang="pl-PL" sz="2900" dirty="0"/>
              <a:t> s </a:t>
            </a:r>
            <a:r>
              <a:rPr lang="pl-PL" sz="2900" dirty="0" err="1"/>
              <a:t>ním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změny</a:t>
            </a:r>
            <a:r>
              <a:rPr lang="pl-PL" sz="2900" dirty="0"/>
              <a:t> </a:t>
            </a:r>
            <a:r>
              <a:rPr lang="pl-PL" sz="2900" dirty="0" err="1"/>
              <a:t>práv</a:t>
            </a:r>
            <a:r>
              <a:rPr lang="pl-PL" sz="2900" dirty="0"/>
              <a:t> </a:t>
            </a:r>
            <a:r>
              <a:rPr lang="pl-PL" sz="2900" dirty="0" err="1"/>
              <a:t>vztahujících</a:t>
            </a:r>
            <a:r>
              <a:rPr lang="pl-PL" sz="2900" dirty="0"/>
              <a:t> </a:t>
            </a:r>
            <a:r>
              <a:rPr lang="pl-PL" sz="2900" dirty="0" err="1"/>
              <a:t>se</a:t>
            </a:r>
            <a:r>
              <a:rPr lang="pl-PL" sz="2900" dirty="0"/>
              <a:t> k </a:t>
            </a:r>
            <a:r>
              <a:rPr lang="pl-PL" sz="2900" dirty="0" err="1"/>
              <a:t>majetku</a:t>
            </a:r>
            <a:r>
              <a:rPr lang="pl-PL" sz="2900" dirty="0"/>
              <a:t> s </a:t>
            </a:r>
            <a:r>
              <a:rPr lang="pl-PL" sz="2900" dirty="0" err="1"/>
              <a:t>vědomím</a:t>
            </a:r>
            <a:r>
              <a:rPr lang="pl-PL" sz="2900" dirty="0"/>
              <a:t>, </a:t>
            </a:r>
            <a:r>
              <a:rPr lang="pl-PL" sz="2900" dirty="0" err="1"/>
              <a:t>že</a:t>
            </a:r>
            <a:r>
              <a:rPr lang="pl-PL" sz="2900" dirty="0"/>
              <a:t> </a:t>
            </a:r>
            <a:r>
              <a:rPr lang="pl-PL" sz="2900" dirty="0" err="1"/>
              <a:t>tento</a:t>
            </a:r>
            <a:r>
              <a:rPr lang="pl-PL" sz="2900" dirty="0"/>
              <a:t> </a:t>
            </a:r>
            <a:r>
              <a:rPr lang="pl-PL" sz="2900" dirty="0" err="1"/>
              <a:t>majetek</a:t>
            </a:r>
            <a:r>
              <a:rPr lang="pl-PL" sz="2900" dirty="0"/>
              <a:t> </a:t>
            </a:r>
            <a:r>
              <a:rPr lang="pl-PL" sz="2900" dirty="0" err="1"/>
              <a:t>pochází</a:t>
            </a:r>
            <a:r>
              <a:rPr lang="pl-PL" sz="2900" dirty="0"/>
              <a:t> z </a:t>
            </a:r>
            <a:r>
              <a:rPr lang="pl-PL" sz="2900" dirty="0" err="1"/>
              <a:t>trestné</a:t>
            </a:r>
            <a:r>
              <a:rPr lang="pl-PL" sz="2900" dirty="0"/>
              <a:t> </a:t>
            </a:r>
            <a:r>
              <a:rPr lang="pl-PL" sz="2900" dirty="0" err="1"/>
              <a:t>činnosti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c)</a:t>
            </a:r>
            <a:r>
              <a:rPr lang="pl-PL" sz="2900" dirty="0"/>
              <a:t> v </a:t>
            </a:r>
            <a:r>
              <a:rPr lang="pl-PL" sz="2900" dirty="0" err="1"/>
              <a:t>nabytí</a:t>
            </a:r>
            <a:r>
              <a:rPr lang="pl-PL" sz="2900" dirty="0"/>
              <a:t>, </a:t>
            </a:r>
            <a:r>
              <a:rPr lang="pl-PL" sz="2900" dirty="0" err="1"/>
              <a:t>držení</a:t>
            </a:r>
            <a:r>
              <a:rPr lang="pl-PL" sz="2900" dirty="0"/>
              <a:t>, </a:t>
            </a:r>
            <a:r>
              <a:rPr lang="pl-PL" sz="2900" dirty="0" err="1"/>
              <a:t>použití</a:t>
            </a:r>
            <a:r>
              <a:rPr lang="pl-PL" sz="2900" dirty="0"/>
              <a:t> </a:t>
            </a:r>
            <a:r>
              <a:rPr lang="pl-PL" sz="2900" dirty="0" err="1"/>
              <a:t>majetku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nakládání</a:t>
            </a:r>
            <a:r>
              <a:rPr lang="pl-PL" sz="2900" dirty="0"/>
              <a:t> s </a:t>
            </a:r>
            <a:r>
              <a:rPr lang="pl-PL" sz="2900" dirty="0" err="1"/>
              <a:t>ním</a:t>
            </a:r>
            <a:r>
              <a:rPr lang="pl-PL" sz="2900" dirty="0"/>
              <a:t> s </a:t>
            </a:r>
            <a:r>
              <a:rPr lang="pl-PL" sz="2900" dirty="0" err="1"/>
              <a:t>vědomím</a:t>
            </a:r>
            <a:r>
              <a:rPr lang="pl-PL" sz="2900" dirty="0"/>
              <a:t>, </a:t>
            </a:r>
            <a:r>
              <a:rPr lang="pl-PL" sz="2900" dirty="0" err="1"/>
              <a:t>že</a:t>
            </a:r>
            <a:r>
              <a:rPr lang="pl-PL" sz="2900" dirty="0"/>
              <a:t> </a:t>
            </a:r>
            <a:r>
              <a:rPr lang="pl-PL" sz="2900" dirty="0" err="1"/>
              <a:t>pochází</a:t>
            </a:r>
            <a:r>
              <a:rPr lang="pl-PL" sz="2900" dirty="0"/>
              <a:t> z </a:t>
            </a:r>
            <a:r>
              <a:rPr lang="pl-PL" sz="2900" dirty="0" err="1"/>
              <a:t>trestné</a:t>
            </a:r>
            <a:r>
              <a:rPr lang="pl-PL" sz="2900" dirty="0"/>
              <a:t> </a:t>
            </a:r>
            <a:r>
              <a:rPr lang="pl-PL" sz="2900" dirty="0" err="1"/>
              <a:t>činnosti</a:t>
            </a:r>
            <a:r>
              <a:rPr lang="pl-PL" sz="2900" dirty="0"/>
              <a:t>, </a:t>
            </a:r>
            <a:r>
              <a:rPr lang="pl-PL" sz="2900" dirty="0" err="1"/>
              <a:t>nebo</a:t>
            </a:r>
            <a:endParaRPr lang="pl-PL" sz="2900" dirty="0"/>
          </a:p>
          <a:p>
            <a:pPr marL="0" indent="0">
              <a:buNone/>
            </a:pPr>
            <a:r>
              <a:rPr lang="pl-PL" sz="2900" i="1" dirty="0"/>
              <a:t>d)</a:t>
            </a:r>
            <a:r>
              <a:rPr lang="pl-PL" sz="2900" dirty="0"/>
              <a:t> </a:t>
            </a:r>
            <a:r>
              <a:rPr lang="pl-PL" sz="2900" dirty="0" err="1"/>
              <a:t>ve</a:t>
            </a:r>
            <a:r>
              <a:rPr lang="pl-PL" sz="2900" dirty="0"/>
              <a:t> </a:t>
            </a:r>
            <a:r>
              <a:rPr lang="pl-PL" sz="2900" dirty="0" err="1"/>
              <a:t>zločinném</a:t>
            </a:r>
            <a:r>
              <a:rPr lang="pl-PL" sz="2900" dirty="0"/>
              <a:t> </a:t>
            </a:r>
            <a:r>
              <a:rPr lang="pl-PL" sz="2900" dirty="0" err="1"/>
              <a:t>spolčení</a:t>
            </a:r>
            <a:r>
              <a:rPr lang="pl-PL" sz="2900" dirty="0"/>
              <a:t> </a:t>
            </a:r>
            <a:r>
              <a:rPr lang="pl-PL" sz="2900" dirty="0" err="1"/>
              <a:t>osob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jiné</a:t>
            </a:r>
            <a:r>
              <a:rPr lang="pl-PL" sz="2900" dirty="0"/>
              <a:t> </a:t>
            </a:r>
            <a:r>
              <a:rPr lang="pl-PL" sz="2900" dirty="0" err="1"/>
              <a:t>formě</a:t>
            </a:r>
            <a:r>
              <a:rPr lang="pl-PL" sz="2900" dirty="0"/>
              <a:t> </a:t>
            </a:r>
            <a:r>
              <a:rPr lang="pl-PL" sz="2900" dirty="0" err="1"/>
              <a:t>součinnosti</a:t>
            </a:r>
            <a:r>
              <a:rPr lang="pl-PL" sz="2900" dirty="0"/>
              <a:t> za </a:t>
            </a:r>
            <a:r>
              <a:rPr lang="pl-PL" sz="2900" dirty="0" err="1"/>
              <a:t>účelem</a:t>
            </a:r>
            <a:r>
              <a:rPr lang="pl-PL" sz="2900" dirty="0"/>
              <a:t> </a:t>
            </a:r>
            <a:r>
              <a:rPr lang="pl-PL" sz="2900" dirty="0" err="1"/>
              <a:t>jednání</a:t>
            </a:r>
            <a:r>
              <a:rPr lang="pl-PL" sz="2900" dirty="0"/>
              <a:t> </a:t>
            </a:r>
            <a:r>
              <a:rPr lang="pl-PL" sz="2900" dirty="0" err="1"/>
              <a:t>uvedeného</a:t>
            </a:r>
            <a:r>
              <a:rPr lang="pl-PL" sz="2900" dirty="0"/>
              <a:t> pod </a:t>
            </a:r>
            <a:r>
              <a:rPr lang="pl-PL" sz="2900" dirty="0" err="1">
                <a:hlinkClick r:id="rId2"/>
              </a:rPr>
              <a:t>písmeny</a:t>
            </a:r>
            <a:r>
              <a:rPr lang="pl-PL" sz="2900" dirty="0">
                <a:hlinkClick r:id="rId2"/>
              </a:rPr>
              <a:t> a)</a:t>
            </a:r>
            <a:r>
              <a:rPr lang="pl-PL" sz="2900" dirty="0"/>
              <a:t>, </a:t>
            </a:r>
            <a:r>
              <a:rPr lang="pl-PL" sz="2900" dirty="0">
                <a:hlinkClick r:id="rId3"/>
              </a:rPr>
              <a:t>b)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>
                <a:hlinkClick r:id="rId4"/>
              </a:rPr>
              <a:t>c)</a:t>
            </a:r>
            <a:r>
              <a:rPr lang="pl-PL" sz="2900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3F7EDA98-DAF6-425E-8D32-EAF16026A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33850"/>
            <a:ext cx="5183188" cy="604007"/>
          </a:xfrm>
        </p:spPr>
        <p:txBody>
          <a:bodyPr>
            <a:normAutofit/>
          </a:bodyPr>
          <a:lstStyle/>
          <a:p>
            <a:r>
              <a:rPr lang="cs-CZ" dirty="0"/>
              <a:t>Financování terorismu 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96E044C6-4494-4B21-A1D8-2B2B2CDB5C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45578"/>
            <a:ext cx="5183188" cy="434408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2900" dirty="0"/>
              <a:t>Je a) </a:t>
            </a:r>
            <a:r>
              <a:rPr lang="pl-PL" sz="2900" b="1" dirty="0" err="1"/>
              <a:t>shromažďování</a:t>
            </a:r>
            <a:r>
              <a:rPr lang="pl-PL" sz="2900" b="1" dirty="0"/>
              <a:t> </a:t>
            </a:r>
            <a:r>
              <a:rPr lang="pl-PL" sz="2900" b="1" dirty="0" err="1"/>
              <a:t>nebo</a:t>
            </a:r>
            <a:r>
              <a:rPr lang="pl-PL" sz="2900" b="1" dirty="0"/>
              <a:t> </a:t>
            </a:r>
            <a:r>
              <a:rPr lang="pl-PL" sz="2900" b="1" dirty="0" err="1"/>
              <a:t>poskytnutí</a:t>
            </a:r>
            <a:r>
              <a:rPr lang="pl-PL" sz="2900" b="1" dirty="0"/>
              <a:t> </a:t>
            </a:r>
            <a:r>
              <a:rPr lang="pl-PL" sz="2900" b="1" dirty="0" err="1"/>
              <a:t>peněžních</a:t>
            </a:r>
            <a:r>
              <a:rPr lang="pl-PL" sz="2900" b="1" dirty="0"/>
              <a:t> </a:t>
            </a:r>
            <a:r>
              <a:rPr lang="pl-PL" sz="2900" b="1" dirty="0" err="1"/>
              <a:t>prostředků</a:t>
            </a:r>
            <a:r>
              <a:rPr lang="pl-PL" sz="2900" b="1" dirty="0"/>
              <a:t> </a:t>
            </a:r>
            <a:r>
              <a:rPr lang="pl-PL" sz="2900" b="1" dirty="0" err="1"/>
              <a:t>nebo</a:t>
            </a:r>
            <a:r>
              <a:rPr lang="pl-PL" sz="2900" b="1" dirty="0"/>
              <a:t> </a:t>
            </a:r>
            <a:r>
              <a:rPr lang="pl-PL" sz="2900" b="1" dirty="0" err="1"/>
              <a:t>jiného</a:t>
            </a:r>
            <a:r>
              <a:rPr lang="pl-PL" sz="2900" b="1" dirty="0"/>
              <a:t> </a:t>
            </a:r>
            <a:r>
              <a:rPr lang="pl-PL" sz="2900" b="1" dirty="0" err="1"/>
              <a:t>majetku</a:t>
            </a:r>
            <a:r>
              <a:rPr lang="pl-PL" sz="2900" b="1" dirty="0"/>
              <a:t> s </a:t>
            </a:r>
            <a:r>
              <a:rPr lang="pl-PL" sz="2900" b="1" dirty="0" err="1"/>
              <a:t>vědomím</a:t>
            </a:r>
            <a:r>
              <a:rPr lang="pl-PL" sz="2900" dirty="0"/>
              <a:t>, </a:t>
            </a:r>
            <a:r>
              <a:rPr lang="pl-PL" sz="2900" dirty="0" err="1"/>
              <a:t>že</a:t>
            </a:r>
            <a:r>
              <a:rPr lang="pl-PL" sz="2900" dirty="0"/>
              <a:t> </a:t>
            </a:r>
            <a:r>
              <a:rPr lang="pl-PL" sz="2900" dirty="0" err="1"/>
              <a:t>bude</a:t>
            </a:r>
            <a:r>
              <a:rPr lang="pl-PL" sz="2900" dirty="0"/>
              <a:t>, </a:t>
            </a:r>
            <a:r>
              <a:rPr lang="pl-PL" sz="2900" dirty="0" err="1"/>
              <a:t>byť</a:t>
            </a:r>
            <a:r>
              <a:rPr lang="pl-PL" sz="2900" dirty="0"/>
              <a:t> i jen </a:t>
            </a:r>
            <a:r>
              <a:rPr lang="pl-PL" sz="2900" dirty="0" err="1"/>
              <a:t>zčásti</a:t>
            </a:r>
            <a:r>
              <a:rPr lang="pl-PL" sz="2900" dirty="0"/>
              <a:t>, </a:t>
            </a:r>
            <a:r>
              <a:rPr lang="pl-PL" sz="2900" dirty="0" err="1"/>
              <a:t>použit</a:t>
            </a:r>
            <a:r>
              <a:rPr lang="pl-PL" sz="2900" dirty="0"/>
              <a:t> </a:t>
            </a:r>
            <a:r>
              <a:rPr lang="pl-PL" sz="2900" dirty="0" err="1"/>
              <a:t>ke</a:t>
            </a:r>
            <a:r>
              <a:rPr lang="pl-PL" sz="2900" dirty="0"/>
              <a:t> </a:t>
            </a:r>
            <a:r>
              <a:rPr lang="pl-PL" sz="2900" dirty="0" err="1"/>
              <a:t>spáchání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 </a:t>
            </a:r>
            <a:r>
              <a:rPr lang="pl-PL" sz="2900" dirty="0" err="1"/>
              <a:t>teroru</a:t>
            </a:r>
            <a:r>
              <a:rPr lang="pl-PL" sz="2900" dirty="0"/>
              <a:t>, </a:t>
            </a:r>
            <a:r>
              <a:rPr lang="pl-PL" sz="2900" dirty="0" err="1"/>
              <a:t>teroristického</a:t>
            </a:r>
            <a:r>
              <a:rPr lang="pl-PL" sz="2900" dirty="0"/>
              <a:t> </a:t>
            </a:r>
            <a:r>
              <a:rPr lang="pl-PL" sz="2900" dirty="0" err="1"/>
              <a:t>útoku</a:t>
            </a:r>
            <a:r>
              <a:rPr lang="pl-PL" sz="2900" dirty="0"/>
              <a:t>, </a:t>
            </a:r>
            <a:r>
              <a:rPr lang="pl-PL" sz="2900" dirty="0" err="1"/>
              <a:t>účasti</a:t>
            </a:r>
            <a:r>
              <a:rPr lang="pl-PL" sz="2900" dirty="0"/>
              <a:t> na </a:t>
            </a:r>
            <a:r>
              <a:rPr lang="pl-PL" sz="2900" dirty="0" err="1"/>
              <a:t>teroristické</a:t>
            </a:r>
            <a:r>
              <a:rPr lang="pl-PL" sz="2900" dirty="0"/>
              <a:t> </a:t>
            </a:r>
            <a:r>
              <a:rPr lang="pl-PL" sz="2900" dirty="0" err="1"/>
              <a:t>skupině</a:t>
            </a:r>
            <a:r>
              <a:rPr lang="pl-PL" sz="2900" dirty="0"/>
              <a:t>, podpory a </a:t>
            </a:r>
            <a:r>
              <a:rPr lang="pl-PL" sz="2900" dirty="0" err="1"/>
              <a:t>propagace</a:t>
            </a:r>
            <a:r>
              <a:rPr lang="pl-PL" sz="2900" dirty="0"/>
              <a:t> </a:t>
            </a:r>
            <a:r>
              <a:rPr lang="pl-PL" sz="2900" dirty="0" err="1"/>
              <a:t>terorismu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 </a:t>
            </a:r>
            <a:r>
              <a:rPr lang="pl-PL" sz="2900" dirty="0" err="1"/>
              <a:t>vyhrožování</a:t>
            </a:r>
            <a:r>
              <a:rPr lang="pl-PL" sz="2900" dirty="0"/>
              <a:t> </a:t>
            </a:r>
            <a:r>
              <a:rPr lang="pl-PL" sz="2900" dirty="0" err="1"/>
              <a:t>teroristickým</a:t>
            </a:r>
            <a:r>
              <a:rPr lang="pl-PL" sz="2900" dirty="0"/>
              <a:t> </a:t>
            </a:r>
            <a:r>
              <a:rPr lang="pl-PL" sz="2900" dirty="0" err="1"/>
              <a:t>činem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, </a:t>
            </a:r>
            <a:r>
              <a:rPr lang="pl-PL" sz="2900" dirty="0" err="1"/>
              <a:t>který</a:t>
            </a:r>
            <a:r>
              <a:rPr lang="pl-PL" sz="2900" dirty="0"/>
              <a:t> </a:t>
            </a:r>
            <a:r>
              <a:rPr lang="pl-PL" sz="2900" dirty="0" err="1"/>
              <a:t>má</a:t>
            </a:r>
            <a:r>
              <a:rPr lang="pl-PL" sz="2900" dirty="0"/>
              <a:t> </a:t>
            </a:r>
            <a:r>
              <a:rPr lang="pl-PL" sz="2900" dirty="0" err="1"/>
              <a:t>umožnit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napomoci</a:t>
            </a:r>
            <a:r>
              <a:rPr lang="pl-PL" sz="2900" dirty="0"/>
              <a:t> </a:t>
            </a:r>
            <a:r>
              <a:rPr lang="pl-PL" sz="2900" dirty="0" err="1"/>
              <a:t>spáchání</a:t>
            </a:r>
            <a:r>
              <a:rPr lang="pl-PL" sz="2900" dirty="0"/>
              <a:t> </a:t>
            </a:r>
            <a:r>
              <a:rPr lang="pl-PL" sz="2900" dirty="0" err="1"/>
              <a:t>takového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, </a:t>
            </a:r>
            <a:r>
              <a:rPr lang="pl-PL" sz="2900" dirty="0" err="1"/>
              <a:t>nebo</a:t>
            </a:r>
            <a:r>
              <a:rPr lang="pl-PL" sz="2900" dirty="0"/>
              <a:t> k </a:t>
            </a:r>
            <a:r>
              <a:rPr lang="pl-PL" sz="2900" dirty="0" err="1"/>
              <a:t>podpoře</a:t>
            </a:r>
            <a:r>
              <a:rPr lang="pl-PL" sz="2900" dirty="0"/>
              <a:t> osoby </a:t>
            </a:r>
            <a:r>
              <a:rPr lang="pl-PL" sz="2900" dirty="0" err="1"/>
              <a:t>nebo</a:t>
            </a:r>
            <a:r>
              <a:rPr lang="pl-PL" sz="2900" dirty="0"/>
              <a:t> skupiny </a:t>
            </a:r>
            <a:r>
              <a:rPr lang="pl-PL" sz="2900" dirty="0" err="1"/>
              <a:t>osob</a:t>
            </a:r>
            <a:r>
              <a:rPr lang="pl-PL" sz="2900" dirty="0"/>
              <a:t> </a:t>
            </a:r>
            <a:r>
              <a:rPr lang="pl-PL" sz="2900" dirty="0" err="1"/>
              <a:t>připravujících</a:t>
            </a:r>
            <a:r>
              <a:rPr lang="pl-PL" sz="2900" dirty="0"/>
              <a:t> </a:t>
            </a:r>
            <a:r>
              <a:rPr lang="pl-PL" sz="2900" dirty="0" err="1"/>
              <a:t>se</a:t>
            </a:r>
            <a:r>
              <a:rPr lang="pl-PL" sz="2900" dirty="0"/>
              <a:t> </a:t>
            </a:r>
            <a:r>
              <a:rPr lang="pl-PL" sz="2900" dirty="0" err="1"/>
              <a:t>ke</a:t>
            </a:r>
            <a:r>
              <a:rPr lang="pl-PL" sz="2900" dirty="0"/>
              <a:t> </a:t>
            </a:r>
            <a:r>
              <a:rPr lang="pl-PL" sz="2900" dirty="0" err="1"/>
              <a:t>spáchání</a:t>
            </a:r>
            <a:r>
              <a:rPr lang="pl-PL" sz="2900" dirty="0"/>
              <a:t> </a:t>
            </a:r>
            <a:r>
              <a:rPr lang="pl-PL" sz="2900" dirty="0" err="1"/>
              <a:t>takového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, </a:t>
            </a:r>
            <a:r>
              <a:rPr lang="pl-PL" sz="2900" dirty="0" err="1"/>
              <a:t>nebo</a:t>
            </a:r>
            <a:endParaRPr lang="pl-PL" sz="2900" dirty="0"/>
          </a:p>
          <a:p>
            <a:pPr marL="0" indent="0">
              <a:buNone/>
            </a:pPr>
            <a:r>
              <a:rPr lang="pl-PL" sz="2900" dirty="0"/>
              <a:t>b) </a:t>
            </a:r>
            <a:r>
              <a:rPr lang="pl-PL" sz="2900" dirty="0" err="1"/>
              <a:t>jednání</a:t>
            </a:r>
            <a:r>
              <a:rPr lang="pl-PL" sz="2900" dirty="0"/>
              <a:t> </a:t>
            </a:r>
            <a:r>
              <a:rPr lang="pl-PL" sz="2900" dirty="0" err="1"/>
              <a:t>vedoucí</a:t>
            </a:r>
            <a:r>
              <a:rPr lang="pl-PL" sz="2900" dirty="0"/>
              <a:t> k </a:t>
            </a:r>
            <a:r>
              <a:rPr lang="pl-PL" sz="2900" dirty="0" err="1"/>
              <a:t>poskytnutí</a:t>
            </a:r>
            <a:r>
              <a:rPr lang="pl-PL" sz="2900" dirty="0"/>
              <a:t> </a:t>
            </a:r>
            <a:r>
              <a:rPr lang="pl-PL" sz="2900" dirty="0" err="1"/>
              <a:t>odměny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odškodnění</a:t>
            </a:r>
            <a:r>
              <a:rPr lang="pl-PL" sz="2900" dirty="0"/>
              <a:t> </a:t>
            </a:r>
            <a:r>
              <a:rPr lang="pl-PL" sz="2900" dirty="0" err="1"/>
              <a:t>pachatele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 </a:t>
            </a:r>
            <a:r>
              <a:rPr lang="pl-PL" sz="2900" dirty="0" err="1"/>
              <a:t>teroru</a:t>
            </a:r>
            <a:r>
              <a:rPr lang="pl-PL" sz="2900" dirty="0"/>
              <a:t>, </a:t>
            </a:r>
            <a:r>
              <a:rPr lang="pl-PL" sz="2900" dirty="0" err="1"/>
              <a:t>teroristického</a:t>
            </a:r>
            <a:r>
              <a:rPr lang="pl-PL" sz="2900" dirty="0"/>
              <a:t> </a:t>
            </a:r>
            <a:r>
              <a:rPr lang="pl-PL" sz="2900" dirty="0" err="1"/>
              <a:t>útoku</a:t>
            </a:r>
            <a:r>
              <a:rPr lang="pl-PL" sz="2900" dirty="0"/>
              <a:t>, </a:t>
            </a:r>
            <a:r>
              <a:rPr lang="pl-PL" sz="2900" dirty="0" err="1"/>
              <a:t>účasti</a:t>
            </a:r>
            <a:r>
              <a:rPr lang="pl-PL" sz="2900" dirty="0"/>
              <a:t> na </a:t>
            </a:r>
            <a:r>
              <a:rPr lang="pl-PL" sz="2900" dirty="0" err="1"/>
              <a:t>teroristické</a:t>
            </a:r>
            <a:r>
              <a:rPr lang="pl-PL" sz="2900" dirty="0"/>
              <a:t> </a:t>
            </a:r>
            <a:r>
              <a:rPr lang="pl-PL" sz="2900" dirty="0" err="1"/>
              <a:t>skupině</a:t>
            </a:r>
            <a:r>
              <a:rPr lang="pl-PL" sz="2900" dirty="0"/>
              <a:t>, podpory a </a:t>
            </a:r>
            <a:r>
              <a:rPr lang="pl-PL" sz="2900" dirty="0" err="1"/>
              <a:t>propagace</a:t>
            </a:r>
            <a:r>
              <a:rPr lang="pl-PL" sz="2900" dirty="0"/>
              <a:t> </a:t>
            </a:r>
            <a:r>
              <a:rPr lang="pl-PL" sz="2900" dirty="0" err="1"/>
              <a:t>terorismu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 </a:t>
            </a:r>
            <a:r>
              <a:rPr lang="pl-PL" sz="2900" dirty="0" err="1"/>
              <a:t>vyhrožování</a:t>
            </a:r>
            <a:r>
              <a:rPr lang="pl-PL" sz="2900" dirty="0"/>
              <a:t> </a:t>
            </a:r>
            <a:r>
              <a:rPr lang="pl-PL" sz="2900" dirty="0" err="1"/>
              <a:t>teroristickým</a:t>
            </a:r>
            <a:r>
              <a:rPr lang="pl-PL" sz="2900" dirty="0"/>
              <a:t> </a:t>
            </a:r>
            <a:r>
              <a:rPr lang="pl-PL" sz="2900" dirty="0" err="1"/>
              <a:t>činem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, </a:t>
            </a:r>
            <a:r>
              <a:rPr lang="pl-PL" sz="2900" dirty="0" err="1"/>
              <a:t>který</a:t>
            </a:r>
            <a:r>
              <a:rPr lang="pl-PL" sz="2900" dirty="0"/>
              <a:t> </a:t>
            </a:r>
            <a:r>
              <a:rPr lang="pl-PL" sz="2900" dirty="0" err="1"/>
              <a:t>má</a:t>
            </a:r>
            <a:r>
              <a:rPr lang="pl-PL" sz="2900" dirty="0"/>
              <a:t> </a:t>
            </a:r>
            <a:r>
              <a:rPr lang="pl-PL" sz="2900" dirty="0" err="1"/>
              <a:t>umožnit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napomoci</a:t>
            </a:r>
            <a:r>
              <a:rPr lang="pl-PL" sz="2900" dirty="0"/>
              <a:t> </a:t>
            </a:r>
            <a:r>
              <a:rPr lang="pl-PL" sz="2900" dirty="0" err="1"/>
              <a:t>spáchání</a:t>
            </a:r>
            <a:r>
              <a:rPr lang="pl-PL" sz="2900" dirty="0"/>
              <a:t> </a:t>
            </a:r>
            <a:r>
              <a:rPr lang="pl-PL" sz="2900" dirty="0" err="1"/>
              <a:t>takového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, </a:t>
            </a:r>
            <a:r>
              <a:rPr lang="pl-PL" sz="2900" dirty="0" err="1"/>
              <a:t>nebo</a:t>
            </a:r>
            <a:r>
              <a:rPr lang="pl-PL" sz="2900" dirty="0"/>
              <a:t> osoby </a:t>
            </a:r>
            <a:r>
              <a:rPr lang="pl-PL" sz="2900" dirty="0" err="1"/>
              <a:t>pachateli</a:t>
            </a:r>
            <a:r>
              <a:rPr lang="pl-PL" sz="2900" dirty="0"/>
              <a:t> </a:t>
            </a:r>
            <a:r>
              <a:rPr lang="pl-PL" sz="2900" dirty="0" err="1"/>
              <a:t>blízké</a:t>
            </a:r>
            <a:r>
              <a:rPr lang="pl-PL" sz="2900" dirty="0"/>
              <a:t> </a:t>
            </a:r>
            <a:r>
              <a:rPr lang="pl-PL" sz="2900" dirty="0" err="1"/>
              <a:t>ve</a:t>
            </a:r>
            <a:r>
              <a:rPr lang="pl-PL" sz="2900" dirty="0"/>
              <a:t> </a:t>
            </a:r>
            <a:r>
              <a:rPr lang="pl-PL" sz="2900" dirty="0" err="1"/>
              <a:t>smyslu</a:t>
            </a:r>
            <a:r>
              <a:rPr lang="pl-PL" sz="2900" dirty="0"/>
              <a:t> </a:t>
            </a:r>
            <a:r>
              <a:rPr lang="pl-PL" sz="2900" dirty="0" err="1"/>
              <a:t>trestního</a:t>
            </a:r>
            <a:r>
              <a:rPr lang="pl-PL" sz="2900" dirty="0"/>
              <a:t> </a:t>
            </a:r>
            <a:r>
              <a:rPr lang="pl-PL" sz="2900" dirty="0" err="1"/>
              <a:t>zákona</a:t>
            </a:r>
            <a:r>
              <a:rPr lang="pl-PL" sz="2900" dirty="0"/>
              <a:t>,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sbírání</a:t>
            </a:r>
            <a:r>
              <a:rPr lang="pl-PL" sz="2900" dirty="0"/>
              <a:t> </a:t>
            </a:r>
            <a:r>
              <a:rPr lang="pl-PL" sz="2900" dirty="0" err="1"/>
              <a:t>prostředků</a:t>
            </a:r>
            <a:r>
              <a:rPr lang="pl-PL" sz="2900" dirty="0"/>
              <a:t> na </a:t>
            </a:r>
            <a:r>
              <a:rPr lang="pl-PL" sz="2900" dirty="0" err="1"/>
              <a:t>takovou</a:t>
            </a:r>
            <a:r>
              <a:rPr lang="pl-PL" sz="2900" dirty="0"/>
              <a:t> </a:t>
            </a:r>
            <a:r>
              <a:rPr lang="pl-PL" sz="2900" dirty="0" err="1"/>
              <a:t>odměnu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na </a:t>
            </a:r>
            <a:r>
              <a:rPr lang="pl-PL" sz="2900" dirty="0" err="1"/>
              <a:t>odškodnění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dirty="0"/>
              <a:t>c) pro </a:t>
            </a:r>
            <a:r>
              <a:rPr lang="pl-PL" sz="2900" dirty="0" err="1"/>
              <a:t>účely</a:t>
            </a:r>
            <a:r>
              <a:rPr lang="pl-PL" sz="2900" dirty="0"/>
              <a:t> </a:t>
            </a:r>
            <a:r>
              <a:rPr lang="pl-PL" sz="2900" dirty="0" err="1"/>
              <a:t>tohoto</a:t>
            </a:r>
            <a:r>
              <a:rPr lang="pl-PL" sz="2900" dirty="0"/>
              <a:t> </a:t>
            </a:r>
            <a:r>
              <a:rPr lang="pl-PL" sz="2900" dirty="0" err="1"/>
              <a:t>zákona</a:t>
            </a:r>
            <a:r>
              <a:rPr lang="pl-PL" sz="2900" dirty="0"/>
              <a:t> i </a:t>
            </a:r>
            <a:r>
              <a:rPr lang="pl-PL" sz="2900" dirty="0" err="1"/>
              <a:t>financování</a:t>
            </a:r>
            <a:r>
              <a:rPr lang="pl-PL" sz="2900" dirty="0"/>
              <a:t> </a:t>
            </a:r>
            <a:r>
              <a:rPr lang="pl-PL" sz="2900" dirty="0" err="1"/>
              <a:t>šíření</a:t>
            </a:r>
            <a:r>
              <a:rPr lang="pl-PL" sz="2900" dirty="0"/>
              <a:t> </a:t>
            </a:r>
            <a:r>
              <a:rPr lang="pl-PL" sz="2900" dirty="0" err="1"/>
              <a:t>zbraní</a:t>
            </a:r>
            <a:r>
              <a:rPr lang="pl-PL" sz="2900" dirty="0"/>
              <a:t> </a:t>
            </a:r>
            <a:r>
              <a:rPr lang="pl-PL" sz="2900" dirty="0" err="1"/>
              <a:t>hromadného</a:t>
            </a:r>
            <a:r>
              <a:rPr lang="pl-PL" sz="2900" dirty="0"/>
              <a:t> </a:t>
            </a:r>
            <a:r>
              <a:rPr lang="pl-PL" sz="2900" dirty="0" err="1"/>
              <a:t>ničení</a:t>
            </a:r>
            <a:r>
              <a:rPr lang="pl-PL" sz="2900" dirty="0"/>
              <a:t>.</a:t>
            </a:r>
          </a:p>
          <a:p>
            <a:pPr marL="0" indent="0">
              <a:buNone/>
            </a:pPr>
            <a:r>
              <a:rPr lang="pl-PL" sz="5100" b="1" dirty="0" err="1"/>
              <a:t>Financováním</a:t>
            </a:r>
            <a:r>
              <a:rPr lang="pl-PL" sz="5100" b="1" dirty="0"/>
              <a:t> </a:t>
            </a:r>
            <a:r>
              <a:rPr lang="pl-PL" sz="5100" b="1" dirty="0" err="1"/>
              <a:t>šíření</a:t>
            </a:r>
            <a:r>
              <a:rPr lang="pl-PL" sz="5100" b="1" dirty="0"/>
              <a:t> </a:t>
            </a:r>
            <a:r>
              <a:rPr lang="pl-PL" sz="5100" b="1" dirty="0" err="1"/>
              <a:t>zbraní</a:t>
            </a:r>
            <a:r>
              <a:rPr lang="pl-PL" sz="5100" b="1" dirty="0"/>
              <a:t> </a:t>
            </a:r>
            <a:r>
              <a:rPr lang="pl-PL" sz="5100" b="1" dirty="0" err="1"/>
              <a:t>hromadného</a:t>
            </a:r>
            <a:r>
              <a:rPr lang="pl-PL" sz="5100" b="1" dirty="0"/>
              <a:t> </a:t>
            </a:r>
            <a:r>
              <a:rPr lang="pl-PL" sz="5100" b="1" dirty="0" err="1"/>
              <a:t>ničení</a:t>
            </a:r>
            <a:endParaRPr lang="pl-PL" sz="5100" b="1" dirty="0"/>
          </a:p>
          <a:p>
            <a:pPr marL="0" indent="0">
              <a:buNone/>
            </a:pPr>
            <a:r>
              <a:rPr lang="pl-PL" sz="2900" dirty="0"/>
              <a:t>Je </a:t>
            </a:r>
            <a:r>
              <a:rPr lang="pl-PL" sz="2900" dirty="0" err="1"/>
              <a:t>shromažďování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poskytnutí</a:t>
            </a:r>
            <a:r>
              <a:rPr lang="pl-PL" sz="2900" dirty="0"/>
              <a:t> </a:t>
            </a:r>
            <a:r>
              <a:rPr lang="pl-PL" sz="2900" dirty="0" err="1"/>
              <a:t>peněžních</a:t>
            </a:r>
            <a:r>
              <a:rPr lang="pl-PL" sz="2900" dirty="0"/>
              <a:t> </a:t>
            </a:r>
            <a:r>
              <a:rPr lang="pl-PL" sz="2900" dirty="0" err="1"/>
              <a:t>prostředků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jiného</a:t>
            </a:r>
            <a:r>
              <a:rPr lang="pl-PL" sz="2900" dirty="0"/>
              <a:t> </a:t>
            </a:r>
            <a:r>
              <a:rPr lang="pl-PL" sz="2900" dirty="0" err="1"/>
              <a:t>majetku</a:t>
            </a:r>
            <a:r>
              <a:rPr lang="pl-PL" sz="2900" dirty="0"/>
              <a:t> s </a:t>
            </a:r>
            <a:r>
              <a:rPr lang="pl-PL" sz="2900" dirty="0" err="1"/>
              <a:t>vědomím</a:t>
            </a:r>
            <a:r>
              <a:rPr lang="pl-PL" sz="2900" dirty="0"/>
              <a:t>, </a:t>
            </a:r>
            <a:r>
              <a:rPr lang="pl-PL" sz="2900" dirty="0" err="1"/>
              <a:t>že</a:t>
            </a:r>
            <a:r>
              <a:rPr lang="pl-PL" sz="2900" dirty="0"/>
              <a:t> </a:t>
            </a:r>
            <a:r>
              <a:rPr lang="pl-PL" sz="2900" dirty="0" err="1"/>
              <a:t>bude</a:t>
            </a:r>
            <a:r>
              <a:rPr lang="pl-PL" sz="2900" dirty="0"/>
              <a:t>, </a:t>
            </a:r>
            <a:r>
              <a:rPr lang="pl-PL" sz="2900" dirty="0" err="1"/>
              <a:t>byť</a:t>
            </a:r>
            <a:r>
              <a:rPr lang="pl-PL" sz="2900" dirty="0"/>
              <a:t> i jen </a:t>
            </a:r>
            <a:r>
              <a:rPr lang="pl-PL" sz="2900" dirty="0" err="1"/>
              <a:t>zčásti</a:t>
            </a:r>
            <a:r>
              <a:rPr lang="pl-PL" sz="2900" dirty="0"/>
              <a:t>, </a:t>
            </a:r>
            <a:r>
              <a:rPr lang="pl-PL" sz="2900" dirty="0" err="1"/>
              <a:t>použit</a:t>
            </a:r>
            <a:r>
              <a:rPr lang="pl-PL" sz="2900" dirty="0"/>
              <a:t> </a:t>
            </a:r>
            <a:r>
              <a:rPr lang="pl-PL" sz="2900" dirty="0" err="1"/>
              <a:t>šiřitelem</a:t>
            </a:r>
            <a:r>
              <a:rPr lang="pl-PL" sz="2900" dirty="0"/>
              <a:t> </a:t>
            </a:r>
            <a:r>
              <a:rPr lang="pl-PL" sz="2900" dirty="0" err="1"/>
              <a:t>zbraní</a:t>
            </a:r>
            <a:r>
              <a:rPr lang="pl-PL" sz="2900" dirty="0"/>
              <a:t> </a:t>
            </a:r>
            <a:r>
              <a:rPr lang="pl-PL" sz="2900" dirty="0" err="1"/>
              <a:t>hromadného</a:t>
            </a:r>
            <a:r>
              <a:rPr lang="pl-PL" sz="2900" dirty="0"/>
              <a:t> </a:t>
            </a:r>
            <a:r>
              <a:rPr lang="pl-PL" sz="2900" dirty="0" err="1"/>
              <a:t>ničení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bude</a:t>
            </a:r>
            <a:r>
              <a:rPr lang="pl-PL" sz="2900" dirty="0"/>
              <a:t> </a:t>
            </a:r>
            <a:r>
              <a:rPr lang="pl-PL" sz="2900" dirty="0" err="1"/>
              <a:t>použit</a:t>
            </a:r>
            <a:r>
              <a:rPr lang="pl-PL" sz="2900" dirty="0"/>
              <a:t> na podporu </a:t>
            </a:r>
            <a:r>
              <a:rPr lang="pl-PL" sz="2900" dirty="0" err="1"/>
              <a:t>šíření</a:t>
            </a:r>
            <a:r>
              <a:rPr lang="pl-PL" sz="2900" dirty="0"/>
              <a:t> </a:t>
            </a:r>
            <a:r>
              <a:rPr lang="pl-PL" sz="2900" dirty="0" err="1"/>
              <a:t>takových</a:t>
            </a:r>
            <a:r>
              <a:rPr lang="pl-PL" sz="2900" dirty="0"/>
              <a:t> </a:t>
            </a:r>
            <a:r>
              <a:rPr lang="pl-PL" sz="2900" dirty="0" err="1"/>
              <a:t>zbraní</a:t>
            </a:r>
            <a:r>
              <a:rPr lang="pl-PL" sz="2900" dirty="0"/>
              <a:t> v rozporu s </a:t>
            </a:r>
            <a:r>
              <a:rPr lang="pl-PL" sz="2900" dirty="0" err="1"/>
              <a:t>požadavky</a:t>
            </a:r>
            <a:r>
              <a:rPr lang="pl-PL" sz="2900" dirty="0"/>
              <a:t> </a:t>
            </a:r>
            <a:r>
              <a:rPr lang="pl-PL" sz="2900" dirty="0" err="1"/>
              <a:t>mezinárodního</a:t>
            </a:r>
            <a:r>
              <a:rPr lang="pl-PL" sz="2900" dirty="0"/>
              <a:t> </a:t>
            </a:r>
            <a:r>
              <a:rPr lang="pl-PL" sz="2900" dirty="0" err="1"/>
              <a:t>práva</a:t>
            </a:r>
            <a:r>
              <a:rPr lang="pl-PL" sz="2900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65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B3D471D-00AA-4D0D-A119-3B23173C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Základní zásady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6F4EE37-7FEB-48DF-8C91-8A29A9E4F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KYC – </a:t>
            </a:r>
            <a:r>
              <a:rPr lang="cs-CZ" b="1" dirty="0"/>
              <a:t>Poznej svého klienta</a:t>
            </a:r>
          </a:p>
          <a:p>
            <a:r>
              <a:rPr lang="cs-CZ" dirty="0"/>
              <a:t>KHT – </a:t>
            </a:r>
            <a:r>
              <a:rPr lang="cs-CZ" b="1" dirty="0"/>
              <a:t>Poznej jeho/její transakce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dirty="0"/>
              <a:t>Platí pro okruh subjektů – </a:t>
            </a:r>
            <a:r>
              <a:rPr lang="cs-CZ" b="1" dirty="0">
                <a:solidFill>
                  <a:srgbClr val="FF0000"/>
                </a:solidFill>
              </a:rPr>
              <a:t>POVINNÉ OSOBY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Povinná osoba má postavení </a:t>
            </a:r>
            <a:r>
              <a:rPr lang="cs-CZ" b="1" i="1" dirty="0" err="1"/>
              <a:t>potentior</a:t>
            </a:r>
            <a:r>
              <a:rPr lang="cs-CZ" b="1" i="1" dirty="0"/>
              <a:t> persona </a:t>
            </a:r>
            <a:r>
              <a:rPr lang="cs-CZ" dirty="0"/>
              <a:t>v diagonálním vztahu se svým klientem na základě AML zákona, který vzniká z jejich horizontálního vztahu v prostředí soukromého práva, a následně plní své povinnosti k autoritě AML = </a:t>
            </a:r>
            <a:r>
              <a:rPr lang="cs-CZ" b="1" dirty="0"/>
              <a:t>Finanční analytický úřad.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0057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F54B5-FF85-4D42-8929-9AA90D3C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Podezřelý obchod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F0BCC6-2F4A-45CD-832D-3AB6CF09F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2239"/>
            <a:ext cx="10515600" cy="501661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pl-PL" sz="3800" dirty="0"/>
          </a:p>
          <a:p>
            <a:pPr marL="0" indent="0">
              <a:buNone/>
            </a:pPr>
            <a:r>
              <a:rPr lang="pl-PL" sz="3800" dirty="0" err="1"/>
              <a:t>obchod</a:t>
            </a:r>
            <a:r>
              <a:rPr lang="pl-PL" sz="3800" dirty="0"/>
              <a:t> </a:t>
            </a:r>
            <a:r>
              <a:rPr lang="pl-PL" sz="3800" dirty="0" err="1"/>
              <a:t>uskutečněný</a:t>
            </a:r>
            <a:r>
              <a:rPr lang="pl-PL" sz="3800" dirty="0"/>
              <a:t> za </a:t>
            </a:r>
            <a:r>
              <a:rPr lang="pl-PL" sz="3800" dirty="0" err="1"/>
              <a:t>okolností</a:t>
            </a:r>
            <a:r>
              <a:rPr lang="pl-PL" sz="3800" dirty="0"/>
              <a:t> </a:t>
            </a:r>
            <a:r>
              <a:rPr lang="pl-PL" sz="3800" dirty="0" err="1"/>
              <a:t>vyvolávajících</a:t>
            </a:r>
            <a:r>
              <a:rPr lang="pl-PL" sz="3800" dirty="0"/>
              <a:t> </a:t>
            </a:r>
            <a:r>
              <a:rPr lang="pl-PL" sz="3800" dirty="0" err="1"/>
              <a:t>podezření</a:t>
            </a:r>
            <a:r>
              <a:rPr lang="pl-PL" sz="3800" dirty="0"/>
              <a:t> ze </a:t>
            </a:r>
            <a:r>
              <a:rPr lang="pl-PL" sz="3800" dirty="0" err="1"/>
              <a:t>snahy</a:t>
            </a:r>
            <a:r>
              <a:rPr lang="pl-PL" sz="3800" dirty="0"/>
              <a:t> o </a:t>
            </a:r>
            <a:r>
              <a:rPr lang="pl-PL" sz="3800" dirty="0" err="1"/>
              <a:t>legalizaci</a:t>
            </a:r>
            <a:r>
              <a:rPr lang="pl-PL" sz="3800" dirty="0"/>
              <a:t> </a:t>
            </a:r>
            <a:r>
              <a:rPr lang="pl-PL" sz="3800" dirty="0" err="1"/>
              <a:t>výnosů</a:t>
            </a:r>
            <a:r>
              <a:rPr lang="pl-PL" sz="3800" dirty="0"/>
              <a:t> z </a:t>
            </a:r>
            <a:r>
              <a:rPr lang="pl-PL" sz="3800" dirty="0" err="1"/>
              <a:t>trestné</a:t>
            </a:r>
            <a:r>
              <a:rPr lang="pl-PL" sz="3800" dirty="0"/>
              <a:t> </a:t>
            </a:r>
            <a:r>
              <a:rPr lang="pl-PL" sz="3800" dirty="0" err="1"/>
              <a:t>činnosti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podezření</a:t>
            </a:r>
            <a:r>
              <a:rPr lang="pl-PL" sz="3800" dirty="0"/>
              <a:t>, </a:t>
            </a:r>
            <a:r>
              <a:rPr lang="pl-PL" sz="3800" dirty="0" err="1"/>
              <a:t>že</a:t>
            </a:r>
            <a:r>
              <a:rPr lang="pl-PL" sz="3800" dirty="0"/>
              <a:t> v obchodu </a:t>
            </a:r>
            <a:r>
              <a:rPr lang="pl-PL" sz="3800" dirty="0" err="1"/>
              <a:t>užité</a:t>
            </a:r>
            <a:r>
              <a:rPr lang="pl-PL" sz="3800" dirty="0"/>
              <a:t> </a:t>
            </a:r>
            <a:r>
              <a:rPr lang="pl-PL" sz="3800" dirty="0" err="1"/>
              <a:t>prostředky</a:t>
            </a:r>
            <a:r>
              <a:rPr lang="pl-PL" sz="3800" dirty="0"/>
              <a:t> </a:t>
            </a:r>
            <a:r>
              <a:rPr lang="pl-PL" sz="3800" dirty="0" err="1"/>
              <a:t>jsou</a:t>
            </a:r>
            <a:r>
              <a:rPr lang="pl-PL" sz="3800" dirty="0"/>
              <a:t> </a:t>
            </a:r>
            <a:r>
              <a:rPr lang="pl-PL" sz="3800" dirty="0" err="1"/>
              <a:t>určeny</a:t>
            </a:r>
            <a:r>
              <a:rPr lang="pl-PL" sz="3800" dirty="0"/>
              <a:t> k </a:t>
            </a:r>
            <a:r>
              <a:rPr lang="pl-PL" sz="3800" dirty="0" err="1"/>
              <a:t>financování</a:t>
            </a:r>
            <a:r>
              <a:rPr lang="pl-PL" sz="3800" dirty="0"/>
              <a:t> </a:t>
            </a:r>
            <a:r>
              <a:rPr lang="pl-PL" sz="3800" dirty="0" err="1"/>
              <a:t>terorismu</a:t>
            </a:r>
            <a:r>
              <a:rPr lang="pl-PL" sz="3800" dirty="0"/>
              <a:t>,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že</a:t>
            </a:r>
            <a:r>
              <a:rPr lang="pl-PL" sz="3800" dirty="0"/>
              <a:t> </a:t>
            </a:r>
            <a:r>
              <a:rPr lang="pl-PL" sz="3800" dirty="0" err="1"/>
              <a:t>obchod</a:t>
            </a:r>
            <a:r>
              <a:rPr lang="pl-PL" sz="3800" dirty="0"/>
              <a:t> </a:t>
            </a:r>
            <a:r>
              <a:rPr lang="pl-PL" sz="3800" dirty="0" err="1"/>
              <a:t>jinak</a:t>
            </a:r>
            <a:r>
              <a:rPr lang="pl-PL" sz="3800" dirty="0"/>
              <a:t> </a:t>
            </a:r>
            <a:r>
              <a:rPr lang="pl-PL" sz="3800" dirty="0" err="1"/>
              <a:t>souvisí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je </a:t>
            </a:r>
            <a:r>
              <a:rPr lang="pl-PL" sz="3800" dirty="0" err="1"/>
              <a:t>spojen</a:t>
            </a:r>
            <a:r>
              <a:rPr lang="pl-PL" sz="3800" dirty="0"/>
              <a:t> s </a:t>
            </a:r>
            <a:r>
              <a:rPr lang="pl-PL" sz="3800" dirty="0" err="1"/>
              <a:t>financováním</a:t>
            </a:r>
            <a:r>
              <a:rPr lang="pl-PL" sz="3800" dirty="0"/>
              <a:t> </a:t>
            </a:r>
            <a:r>
              <a:rPr lang="pl-PL" sz="3800" dirty="0" err="1"/>
              <a:t>terorismu</a:t>
            </a:r>
            <a:r>
              <a:rPr lang="pl-PL" sz="3800" dirty="0"/>
              <a:t>, </a:t>
            </a:r>
            <a:r>
              <a:rPr lang="pl-PL" sz="3800" dirty="0" err="1"/>
              <a:t>anebo</a:t>
            </a:r>
            <a:r>
              <a:rPr lang="pl-PL" sz="3800" dirty="0"/>
              <a:t> </a:t>
            </a:r>
            <a:r>
              <a:rPr lang="pl-PL" sz="3800" dirty="0" err="1"/>
              <a:t>jiná</a:t>
            </a:r>
            <a:r>
              <a:rPr lang="pl-PL" sz="3800" dirty="0"/>
              <a:t> </a:t>
            </a:r>
            <a:r>
              <a:rPr lang="pl-PL" sz="3800" dirty="0" err="1"/>
              <a:t>skutečnost</a:t>
            </a:r>
            <a:r>
              <a:rPr lang="pl-PL" sz="3800" dirty="0"/>
              <a:t>, </a:t>
            </a:r>
            <a:r>
              <a:rPr lang="pl-PL" sz="3800" dirty="0" err="1"/>
              <a:t>která</a:t>
            </a:r>
            <a:r>
              <a:rPr lang="pl-PL" sz="3800" dirty="0"/>
              <a:t> by </a:t>
            </a:r>
            <a:r>
              <a:rPr lang="pl-PL" sz="3800" dirty="0" err="1"/>
              <a:t>mohla</a:t>
            </a:r>
            <a:r>
              <a:rPr lang="pl-PL" sz="3800" dirty="0"/>
              <a:t> </a:t>
            </a:r>
            <a:r>
              <a:rPr lang="pl-PL" sz="3800" dirty="0" err="1"/>
              <a:t>takovému</a:t>
            </a:r>
            <a:r>
              <a:rPr lang="pl-PL" sz="3800" dirty="0"/>
              <a:t> </a:t>
            </a:r>
            <a:r>
              <a:rPr lang="pl-PL" sz="3800" dirty="0" err="1"/>
              <a:t>podezření</a:t>
            </a:r>
            <a:r>
              <a:rPr lang="pl-PL" sz="3800" dirty="0"/>
              <a:t> </a:t>
            </a:r>
            <a:r>
              <a:rPr lang="pl-PL" sz="3800" dirty="0" err="1"/>
              <a:t>nasvědčovat</a:t>
            </a:r>
            <a:r>
              <a:rPr lang="pl-PL" sz="3800" dirty="0"/>
              <a:t>, </a:t>
            </a:r>
            <a:r>
              <a:rPr lang="pl-PL" sz="3800" b="1" dirty="0" err="1"/>
              <a:t>zejména</a:t>
            </a:r>
            <a:r>
              <a:rPr lang="pl-PL" sz="3800" dirty="0"/>
              <a:t> </a:t>
            </a:r>
            <a:r>
              <a:rPr lang="pl-PL" sz="3800" dirty="0" err="1"/>
              <a:t>pokud</a:t>
            </a:r>
            <a:endParaRPr lang="pl-PL" sz="3800" dirty="0"/>
          </a:p>
          <a:p>
            <a:pPr marL="0" indent="0">
              <a:buNone/>
            </a:pPr>
            <a:r>
              <a:rPr lang="pl-PL" sz="3800" i="1" dirty="0"/>
              <a:t>a)</a:t>
            </a:r>
            <a:r>
              <a:rPr lang="pl-PL" sz="3800" dirty="0"/>
              <a:t> klient </a:t>
            </a:r>
            <a:r>
              <a:rPr lang="pl-PL" sz="3800" dirty="0" err="1"/>
              <a:t>provádí</a:t>
            </a:r>
            <a:r>
              <a:rPr lang="pl-PL" sz="3800" dirty="0"/>
              <a:t> </a:t>
            </a:r>
            <a:r>
              <a:rPr lang="pl-PL" sz="3800" dirty="0" err="1"/>
              <a:t>výběry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převody</a:t>
            </a:r>
            <a:r>
              <a:rPr lang="pl-PL" sz="3800" dirty="0"/>
              <a:t> na </a:t>
            </a:r>
            <a:r>
              <a:rPr lang="pl-PL" sz="3800" dirty="0" err="1"/>
              <a:t>jiné</a:t>
            </a:r>
            <a:r>
              <a:rPr lang="pl-PL" sz="3800" dirty="0"/>
              <a:t> </a:t>
            </a:r>
            <a:r>
              <a:rPr lang="pl-PL" sz="3800" dirty="0" err="1"/>
              <a:t>účty</a:t>
            </a:r>
            <a:r>
              <a:rPr lang="pl-PL" sz="3800" dirty="0"/>
              <a:t> </a:t>
            </a:r>
            <a:r>
              <a:rPr lang="pl-PL" sz="3800" dirty="0" err="1"/>
              <a:t>bezprostředně</a:t>
            </a:r>
            <a:r>
              <a:rPr lang="pl-PL" sz="3800" dirty="0"/>
              <a:t> po </a:t>
            </a:r>
            <a:r>
              <a:rPr lang="pl-PL" sz="3800" dirty="0" err="1"/>
              <a:t>hotovostních</a:t>
            </a:r>
            <a:r>
              <a:rPr lang="pl-PL" sz="3800" dirty="0"/>
              <a:t> </a:t>
            </a:r>
            <a:r>
              <a:rPr lang="pl-PL" sz="3800" dirty="0" err="1"/>
              <a:t>vkladech</a:t>
            </a:r>
            <a:r>
              <a:rPr lang="pl-PL" sz="3800" dirty="0"/>
              <a:t>,</a:t>
            </a:r>
          </a:p>
          <a:p>
            <a:pPr marL="0" indent="0">
              <a:buNone/>
            </a:pPr>
            <a:r>
              <a:rPr lang="pl-PL" sz="3800" i="1" dirty="0"/>
              <a:t>b)</a:t>
            </a:r>
            <a:r>
              <a:rPr lang="pl-PL" sz="3800" dirty="0"/>
              <a:t> </a:t>
            </a:r>
            <a:r>
              <a:rPr lang="pl-PL" sz="3800" dirty="0" err="1"/>
              <a:t>během</a:t>
            </a:r>
            <a:r>
              <a:rPr lang="pl-PL" sz="3800" dirty="0"/>
              <a:t> </a:t>
            </a:r>
            <a:r>
              <a:rPr lang="pl-PL" sz="3800" dirty="0" err="1"/>
              <a:t>jednoho</a:t>
            </a:r>
            <a:r>
              <a:rPr lang="pl-PL" sz="3800" dirty="0"/>
              <a:t> </a:t>
            </a:r>
            <a:r>
              <a:rPr lang="pl-PL" sz="3800" dirty="0" err="1"/>
              <a:t>dne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ve</a:t>
            </a:r>
            <a:r>
              <a:rPr lang="pl-PL" sz="3800" dirty="0"/>
              <a:t> </a:t>
            </a:r>
            <a:r>
              <a:rPr lang="pl-PL" sz="3800" dirty="0" err="1"/>
              <a:t>dnech</a:t>
            </a:r>
            <a:r>
              <a:rPr lang="pl-PL" sz="3800" dirty="0"/>
              <a:t> </a:t>
            </a:r>
            <a:r>
              <a:rPr lang="pl-PL" sz="3800" dirty="0" err="1"/>
              <a:t>bezprostředně</a:t>
            </a:r>
            <a:r>
              <a:rPr lang="pl-PL" sz="3800" dirty="0"/>
              <a:t> </a:t>
            </a:r>
            <a:r>
              <a:rPr lang="pl-PL" sz="3800" dirty="0" err="1"/>
              <a:t>následujících</a:t>
            </a:r>
            <a:r>
              <a:rPr lang="pl-PL" sz="3800" dirty="0"/>
              <a:t> </a:t>
            </a:r>
            <a:r>
              <a:rPr lang="pl-PL" sz="3800" dirty="0" err="1"/>
              <a:t>uskuteční</a:t>
            </a:r>
            <a:r>
              <a:rPr lang="pl-PL" sz="3800" dirty="0"/>
              <a:t> klient </a:t>
            </a:r>
            <a:r>
              <a:rPr lang="pl-PL" sz="3800" dirty="0" err="1"/>
              <a:t>nápadně</a:t>
            </a:r>
            <a:r>
              <a:rPr lang="pl-PL" sz="3800" dirty="0"/>
              <a:t> </a:t>
            </a:r>
            <a:r>
              <a:rPr lang="pl-PL" sz="3800" dirty="0" err="1"/>
              <a:t>více</a:t>
            </a:r>
            <a:r>
              <a:rPr lang="pl-PL" sz="3800" dirty="0"/>
              <a:t> </a:t>
            </a:r>
            <a:r>
              <a:rPr lang="pl-PL" sz="3800" dirty="0" err="1"/>
              <a:t>peněžních</a:t>
            </a:r>
            <a:r>
              <a:rPr lang="pl-PL" sz="3800" dirty="0"/>
              <a:t> </a:t>
            </a:r>
            <a:r>
              <a:rPr lang="pl-PL" sz="3800" dirty="0" err="1"/>
              <a:t>operací</a:t>
            </a:r>
            <a:r>
              <a:rPr lang="pl-PL" sz="3800" dirty="0"/>
              <a:t>, </a:t>
            </a:r>
            <a:r>
              <a:rPr lang="pl-PL" sz="3800" dirty="0" err="1"/>
              <a:t>než</a:t>
            </a:r>
            <a:r>
              <a:rPr lang="pl-PL" sz="3800" dirty="0"/>
              <a:t> je pro </a:t>
            </a:r>
            <a:r>
              <a:rPr lang="pl-PL" sz="3800" dirty="0" err="1"/>
              <a:t>jeho</a:t>
            </a:r>
            <a:r>
              <a:rPr lang="pl-PL" sz="3800" dirty="0"/>
              <a:t> </a:t>
            </a:r>
            <a:r>
              <a:rPr lang="pl-PL" sz="3800" dirty="0" err="1"/>
              <a:t>činnost</a:t>
            </a:r>
            <a:r>
              <a:rPr lang="pl-PL" sz="3800" dirty="0"/>
              <a:t> </a:t>
            </a:r>
            <a:r>
              <a:rPr lang="pl-PL" sz="3800" dirty="0" err="1"/>
              <a:t>obvyklé</a:t>
            </a:r>
            <a:r>
              <a:rPr lang="pl-PL" sz="3800" dirty="0"/>
              <a:t>,</a:t>
            </a:r>
          </a:p>
          <a:p>
            <a:pPr marL="0" indent="0">
              <a:buNone/>
            </a:pPr>
            <a:r>
              <a:rPr lang="pl-PL" sz="3800" i="1" dirty="0"/>
              <a:t>c)</a:t>
            </a:r>
            <a:r>
              <a:rPr lang="pl-PL" sz="3800" dirty="0"/>
              <a:t> </a:t>
            </a:r>
            <a:r>
              <a:rPr lang="pl-PL" sz="3800" dirty="0" err="1"/>
              <a:t>počet</a:t>
            </a:r>
            <a:r>
              <a:rPr lang="pl-PL" sz="3800" dirty="0"/>
              <a:t> </a:t>
            </a:r>
            <a:r>
              <a:rPr lang="pl-PL" sz="3800" dirty="0" err="1"/>
              <a:t>účtů</a:t>
            </a:r>
            <a:r>
              <a:rPr lang="pl-PL" sz="3800" dirty="0"/>
              <a:t> </a:t>
            </a:r>
            <a:r>
              <a:rPr lang="pl-PL" sz="3800" dirty="0" err="1"/>
              <a:t>zřizovaných</a:t>
            </a:r>
            <a:r>
              <a:rPr lang="pl-PL" sz="3800" dirty="0"/>
              <a:t> klientem je </a:t>
            </a:r>
            <a:r>
              <a:rPr lang="pl-PL" sz="3800" dirty="0" err="1"/>
              <a:t>ve</a:t>
            </a:r>
            <a:r>
              <a:rPr lang="pl-PL" sz="3800" dirty="0"/>
              <a:t> </a:t>
            </a:r>
            <a:r>
              <a:rPr lang="pl-PL" sz="3800" dirty="0" err="1"/>
              <a:t>zjevném</a:t>
            </a:r>
            <a:r>
              <a:rPr lang="pl-PL" sz="3800" dirty="0"/>
              <a:t> </a:t>
            </a:r>
            <a:r>
              <a:rPr lang="pl-PL" sz="3800" dirty="0" err="1"/>
              <a:t>nepoměru</a:t>
            </a:r>
            <a:r>
              <a:rPr lang="pl-PL" sz="3800" dirty="0"/>
              <a:t> k </a:t>
            </a:r>
            <a:r>
              <a:rPr lang="pl-PL" sz="3800" dirty="0" err="1"/>
              <a:t>předmětu</a:t>
            </a:r>
            <a:r>
              <a:rPr lang="pl-PL" sz="3800" dirty="0"/>
              <a:t> </a:t>
            </a:r>
            <a:r>
              <a:rPr lang="pl-PL" sz="3800" dirty="0" err="1"/>
              <a:t>jeho</a:t>
            </a:r>
            <a:r>
              <a:rPr lang="pl-PL" sz="3800" dirty="0"/>
              <a:t> </a:t>
            </a:r>
            <a:r>
              <a:rPr lang="pl-PL" sz="3800" dirty="0" err="1"/>
              <a:t>podnikatelské</a:t>
            </a:r>
            <a:r>
              <a:rPr lang="pl-PL" sz="3800" dirty="0"/>
              <a:t> </a:t>
            </a:r>
            <a:r>
              <a:rPr lang="pl-PL" sz="3800" dirty="0" err="1"/>
              <a:t>činnosti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jeho</a:t>
            </a:r>
            <a:r>
              <a:rPr lang="pl-PL" sz="3800" dirty="0"/>
              <a:t> </a:t>
            </a:r>
            <a:r>
              <a:rPr lang="pl-PL" sz="3800" dirty="0" err="1"/>
              <a:t>majetkovým</a:t>
            </a:r>
            <a:r>
              <a:rPr lang="pl-PL" sz="3800" dirty="0"/>
              <a:t> </a:t>
            </a:r>
            <a:r>
              <a:rPr lang="pl-PL" sz="3800" dirty="0" err="1"/>
              <a:t>poměrům</a:t>
            </a:r>
            <a:r>
              <a:rPr lang="pl-PL" sz="3800" dirty="0"/>
              <a:t>,</a:t>
            </a:r>
          </a:p>
          <a:p>
            <a:pPr marL="0" indent="0">
              <a:buNone/>
            </a:pPr>
            <a:r>
              <a:rPr lang="pl-PL" sz="3800" i="1" dirty="0"/>
              <a:t>d)</a:t>
            </a:r>
            <a:r>
              <a:rPr lang="pl-PL" sz="3800" dirty="0"/>
              <a:t> klient </a:t>
            </a:r>
            <a:r>
              <a:rPr lang="pl-PL" sz="3800" dirty="0" err="1"/>
              <a:t>provádí</a:t>
            </a:r>
            <a:r>
              <a:rPr lang="pl-PL" sz="3800" dirty="0"/>
              <a:t> </a:t>
            </a:r>
            <a:r>
              <a:rPr lang="pl-PL" sz="3800" dirty="0" err="1"/>
              <a:t>převody</a:t>
            </a:r>
            <a:r>
              <a:rPr lang="pl-PL" sz="3800" dirty="0"/>
              <a:t> </a:t>
            </a:r>
            <a:r>
              <a:rPr lang="pl-PL" sz="3800" dirty="0" err="1"/>
              <a:t>majetku</a:t>
            </a:r>
            <a:r>
              <a:rPr lang="pl-PL" sz="3800" dirty="0"/>
              <a:t>, </a:t>
            </a:r>
            <a:r>
              <a:rPr lang="pl-PL" sz="3800" dirty="0" err="1"/>
              <a:t>které</a:t>
            </a:r>
            <a:r>
              <a:rPr lang="pl-PL" sz="3800" dirty="0"/>
              <a:t> </a:t>
            </a:r>
            <a:r>
              <a:rPr lang="pl-PL" sz="3800" dirty="0" err="1"/>
              <a:t>zjevně</a:t>
            </a:r>
            <a:r>
              <a:rPr lang="pl-PL" sz="3800" dirty="0"/>
              <a:t> </a:t>
            </a:r>
            <a:r>
              <a:rPr lang="pl-PL" sz="3800" dirty="0" err="1"/>
              <a:t>nemají</a:t>
            </a:r>
            <a:r>
              <a:rPr lang="pl-PL" sz="3800" dirty="0"/>
              <a:t> </a:t>
            </a:r>
            <a:r>
              <a:rPr lang="pl-PL" sz="3800" dirty="0" err="1"/>
              <a:t>ekonomický</a:t>
            </a:r>
            <a:r>
              <a:rPr lang="pl-PL" sz="3800" dirty="0"/>
              <a:t> </a:t>
            </a:r>
            <a:r>
              <a:rPr lang="pl-PL" sz="3800" dirty="0" err="1"/>
              <a:t>důvod</a:t>
            </a:r>
            <a:r>
              <a:rPr lang="pl-PL" sz="3800" dirty="0"/>
              <a:t>, </a:t>
            </a:r>
            <a:r>
              <a:rPr lang="pl-PL" sz="3800" dirty="0" err="1"/>
              <a:t>anebo</a:t>
            </a:r>
            <a:r>
              <a:rPr lang="pl-PL" sz="3800" dirty="0"/>
              <a:t> </a:t>
            </a:r>
            <a:r>
              <a:rPr lang="pl-PL" sz="3800" dirty="0" err="1"/>
              <a:t>provádí</a:t>
            </a:r>
            <a:r>
              <a:rPr lang="pl-PL" sz="3800" dirty="0"/>
              <a:t> </a:t>
            </a:r>
            <a:r>
              <a:rPr lang="pl-PL" sz="3800" dirty="0" err="1"/>
              <a:t>složité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neobvykle</a:t>
            </a:r>
            <a:r>
              <a:rPr lang="pl-PL" sz="3800" dirty="0"/>
              <a:t> </a:t>
            </a:r>
            <a:r>
              <a:rPr lang="pl-PL" sz="3800" dirty="0" err="1"/>
              <a:t>objemné</a:t>
            </a:r>
            <a:r>
              <a:rPr lang="pl-PL" sz="3800" dirty="0"/>
              <a:t> obchody,</a:t>
            </a:r>
          </a:p>
          <a:p>
            <a:pPr marL="0" indent="0">
              <a:buNone/>
            </a:pPr>
            <a:r>
              <a:rPr lang="pl-PL" sz="3800" i="1" dirty="0"/>
              <a:t>e)</a:t>
            </a:r>
            <a:r>
              <a:rPr lang="pl-PL" sz="3800" dirty="0"/>
              <a:t> </a:t>
            </a:r>
            <a:r>
              <a:rPr lang="pl-PL" sz="3800" dirty="0" err="1"/>
              <a:t>prostředky</a:t>
            </a:r>
            <a:r>
              <a:rPr lang="pl-PL" sz="3800" dirty="0"/>
              <a:t>, s </a:t>
            </a:r>
            <a:r>
              <a:rPr lang="pl-PL" sz="3800" dirty="0" err="1"/>
              <a:t>nimiž</a:t>
            </a:r>
            <a:r>
              <a:rPr lang="pl-PL" sz="3800" dirty="0"/>
              <a:t> klient </a:t>
            </a:r>
            <a:r>
              <a:rPr lang="pl-PL" sz="3800" dirty="0" err="1"/>
              <a:t>nakládá</a:t>
            </a:r>
            <a:r>
              <a:rPr lang="pl-PL" sz="3800" dirty="0"/>
              <a:t>, </a:t>
            </a:r>
            <a:r>
              <a:rPr lang="pl-PL" sz="3800" dirty="0" err="1"/>
              <a:t>zjevně</a:t>
            </a:r>
            <a:r>
              <a:rPr lang="pl-PL" sz="3800" dirty="0"/>
              <a:t> </a:t>
            </a:r>
            <a:r>
              <a:rPr lang="pl-PL" sz="3800" dirty="0" err="1"/>
              <a:t>neodpovídají</a:t>
            </a:r>
            <a:r>
              <a:rPr lang="pl-PL" sz="3800" dirty="0"/>
              <a:t> </a:t>
            </a:r>
            <a:r>
              <a:rPr lang="pl-PL" sz="3800" dirty="0" err="1"/>
              <a:t>povaze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rozsahu</a:t>
            </a:r>
            <a:r>
              <a:rPr lang="pl-PL" sz="3800" dirty="0"/>
              <a:t> </a:t>
            </a:r>
            <a:r>
              <a:rPr lang="pl-PL" sz="3800" dirty="0" err="1"/>
              <a:t>jeho</a:t>
            </a:r>
            <a:r>
              <a:rPr lang="pl-PL" sz="3800" dirty="0"/>
              <a:t> </a:t>
            </a:r>
            <a:r>
              <a:rPr lang="pl-PL" sz="3800" dirty="0" err="1"/>
              <a:t>podnikatelské</a:t>
            </a:r>
            <a:r>
              <a:rPr lang="pl-PL" sz="3800" dirty="0"/>
              <a:t> </a:t>
            </a:r>
            <a:r>
              <a:rPr lang="pl-PL" sz="3800" dirty="0" err="1"/>
              <a:t>činnosti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jeho</a:t>
            </a:r>
            <a:r>
              <a:rPr lang="pl-PL" sz="3800" dirty="0"/>
              <a:t> </a:t>
            </a:r>
            <a:r>
              <a:rPr lang="pl-PL" sz="3800" dirty="0" err="1"/>
              <a:t>majetkovým</a:t>
            </a:r>
            <a:r>
              <a:rPr lang="pl-PL" sz="3800" dirty="0"/>
              <a:t> </a:t>
            </a:r>
            <a:r>
              <a:rPr lang="pl-PL" sz="3800" dirty="0" err="1"/>
              <a:t>poměrům</a:t>
            </a:r>
            <a:r>
              <a:rPr lang="pl-PL" sz="3800" dirty="0"/>
              <a:t>,</a:t>
            </a:r>
          </a:p>
          <a:p>
            <a:pPr marL="0" indent="0">
              <a:buNone/>
            </a:pPr>
            <a:r>
              <a:rPr lang="pl-PL" sz="3800" i="1" dirty="0"/>
              <a:t>f)</a:t>
            </a:r>
            <a:r>
              <a:rPr lang="pl-PL" sz="3800" dirty="0"/>
              <a:t> </a:t>
            </a:r>
            <a:r>
              <a:rPr lang="pl-PL" sz="3800" dirty="0" err="1"/>
              <a:t>účet</a:t>
            </a:r>
            <a:r>
              <a:rPr lang="pl-PL" sz="3800" dirty="0"/>
              <a:t> je </a:t>
            </a:r>
            <a:r>
              <a:rPr lang="pl-PL" sz="3800" dirty="0" err="1"/>
              <a:t>využíván</a:t>
            </a:r>
            <a:r>
              <a:rPr lang="pl-PL" sz="3800" dirty="0"/>
              <a:t> v rozporu s </a:t>
            </a:r>
            <a:r>
              <a:rPr lang="pl-PL" sz="3800" dirty="0" err="1"/>
              <a:t>účelem</a:t>
            </a:r>
            <a:r>
              <a:rPr lang="pl-PL" sz="3800" dirty="0"/>
              <a:t>, pro </a:t>
            </a:r>
            <a:r>
              <a:rPr lang="pl-PL" sz="3800" dirty="0" err="1"/>
              <a:t>který</a:t>
            </a:r>
            <a:r>
              <a:rPr lang="pl-PL" sz="3800" dirty="0"/>
              <a:t> </a:t>
            </a:r>
            <a:r>
              <a:rPr lang="pl-PL" sz="3800" dirty="0" err="1"/>
              <a:t>byl</a:t>
            </a:r>
            <a:r>
              <a:rPr lang="pl-PL" sz="3800" dirty="0"/>
              <a:t> </a:t>
            </a:r>
            <a:r>
              <a:rPr lang="pl-PL" sz="3800" dirty="0" err="1"/>
              <a:t>zřízen</a:t>
            </a:r>
            <a:r>
              <a:rPr lang="pl-PL" sz="3800" dirty="0"/>
              <a:t>,</a:t>
            </a:r>
          </a:p>
          <a:p>
            <a:pPr marL="0" indent="0">
              <a:buNone/>
            </a:pPr>
            <a:r>
              <a:rPr lang="pl-PL" sz="3800" i="1" dirty="0"/>
              <a:t>g)</a:t>
            </a:r>
            <a:r>
              <a:rPr lang="pl-PL" sz="3800" dirty="0"/>
              <a:t> klient </a:t>
            </a:r>
            <a:r>
              <a:rPr lang="pl-PL" sz="3800" dirty="0" err="1"/>
              <a:t>vykonává</a:t>
            </a:r>
            <a:r>
              <a:rPr lang="pl-PL" sz="3800" dirty="0"/>
              <a:t> </a:t>
            </a:r>
            <a:r>
              <a:rPr lang="pl-PL" sz="3800" dirty="0" err="1"/>
              <a:t>činnosti</a:t>
            </a:r>
            <a:r>
              <a:rPr lang="pl-PL" sz="3800" dirty="0"/>
              <a:t>, </a:t>
            </a:r>
            <a:r>
              <a:rPr lang="pl-PL" sz="3800" dirty="0" err="1"/>
              <a:t>které</a:t>
            </a:r>
            <a:r>
              <a:rPr lang="pl-PL" sz="3800" dirty="0"/>
              <a:t> </a:t>
            </a:r>
            <a:r>
              <a:rPr lang="pl-PL" sz="3800" dirty="0" err="1"/>
              <a:t>mohou</a:t>
            </a:r>
            <a:r>
              <a:rPr lang="pl-PL" sz="3800" dirty="0"/>
              <a:t> </a:t>
            </a:r>
            <a:r>
              <a:rPr lang="pl-PL" sz="3800" dirty="0" err="1"/>
              <a:t>napomáhat</a:t>
            </a:r>
            <a:r>
              <a:rPr lang="pl-PL" sz="3800" dirty="0"/>
              <a:t> </a:t>
            </a:r>
            <a:r>
              <a:rPr lang="pl-PL" sz="3800" dirty="0" err="1"/>
              <a:t>zastření</a:t>
            </a:r>
            <a:r>
              <a:rPr lang="pl-PL" sz="3800" dirty="0"/>
              <a:t> </a:t>
            </a:r>
            <a:r>
              <a:rPr lang="pl-PL" sz="3800" dirty="0" err="1"/>
              <a:t>jeho</a:t>
            </a:r>
            <a:r>
              <a:rPr lang="pl-PL" sz="3800" dirty="0"/>
              <a:t> </a:t>
            </a:r>
            <a:r>
              <a:rPr lang="pl-PL" sz="3800" dirty="0" err="1"/>
              <a:t>totožnosti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zastření</a:t>
            </a:r>
            <a:r>
              <a:rPr lang="pl-PL" sz="3800" dirty="0"/>
              <a:t> </a:t>
            </a:r>
            <a:r>
              <a:rPr lang="pl-PL" sz="3800" dirty="0" err="1"/>
              <a:t>totožnosti</a:t>
            </a:r>
            <a:r>
              <a:rPr lang="pl-PL" sz="3800" dirty="0"/>
              <a:t> </a:t>
            </a:r>
            <a:r>
              <a:rPr lang="pl-PL" sz="3800" dirty="0" err="1"/>
              <a:t>skutečného</a:t>
            </a:r>
            <a:r>
              <a:rPr lang="pl-PL" sz="3800" dirty="0"/>
              <a:t> </a:t>
            </a:r>
            <a:r>
              <a:rPr lang="pl-PL" sz="3800" dirty="0" err="1"/>
              <a:t>majitele</a:t>
            </a:r>
            <a:r>
              <a:rPr lang="pl-PL" sz="3800" dirty="0"/>
              <a:t>,</a:t>
            </a:r>
          </a:p>
          <a:p>
            <a:pPr marL="0" indent="0">
              <a:buNone/>
            </a:pPr>
            <a:r>
              <a:rPr lang="pl-PL" sz="3800" i="1" dirty="0"/>
              <a:t>h)</a:t>
            </a:r>
            <a:r>
              <a:rPr lang="pl-PL" sz="3800" dirty="0"/>
              <a:t> klientem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skutečným</a:t>
            </a:r>
            <a:r>
              <a:rPr lang="pl-PL" sz="3800" dirty="0"/>
              <a:t> </a:t>
            </a:r>
            <a:r>
              <a:rPr lang="pl-PL" sz="3800" dirty="0" err="1"/>
              <a:t>majitelem</a:t>
            </a:r>
            <a:r>
              <a:rPr lang="pl-PL" sz="3800" dirty="0"/>
              <a:t> je osoba ze </a:t>
            </a:r>
            <a:r>
              <a:rPr lang="pl-PL" sz="3800" dirty="0" err="1"/>
              <a:t>státu</a:t>
            </a:r>
            <a:r>
              <a:rPr lang="pl-PL" sz="3800" dirty="0"/>
              <a:t>, </a:t>
            </a:r>
            <a:r>
              <a:rPr lang="pl-PL" sz="3800" dirty="0" err="1"/>
              <a:t>který</a:t>
            </a:r>
            <a:r>
              <a:rPr lang="pl-PL" sz="3800" dirty="0"/>
              <a:t> </a:t>
            </a:r>
            <a:r>
              <a:rPr lang="pl-PL" sz="3800" dirty="0" err="1"/>
              <a:t>nedostatečně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vůbec</a:t>
            </a:r>
            <a:r>
              <a:rPr lang="pl-PL" sz="3800" dirty="0"/>
              <a:t> </a:t>
            </a:r>
            <a:r>
              <a:rPr lang="pl-PL" sz="3800" dirty="0" err="1"/>
              <a:t>neuplatňuje</a:t>
            </a:r>
            <a:r>
              <a:rPr lang="pl-PL" sz="3800" dirty="0"/>
              <a:t> </a:t>
            </a:r>
            <a:r>
              <a:rPr lang="pl-PL" sz="3800" dirty="0" err="1"/>
              <a:t>opatření</a:t>
            </a:r>
            <a:r>
              <a:rPr lang="pl-PL" sz="3800" dirty="0"/>
              <a:t> </a:t>
            </a:r>
            <a:r>
              <a:rPr lang="pl-PL" sz="3800" dirty="0" err="1"/>
              <a:t>proti</a:t>
            </a:r>
            <a:r>
              <a:rPr lang="pl-PL" sz="3800" dirty="0"/>
              <a:t> </a:t>
            </a:r>
            <a:r>
              <a:rPr lang="pl-PL" sz="3800" dirty="0" err="1"/>
              <a:t>legalizaci</a:t>
            </a:r>
            <a:r>
              <a:rPr lang="pl-PL" sz="3800" dirty="0"/>
              <a:t> </a:t>
            </a:r>
            <a:r>
              <a:rPr lang="pl-PL" sz="3800" dirty="0" err="1"/>
              <a:t>výnosů</a:t>
            </a:r>
            <a:r>
              <a:rPr lang="pl-PL" sz="3800" dirty="0"/>
              <a:t> z </a:t>
            </a:r>
            <a:r>
              <a:rPr lang="pl-PL" sz="3800" dirty="0" err="1"/>
              <a:t>trestné</a:t>
            </a:r>
            <a:r>
              <a:rPr lang="pl-PL" sz="3800" dirty="0"/>
              <a:t> </a:t>
            </a:r>
            <a:r>
              <a:rPr lang="pl-PL" sz="3800" dirty="0" err="1"/>
              <a:t>činnosti</a:t>
            </a:r>
            <a:r>
              <a:rPr lang="pl-PL" sz="3800" dirty="0"/>
              <a:t> a </a:t>
            </a:r>
            <a:r>
              <a:rPr lang="pl-PL" sz="3800" dirty="0" err="1"/>
              <a:t>financování</a:t>
            </a:r>
            <a:r>
              <a:rPr lang="pl-PL" sz="3800" dirty="0"/>
              <a:t> </a:t>
            </a:r>
            <a:r>
              <a:rPr lang="pl-PL" sz="3800" dirty="0" err="1"/>
              <a:t>terorismu</a:t>
            </a:r>
            <a:r>
              <a:rPr lang="pl-PL" sz="3800" dirty="0"/>
              <a:t>,</a:t>
            </a:r>
          </a:p>
          <a:p>
            <a:pPr marL="0" indent="0">
              <a:buNone/>
            </a:pPr>
            <a:r>
              <a:rPr lang="pl-PL" sz="3800" i="1" dirty="0"/>
              <a:t>i)</a:t>
            </a:r>
            <a:r>
              <a:rPr lang="pl-PL" sz="3800" dirty="0"/>
              <a:t> </a:t>
            </a:r>
            <a:r>
              <a:rPr lang="pl-PL" sz="3800" dirty="0" err="1"/>
              <a:t>povinná</a:t>
            </a:r>
            <a:r>
              <a:rPr lang="pl-PL" sz="3800" dirty="0"/>
              <a:t> osoba </a:t>
            </a:r>
            <a:r>
              <a:rPr lang="pl-PL" sz="3800" dirty="0" err="1"/>
              <a:t>má</a:t>
            </a:r>
            <a:r>
              <a:rPr lang="pl-PL" sz="3800" dirty="0"/>
              <a:t> </a:t>
            </a:r>
            <a:r>
              <a:rPr lang="pl-PL" sz="3800" dirty="0" err="1"/>
              <a:t>pochybnosti</a:t>
            </a:r>
            <a:r>
              <a:rPr lang="pl-PL" sz="3800" dirty="0"/>
              <a:t> o </a:t>
            </a:r>
            <a:r>
              <a:rPr lang="pl-PL" sz="3800" dirty="0" err="1"/>
              <a:t>pravdivosti</a:t>
            </a:r>
            <a:r>
              <a:rPr lang="pl-PL" sz="3800" dirty="0"/>
              <a:t> </a:t>
            </a:r>
            <a:r>
              <a:rPr lang="pl-PL" sz="3800" dirty="0" err="1"/>
              <a:t>získaných</a:t>
            </a:r>
            <a:r>
              <a:rPr lang="pl-PL" sz="3800" dirty="0"/>
              <a:t> </a:t>
            </a:r>
            <a:r>
              <a:rPr lang="pl-PL" sz="3800" dirty="0" err="1"/>
              <a:t>identifikačních</a:t>
            </a:r>
            <a:r>
              <a:rPr lang="pl-PL" sz="3800" dirty="0"/>
              <a:t> </a:t>
            </a:r>
            <a:r>
              <a:rPr lang="pl-PL" sz="3800" dirty="0" err="1"/>
              <a:t>údajů</a:t>
            </a:r>
            <a:r>
              <a:rPr lang="pl-PL" sz="3800" dirty="0"/>
              <a:t> o </a:t>
            </a:r>
            <a:r>
              <a:rPr lang="pl-PL" sz="3800" dirty="0" err="1"/>
              <a:t>klientovi</a:t>
            </a:r>
            <a:r>
              <a:rPr lang="pl-PL" sz="3800" dirty="0"/>
              <a:t>, </a:t>
            </a:r>
            <a:r>
              <a:rPr lang="pl-PL" sz="3800" dirty="0" err="1"/>
              <a:t>nebo</a:t>
            </a:r>
            <a:endParaRPr lang="pl-PL" sz="3800" dirty="0"/>
          </a:p>
          <a:p>
            <a:pPr marL="0" indent="0">
              <a:buNone/>
            </a:pPr>
            <a:r>
              <a:rPr lang="pl-PL" sz="3800" i="1" dirty="0"/>
              <a:t>j)</a:t>
            </a:r>
            <a:r>
              <a:rPr lang="pl-PL" sz="3800" dirty="0"/>
              <a:t> klient </a:t>
            </a:r>
            <a:r>
              <a:rPr lang="pl-PL" sz="3800" dirty="0" err="1"/>
              <a:t>odmítá</a:t>
            </a:r>
            <a:r>
              <a:rPr lang="pl-PL" sz="3800" dirty="0"/>
              <a:t> </a:t>
            </a:r>
            <a:r>
              <a:rPr lang="pl-PL" sz="3800" dirty="0" err="1"/>
              <a:t>podrobit</a:t>
            </a:r>
            <a:r>
              <a:rPr lang="pl-PL" sz="3800" dirty="0"/>
              <a:t> </a:t>
            </a:r>
            <a:r>
              <a:rPr lang="pl-PL" sz="3800" dirty="0" err="1"/>
              <a:t>se</a:t>
            </a:r>
            <a:r>
              <a:rPr lang="pl-PL" sz="3800" dirty="0"/>
              <a:t> kontrole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odmítá</a:t>
            </a:r>
            <a:r>
              <a:rPr lang="pl-PL" sz="3800" dirty="0"/>
              <a:t> </a:t>
            </a:r>
            <a:r>
              <a:rPr lang="pl-PL" sz="3800" dirty="0" err="1"/>
              <a:t>uvést</a:t>
            </a:r>
            <a:r>
              <a:rPr lang="pl-PL" sz="3800" dirty="0"/>
              <a:t> </a:t>
            </a:r>
            <a:r>
              <a:rPr lang="pl-PL" sz="3800" dirty="0" err="1"/>
              <a:t>identifikační</a:t>
            </a:r>
            <a:r>
              <a:rPr lang="pl-PL" sz="3800" dirty="0"/>
              <a:t> </a:t>
            </a:r>
            <a:r>
              <a:rPr lang="pl-PL" sz="3800" dirty="0" err="1"/>
              <a:t>údaje</a:t>
            </a:r>
            <a:r>
              <a:rPr lang="pl-PL" sz="3800" dirty="0"/>
              <a:t> osoby, za </a:t>
            </a:r>
            <a:r>
              <a:rPr lang="pl-PL" sz="3800" dirty="0" err="1"/>
              <a:t>kterou</a:t>
            </a:r>
            <a:r>
              <a:rPr lang="pl-PL" sz="3800" dirty="0"/>
              <a:t> </a:t>
            </a:r>
            <a:r>
              <a:rPr lang="pl-PL" sz="3800" dirty="0" err="1"/>
              <a:t>jedná</a:t>
            </a:r>
            <a:r>
              <a:rPr lang="pl-PL" sz="3800" dirty="0"/>
              <a:t>.</a:t>
            </a:r>
          </a:p>
          <a:p>
            <a:pPr marL="0" indent="0">
              <a:buNone/>
            </a:pPr>
            <a:r>
              <a:rPr lang="pl-PL" sz="3800" b="1" dirty="0" err="1"/>
              <a:t>Pozn</a:t>
            </a:r>
            <a:r>
              <a:rPr lang="pl-PL" sz="3800" b="1" dirty="0"/>
              <a:t>.:  </a:t>
            </a:r>
            <a:r>
              <a:rPr lang="pl-PL" sz="4000" dirty="0" err="1">
                <a:solidFill>
                  <a:srgbClr val="C00000"/>
                </a:solidFill>
              </a:rPr>
              <a:t>Obchod</a:t>
            </a:r>
            <a:r>
              <a:rPr lang="pl-PL" sz="4000" dirty="0">
                <a:solidFill>
                  <a:srgbClr val="C00000"/>
                </a:solidFill>
              </a:rPr>
              <a:t> v AML je </a:t>
            </a:r>
            <a:r>
              <a:rPr lang="pl-PL" sz="4000" dirty="0" err="1">
                <a:solidFill>
                  <a:srgbClr val="C00000"/>
                </a:solidFill>
              </a:rPr>
              <a:t>každé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jednání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povinné</a:t>
            </a:r>
            <a:r>
              <a:rPr lang="pl-PL" sz="4000" dirty="0">
                <a:solidFill>
                  <a:srgbClr val="C00000"/>
                </a:solidFill>
              </a:rPr>
              <a:t> osoby </a:t>
            </a:r>
            <a:r>
              <a:rPr lang="pl-PL" sz="4000" dirty="0" err="1">
                <a:solidFill>
                  <a:srgbClr val="C00000"/>
                </a:solidFill>
              </a:rPr>
              <a:t>jednající</a:t>
            </a:r>
            <a:r>
              <a:rPr lang="pl-PL" sz="4000" dirty="0">
                <a:solidFill>
                  <a:srgbClr val="C00000"/>
                </a:solidFill>
              </a:rPr>
              <a:t> v </a:t>
            </a:r>
            <a:r>
              <a:rPr lang="pl-PL" sz="4000" dirty="0" err="1">
                <a:solidFill>
                  <a:srgbClr val="C00000"/>
                </a:solidFill>
              </a:rPr>
              <a:t>tomto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postavení</a:t>
            </a:r>
            <a:r>
              <a:rPr lang="pl-PL" sz="4000" dirty="0">
                <a:solidFill>
                  <a:srgbClr val="C00000"/>
                </a:solidFill>
              </a:rPr>
              <a:t> s </a:t>
            </a:r>
            <a:r>
              <a:rPr lang="pl-PL" sz="4000" dirty="0" err="1">
                <a:solidFill>
                  <a:srgbClr val="C00000"/>
                </a:solidFill>
              </a:rPr>
              <a:t>jinou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osobou</a:t>
            </a:r>
            <a:r>
              <a:rPr lang="pl-PL" sz="4000" dirty="0">
                <a:solidFill>
                  <a:srgbClr val="C00000"/>
                </a:solidFill>
              </a:rPr>
              <a:t>, </a:t>
            </a:r>
            <a:r>
              <a:rPr lang="pl-PL" sz="4000" dirty="0" err="1">
                <a:solidFill>
                  <a:srgbClr val="C00000"/>
                </a:solidFill>
              </a:rPr>
              <a:t>pokud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takové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jednání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směřuje</a:t>
            </a:r>
            <a:r>
              <a:rPr lang="pl-PL" sz="4000" dirty="0">
                <a:solidFill>
                  <a:srgbClr val="C00000"/>
                </a:solidFill>
              </a:rPr>
              <a:t> k </a:t>
            </a:r>
            <a:r>
              <a:rPr lang="pl-PL" sz="4000" dirty="0" err="1">
                <a:solidFill>
                  <a:srgbClr val="C00000"/>
                </a:solidFill>
              </a:rPr>
              <a:t>nakládání</a:t>
            </a:r>
            <a:r>
              <a:rPr lang="pl-PL" sz="4000" dirty="0">
                <a:solidFill>
                  <a:srgbClr val="C00000"/>
                </a:solidFill>
              </a:rPr>
              <a:t> s </a:t>
            </a:r>
            <a:r>
              <a:rPr lang="pl-PL" sz="4000" dirty="0" err="1">
                <a:solidFill>
                  <a:srgbClr val="C00000"/>
                </a:solidFill>
              </a:rPr>
              <a:t>majetkem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této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jiné</a:t>
            </a:r>
            <a:r>
              <a:rPr lang="pl-PL" sz="4000" dirty="0">
                <a:solidFill>
                  <a:srgbClr val="C00000"/>
                </a:solidFill>
              </a:rPr>
              <a:t> osoby </a:t>
            </a:r>
            <a:r>
              <a:rPr lang="pl-PL" sz="4000" dirty="0" err="1">
                <a:solidFill>
                  <a:srgbClr val="C00000"/>
                </a:solidFill>
              </a:rPr>
              <a:t>jednající</a:t>
            </a:r>
            <a:r>
              <a:rPr lang="pl-PL" sz="4000" dirty="0">
                <a:solidFill>
                  <a:srgbClr val="C00000"/>
                </a:solidFill>
              </a:rPr>
              <a:t> v </a:t>
            </a:r>
            <a:r>
              <a:rPr lang="pl-PL" sz="4000" dirty="0" err="1">
                <a:solidFill>
                  <a:srgbClr val="C00000"/>
                </a:solidFill>
              </a:rPr>
              <a:t>tomto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postavení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nebo</a:t>
            </a:r>
            <a:r>
              <a:rPr lang="pl-PL" sz="4000" dirty="0">
                <a:solidFill>
                  <a:srgbClr val="C00000"/>
                </a:solidFill>
              </a:rPr>
              <a:t> k </a:t>
            </a:r>
            <a:r>
              <a:rPr lang="pl-PL" sz="4000" dirty="0" err="1">
                <a:solidFill>
                  <a:srgbClr val="C00000"/>
                </a:solidFill>
              </a:rPr>
              <a:t>poskytnutí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služby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této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jiné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osobě</a:t>
            </a:r>
            <a:endParaRPr lang="pl-PL" sz="4000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8123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4406</Words>
  <Application>Microsoft Office PowerPoint</Application>
  <PresentationFormat>Širokoúhlá obrazovka</PresentationFormat>
  <Paragraphs>270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Algerian</vt:lpstr>
      <vt:lpstr>Arial</vt:lpstr>
      <vt:lpstr>Calibri</vt:lpstr>
      <vt:lpstr>Calibri Light</vt:lpstr>
      <vt:lpstr>Times New Roman</vt:lpstr>
      <vt:lpstr>Motiv Office</vt:lpstr>
      <vt:lpstr>Anti Money Laundering</vt:lpstr>
      <vt:lpstr>AML</vt:lpstr>
      <vt:lpstr>Moneyval</vt:lpstr>
      <vt:lpstr>FATF</vt:lpstr>
      <vt:lpstr>Unijní právo</vt:lpstr>
      <vt:lpstr>Vnitrostátní právo ČR</vt:lpstr>
      <vt:lpstr>Některé pojmy</vt:lpstr>
      <vt:lpstr>Základní zásady</vt:lpstr>
      <vt:lpstr>Podezřelý obchod</vt:lpstr>
      <vt:lpstr>Mezinárodní sankce a podezřelé obchody</vt:lpstr>
      <vt:lpstr>POVINNÉ OSOBY</vt:lpstr>
      <vt:lpstr>POVINNÉ OSOBY</vt:lpstr>
      <vt:lpstr>POVINNÉ OSOBY – ÚVĚROVÉ INSTITUCE</vt:lpstr>
      <vt:lpstr>POVINNÉ OSOBY – FINANČNÍ INSTITUCE, které nejsou úvěrovou institucí </vt:lpstr>
      <vt:lpstr>POVINNÉ OSOBY - provozovatel hazardní hry</vt:lpstr>
      <vt:lpstr>POVINNÉ OSOBY v transferu vlastnictví nemovitosti</vt:lpstr>
      <vt:lpstr>POVINNÉ OSOBY – audit, daně, účetnictví</vt:lpstr>
      <vt:lpstr>POVINNÉ OSOBY - Exekutoři</vt:lpstr>
      <vt:lpstr>POVINNÉ OSOBY – notáři a advokáti  </vt:lpstr>
      <vt:lpstr>POVINNÉ OSOBY – osoby vykonávající obdobnou činnost jako advokáti </vt:lpstr>
      <vt:lpstr>POVINNÉ OSOBY - obchodující nebo skladující umělecká díla </vt:lpstr>
      <vt:lpstr>Prezentace aplikace PowerPoint</vt:lpstr>
      <vt:lpstr>POVINNÉ OSOBY – použité zboží</vt:lpstr>
      <vt:lpstr>POVINNÉ OSOBY – Národní správce </vt:lpstr>
      <vt:lpstr>POVINNÉ OSOBY – virtuální aktiva</vt:lpstr>
      <vt:lpstr>POVINNÉ OSOBY – svěřenský správce</vt:lpstr>
      <vt:lpstr>Jiné povinné osoby</vt:lpstr>
      <vt:lpstr>Negativní vymezení povinných osob </vt:lpstr>
      <vt:lpstr>Povinnosti povinných osob</vt:lpstr>
      <vt:lpstr>Identifikace klienta</vt:lpstr>
      <vt:lpstr>Proces identifikace klienta</vt:lpstr>
      <vt:lpstr>Kontrola klienta </vt:lpstr>
      <vt:lpstr>Specifické režimy identifikace a kontroly klienta</vt:lpstr>
      <vt:lpstr>Neuskutečnění obchodu</vt:lpstr>
      <vt:lpstr>Postup při podezřelém obchodu</vt:lpstr>
      <vt:lpstr>Finanční analytický úřad  https://www.financnianalytickyurad.cz/ </vt:lpstr>
      <vt:lpstr>Správní dozor</vt:lpstr>
      <vt:lpstr>Správní trestání - přestupky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 Money Laundering</dc:title>
  <dc:creator>Petr Mrkývka</dc:creator>
  <cp:lastModifiedBy>Petr Mrkývka</cp:lastModifiedBy>
  <cp:revision>28</cp:revision>
  <dcterms:created xsi:type="dcterms:W3CDTF">2022-11-22T21:18:43Z</dcterms:created>
  <dcterms:modified xsi:type="dcterms:W3CDTF">2022-11-23T01:11:44Z</dcterms:modified>
</cp:coreProperties>
</file>