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311" r:id="rId3"/>
    <p:sldId id="258" r:id="rId4"/>
    <p:sldId id="500" r:id="rId5"/>
    <p:sldId id="259" r:id="rId6"/>
    <p:sldId id="260" r:id="rId7"/>
    <p:sldId id="261" r:id="rId8"/>
    <p:sldId id="266" r:id="rId9"/>
    <p:sldId id="267" r:id="rId10"/>
    <p:sldId id="485" r:id="rId11"/>
    <p:sldId id="486" r:id="rId12"/>
    <p:sldId id="487" r:id="rId13"/>
    <p:sldId id="480" r:id="rId14"/>
    <p:sldId id="427" r:id="rId15"/>
    <p:sldId id="470" r:id="rId16"/>
    <p:sldId id="429" r:id="rId17"/>
    <p:sldId id="430" r:id="rId18"/>
    <p:sldId id="482" r:id="rId19"/>
    <p:sldId id="431" r:id="rId20"/>
    <p:sldId id="43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97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5A7F635-9967-4F98-BE4D-77F29497C4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F09DE130-746C-4AEC-9DF0-ABCDC74822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86E08A-787F-467B-96C6-BE6E584D52A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CA751120-418D-4990-A956-3949C6E8CBA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79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BE21B58E-1015-427F-8BC0-73308AFFED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7123C44B-2C75-4407-9B49-7F34961703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6037AE-9D3A-43A4-8406-B67F070613D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F0D1B702-0E4C-462A-84C4-08CF00BE955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algn="r" eaLnBrk="1" hangingPunct="1"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349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  <p:sldLayoutId id="2147483670" r:id="rId19"/>
    <p:sldLayoutId id="2147483671" r:id="rId2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Ekonomika" TargetMode="External"/><Relationship Id="rId7" Type="http://schemas.openxmlformats.org/officeDocument/2006/relationships/hyperlink" Target="https://cs.wikipedia.org/wiki/Monet%C3%A1rn%C3%AD_politika" TargetMode="External"/><Relationship Id="rId2" Type="http://schemas.openxmlformats.org/officeDocument/2006/relationships/hyperlink" Target="https://cs.wikipedia.org/wiki/Hospod%C3%A1%C5%99sk%C3%A1_politik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Dan%C4%9B" TargetMode="External"/><Relationship Id="rId5" Type="http://schemas.openxmlformats.org/officeDocument/2006/relationships/hyperlink" Target="https://cs.wikipedia.org/wiki/Ve%C5%99ejn%C3%A9_v%C3%BDdaje" TargetMode="External"/><Relationship Id="rId4" Type="http://schemas.openxmlformats.org/officeDocument/2006/relationships/hyperlink" Target="https://cs.wikipedia.org/wiki/Struktur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2CACF-D5E1-445C-9095-144094F3A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372238" cy="1646302"/>
          </a:xfrm>
        </p:spPr>
        <p:txBody>
          <a:bodyPr/>
          <a:lstStyle/>
          <a:p>
            <a:pPr algn="ctr"/>
            <a:r>
              <a:rPr lang="cs-CZ" dirty="0"/>
              <a:t>Finance územní samosprávy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D5852A-6177-4960-8562-2A69F9E5B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35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8B459FE-C442-4548-B42D-2A8611F25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br>
              <a:rPr lang="cs-CZ" altLang="cs-CZ" b="1" dirty="0"/>
            </a:br>
            <a:r>
              <a:rPr lang="cs-CZ" altLang="cs-CZ" b="1" dirty="0"/>
              <a:t>TOK  PENĚZ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15075F3-04F4-4C7B-855A-C6AD7B1E56A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/>
              <a:t>Příjmy                Výdaje</a:t>
            </a:r>
          </a:p>
        </p:txBody>
      </p:sp>
      <p:pic>
        <p:nvPicPr>
          <p:cNvPr id="9220" name="Picture 4" descr="MCj02380290000[1]">
            <a:extLst>
              <a:ext uri="{FF2B5EF4-FFF2-40B4-BE49-F238E27FC236}">
                <a16:creationId xmlns:a16="http://schemas.microsoft.com/office/drawing/2014/main" id="{BCC31C88-DB7D-4B90-BDA9-47F2AAC8B667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9242" y="2454442"/>
            <a:ext cx="1984209" cy="2585871"/>
          </a:xfrm>
        </p:spPr>
      </p:pic>
      <p:sp>
        <p:nvSpPr>
          <p:cNvPr id="9221" name="Oval 5">
            <a:extLst>
              <a:ext uri="{FF2B5EF4-FFF2-40B4-BE49-F238E27FC236}">
                <a16:creationId xmlns:a16="http://schemas.microsoft.com/office/drawing/2014/main" id="{459B66E0-E829-4121-9FA6-EC016C261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2060576"/>
            <a:ext cx="914400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Veř.peněžní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fond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ÚSC</a:t>
            </a:r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9B59921D-5CD4-4F32-B2D2-0919AAE7B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Daně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Poplatky</a:t>
            </a:r>
          </a:p>
        </p:txBody>
      </p:sp>
      <p:sp>
        <p:nvSpPr>
          <p:cNvPr id="9223" name="Oval 7">
            <a:extLst>
              <a:ext uri="{FF2B5EF4-FFF2-40B4-BE49-F238E27FC236}">
                <a16:creationId xmlns:a16="http://schemas.microsoft.com/office/drawing/2014/main" id="{1712661E-7889-41F7-826E-47E01441F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8" y="3429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Veřejné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statky</a:t>
            </a:r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0F682875-2682-4B9F-B7DF-98776812D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486886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Poplatník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Plátce</a:t>
            </a:r>
          </a:p>
        </p:txBody>
      </p:sp>
      <p:cxnSp>
        <p:nvCxnSpPr>
          <p:cNvPr id="9225" name="AutoShape 9">
            <a:extLst>
              <a:ext uri="{FF2B5EF4-FFF2-40B4-BE49-F238E27FC236}">
                <a16:creationId xmlns:a16="http://schemas.microsoft.com/office/drawing/2014/main" id="{04702E3B-5339-41EC-AA49-729C691D4B40}"/>
              </a:ext>
            </a:extLst>
          </p:cNvPr>
          <p:cNvCxnSpPr>
            <a:cxnSpLocks noChangeShapeType="1"/>
            <a:stCxn id="9221" idx="6"/>
            <a:endCxn id="9223" idx="0"/>
          </p:cNvCxnSpPr>
          <p:nvPr/>
        </p:nvCxnSpPr>
        <p:spPr bwMode="auto">
          <a:xfrm>
            <a:off x="8594726" y="2528888"/>
            <a:ext cx="766763" cy="9001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6" name="AutoShape 10">
            <a:extLst>
              <a:ext uri="{FF2B5EF4-FFF2-40B4-BE49-F238E27FC236}">
                <a16:creationId xmlns:a16="http://schemas.microsoft.com/office/drawing/2014/main" id="{A3D4B59D-31B6-4BBF-87B1-2304B9BDA3D0}"/>
              </a:ext>
            </a:extLst>
          </p:cNvPr>
          <p:cNvCxnSpPr>
            <a:cxnSpLocks noChangeShapeType="1"/>
            <a:stCxn id="9223" idx="4"/>
            <a:endCxn id="9224" idx="6"/>
          </p:cNvCxnSpPr>
          <p:nvPr/>
        </p:nvCxnSpPr>
        <p:spPr bwMode="auto">
          <a:xfrm rot="5400000">
            <a:off x="8486776" y="4451351"/>
            <a:ext cx="982663" cy="7667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7" name="AutoShape 11">
            <a:extLst>
              <a:ext uri="{FF2B5EF4-FFF2-40B4-BE49-F238E27FC236}">
                <a16:creationId xmlns:a16="http://schemas.microsoft.com/office/drawing/2014/main" id="{A971089F-7373-4736-9726-89B7AD446D5A}"/>
              </a:ext>
            </a:extLst>
          </p:cNvPr>
          <p:cNvCxnSpPr>
            <a:cxnSpLocks noChangeShapeType="1"/>
            <a:stCxn id="9224" idx="2"/>
            <a:endCxn id="9222" idx="4"/>
          </p:cNvCxnSpPr>
          <p:nvPr/>
        </p:nvCxnSpPr>
        <p:spPr bwMode="auto">
          <a:xfrm rot="10800000">
            <a:off x="6840539" y="4343401"/>
            <a:ext cx="839787" cy="9826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8" name="AutoShape 12">
            <a:extLst>
              <a:ext uri="{FF2B5EF4-FFF2-40B4-BE49-F238E27FC236}">
                <a16:creationId xmlns:a16="http://schemas.microsoft.com/office/drawing/2014/main" id="{F8C60688-7468-463E-8E6A-8664F3DFD3DB}"/>
              </a:ext>
            </a:extLst>
          </p:cNvPr>
          <p:cNvCxnSpPr>
            <a:cxnSpLocks noChangeShapeType="1"/>
            <a:stCxn id="9222" idx="0"/>
            <a:endCxn id="9221" idx="2"/>
          </p:cNvCxnSpPr>
          <p:nvPr/>
        </p:nvCxnSpPr>
        <p:spPr bwMode="auto">
          <a:xfrm rot="16200000">
            <a:off x="6810376" y="2559051"/>
            <a:ext cx="900112" cy="8397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943C33D-ABDE-43DF-A317-613967033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800"/>
            </a:br>
            <a:r>
              <a:rPr lang="cs-CZ" altLang="cs-CZ" sz="3800" b="1"/>
              <a:t>Rozpočtové právo v systému finančního práva</a:t>
            </a:r>
            <a:br>
              <a:rPr lang="cs-CZ" altLang="cs-CZ" sz="3800"/>
            </a:br>
            <a:endParaRPr lang="cs-CZ" altLang="cs-CZ" sz="3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506B6FA-18E7-4960-B869-002172A7CAB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9810" y="3833811"/>
            <a:ext cx="8229600" cy="248677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b="1" dirty="0"/>
              <a:t>V rámci fiskální části FP můžeme hovořit o tom, že ji ještě tvoří i právní úprava </a:t>
            </a:r>
            <a:r>
              <a:rPr lang="cs-CZ" altLang="cs-CZ" sz="2200" b="1" i="1" u="sng" dirty="0"/>
              <a:t>účetnictví</a:t>
            </a:r>
            <a:r>
              <a:rPr lang="cs-CZ" altLang="cs-CZ" sz="2200" b="1" dirty="0"/>
              <a:t>, které se promítá jak  do rozpočtového práva, tak především do </a:t>
            </a:r>
            <a:r>
              <a:rPr lang="cs-CZ" altLang="cs-CZ" sz="2200" b="1" dirty="0" err="1"/>
              <a:t>berního-daňového</a:t>
            </a:r>
            <a:r>
              <a:rPr lang="cs-CZ" altLang="cs-CZ" sz="2200" b="1" dirty="0"/>
              <a:t>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 dirty="0"/>
              <a:t>Tato jednotlivá pododvětví FP  spolu velmi úzce souvisí a mají úzké vazby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dirty="0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436EAFD2-1855-4438-BE71-EB8F1BC19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2781300"/>
            <a:ext cx="13684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Nefiskální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část FP</a:t>
            </a:r>
          </a:p>
        </p:txBody>
      </p:sp>
      <p:sp>
        <p:nvSpPr>
          <p:cNvPr id="10245" name="Oval 5">
            <a:extLst>
              <a:ext uri="{FF2B5EF4-FFF2-40B4-BE49-F238E27FC236}">
                <a16:creationId xmlns:a16="http://schemas.microsoft.com/office/drawing/2014/main" id="{671C115F-2BB2-4CA8-A3E0-F0C858312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2781300"/>
            <a:ext cx="1346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Fiskální část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FP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 b="1">
              <a:latin typeface="Arial" panose="020B0604020202020204" pitchFamily="34" charset="0"/>
            </a:endParaRPr>
          </a:p>
        </p:txBody>
      </p:sp>
      <p:cxnSp>
        <p:nvCxnSpPr>
          <p:cNvPr id="10246" name="AutoShape 6">
            <a:extLst>
              <a:ext uri="{FF2B5EF4-FFF2-40B4-BE49-F238E27FC236}">
                <a16:creationId xmlns:a16="http://schemas.microsoft.com/office/drawing/2014/main" id="{8A88C026-7D94-4859-BEE7-B723E7C615A3}"/>
              </a:ext>
            </a:extLst>
          </p:cNvPr>
          <p:cNvCxnSpPr>
            <a:cxnSpLocks noChangeShapeType="1"/>
            <a:endCxn id="10244" idx="0"/>
          </p:cNvCxnSpPr>
          <p:nvPr/>
        </p:nvCxnSpPr>
        <p:spPr bwMode="auto">
          <a:xfrm rot="10800000" flipV="1">
            <a:off x="4403726" y="2155826"/>
            <a:ext cx="969963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47" name="AutoShape 7">
            <a:extLst>
              <a:ext uri="{FF2B5EF4-FFF2-40B4-BE49-F238E27FC236}">
                <a16:creationId xmlns:a16="http://schemas.microsoft.com/office/drawing/2014/main" id="{5E6E7598-8B0D-4E49-8068-0EF7496E6405}"/>
              </a:ext>
            </a:extLst>
          </p:cNvPr>
          <p:cNvCxnSpPr>
            <a:cxnSpLocks noChangeShapeType="1"/>
            <a:endCxn id="10245" idx="0"/>
          </p:cNvCxnSpPr>
          <p:nvPr/>
        </p:nvCxnSpPr>
        <p:spPr bwMode="auto">
          <a:xfrm>
            <a:off x="6745288" y="2155826"/>
            <a:ext cx="887412" cy="625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8" name="Line 8">
            <a:extLst>
              <a:ext uri="{FF2B5EF4-FFF2-40B4-BE49-F238E27FC236}">
                <a16:creationId xmlns:a16="http://schemas.microsoft.com/office/drawing/2014/main" id="{0DE2FA08-7448-42BE-9C6C-ABBD7C43F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32131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63123426-491A-4FCC-9D90-4337F1A47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8256588" y="34290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87FB86CE-6A7B-4BF2-B40D-AC7C297FE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0213"/>
            <a:ext cx="127476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Finanční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právo</a:t>
            </a:r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C8459186-9786-46E2-A535-FA76F2BDF3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6589" y="2781300"/>
            <a:ext cx="5032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C4F63657-19CE-41AF-8549-ADF1D64E1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F8B2E1ED-41B3-4183-958D-9A707E2CB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2636838"/>
            <a:ext cx="1719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Rozpočtové právo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E4D7CDEF-CC97-430F-ABE2-26DA4D31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818" y="2995613"/>
            <a:ext cx="13676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Berní právo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Daňové právo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7A23757B-56D9-4578-8DE5-A87CFD415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3" y="3498850"/>
            <a:ext cx="1149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Arial" panose="020B0604020202020204" pitchFamily="34" charset="0"/>
              </a:rPr>
              <a:t>Celní právo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7F82B2B-3CAC-4DC1-A172-46E86B663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800"/>
            </a:br>
            <a:r>
              <a:rPr lang="cs-CZ" altLang="cs-CZ" sz="3800"/>
              <a:t>Rozpočtové právo ÚSC-pojem</a:t>
            </a:r>
            <a:br>
              <a:rPr lang="cs-CZ" altLang="cs-CZ" sz="3800"/>
            </a:br>
            <a:endParaRPr lang="cs-CZ" altLang="cs-CZ" sz="38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325674F-BB74-40ED-9496-B31825A5B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endParaRPr lang="cs-CZ" altLang="cs-CZ"/>
          </a:p>
          <a:p>
            <a:pPr marL="609600" indent="-609600"/>
            <a:endParaRPr lang="cs-CZ" altLang="cs-CZ"/>
          </a:p>
          <a:p>
            <a:pPr marL="609600" indent="-609600"/>
            <a:endParaRPr lang="cs-CZ" altLang="cs-CZ"/>
          </a:p>
          <a:p>
            <a:pPr marL="609600" indent="-609600"/>
            <a:r>
              <a:rPr lang="cs-CZ" altLang="cs-CZ"/>
              <a:t>souhrn finančně právních norem upravujících 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/>
              <a:t>   rozpočtovou soustavu ÚSC,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/>
              <a:t>   rozpočtový proces,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/>
              <a:t>   každoročně rozpočty ÚSC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D808D1A8-4B9D-4F16-A5CF-6C890D77D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Systém RP ÚSC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A2B511-0183-4340-9D12-8171441B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Obecná</a:t>
            </a:r>
          </a:p>
          <a:p>
            <a:pPr>
              <a:defRPr/>
            </a:pPr>
            <a:r>
              <a:rPr lang="cs-CZ" dirty="0"/>
              <a:t>Zvláštní </a:t>
            </a:r>
          </a:p>
          <a:p>
            <a:pPr>
              <a:defRPr/>
            </a:pPr>
            <a:r>
              <a:rPr lang="cs-CZ" dirty="0"/>
              <a:t>Procesní</a:t>
            </a:r>
          </a:p>
          <a:p>
            <a:pPr>
              <a:defRPr/>
            </a:pPr>
            <a:r>
              <a:rPr lang="cs-CZ" dirty="0"/>
              <a:t>Administrativní </a:t>
            </a:r>
          </a:p>
          <a:p>
            <a:pPr>
              <a:defRPr/>
            </a:pPr>
            <a:r>
              <a:rPr lang="cs-CZ" dirty="0"/>
              <a:t>Trestní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D6AD26-B237-468D-94D6-08C7F220E1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2293" name="Zástupný symbol pro číslo snímku 4">
            <a:extLst>
              <a:ext uri="{FF2B5EF4-FFF2-40B4-BE49-F238E27FC236}">
                <a16:creationId xmlns:a16="http://schemas.microsoft.com/office/drawing/2014/main" id="{42EAB996-D8E6-4A7D-87D4-138E3E7230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711A57-4D76-4E4E-A046-DA7DA5D43BA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DD96DC9-6C94-44ED-9456-7245818D9EB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119697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altLang="cs-CZ" b="1" dirty="0"/>
            </a:br>
            <a:br>
              <a:rPr lang="cs-CZ" altLang="cs-CZ" b="1" dirty="0"/>
            </a:br>
            <a:r>
              <a:rPr lang="cs-CZ" altLang="cs-CZ" b="1" dirty="0"/>
              <a:t>           HOSPODAŘENÍ  ÚSC</a:t>
            </a:r>
            <a:br>
              <a:rPr lang="cs-CZ" altLang="cs-CZ" b="1" dirty="0"/>
            </a:br>
            <a:r>
              <a:rPr lang="cs-CZ" altLang="cs-CZ" b="1" dirty="0"/>
              <a:t>              </a:t>
            </a:r>
            <a:r>
              <a:rPr lang="cs-CZ" altLang="cs-CZ" sz="1700" b="1" dirty="0" err="1"/>
              <a:t>z.č</a:t>
            </a:r>
            <a:r>
              <a:rPr lang="cs-CZ" altLang="cs-CZ" sz="1700" b="1" dirty="0"/>
              <a:t>. 250/2000 Sb.,  +  dílčí novely</a:t>
            </a:r>
            <a:br>
              <a:rPr lang="cs-CZ" altLang="cs-CZ" sz="1700" b="1" dirty="0"/>
            </a:br>
            <a:endParaRPr lang="cs-CZ" altLang="cs-CZ" sz="1700" b="1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1F65538-DC5C-48E2-8843-B3B00587C91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209800" y="3429000"/>
            <a:ext cx="7046913" cy="1752600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I.   </a:t>
            </a:r>
            <a:r>
              <a:rPr lang="cs-CZ" altLang="cs-CZ" sz="2000" b="1" dirty="0"/>
              <a:t>Obecná ustan</a:t>
            </a:r>
            <a:r>
              <a:rPr lang="cs-CZ" altLang="cs-CZ" sz="2000" b="1" dirty="0">
                <a:latin typeface="Arial" panose="020B0604020202020204" pitchFamily="34" charset="0"/>
              </a:rPr>
              <a:t>ovení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II.</a:t>
            </a:r>
            <a:r>
              <a:rPr lang="cs-CZ" altLang="cs-CZ" sz="2000" b="1" dirty="0"/>
              <a:t> 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Finanční hospodaření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III. </a:t>
            </a:r>
            <a:r>
              <a:rPr lang="cs-CZ" altLang="cs-CZ" sz="2000" b="1" dirty="0"/>
              <a:t>Rozpočtový proces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IV. </a:t>
            </a:r>
            <a:r>
              <a:rPr lang="cs-CZ" altLang="cs-CZ" sz="2000" b="1" dirty="0"/>
              <a:t>Organizace ÚSC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         </a:t>
            </a:r>
            <a:r>
              <a:rPr lang="cs-CZ" altLang="cs-CZ" sz="2000" b="1" dirty="0"/>
              <a:t>V.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Hospodaření dobrovolných svazků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altLang="cs-CZ" sz="2000" b="1" dirty="0"/>
              <a:t>obcí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dirty="0"/>
              <a:t>               VI.  Přechodná a závěrečná ustanovení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814FF00-B701-472B-9A4E-8B0DA0D4C0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51088" y="1052514"/>
            <a:ext cx="7772400" cy="503237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br>
              <a:rPr lang="cs-CZ" altLang="cs-CZ" sz="2800"/>
            </a:br>
            <a:r>
              <a:rPr lang="cs-CZ" altLang="cs-CZ" sz="2800" b="1" u="sng"/>
              <a:t>Ekonomická autonomie obcí ve vztahu k ústavněprávní úpravě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304F1E4-1BEB-4DAB-AB68-EAC4C311384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 b="1"/>
              <a:t>Čl. 8 Úst: „Zaručuje se samospráva územních samosprávných celků.“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Čl. 101 odst. 3 Úst: „Územní samosprávné celky jsou veřejnoprávními korporacemi, které mohou mít vlastní majetek a hospodaří podle vlastního rozpočtu.“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68BB994-C210-4311-92F5-0594633A239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cs-CZ" i="1"/>
              <a:t>     </a:t>
            </a:r>
            <a:br>
              <a:rPr lang="cs-CZ" altLang="cs-CZ" i="1"/>
            </a:br>
            <a:br>
              <a:rPr lang="cs-CZ" altLang="cs-CZ" i="1"/>
            </a:br>
            <a:br>
              <a:rPr lang="cs-CZ" altLang="cs-CZ" i="1"/>
            </a:br>
            <a:r>
              <a:rPr lang="cs-CZ" altLang="cs-CZ" i="1"/>
              <a:t>           </a:t>
            </a:r>
            <a:r>
              <a:rPr lang="cs-CZ" altLang="cs-CZ" b="1" i="1"/>
              <a:t>Prameny právní úpravy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D534D02-23CB-4DA1-89A3-077340C3523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495551" y="1484314"/>
            <a:ext cx="7408863" cy="36607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Z.č. 128/2000 Sb., o obcích , </a:t>
            </a:r>
            <a:r>
              <a:rPr lang="cs-CZ" altLang="cs-CZ" sz="2000" b="1"/>
              <a:t>vzpzd.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 č. 129/2000 Sb., o krajích, </a:t>
            </a:r>
            <a:r>
              <a:rPr lang="cs-CZ" altLang="cs-CZ" sz="2000" b="1"/>
              <a:t>vzpzd.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 č. 320/2001 Sb., o finanční kontrole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                 </a:t>
            </a:r>
            <a:r>
              <a:rPr lang="cs-CZ" altLang="cs-CZ" b="1"/>
              <a:t>ve veřejné správě, </a:t>
            </a:r>
            <a:r>
              <a:rPr lang="cs-CZ" altLang="cs-CZ" sz="2000" b="1"/>
              <a:t>vzpzd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Z. č. 243/2000 Sb., o rozpočtovém určení výnosu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   některých daní, </a:t>
            </a:r>
            <a:r>
              <a:rPr lang="cs-CZ" altLang="cs-CZ" sz="2000" b="1"/>
              <a:t>vzpzd.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AEDAC33-93C2-4659-88BD-89B5BDD7020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sz="4100" b="1" i="1"/>
            </a:br>
            <a:br>
              <a:rPr lang="cs-CZ" altLang="cs-CZ" sz="4100" b="1" i="1"/>
            </a:br>
            <a:r>
              <a:rPr lang="cs-CZ" altLang="cs-CZ" sz="4100" b="1" i="1"/>
              <a:t>        Prameny právní úpravy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01C581D-49D0-4278-8F18-23454486A3E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None/>
            </a:pPr>
            <a:endParaRPr lang="cs-CZ" altLang="cs-CZ" sz="2000" b="1"/>
          </a:p>
          <a:p>
            <a:pPr>
              <a:buFont typeface="Wingdings" panose="05000000000000000000" pitchFamily="2" charset="2"/>
              <a:buNone/>
            </a:pPr>
            <a:endParaRPr lang="cs-CZ" altLang="cs-CZ" sz="2000" b="1"/>
          </a:p>
          <a:p>
            <a:endParaRPr lang="cs-CZ" altLang="cs-CZ" sz="2000" b="1"/>
          </a:p>
          <a:p>
            <a:pPr>
              <a:buFont typeface="Wingdings" panose="05000000000000000000" pitchFamily="2" charset="2"/>
              <a:buNone/>
            </a:pPr>
            <a:endParaRPr lang="cs-CZ" altLang="cs-CZ" sz="2000" b="1"/>
          </a:p>
          <a:p>
            <a:endParaRPr lang="cs-CZ" altLang="cs-CZ" sz="2000" b="1"/>
          </a:p>
          <a:p>
            <a:r>
              <a:rPr lang="cs-CZ" altLang="cs-CZ" sz="2000" b="1"/>
              <a:t>Z. č. 420/2004 Sb., o přezkoumávání hospodaření ÚSC, vzpzd.</a:t>
            </a:r>
          </a:p>
          <a:p>
            <a:r>
              <a:rPr lang="cs-CZ" altLang="cs-CZ" sz="2000" b="1"/>
              <a:t>Z. č. 563/1991 Sb., o účetnictví, vzpzd.</a:t>
            </a:r>
          </a:p>
          <a:p>
            <a:r>
              <a:rPr lang="cs-CZ" altLang="cs-CZ" sz="2000" b="1"/>
              <a:t>Z. č. 280/2009 Sb., Daňový řád, v platném znění</a:t>
            </a:r>
          </a:p>
          <a:p>
            <a:r>
              <a:rPr lang="cs-CZ" altLang="cs-CZ" sz="2000" b="1"/>
              <a:t>Vyhláška č. 412/2021 Sb., o rozpočtové skladbě, vzpzd.</a:t>
            </a:r>
            <a:endParaRPr lang="cs-CZ" altLang="cs-CZ" b="1"/>
          </a:p>
          <a:p>
            <a:r>
              <a:rPr lang="cs-CZ" altLang="cs-CZ" sz="2000" b="1"/>
              <a:t>Vyhláška č. 416/2004 Sb., kterou se provádí zák. o FK ve VS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BDBD6402-C1F5-4EAA-9331-82448497E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34BADA29-CEC8-4E76-98D6-D93C68BA0E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116" y="1773238"/>
            <a:ext cx="9023685" cy="4392612"/>
          </a:xfrm>
        </p:spPr>
        <p:txBody>
          <a:bodyPr/>
          <a:lstStyle/>
          <a:p>
            <a:r>
              <a:rPr lang="cs-CZ" altLang="cs-CZ"/>
              <a:t>Z. č. 23/2017 Sb., o pravidlech rozpočtové odpovědnosti</a:t>
            </a:r>
          </a:p>
          <a:p>
            <a:r>
              <a:rPr lang="cs-CZ" altLang="cs-CZ"/>
              <a:t>Z. č. 25/2017 Sb., o sběru vybraných údajů pro účely monitorování a řízení veřejných financí</a:t>
            </a:r>
          </a:p>
          <a:p>
            <a:r>
              <a:rPr lang="cs-CZ" altLang="cs-CZ"/>
              <a:t>Z. č. 248/2000 Sb., o podpoře regionálního rozvoje</a:t>
            </a:r>
          </a:p>
          <a:p>
            <a:r>
              <a:rPr lang="cs-CZ" altLang="cs-CZ"/>
              <a:t>Vyhláška č. 133/2013 Sb., o stanovení rozsahu a struktury pro vypracování návrhu zákona o SR a návrhu SV SR a lhůtách pro jejich předkládání</a:t>
            </a:r>
          </a:p>
          <a:p>
            <a:r>
              <a:rPr lang="cs-CZ" altLang="cs-CZ"/>
              <a:t>Vyhláška . 5/2014 Sb., o způsobu, termínech a rozsahu údajů předkládaných pro hodnocení plnění SR, roup. StF, rozpočtů ÚSC, roz. DoSvO a roz. RegRR</a:t>
            </a:r>
          </a:p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6F6557-C59D-4A52-91BC-062874E1EE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32DB1F55-85BC-44E6-AD83-8F0860B37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8ECC00-EC94-4885-928E-A1AA978B18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CE2181A9-0FC1-445A-BFD2-5BF956A23D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4500" b="1"/>
            </a:br>
            <a:br>
              <a:rPr lang="cs-CZ" altLang="cs-CZ" sz="4500" b="1"/>
            </a:br>
            <a:r>
              <a:rPr lang="cs-CZ" altLang="cs-CZ" sz="4500" b="1"/>
              <a:t>Zákon upravuje: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BA0D2FDF-242D-416F-B79E-6E2BFE0F2D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cs-CZ" altLang="cs-CZ" b="1"/>
          </a:p>
          <a:p>
            <a:pPr marL="457200" indent="-457200">
              <a:buNone/>
            </a:pPr>
            <a:endParaRPr lang="cs-CZ" altLang="cs-CZ" b="1"/>
          </a:p>
          <a:p>
            <a:pPr marL="457200" indent="-457200">
              <a:buNone/>
            </a:pPr>
            <a:endParaRPr lang="cs-CZ" altLang="cs-CZ" b="1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tvorbu,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postavení,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obsah,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funkci rozpočtů ÚSC-obcí+krajů,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stanoví pravidla hospodaření s finančními prostředky ÚSC,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altLang="cs-CZ" b="1"/>
              <a:t>zřizování nebo zakládání PO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cs-CZ" altLang="cs-CZ" b="1">
              <a:solidFill>
                <a:schemeClr val="accent1"/>
              </a:solidFill>
            </a:endParaRPr>
          </a:p>
          <a:p>
            <a:pPr marL="457200" indent="-457200">
              <a:buNone/>
            </a:pPr>
            <a:endParaRPr lang="cs-CZ" altLang="cs-CZ">
              <a:solidFill>
                <a:schemeClr val="hlink"/>
              </a:solidFill>
            </a:endParaRPr>
          </a:p>
          <a:p>
            <a:pPr marL="457200" indent="-457200">
              <a:buNone/>
            </a:pPr>
            <a:endParaRPr lang="cs-CZ" altLang="cs-CZ">
              <a:solidFill>
                <a:srgbClr val="FF9933"/>
              </a:solidFill>
            </a:endParaRPr>
          </a:p>
          <a:p>
            <a:pPr marL="457200" indent="-457200">
              <a:buNone/>
            </a:pPr>
            <a:endParaRPr lang="cs-CZ" altLang="cs-CZ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3F2535-4B10-4DB5-9DB4-60EFBD305A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400" b="1" dirty="0">
                <a:latin typeface="Arial" panose="020B0604020202020204" pitchFamily="34" charset="0"/>
              </a:rPr>
              <a:t>Fiskální zřízení ČR</a:t>
            </a:r>
            <a:br>
              <a:rPr lang="cs-CZ" altLang="cs-CZ" sz="4400" b="1" dirty="0">
                <a:latin typeface="Arial" panose="020B0604020202020204" pitchFamily="34" charset="0"/>
              </a:rPr>
            </a:br>
            <a:br>
              <a:rPr lang="cs-CZ" altLang="cs-CZ" sz="4400" b="1" dirty="0"/>
            </a:br>
            <a:r>
              <a:rPr lang="cs-CZ" altLang="cs-CZ" sz="4400" b="1" dirty="0"/>
              <a:t>Rozpočtové právo</a:t>
            </a:r>
            <a:br>
              <a:rPr lang="cs-CZ" altLang="cs-CZ" sz="4400" b="1" dirty="0"/>
            </a:br>
            <a:r>
              <a:rPr lang="cs-CZ" altLang="cs-CZ" sz="4400" b="1" dirty="0"/>
              <a:t>Rozpočtové právo ÚSC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37665C6-9110-4682-A5FF-6FDB976C371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br>
              <a:rPr lang="cs-CZ" altLang="cs-CZ" sz="4800"/>
            </a:br>
            <a:r>
              <a:rPr lang="cs-CZ" altLang="cs-CZ" sz="4800"/>
              <a:t>Zákonem se řídí: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2A2831D-904B-4CBD-8EBA-B7652E6E6DA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Obce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Kraje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Dobrovolné svazky obcí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Statutární města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Městské části a obvody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Hlavní město Praha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Příspěvkové organizace v oblasti školství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b="1" dirty="0"/>
              <a:t>Regionální rady </a:t>
            </a:r>
            <a:r>
              <a:rPr lang="cs-CZ" altLang="cs-CZ" b="1"/>
              <a:t>regionů soudržnosti???</a:t>
            </a:r>
            <a:endParaRPr lang="cs-CZ" altLang="cs-CZ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altLang="cs-CZ" sz="3600" b="1"/>
              <a:t>	</a:t>
            </a:r>
            <a:br>
              <a:rPr lang="cs-CZ" altLang="cs-CZ" sz="3600" b="1"/>
            </a:br>
            <a:r>
              <a:rPr lang="cs-CZ" altLang="cs-CZ" sz="3600" b="1"/>
              <a:t>			</a:t>
            </a:r>
            <a:br>
              <a:rPr lang="cs-CZ" altLang="cs-CZ" sz="3600" b="1"/>
            </a:br>
            <a:r>
              <a:rPr lang="cs-CZ" altLang="cs-CZ" sz="3600" b="1"/>
              <a:t>			</a:t>
            </a:r>
            <a:endParaRPr lang="cs-CZ" altLang="cs-CZ" sz="280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50758" y="1933303"/>
            <a:ext cx="8245642" cy="3705497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3200" b="1" dirty="0">
                <a:latin typeface="Times New Roman" panose="02020603050405020304" pitchFamily="18" charset="0"/>
              </a:rPr>
              <a:t>  </a:t>
            </a:r>
            <a:r>
              <a:rPr lang="cs-CZ" altLang="cs-CZ" sz="5400" b="1" dirty="0">
                <a:latin typeface="Times New Roman" panose="02020603050405020304" pitchFamily="18" charset="0"/>
              </a:rPr>
              <a:t>Vítejte v řečišti </a:t>
            </a:r>
          </a:p>
          <a:p>
            <a:pPr marL="0" indent="0" algn="ctr">
              <a:buNone/>
            </a:pPr>
            <a:r>
              <a:rPr lang="cs-CZ" altLang="cs-CZ" sz="5400" b="1" dirty="0">
                <a:latin typeface="Times New Roman" panose="02020603050405020304" pitchFamily="18" charset="0"/>
              </a:rPr>
              <a:t>   veřejných peněz!</a:t>
            </a:r>
            <a:r>
              <a:rPr lang="cs-CZ" altLang="cs-CZ" sz="4800" b="1" dirty="0"/>
              <a:t> </a:t>
            </a:r>
            <a:r>
              <a:rPr lang="cs-CZ" altLang="cs-CZ" sz="4800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181321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762AB-9EFE-4CB6-A124-3AD2B998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Rozpočtové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8025F2-87BC-491D-9A11-895840568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Rozpočtové právo nadnárodní</a:t>
            </a:r>
          </a:p>
          <a:p>
            <a:r>
              <a:rPr lang="cs-CZ" dirty="0"/>
              <a:t>Rozpočtové právo celostátní</a:t>
            </a:r>
          </a:p>
          <a:p>
            <a:r>
              <a:rPr lang="cs-CZ" dirty="0"/>
              <a:t>Rozpočtové právo </a:t>
            </a:r>
            <a:r>
              <a:rPr lang="cs-CZ"/>
              <a:t>územní samospráv - FÚS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58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br>
              <a:rPr lang="cs-CZ" altLang="cs-CZ" sz="2800" b="1" dirty="0">
                <a:latin typeface="Arial" panose="020B0604020202020204" pitchFamily="34" charset="0"/>
              </a:rPr>
            </a:br>
            <a:r>
              <a:rPr lang="cs-CZ" altLang="cs-CZ" sz="2800" b="1" dirty="0">
                <a:latin typeface="Arial" panose="020B0604020202020204" pitchFamily="34" charset="0"/>
              </a:rPr>
              <a:t>POJEM  FISKÁLNÍ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F331425-0F1E-A940-8B3B-01EAD11745E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cs-CZ" altLang="cs-CZ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cs-CZ" altLang="cs-CZ" sz="3200" b="1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>
                <a:latin typeface="Arial" charset="0"/>
              </a:rPr>
              <a:t>POJEM</a:t>
            </a:r>
            <a:r>
              <a:rPr lang="cs-CZ" altLang="cs-CZ" sz="3200" dirty="0">
                <a:latin typeface="Arial" charset="0"/>
              </a:rPr>
              <a:t> </a:t>
            </a:r>
            <a:r>
              <a:rPr lang="cs-CZ" altLang="cs-CZ" sz="3200" b="1" dirty="0">
                <a:latin typeface="Arial" charset="0"/>
              </a:rPr>
              <a:t>FISKÁLNÍ</a:t>
            </a:r>
            <a:r>
              <a:rPr lang="cs-CZ" altLang="cs-CZ" sz="3200" dirty="0">
                <a:latin typeface="Arial" charset="0"/>
              </a:rPr>
              <a:t> pochází z </a:t>
            </a:r>
            <a:r>
              <a:rPr lang="cs-CZ" altLang="cs-CZ" sz="3200" i="1" u="sng" dirty="0">
                <a:latin typeface="Arial" charset="0"/>
                <a:hlinkClick r:id="rId2" tooltip="Latina"/>
              </a:rPr>
              <a:t>lat.</a:t>
            </a:r>
            <a:r>
              <a:rPr lang="cs-CZ" altLang="cs-CZ" sz="3200" i="1" u="sng" dirty="0">
                <a:latin typeface="Arial" charset="0"/>
              </a:rPr>
              <a:t> </a:t>
            </a:r>
            <a:r>
              <a:rPr lang="cs-CZ" altLang="cs-CZ" sz="3200" i="1" u="sng" dirty="0" err="1">
                <a:latin typeface="Arial" charset="0"/>
              </a:rPr>
              <a:t>fiscus</a:t>
            </a:r>
            <a:r>
              <a:rPr lang="cs-CZ" altLang="cs-CZ" sz="3200" dirty="0">
                <a:latin typeface="Arial" charset="0"/>
              </a:rPr>
              <a:t>, </a:t>
            </a:r>
          </a:p>
          <a:p>
            <a:pPr marL="0" indent="0">
              <a:buNone/>
              <a:defRPr/>
            </a:pPr>
            <a:endParaRPr lang="cs-CZ" altLang="cs-CZ" sz="3200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dirty="0">
                <a:latin typeface="Arial" charset="0"/>
              </a:rPr>
              <a:t>původně </a:t>
            </a:r>
            <a:r>
              <a:rPr lang="cs-CZ" altLang="cs-CZ" sz="3200" b="1" u="sng" dirty="0">
                <a:latin typeface="Arial" charset="0"/>
              </a:rPr>
              <a:t>košík</a:t>
            </a:r>
            <a:r>
              <a:rPr lang="cs-CZ" altLang="cs-CZ" sz="3200" dirty="0">
                <a:latin typeface="Arial" charset="0"/>
              </a:rPr>
              <a:t>, později </a:t>
            </a:r>
            <a:r>
              <a:rPr lang="cs-CZ" altLang="cs-CZ" sz="3200" b="1" dirty="0">
                <a:latin typeface="Arial" charset="0"/>
              </a:rPr>
              <a:t>státní pokladna</a:t>
            </a:r>
            <a:r>
              <a:rPr lang="cs-CZ" altLang="cs-CZ" sz="3200" dirty="0">
                <a:latin typeface="Arial" charset="0"/>
              </a:rPr>
              <a:t>, a vyjadřuje spojitost s daněmi. </a:t>
            </a:r>
          </a:p>
        </p:txBody>
      </p:sp>
    </p:spTree>
    <p:extLst>
      <p:ext uri="{BB962C8B-B14F-4D97-AF65-F5344CB8AC3E}">
        <p14:creationId xmlns:p14="http://schemas.microsoft.com/office/powerpoint/2010/main" val="400625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b="1" i="1"/>
              <a:t>DANĚ</a:t>
            </a:r>
          </a:p>
        </p:txBody>
      </p:sp>
      <p:sp>
        <p:nvSpPr>
          <p:cNvPr id="32770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3200" b="1" u="sng">
                <a:latin typeface="Arial" panose="020B0604020202020204" pitchFamily="34" charset="0"/>
              </a:rPr>
              <a:t>Daně</a:t>
            </a:r>
            <a:r>
              <a:rPr lang="cs-CZ" altLang="cs-CZ" sz="3200">
                <a:latin typeface="Arial" panose="020B0604020202020204" pitchFamily="34" charset="0"/>
              </a:rPr>
              <a:t> původně sloužily k pokrytí potřeb panovnického dvora a armády, později i pro financování veřejně prospěšných staveb (silnice, průplavy, železnice, školy atd.) </a:t>
            </a:r>
            <a:r>
              <a:rPr lang="cs-CZ" altLang="cs-CZ" sz="3200" b="1">
                <a:latin typeface="Arial" panose="020B0604020202020204" pitchFamily="34" charset="0"/>
              </a:rPr>
              <a:t>a pro financování veřejných statků</a:t>
            </a:r>
            <a:r>
              <a:rPr lang="cs-CZ" altLang="cs-CZ" sz="3200">
                <a:latin typeface="Arial" panose="020B0604020202020204" pitchFamily="34" charset="0"/>
              </a:rPr>
              <a:t> (bezpečnost a policie, zdravotnictví, školství, ochrana prostředí a další).</a:t>
            </a:r>
            <a:r>
              <a:rPr lang="cs-CZ" altLang="cs-CZ" sz="3200"/>
              <a:t> </a:t>
            </a:r>
          </a:p>
          <a:p>
            <a:endParaRPr lang="cs-CZ" altLang="cs-CZ" sz="320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B12B81-6DC9-BB4D-88B4-CC0BB07C8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448811-12B6-403B-8089-DE06327CB39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409575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br>
              <a:rPr lang="cs-CZ" altLang="cs-CZ" sz="2800" b="1">
                <a:latin typeface="Arial" panose="020B0604020202020204" pitchFamily="34" charset="0"/>
              </a:rPr>
            </a:br>
            <a:br>
              <a:rPr lang="cs-CZ" altLang="cs-CZ" sz="2800" b="1">
                <a:latin typeface="Arial" panose="020B0604020202020204" pitchFamily="34" charset="0"/>
              </a:rPr>
            </a:br>
            <a:r>
              <a:rPr lang="cs-CZ" altLang="cs-CZ" sz="2800" b="1">
                <a:latin typeface="Arial" panose="020B0604020202020204" pitchFamily="34" charset="0"/>
              </a:rPr>
              <a:t>Fiskální politika státu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7334" y="2160589"/>
            <a:ext cx="8596668" cy="4087811"/>
          </a:xfrm>
        </p:spPr>
        <p:txBody>
          <a:bodyPr/>
          <a:lstStyle/>
          <a:p>
            <a:endParaRPr lang="cs-CZ" altLang="cs-CZ" b="1" dirty="0">
              <a:latin typeface="Arial" panose="020B0604020202020204" pitchFamily="34" charset="0"/>
            </a:endParaRPr>
          </a:p>
          <a:p>
            <a:endParaRPr lang="cs-CZ" altLang="cs-CZ" b="1" dirty="0">
              <a:latin typeface="Arial" panose="020B0604020202020204" pitchFamily="34" charset="0"/>
            </a:endParaRPr>
          </a:p>
          <a:p>
            <a:endParaRPr lang="cs-CZ" altLang="cs-CZ" b="1" dirty="0">
              <a:latin typeface="Arial" panose="020B0604020202020204" pitchFamily="34" charset="0"/>
            </a:endParaRPr>
          </a:p>
          <a:p>
            <a:r>
              <a:rPr lang="cs-CZ" altLang="cs-CZ" sz="2000" b="1" dirty="0">
                <a:solidFill>
                  <a:schemeClr val="tx1"/>
                </a:solidFill>
                <a:latin typeface="Arial" panose="020B0604020202020204" pitchFamily="34" charset="0"/>
              </a:rPr>
              <a:t>Fiskální politika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je součást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2" tooltip="Hospodářská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hospodářské politiky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státu, která se snaží ovlivnit vývoj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3" tooltip="Ekonom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změnami výše a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4" tooltip="Struk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struktury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5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 výdajů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a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6" tooltip="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daní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. Na rozdíl od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  <a:hlinkClick r:id="rId7" tooltip="Monetární polit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monetární politiky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, která pečuje o stabilitu měny, je fiskální politika nástrojem aktivního zasahování státu do hospodářství.</a:t>
            </a:r>
            <a:r>
              <a:rPr lang="cs-CZ" altLang="cs-CZ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20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altLang="cs-CZ" sz="5400"/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5400"/>
              <a:t>Rozpočtové právo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5400"/>
              <a:t>Berní právo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5400"/>
              <a:t>Celní právo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13865A4-7AA4-3B4E-9D85-949AD2470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dirty="0">
                <a:latin typeface="Rockwell Extra Bold" pitchFamily="18" charset="0"/>
              </a:rPr>
              <a:t>  </a:t>
            </a:r>
            <a:r>
              <a:rPr lang="cs-CZ" sz="4900" dirty="0">
                <a:latin typeface="Rockwell Extra Bold" pitchFamily="18" charset="0"/>
              </a:rPr>
              <a:t>Zvláštní část FP</a:t>
            </a:r>
            <a:br>
              <a:rPr lang="cs-CZ" sz="4900" dirty="0">
                <a:latin typeface="Rockwell Extra Bold" pitchFamily="18" charset="0"/>
              </a:rPr>
            </a:br>
            <a:r>
              <a:rPr lang="cs-CZ" sz="4900" dirty="0">
                <a:latin typeface="Rockwell Extra Bold" pitchFamily="18" charset="0"/>
              </a:rPr>
              <a:t>FISKÁLNÍ</a:t>
            </a:r>
          </a:p>
        </p:txBody>
      </p:sp>
    </p:spTree>
    <p:extLst>
      <p:ext uri="{BB962C8B-B14F-4D97-AF65-F5344CB8AC3E}">
        <p14:creationId xmlns:p14="http://schemas.microsoft.com/office/powerpoint/2010/main" val="228292589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0" y="782425"/>
            <a:ext cx="7772400" cy="2359238"/>
          </a:xfrm>
        </p:spPr>
        <p:txBody>
          <a:bodyPr>
            <a:normAutofit/>
          </a:bodyPr>
          <a:lstStyle/>
          <a:p>
            <a:pPr algn="ctr"/>
            <a:r>
              <a:rPr lang="cs-CZ" altLang="cs-CZ" sz="2800" dirty="0"/>
              <a:t> </a:t>
            </a:r>
            <a:r>
              <a:rPr lang="cs-CZ" altLang="cs-CZ" sz="2800" b="1" dirty="0"/>
              <a:t>Rozpočtové právo-pojem</a:t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25104" y="1055802"/>
            <a:ext cx="10190375" cy="557124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sz="3300" b="1" u="sng" dirty="0"/>
              <a:t>souhrn právních norem</a:t>
            </a:r>
            <a:r>
              <a:rPr lang="cs-CZ" altLang="cs-CZ" sz="3300" b="1" dirty="0"/>
              <a:t>, které se zabývají chováním subjektů finančně právních vztahů k veřejným peněžním fondům, resp. veřejným rozpočtům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300" dirty="0"/>
          </a:p>
          <a:p>
            <a:pPr>
              <a:lnSpc>
                <a:spcPct val="90000"/>
              </a:lnSpc>
            </a:pPr>
            <a:r>
              <a:rPr lang="cs-CZ" altLang="cs-CZ" sz="3300" b="1" u="sng" dirty="0"/>
              <a:t>souhrn finančně právních norem upravujících</a:t>
            </a:r>
            <a:r>
              <a:rPr lang="cs-CZ" altLang="cs-CZ" sz="3300" u="sng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3300" b="1" dirty="0"/>
              <a:t>    rozpočtovou soustavu,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300" b="1" dirty="0"/>
              <a:t>    rozpočtový proces,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300" b="1" dirty="0"/>
              <a:t>    každoročně státní rozpočet </a:t>
            </a:r>
          </a:p>
        </p:txBody>
      </p:sp>
    </p:spTree>
    <p:extLst>
      <p:ext uri="{BB962C8B-B14F-4D97-AF65-F5344CB8AC3E}">
        <p14:creationId xmlns:p14="http://schemas.microsoft.com/office/powerpoint/2010/main" val="2903325858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86</TotalTime>
  <Words>751</Words>
  <Application>Microsoft Office PowerPoint</Application>
  <PresentationFormat>Širokoúhlá obrazovka</PresentationFormat>
  <Paragraphs>153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Rockwell Extra Bold</vt:lpstr>
      <vt:lpstr>Times New Roman</vt:lpstr>
      <vt:lpstr>Trebuchet MS</vt:lpstr>
      <vt:lpstr>Tw Cen MT</vt:lpstr>
      <vt:lpstr>Wingdings</vt:lpstr>
      <vt:lpstr>Kapka</vt:lpstr>
      <vt:lpstr>Finance územní samosprávy</vt:lpstr>
      <vt:lpstr>Fiskální zřízení ČR  Rozpočtové právo Rozpočtové právo ÚSC</vt:lpstr>
      <vt:lpstr>         </vt:lpstr>
      <vt:lpstr>Rozpočtové právo</vt:lpstr>
      <vt:lpstr>    POJEM  FISKÁLNÍ</vt:lpstr>
      <vt:lpstr>DANĚ</vt:lpstr>
      <vt:lpstr>  Fiskální politika státu</vt:lpstr>
      <vt:lpstr>  Zvláštní část FP FISKÁLNÍ</vt:lpstr>
      <vt:lpstr> Rozpočtové právo-pojem </vt:lpstr>
      <vt:lpstr> TOK  PENĚZ</vt:lpstr>
      <vt:lpstr> Rozpočtové právo v systému finančního práva </vt:lpstr>
      <vt:lpstr> Rozpočtové právo ÚSC-pojem </vt:lpstr>
      <vt:lpstr>Systém RP ÚSC</vt:lpstr>
      <vt:lpstr>             HOSPODAŘENÍ  ÚSC               z.č. 250/2000 Sb.,  +  dílčí novely </vt:lpstr>
      <vt:lpstr>    Ekonomická autonomie obcí ve vztahu k ústavněprávní úpravě</vt:lpstr>
      <vt:lpstr>                   Prameny právní úpravy</vt:lpstr>
      <vt:lpstr>          Prameny právní úpravy</vt:lpstr>
      <vt:lpstr>Prezentace aplikace PowerPoint</vt:lpstr>
      <vt:lpstr>  Zákon upravuje:</vt:lpstr>
      <vt:lpstr> Zákonem se řídí: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3</cp:revision>
  <dcterms:created xsi:type="dcterms:W3CDTF">2024-02-21T07:39:13Z</dcterms:created>
  <dcterms:modified xsi:type="dcterms:W3CDTF">2024-10-17T09:38:30Z</dcterms:modified>
</cp:coreProperties>
</file>