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78" r:id="rId2"/>
    <p:sldId id="280" r:id="rId3"/>
    <p:sldId id="258" r:id="rId4"/>
    <p:sldId id="260" r:id="rId5"/>
    <p:sldId id="261" r:id="rId6"/>
    <p:sldId id="307" r:id="rId7"/>
    <p:sldId id="308" r:id="rId8"/>
    <p:sldId id="309" r:id="rId9"/>
    <p:sldId id="268" r:id="rId10"/>
    <p:sldId id="262" r:id="rId11"/>
    <p:sldId id="304" r:id="rId12"/>
    <p:sldId id="257" r:id="rId13"/>
    <p:sldId id="256" r:id="rId14"/>
    <p:sldId id="279" r:id="rId15"/>
    <p:sldId id="305" r:id="rId16"/>
    <p:sldId id="263" r:id="rId17"/>
    <p:sldId id="282" r:id="rId18"/>
    <p:sldId id="319" r:id="rId19"/>
    <p:sldId id="264" r:id="rId20"/>
    <p:sldId id="316" r:id="rId21"/>
    <p:sldId id="266" r:id="rId22"/>
    <p:sldId id="310" r:id="rId23"/>
    <p:sldId id="322" r:id="rId24"/>
    <p:sldId id="317" r:id="rId25"/>
    <p:sldId id="270" r:id="rId26"/>
    <p:sldId id="271" r:id="rId27"/>
    <p:sldId id="269" r:id="rId28"/>
    <p:sldId id="306" r:id="rId29"/>
    <p:sldId id="311" r:id="rId30"/>
    <p:sldId id="281" r:id="rId31"/>
    <p:sldId id="267" r:id="rId32"/>
    <p:sldId id="297" r:id="rId33"/>
    <p:sldId id="323" r:id="rId34"/>
    <p:sldId id="318" r:id="rId35"/>
    <p:sldId id="320" r:id="rId36"/>
    <p:sldId id="315" r:id="rId37"/>
    <p:sldId id="324" r:id="rId38"/>
    <p:sldId id="326" r:id="rId39"/>
    <p:sldId id="302" r:id="rId40"/>
    <p:sldId id="321" r:id="rId41"/>
    <p:sldId id="327" r:id="rId42"/>
    <p:sldId id="328" r:id="rId43"/>
    <p:sldId id="312" r:id="rId44"/>
    <p:sldId id="329" r:id="rId45"/>
    <p:sldId id="313" r:id="rId46"/>
    <p:sldId id="314" r:id="rId47"/>
    <p:sldId id="277" r:id="rId48"/>
    <p:sldId id="286" r:id="rId4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99"/>
    <a:srgbClr val="FFFF00"/>
    <a:srgbClr val="C7F9B9"/>
    <a:srgbClr val="00CC00"/>
    <a:srgbClr val="33CC33"/>
    <a:srgbClr val="CCCC00"/>
    <a:srgbClr val="99FF99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DF72032-0288-48CB-9537-F54C1ADED3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45F2998-217C-4F8E-8F61-2BED60625F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3E4B099-3640-45FF-959B-DE4C9B361122}" type="datetimeFigureOut">
              <a:rPr lang="cs-CZ"/>
              <a:pPr>
                <a:defRPr/>
              </a:pPr>
              <a:t>23.11.2024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48544781-306D-472D-9510-37525EEE72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402A7C7-E7BE-456B-881D-26F141DC3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E6E0F0-89DB-4469-B3BA-4C62EED799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C81B2D-EBBE-4422-AE2A-746C0EB985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3DE45A-67F8-4470-A231-48B1369143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F446925A-FCE8-40B3-BD26-48D1ADD38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68E53E-81C6-4A38-945E-8BF4D4009D1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DE946B4B-71DF-4B44-B32D-31C7A0C9D9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54063"/>
            <a:ext cx="4960938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EA875A45-AB29-4493-A5FB-B336C82CF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3FE3AFCB-485B-4AAF-9163-AC87DA612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E3968F-EC59-43DE-A7A1-3BBBD83BF4B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02A38A37-12C0-49DF-81A8-7E5E252C19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61CF0BD5-0300-4F47-9B12-83D194D6F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>
            <a:extLst>
              <a:ext uri="{FF2B5EF4-FFF2-40B4-BE49-F238E27FC236}">
                <a16:creationId xmlns:a16="http://schemas.microsoft.com/office/drawing/2014/main" id="{73024240-5C99-4CC8-8447-F495FB0F7F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A61E73-36FB-4A38-9124-9B71942359D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1569FC3-6BDB-4FEA-8B77-EDD26194D8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5571970-197B-44FE-AF46-53F2298BE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B53F5A8A-C044-4070-A865-CFE37AE16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7C176-0B77-4934-8811-6A8AACC627F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416171AF-8BDB-4222-8233-695EE00818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516BABD8-3C7E-4067-878A-EFD3401F7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1B43B27A-043D-4863-B464-95A0DA9EB9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D3638B-60D1-44D5-AAC9-319BBF01FE0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871CFCAA-C09C-4F22-96F3-9024D31B19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C4BA29BE-A8AB-4F4C-8EC5-57A40F3D5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453E43E4-2C46-4713-8965-84B5CA4AF3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9CBD6C-6B4B-4F21-9B12-DF4B40CB3BA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7770C3F0-ADCE-49FC-96DB-AD737FCD98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F6E7F4DC-27F8-4DAC-9C85-25A738EC23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>
            <a:extLst>
              <a:ext uri="{FF2B5EF4-FFF2-40B4-BE49-F238E27FC236}">
                <a16:creationId xmlns:a16="http://schemas.microsoft.com/office/drawing/2014/main" id="{6C3A1CB0-33FA-4EA3-885B-9122350BC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D28D05-A3B5-4B79-8F66-A02D41DBB4F6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47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2983D444-7496-434E-B32B-54CD3B9042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A93DF9DD-AE1A-43FC-A70D-7C5644457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2EE5D3-AE01-4E3A-93C2-90195AFDDF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6E0B86-6324-4014-BF8A-81F9FABB2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D8D148-87CE-4AF0-87B5-9932BEAAF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E5D44-89E9-4E33-BDA4-8C43106642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322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727CA4-8DF4-4CBF-8C14-BAC019569C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CAB2E0-F923-44EB-8FD6-E8B1D4FB82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4DAC09-9F00-4AB1-9F8C-63FE1439F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8FFC1-5846-4038-8CBE-A48BA0DB65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175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C233C4-7E41-4109-B58B-8C6D3C527F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DAF65F-3736-43F7-96D1-78712BDB3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D5573C-F2D0-4FAC-B0DA-35A2BB39B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A74FD-1DF6-4C36-B1EE-84E78A9284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832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E864F8-F2AD-4B35-ACC7-925FC5F1F2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748BC1-AEF5-4990-9038-CE1EA2635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8993A6-D8FA-41A1-9DE9-C845BD38F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E70E-D02B-4EF0-AA0A-EE18A7BCBE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559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60BE4C-CA4F-49E4-B05C-CEC7541E6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BC7A53-4B95-4406-B6C5-7195C0A807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03EA63-7E4D-4E13-B30F-0A766733E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2E6F9-6321-4115-B0AD-8CC28E4D1F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19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293881-1FD5-40C4-9CD3-29F0780E62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837438-7499-444D-98F8-DDD18D1FE9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5341F7-7A81-4A41-8E57-9DF0C2DF3E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566F0-6B71-4D29-900D-D8A511100B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581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593802B-8E4D-49D3-972A-302ADE5E3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CE04B4D-E8FA-4F40-8289-F63328DA4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0D38FAA-964D-4BE7-84FD-C62053B4BC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3E2A9-6797-4E16-8CA9-DE8C5A5D5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869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922A0D-0BC1-4CBF-9CDE-243D686AE3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910006-C8C5-4310-BE00-94B9250D3B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DE2366-AE87-4B7B-BB68-184F4368C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C6FF-DD08-46CF-A99B-53D5F588E5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528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5F831B-C7E2-4FA0-9195-F5020C7699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E8A8A2B-0A75-465E-ACC9-975420543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1FA813-FEEF-4937-8A70-E262336F1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25C7B-43F2-4294-8406-4D6E6FC157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851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DBF845-72FA-467D-B44D-34C2645D49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B62E9-2221-4469-9E31-05FA24970B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97EA08-6C6E-4C45-A5DC-CEA6A75BAE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86A9E-B1DA-4D59-8061-A4B23FA8A9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76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380775-C2D3-4822-8D2C-D2444909EF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26F503-CE09-4193-B010-2CC96B06D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6B4359-FA2C-44CD-B4E7-3A5F54909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6D6CC-AC76-47A6-8637-022E5D01DD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43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7C450B-5EB1-4A26-BB7C-9E251205E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3274C6-2991-4ECD-9497-8E36FE476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31B62F-1A6D-47FE-907B-8E87FF232C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D56E5F-54FF-450F-B97D-8132AED710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414D05-6F89-409C-8F3F-7FCBF59DA5B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4257638-BFC2-4EA5-BF44-3899D63110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eeas.europa.eu/cfsp/index_cs.htm" TargetMode="External"/><Relationship Id="rId2" Type="http://schemas.openxmlformats.org/officeDocument/2006/relationships/hyperlink" Target="https://eeas.europa.eu/headquarters/headquarters-homepage/3598/high-representativevice-president_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eas.europa.eu/headquarters/headquarters-homepage/area/geo_en" TargetMode="External"/><Relationship Id="rId5" Type="http://schemas.openxmlformats.org/officeDocument/2006/relationships/hyperlink" Target="https://europa.eu/european-union/about-eu/institutions-bodies/european-commission_cs" TargetMode="External"/><Relationship Id="rId4" Type="http://schemas.openxmlformats.org/officeDocument/2006/relationships/hyperlink" Target="https://europa.eu/european-union/about-eu/institutions-bodies/council-eu_c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97A0428A-E8E8-41D3-8DBE-0FE9C7817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96975"/>
            <a:ext cx="7772400" cy="2403475"/>
          </a:xfrm>
          <a:solidFill>
            <a:srgbClr val="2DF332"/>
          </a:solidFill>
          <a:ln>
            <a:solidFill>
              <a:schemeClr val="accent5">
                <a:lumMod val="2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cs-CZ" altLang="cs-CZ" sz="2800" i="1" dirty="0"/>
              <a:t>Předmět Konzulární praxe</a:t>
            </a:r>
            <a:br>
              <a:rPr lang="cs-CZ" altLang="cs-CZ" sz="2800" i="1" dirty="0"/>
            </a:br>
            <a:br>
              <a:rPr lang="cs-CZ" altLang="cs-CZ" dirty="0"/>
            </a:br>
            <a:r>
              <a:rPr lang="cs-CZ" altLang="cs-CZ" b="1" dirty="0"/>
              <a:t>Diplomatické právo</a:t>
            </a:r>
          </a:p>
        </p:txBody>
      </p:sp>
      <p:sp>
        <p:nvSpPr>
          <p:cNvPr id="3075" name="Podnadpis 2">
            <a:extLst>
              <a:ext uri="{FF2B5EF4-FFF2-40B4-BE49-F238E27FC236}">
                <a16:creationId xmlns:a16="http://schemas.microsoft.com/office/drawing/2014/main" id="{9492EF50-2223-4EC9-B20D-1B9DA7A2F9E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655762"/>
          </a:xfrm>
          <a:solidFill>
            <a:srgbClr val="FFFF00"/>
          </a:solidFill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P V P  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91E4DA-EBE9-4F7B-901C-14C004C1B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336600"/>
                </a:solidFill>
              </a:rPr>
              <a:t>Mezinárodní kodifikace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0DB077F-16E4-45C6-B303-F8E60CFA1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412875"/>
            <a:ext cx="8435280" cy="48958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b="1" dirty="0">
                <a:solidFill>
                  <a:srgbClr val="008000"/>
                </a:solidFill>
              </a:rPr>
              <a:t>Kodifikace obecného obyčejového práva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1100" b="1" dirty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1961: Vídeňská úmluva o </a:t>
            </a:r>
            <a:r>
              <a:rPr lang="cs-CZ" altLang="cs-CZ" sz="2800" b="1" dirty="0">
                <a:solidFill>
                  <a:srgbClr val="0D38F1"/>
                </a:solidFill>
              </a:rPr>
              <a:t>diplomatických</a:t>
            </a:r>
            <a:r>
              <a:rPr lang="cs-CZ" altLang="cs-CZ" sz="2800" b="1" dirty="0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1963: Vídeňská úmluva o </a:t>
            </a:r>
            <a:r>
              <a:rPr lang="cs-CZ" altLang="cs-CZ" sz="2800" b="1" dirty="0">
                <a:solidFill>
                  <a:srgbClr val="0D38F1"/>
                </a:solidFill>
              </a:rPr>
              <a:t>konzulárních</a:t>
            </a:r>
            <a:r>
              <a:rPr lang="cs-CZ" altLang="cs-CZ" sz="2800" b="1" dirty="0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1969: Vídeňská úmluva o </a:t>
            </a:r>
            <a:r>
              <a:rPr lang="cs-CZ" altLang="cs-CZ" sz="2800" b="1" dirty="0">
                <a:solidFill>
                  <a:srgbClr val="0D38F1"/>
                </a:solidFill>
              </a:rPr>
              <a:t>zvláštních misích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dirty="0"/>
              <a:t>         (všechny dosud beze změn)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rgbClr val="CC0000"/>
                </a:solidFill>
              </a:rPr>
              <a:t>Mezinárodní obyčej</a:t>
            </a:r>
            <a:r>
              <a:rPr lang="cs-CZ" altLang="cs-CZ" sz="2800" dirty="0"/>
              <a:t> nadále reguluje: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mezi stranami úmluv: instituty neupravené úmluvami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vůči nesmluvním státům: vše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EBF97-5119-C39B-96C9-A258C2325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1800199"/>
          </a:xfrm>
          <a:solidFill>
            <a:srgbClr val="99FF99"/>
          </a:solidFill>
        </p:spPr>
        <p:txBody>
          <a:bodyPr/>
          <a:lstStyle/>
          <a:p>
            <a:r>
              <a:rPr lang="cs-CZ" dirty="0"/>
              <a:t>Diplomatické styky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67161B-70FE-E4B2-0E64-9F79BBA26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46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05C3702-38D7-4036-9ED1-9A6719A09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295400"/>
          </a:xfrm>
        </p:spPr>
        <p:txBody>
          <a:bodyPr/>
          <a:lstStyle/>
          <a:p>
            <a:pPr eaLnBrk="1" hangingPunct="1"/>
            <a:r>
              <a:rPr lang="cs-CZ" altLang="cs-CZ" sz="4800">
                <a:solidFill>
                  <a:srgbClr val="CC0000"/>
                </a:solidFill>
              </a:rPr>
              <a:t>Funkce</a:t>
            </a:r>
            <a:r>
              <a:rPr lang="cs-CZ" altLang="cs-CZ">
                <a:solidFill>
                  <a:srgbClr val="CC0000"/>
                </a:solidFill>
              </a:rPr>
              <a:t> diplomatické mise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960A7D5-DD4E-48F7-8490-FE9080C66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représenter</a:t>
            </a:r>
            <a:r>
              <a:rPr lang="cs-CZ" altLang="cs-CZ" sz="3600"/>
              <a:t> (zastupovat svůj stát)</a:t>
            </a:r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protéger</a:t>
            </a:r>
            <a:r>
              <a:rPr lang="cs-CZ" altLang="cs-CZ" sz="3600"/>
              <a:t> (chránit zájmy státu a občanů)</a:t>
            </a:r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négocier</a:t>
            </a:r>
            <a:r>
              <a:rPr lang="cs-CZ" altLang="cs-CZ" sz="3600"/>
              <a:t> (vést jednání)</a:t>
            </a:r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informer</a:t>
            </a:r>
            <a:r>
              <a:rPr lang="cs-CZ" altLang="cs-CZ" sz="3600"/>
              <a:t> (sbírat informace)</a:t>
            </a:r>
          </a:p>
          <a:p>
            <a:pPr eaLnBrk="1" hangingPunct="1"/>
            <a:r>
              <a:rPr lang="cs-CZ" altLang="cs-CZ" sz="3600"/>
              <a:t>podporovat přátelské vztahy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82BECBF-0453-48B1-A006-4543833BEE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366838"/>
          </a:xfrm>
        </p:spPr>
        <p:txBody>
          <a:bodyPr/>
          <a:lstStyle/>
          <a:p>
            <a:pPr eaLnBrk="1" hangingPunct="1"/>
            <a:r>
              <a:rPr lang="cs-CZ" altLang="cs-CZ"/>
              <a:t>Struktura diplomatické mise</a:t>
            </a:r>
          </a:p>
        </p:txBody>
      </p:sp>
      <p:sp>
        <p:nvSpPr>
          <p:cNvPr id="11267" name="Oval 4">
            <a:extLst>
              <a:ext uri="{FF2B5EF4-FFF2-40B4-BE49-F238E27FC236}">
                <a16:creationId xmlns:a16="http://schemas.microsoft.com/office/drawing/2014/main" id="{43DE77B7-F322-4431-9220-C9E83887E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860800"/>
            <a:ext cx="649288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8" name="Oval 8">
            <a:extLst>
              <a:ext uri="{FF2B5EF4-FFF2-40B4-BE49-F238E27FC236}">
                <a16:creationId xmlns:a16="http://schemas.microsoft.com/office/drawing/2014/main" id="{BADE8935-858D-4362-9D1C-53D08C5E6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9" name="Oval 9">
            <a:extLst>
              <a:ext uri="{FF2B5EF4-FFF2-40B4-BE49-F238E27FC236}">
                <a16:creationId xmlns:a16="http://schemas.microsoft.com/office/drawing/2014/main" id="{FB69B4A1-924B-492D-8332-A44F5250B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365625"/>
            <a:ext cx="360362" cy="3603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0" name="Oval 10">
            <a:extLst>
              <a:ext uri="{FF2B5EF4-FFF2-40B4-BE49-F238E27FC236}">
                <a16:creationId xmlns:a16="http://schemas.microsoft.com/office/drawing/2014/main" id="{B5D363AE-0539-44D4-935F-DA292F1C8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0052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1" name="Oval 11">
            <a:extLst>
              <a:ext uri="{FF2B5EF4-FFF2-40B4-BE49-F238E27FC236}">
                <a16:creationId xmlns:a16="http://schemas.microsoft.com/office/drawing/2014/main" id="{5BA2AA68-982D-482A-BEE6-46A9E85D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8688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2" name="Oval 12">
            <a:extLst>
              <a:ext uri="{FF2B5EF4-FFF2-40B4-BE49-F238E27FC236}">
                <a16:creationId xmlns:a16="http://schemas.microsoft.com/office/drawing/2014/main" id="{E1113884-88AA-4981-9A21-A89DDE99C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53006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3" name="Oval 13">
            <a:extLst>
              <a:ext uri="{FF2B5EF4-FFF2-40B4-BE49-F238E27FC236}">
                <a16:creationId xmlns:a16="http://schemas.microsoft.com/office/drawing/2014/main" id="{865A4DCC-09A3-450C-9930-59C747A73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5157788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4" name="Oval 14">
            <a:extLst>
              <a:ext uri="{FF2B5EF4-FFF2-40B4-BE49-F238E27FC236}">
                <a16:creationId xmlns:a16="http://schemas.microsoft.com/office/drawing/2014/main" id="{879BD647-75CB-42A0-9B98-198DDBAE1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360363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5" name="Oval 15">
            <a:extLst>
              <a:ext uri="{FF2B5EF4-FFF2-40B4-BE49-F238E27FC236}">
                <a16:creationId xmlns:a16="http://schemas.microsoft.com/office/drawing/2014/main" id="{A0DC5D50-7810-4E49-BC6E-A3D731121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0052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6" name="Oval 16">
            <a:extLst>
              <a:ext uri="{FF2B5EF4-FFF2-40B4-BE49-F238E27FC236}">
                <a16:creationId xmlns:a16="http://schemas.microsoft.com/office/drawing/2014/main" id="{AB9EF15F-8252-4281-A4B3-9ABCD147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29241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7" name="Oval 17">
            <a:extLst>
              <a:ext uri="{FF2B5EF4-FFF2-40B4-BE49-F238E27FC236}">
                <a16:creationId xmlns:a16="http://schemas.microsoft.com/office/drawing/2014/main" id="{D8B5AD4F-4B81-4D51-A38F-4B8C86507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724400"/>
            <a:ext cx="360362" cy="360363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8" name="Oval 21">
            <a:extLst>
              <a:ext uri="{FF2B5EF4-FFF2-40B4-BE49-F238E27FC236}">
                <a16:creationId xmlns:a16="http://schemas.microsoft.com/office/drawing/2014/main" id="{39A1E1D7-3324-469E-8339-6322053FA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004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9" name="Oval 22">
            <a:extLst>
              <a:ext uri="{FF2B5EF4-FFF2-40B4-BE49-F238E27FC236}">
                <a16:creationId xmlns:a16="http://schemas.microsoft.com/office/drawing/2014/main" id="{C383FBB5-71D5-496A-8377-2BD781B62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9972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0" name="Oval 23">
            <a:extLst>
              <a:ext uri="{FF2B5EF4-FFF2-40B4-BE49-F238E27FC236}">
                <a16:creationId xmlns:a16="http://schemas.microsoft.com/office/drawing/2014/main" id="{1EC96896-BA3C-41FA-A6E1-F6E0930F0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5085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1" name="Oval 24">
            <a:extLst>
              <a:ext uri="{FF2B5EF4-FFF2-40B4-BE49-F238E27FC236}">
                <a16:creationId xmlns:a16="http://schemas.microsoft.com/office/drawing/2014/main" id="{36828281-8EB0-4351-8B4D-F4AA61B3B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5654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2" name="Oval 25">
            <a:extLst>
              <a:ext uri="{FF2B5EF4-FFF2-40B4-BE49-F238E27FC236}">
                <a16:creationId xmlns:a16="http://schemas.microsoft.com/office/drawing/2014/main" id="{5B3D15DC-3D65-4A17-92D9-F7AC3001E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933825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3" name="Oval 27">
            <a:extLst>
              <a:ext uri="{FF2B5EF4-FFF2-40B4-BE49-F238E27FC236}">
                <a16:creationId xmlns:a16="http://schemas.microsoft.com/office/drawing/2014/main" id="{2F5F733B-54D2-43E6-AFD5-273D89B72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8527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4" name="Oval 28">
            <a:extLst>
              <a:ext uri="{FF2B5EF4-FFF2-40B4-BE49-F238E27FC236}">
                <a16:creationId xmlns:a16="http://schemas.microsoft.com/office/drawing/2014/main" id="{D33D2023-1798-4B31-A4B5-3B419016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4290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5" name="Oval 29">
            <a:extLst>
              <a:ext uri="{FF2B5EF4-FFF2-40B4-BE49-F238E27FC236}">
                <a16:creationId xmlns:a16="http://schemas.microsoft.com/office/drawing/2014/main" id="{20389BDF-CDFA-4F4A-B7B0-069C710C6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8688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6" name="Oval 30">
            <a:extLst>
              <a:ext uri="{FF2B5EF4-FFF2-40B4-BE49-F238E27FC236}">
                <a16:creationId xmlns:a16="http://schemas.microsoft.com/office/drawing/2014/main" id="{B6118147-89BE-43D5-9204-93CDF873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5516563"/>
            <a:ext cx="360363" cy="360362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7" name="Text Box 31">
            <a:extLst>
              <a:ext uri="{FF2B5EF4-FFF2-40B4-BE49-F238E27FC236}">
                <a16:creationId xmlns:a16="http://schemas.microsoft.com/office/drawing/2014/main" id="{CB504C10-33BE-42FC-BD68-F8ADB7969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2414588"/>
            <a:ext cx="186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diplomatický p.</a:t>
            </a:r>
          </a:p>
        </p:txBody>
      </p:sp>
      <p:sp>
        <p:nvSpPr>
          <p:cNvPr id="11288" name="Text Box 32">
            <a:extLst>
              <a:ext uri="{FF2B5EF4-FFF2-40B4-BE49-F238E27FC236}">
                <a16:creationId xmlns:a16="http://schemas.microsoft.com/office/drawing/2014/main" id="{85F012FD-AECE-4B22-9BDC-EE7B2C8DB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35313"/>
            <a:ext cx="215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administrativní p.</a:t>
            </a:r>
          </a:p>
        </p:txBody>
      </p:sp>
      <p:sp>
        <p:nvSpPr>
          <p:cNvPr id="11289" name="Text Box 33">
            <a:extLst>
              <a:ext uri="{FF2B5EF4-FFF2-40B4-BE49-F238E27FC236}">
                <a16:creationId xmlns:a16="http://schemas.microsoft.com/office/drawing/2014/main" id="{EAA1436D-DFDF-4C04-A494-439BF0BC4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3908425"/>
            <a:ext cx="2020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technický pers.</a:t>
            </a:r>
          </a:p>
        </p:txBody>
      </p:sp>
      <p:sp>
        <p:nvSpPr>
          <p:cNvPr id="11290" name="Text Box 34">
            <a:extLst>
              <a:ext uri="{FF2B5EF4-FFF2-40B4-BE49-F238E27FC236}">
                <a16:creationId xmlns:a16="http://schemas.microsoft.com/office/drawing/2014/main" id="{D7664BB2-DBF1-4F49-AE8F-B91EA3503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313" y="4648200"/>
            <a:ext cx="1763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služební pers.</a:t>
            </a:r>
          </a:p>
        </p:txBody>
      </p:sp>
      <p:sp>
        <p:nvSpPr>
          <p:cNvPr id="11291" name="Oval 35">
            <a:extLst>
              <a:ext uri="{FF2B5EF4-FFF2-40B4-BE49-F238E27FC236}">
                <a16:creationId xmlns:a16="http://schemas.microsoft.com/office/drawing/2014/main" id="{3D035A37-209F-41FC-9C46-B2714CDEF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84538"/>
            <a:ext cx="360363" cy="3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2" name="Oval 36">
            <a:extLst>
              <a:ext uri="{FF2B5EF4-FFF2-40B4-BE49-F238E27FC236}">
                <a16:creationId xmlns:a16="http://schemas.microsoft.com/office/drawing/2014/main" id="{3CD03D05-3A2A-4020-9554-B70253993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05038"/>
            <a:ext cx="649287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3" name="Text Box 37">
            <a:extLst>
              <a:ext uri="{FF2B5EF4-FFF2-40B4-BE49-F238E27FC236}">
                <a16:creationId xmlns:a16="http://schemas.microsoft.com/office/drawing/2014/main" id="{49D2ED8F-C21C-47A0-A48D-A993273E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2224088"/>
            <a:ext cx="1319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šéf mise</a:t>
            </a:r>
          </a:p>
        </p:txBody>
      </p:sp>
      <p:sp>
        <p:nvSpPr>
          <p:cNvPr id="11294" name="Text Box 38">
            <a:extLst>
              <a:ext uri="{FF2B5EF4-FFF2-40B4-BE49-F238E27FC236}">
                <a16:creationId xmlns:a16="http://schemas.microsoft.com/office/drawing/2014/main" id="{7F3A529C-19BC-4CDD-97B3-C29AC6394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206750"/>
            <a:ext cx="14239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člen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personálu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mise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036DC2D-3984-4C85-A068-8557B27D6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Třídy a hodnosti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F47D516-49A7-4BEE-B382-161BDC1E2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435280" cy="4781550"/>
          </a:xfrm>
          <a:solidFill>
            <a:srgbClr val="DEF6F2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CC0000"/>
                </a:solidFill>
                <a:highlight>
                  <a:srgbClr val="FFFF00"/>
                </a:highlight>
              </a:rPr>
              <a:t>šéfové misí</a:t>
            </a:r>
            <a:r>
              <a:rPr lang="cs-CZ" altLang="cs-CZ" sz="2800" dirty="0">
                <a:solidFill>
                  <a:srgbClr val="CC0000"/>
                </a:solidFill>
                <a:highlight>
                  <a:srgbClr val="FFFF00"/>
                </a:highlight>
              </a:rPr>
              <a:t> </a:t>
            </a:r>
            <a:r>
              <a:rPr lang="cs-CZ" altLang="cs-CZ" sz="2800" dirty="0"/>
              <a:t>– </a:t>
            </a:r>
            <a:r>
              <a:rPr lang="cs-CZ" altLang="cs-CZ" sz="2800" b="1" dirty="0">
                <a:solidFill>
                  <a:srgbClr val="C00000"/>
                </a:solidFill>
              </a:rPr>
              <a:t>funkce</a:t>
            </a:r>
            <a:r>
              <a:rPr lang="cs-CZ" altLang="cs-CZ" sz="2800" dirty="0"/>
              <a:t> - </a:t>
            </a:r>
            <a:r>
              <a:rPr lang="cs-CZ" altLang="cs-CZ" sz="2800" dirty="0">
                <a:highlight>
                  <a:srgbClr val="FFFF00"/>
                </a:highlight>
              </a:rPr>
              <a:t>třídy</a:t>
            </a:r>
            <a:r>
              <a:rPr lang="cs-CZ" altLang="cs-CZ" sz="2800" dirty="0"/>
              <a:t> </a:t>
            </a:r>
            <a:r>
              <a:rPr lang="cs-CZ" altLang="cs-CZ" sz="2800" b="1" dirty="0"/>
              <a:t>navenek: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velvyslanci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– nunciové (</a:t>
            </a:r>
            <a:r>
              <a:rPr lang="cs-CZ" altLang="cs-CZ" dirty="0" err="1">
                <a:solidFill>
                  <a:schemeClr val="accent2">
                    <a:lumMod val="75000"/>
                  </a:schemeClr>
                </a:solidFill>
              </a:rPr>
              <a:t>akred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. u hlav států) </a:t>
            </a:r>
            <a:r>
              <a:rPr lang="cs-CZ" altLang="cs-CZ" b="1" dirty="0">
                <a:solidFill>
                  <a:srgbClr val="FF3300"/>
                </a:solidFill>
              </a:rPr>
              <a:t>mimořádný a zplnomocněný velvyslanec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vyslanci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 – internunciové (u hlav států)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b="1" kern="100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chargés</a:t>
            </a:r>
            <a:r>
              <a:rPr lang="cs-CZ" sz="2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d'affaires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(akreditováni u MZV)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dirty="0">
              <a:solidFill>
                <a:srgbClr val="3333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600" b="1" dirty="0">
                <a:solidFill>
                  <a:srgbClr val="C00000"/>
                </a:solidFill>
                <a:highlight>
                  <a:srgbClr val="FFFF00"/>
                </a:highlight>
              </a:rPr>
              <a:t>hodnosti domácí</a:t>
            </a:r>
            <a:r>
              <a:rPr lang="cs-CZ" altLang="cs-CZ" sz="2600" b="1" dirty="0">
                <a:solidFill>
                  <a:srgbClr val="C00000"/>
                </a:solidFill>
              </a:rPr>
              <a:t>, </a:t>
            </a:r>
            <a:r>
              <a:rPr lang="cs-CZ" altLang="cs-CZ" sz="2600" b="1" dirty="0"/>
              <a:t>používané na MZV i na misích: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velvyslanec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rada-vyslanec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velvyslanecký rada </a:t>
            </a:r>
            <a:r>
              <a:rPr lang="cs-CZ" altLang="cs-CZ" sz="2400" dirty="0"/>
              <a:t>(seniorní diplomat)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I. až III. tajemník    </a:t>
            </a:r>
            <a:r>
              <a:rPr lang="cs-CZ" altLang="cs-CZ" sz="2400" dirty="0"/>
              <a:t>(juniorní diplomaté)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 err="1"/>
              <a:t>attaché</a:t>
            </a:r>
            <a:endParaRPr lang="cs-CZ" altLang="cs-CZ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8ABA2-9419-8D4E-B524-6EC5C0949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  <a:solidFill>
            <a:srgbClr val="99FF99"/>
          </a:solidFill>
        </p:spPr>
        <p:txBody>
          <a:bodyPr/>
          <a:lstStyle/>
          <a:p>
            <a:br>
              <a:rPr lang="cs-CZ" sz="4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cs-CZ" sz="4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4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Chargé d'affaires</a:t>
            </a: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0770E-B1D4-C9B2-B3B9-9ED7BC1CA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/>
          <a:lstStyle/>
          <a:p>
            <a:r>
              <a:rPr lang="cs-CZ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Chargé d'affaires ad interim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sz="2800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a.i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.) 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= člen mise pověřený </a:t>
            </a:r>
            <a:r>
              <a:rPr lang="cs-CZ" sz="2800" b="1" i="1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dočasným vedením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diplomatické mise (zastupitelského úřadu) po dobu nepřítomnosti velvyslance</a:t>
            </a:r>
          </a:p>
          <a:p>
            <a:r>
              <a:rPr lang="cs-CZ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Chargé d'affaires en </a:t>
            </a:r>
            <a:r>
              <a:rPr lang="cs-CZ" sz="28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pied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sz="2800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e.p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.) 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je </a:t>
            </a:r>
            <a:r>
              <a:rPr lang="cs-CZ" sz="2800" b="1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stálý vedoucí </a:t>
            </a:r>
            <a:r>
              <a:rPr lang="cs-CZ" sz="280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mise (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zastupitelského úřadu), není-li delegován velvyslanec. Je akreditován u ministra zahraničních věcí.</a:t>
            </a:r>
          </a:p>
          <a:p>
            <a:pPr lvl="1"/>
            <a:r>
              <a:rPr lang="cs-CZ" sz="2400" dirty="0">
                <a:solidFill>
                  <a:srgbClr val="4D5156"/>
                </a:solidFill>
                <a:latin typeface="arial" panose="020B0604020202020204" pitchFamily="34" charset="0"/>
              </a:rPr>
              <a:t>místo pověřovacích listin předkládá </a:t>
            </a:r>
            <a:r>
              <a:rPr lang="cs-CZ" sz="2400" b="1" i="1" dirty="0">
                <a:solidFill>
                  <a:srgbClr val="4D5156"/>
                </a:solidFill>
                <a:latin typeface="arial" panose="020B0604020202020204" pitchFamily="34" charset="0"/>
              </a:rPr>
              <a:t>kabinetní list</a:t>
            </a:r>
            <a:endParaRPr lang="cs-CZ" sz="2400" b="1" i="1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r>
              <a:rPr lang="cs-CZ" sz="2400" i="1" dirty="0">
                <a:solidFill>
                  <a:srgbClr val="4D5156"/>
                </a:solidFill>
                <a:latin typeface="arial" panose="020B0604020202020204" pitchFamily="34" charset="0"/>
              </a:rPr>
              <a:t>Dnes v ČR jen Demokratická republika Kongo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82857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D6651C6-F6D0-48C8-A54D-9B5D99C31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Ustavení diplomatické mise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60FFABD-D892-451E-9D4F-B71C2BEDC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525963"/>
          </a:xfrm>
          <a:solidFill>
            <a:srgbClr val="DEF6F2"/>
          </a:solidFill>
        </p:spPr>
        <p:txBody>
          <a:bodyPr/>
          <a:lstStyle/>
          <a:p>
            <a:pPr eaLnBrk="1" hangingPunct="1"/>
            <a:r>
              <a:rPr lang="cs-CZ" altLang="cs-CZ" sz="2800" b="1" dirty="0"/>
              <a:t>šéf mise: </a:t>
            </a:r>
          </a:p>
          <a:p>
            <a:pPr eaLnBrk="1" hangingPunct="1"/>
            <a:r>
              <a:rPr lang="cs-CZ" altLang="cs-CZ" sz="2800" dirty="0">
                <a:highlight>
                  <a:srgbClr val="FFFF00"/>
                </a:highlight>
              </a:rPr>
              <a:t>1.</a:t>
            </a:r>
            <a:r>
              <a:rPr lang="cs-CZ" altLang="cs-CZ" sz="2800" dirty="0"/>
              <a:t> předpokladem je </a:t>
            </a:r>
            <a:r>
              <a:rPr lang="cs-CZ" altLang="cs-CZ" sz="2800" b="1" dirty="0" err="1">
                <a:solidFill>
                  <a:srgbClr val="CC0000"/>
                </a:solidFill>
                <a:highlight>
                  <a:srgbClr val="FFFF00"/>
                </a:highlight>
              </a:rPr>
              <a:t>agrément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r>
              <a:rPr lang="cs-CZ" altLang="cs-CZ" sz="2800" dirty="0"/>
              <a:t>(souhlas) </a:t>
            </a:r>
            <a:r>
              <a:rPr lang="cs-CZ" altLang="cs-CZ" sz="2800" u="sng" dirty="0"/>
              <a:t>přijímajícího</a:t>
            </a:r>
            <a:r>
              <a:rPr lang="cs-CZ" altLang="cs-CZ" sz="2800" dirty="0"/>
              <a:t> státu na základě předchozí žádosti vysílajícího státu</a:t>
            </a:r>
          </a:p>
          <a:p>
            <a:pPr lvl="1" eaLnBrk="1" hangingPunct="1"/>
            <a:r>
              <a:rPr lang="cs-CZ" altLang="cs-CZ" sz="2400" dirty="0"/>
              <a:t>lze odmítnout bez uvedení důvodů</a:t>
            </a:r>
          </a:p>
          <a:p>
            <a:pPr lvl="1" eaLnBrk="1" hangingPunct="1"/>
            <a:r>
              <a:rPr lang="cs-CZ" altLang="cs-CZ" sz="2400" dirty="0"/>
              <a:t>akreditace (pověření)</a:t>
            </a:r>
          </a:p>
          <a:p>
            <a:pPr eaLnBrk="1" hangingPunct="1"/>
            <a:r>
              <a:rPr lang="cs-CZ" altLang="cs-CZ" sz="2800" dirty="0"/>
              <a:t>šéf mise </a:t>
            </a:r>
            <a:r>
              <a:rPr lang="cs-CZ" altLang="cs-CZ" sz="2800" dirty="0">
                <a:solidFill>
                  <a:srgbClr val="CC0000"/>
                </a:solidFill>
              </a:rPr>
              <a:t>pro více států </a:t>
            </a:r>
            <a:r>
              <a:rPr lang="cs-CZ" altLang="cs-CZ" sz="2800" dirty="0"/>
              <a:t>(Itálie + Malta)</a:t>
            </a:r>
          </a:p>
          <a:p>
            <a:pPr eaLnBrk="1" hangingPunct="1"/>
            <a:r>
              <a:rPr lang="cs-CZ" altLang="cs-CZ" sz="2800" dirty="0">
                <a:solidFill>
                  <a:srgbClr val="CC0000"/>
                </a:solidFill>
              </a:rPr>
              <a:t>více států pověří společného</a:t>
            </a:r>
            <a:r>
              <a:rPr lang="cs-CZ" altLang="cs-CZ" sz="2800" dirty="0"/>
              <a:t> šéfa mise</a:t>
            </a:r>
          </a:p>
          <a:p>
            <a:pPr eaLnBrk="1" hangingPunct="1"/>
            <a:r>
              <a:rPr lang="cs-CZ" altLang="cs-CZ" sz="2800" dirty="0"/>
              <a:t>zastupování v mezinárodních organizacích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172DFC5-8ED7-47D1-8AE3-685D9FE3C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Ustavení diplomatické mise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14F5270-5B12-4B92-B49F-AADEB09955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DEF6F2"/>
          </a:solidFill>
        </p:spPr>
        <p:txBody>
          <a:bodyPr/>
          <a:lstStyle/>
          <a:p>
            <a:pPr lvl="1" eaLnBrk="1" hangingPunct="1"/>
            <a:endParaRPr lang="cs-CZ" altLang="cs-CZ" sz="2400" dirty="0"/>
          </a:p>
          <a:p>
            <a:pPr lvl="1" eaLnBrk="1" hangingPunct="1"/>
            <a:endParaRPr lang="cs-CZ" altLang="cs-CZ" sz="2400" dirty="0"/>
          </a:p>
          <a:p>
            <a:pPr marL="457200" lvl="1" indent="0" eaLnBrk="1" hangingPunct="1">
              <a:buNone/>
            </a:pPr>
            <a:r>
              <a:rPr lang="cs-CZ" altLang="cs-CZ" sz="2400" b="1" dirty="0"/>
              <a:t>členové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dipl</a:t>
            </a:r>
            <a:r>
              <a:rPr lang="cs-CZ" altLang="cs-CZ" sz="2400" dirty="0"/>
              <a:t>. personálu: volně jmenovaní, </a:t>
            </a:r>
            <a:r>
              <a:rPr lang="cs-CZ" altLang="cs-CZ" sz="2400" dirty="0">
                <a:solidFill>
                  <a:srgbClr val="CC0000"/>
                </a:solidFill>
              </a:rPr>
              <a:t>občané vysílajícího</a:t>
            </a:r>
            <a:r>
              <a:rPr lang="cs-CZ" altLang="cs-CZ" sz="2400" dirty="0"/>
              <a:t> (nikdy ne přijímajícího) státu</a:t>
            </a:r>
          </a:p>
          <a:p>
            <a:pPr lvl="1" eaLnBrk="1" hangingPunct="1"/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highlight>
                  <a:srgbClr val="FFFF00"/>
                </a:highlight>
              </a:rPr>
              <a:t>2.</a:t>
            </a:r>
            <a:r>
              <a:rPr lang="cs-CZ" altLang="cs-CZ" sz="2800" b="1" dirty="0"/>
              <a:t>  </a:t>
            </a:r>
            <a:r>
              <a:rPr lang="cs-CZ" altLang="cs-CZ" sz="2800" b="1" dirty="0">
                <a:solidFill>
                  <a:srgbClr val="CC0000"/>
                </a:solidFill>
                <a:highlight>
                  <a:srgbClr val="FFFF00"/>
                </a:highlight>
              </a:rPr>
              <a:t>pověřovací listiny</a:t>
            </a:r>
            <a:r>
              <a:rPr lang="cs-CZ" altLang="cs-CZ" sz="2800" dirty="0">
                <a:highlight>
                  <a:srgbClr val="FFFF00"/>
                </a:highlight>
              </a:rPr>
              <a:t> </a:t>
            </a:r>
            <a:r>
              <a:rPr lang="cs-CZ" altLang="cs-CZ" sz="2800" dirty="0"/>
              <a:t>vystaví hlava </a:t>
            </a:r>
            <a:r>
              <a:rPr lang="cs-CZ" altLang="cs-CZ" sz="2800" i="1" u="sng" dirty="0"/>
              <a:t>vysílajícího</a:t>
            </a:r>
            <a:r>
              <a:rPr lang="cs-CZ" altLang="cs-CZ" sz="2800" dirty="0"/>
              <a:t> státu = odevzdání hlavě přijímajícího státu: převzetí funkce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Chargé d´affaires: </a:t>
            </a:r>
            <a:r>
              <a:rPr lang="cs-CZ" sz="2400" dirty="0">
                <a:solidFill>
                  <a:srgbClr val="4D5156"/>
                </a:solidFill>
                <a:latin typeface="arial" panose="020B0604020202020204" pitchFamily="34" charset="0"/>
              </a:rPr>
              <a:t>místo pověřovacích listin předkládá </a:t>
            </a:r>
            <a:r>
              <a:rPr lang="cs-CZ" sz="2400" b="1" i="1" dirty="0">
                <a:solidFill>
                  <a:srgbClr val="4D5156"/>
                </a:solidFill>
                <a:latin typeface="arial" panose="020B0604020202020204" pitchFamily="34" charset="0"/>
              </a:rPr>
              <a:t>kabinetní list</a:t>
            </a:r>
            <a:endParaRPr lang="cs-CZ" sz="2400" b="1" i="1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A8F70-BDD7-13C7-9675-C276824C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cs-CZ" dirty="0"/>
              <a:t>Administrativa související s diplomatickými misemi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9FBFA-F1DC-B3C6-A4F5-03DABE740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  <a:solidFill>
            <a:srgbClr val="FFFF99"/>
          </a:solidFill>
        </p:spPr>
        <p:txBody>
          <a:bodyPr/>
          <a:lstStyle/>
          <a:p>
            <a:r>
              <a:rPr lang="cs-CZ" dirty="0"/>
              <a:t>Veškerá administrativa: MZV – </a:t>
            </a:r>
            <a:r>
              <a:rPr lang="cs-CZ" dirty="0">
                <a:highlight>
                  <a:srgbClr val="FFFF00"/>
                </a:highlight>
              </a:rPr>
              <a:t>diplomatický protokol</a:t>
            </a:r>
          </a:p>
          <a:p>
            <a:r>
              <a:rPr lang="cs-CZ" dirty="0"/>
              <a:t>Základní funkce: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Registrace členů mezinárodních organizací a diplomatických a konzulárních misí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Vydávání identifikačních průkazů dle kategorií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 porušování práv a výsad (imunita, dopravní přestupky)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Zajišťování bezpečnosti misí (spolupráce s policií, ochrankou)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Asistence dopravní obsluhy (recepce, slavení státních svátků)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sz="2400" dirty="0"/>
              <a:t>(i zajišťování státních návštěv apod.)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19652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3180D02-53FB-4D64-A675-C61C8848C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37130"/>
              </a:gs>
              <a:gs pos="50000">
                <a:srgbClr val="F8F567"/>
              </a:gs>
              <a:gs pos="100000">
                <a:srgbClr val="73713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Persona non grata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8F8BA8-9157-4427-AB0F-C6618F49C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435280" cy="4781550"/>
          </a:xfrm>
          <a:solidFill>
            <a:srgbClr val="FBFCD8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přijímající stát </a:t>
            </a:r>
            <a:r>
              <a:rPr lang="cs-CZ" altLang="cs-CZ" sz="2800" dirty="0"/>
              <a:t>může prohlásit šéfa mise nebo člena 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personálu </a:t>
            </a:r>
            <a:r>
              <a:rPr lang="cs-CZ" altLang="cs-CZ" sz="2800" dirty="0">
                <a:solidFill>
                  <a:srgbClr val="CC0000"/>
                </a:solidFill>
              </a:rPr>
              <a:t>za </a:t>
            </a:r>
            <a:r>
              <a:rPr lang="cs-CZ" altLang="cs-CZ" sz="2800" b="1" dirty="0">
                <a:solidFill>
                  <a:srgbClr val="CC0000"/>
                </a:solidFill>
              </a:rPr>
              <a:t>nežádoucí osobu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kdykoli, i </a:t>
            </a:r>
            <a:r>
              <a:rPr lang="cs-CZ" altLang="cs-CZ" i="1" dirty="0">
                <a:solidFill>
                  <a:srgbClr val="3333CC"/>
                </a:solidFill>
              </a:rPr>
              <a:t>bez uvedení důvodů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 </a:t>
            </a:r>
            <a:r>
              <a:rPr lang="cs-CZ" altLang="cs-CZ" b="1" dirty="0">
                <a:solidFill>
                  <a:srgbClr val="3333CC"/>
                </a:solidFill>
              </a:rPr>
              <a:t>= vyhoštění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i před příjezdem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dirty="0">
                <a:solidFill>
                  <a:srgbClr val="3333CC"/>
                </a:solidFill>
              </a:rPr>
              <a:t>lhůta pro opuštění území (zprav. 24 až 72 hod.)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uplynutím lhůty přestane požívat výsad a imunit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reakce vysílajícího státu: příp. </a:t>
            </a:r>
            <a:r>
              <a:rPr lang="cs-CZ" altLang="cs-CZ" sz="2800" dirty="0">
                <a:solidFill>
                  <a:srgbClr val="CC0000"/>
                </a:solidFill>
              </a:rPr>
              <a:t>retorze, </a:t>
            </a:r>
            <a:r>
              <a:rPr lang="cs-CZ" altLang="cs-CZ" sz="2800" dirty="0">
                <a:solidFill>
                  <a:schemeClr val="accent2"/>
                </a:solidFill>
              </a:rPr>
              <a:t>nic jiného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tento spor lze řešit jen </a:t>
            </a:r>
            <a:r>
              <a:rPr lang="cs-CZ" altLang="cs-CZ" sz="2800" b="1" dirty="0"/>
              <a:t>jednáním </a:t>
            </a:r>
            <a:r>
              <a:rPr lang="cs-CZ" altLang="cs-CZ" sz="2800" dirty="0"/>
              <a:t>(není právní)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2A4D7C0D-C11F-4993-91A8-D7A05DCA3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2DF332"/>
          </a:solidFill>
        </p:spPr>
        <p:txBody>
          <a:bodyPr/>
          <a:lstStyle/>
          <a:p>
            <a:r>
              <a:rPr lang="cs-CZ" altLang="cs-CZ" sz="4000" b="1"/>
              <a:t>Diplomatické právo a diplomacie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84B8D06A-24AA-4736-A1BF-EEA0E9D4E5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895850"/>
          </a:xfrm>
          <a:solidFill>
            <a:srgbClr val="B9FDA1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Diplomacie </a:t>
            </a:r>
            <a:r>
              <a:rPr lang="cs-CZ" altLang="cs-CZ" sz="2800" b="1" u="sng" dirty="0">
                <a:solidFill>
                  <a:srgbClr val="FF0000"/>
                </a:solidFill>
              </a:rPr>
              <a:t>v </a:t>
            </a:r>
            <a:r>
              <a:rPr lang="cs-CZ" altLang="cs-CZ" sz="2800" b="1" i="1" u="sng" dirty="0">
                <a:solidFill>
                  <a:srgbClr val="FF0000"/>
                </a:solidFill>
              </a:rPr>
              <a:t>širším</a:t>
            </a:r>
            <a:r>
              <a:rPr lang="cs-CZ" altLang="cs-CZ" sz="2800" b="1" u="sng" dirty="0">
                <a:solidFill>
                  <a:srgbClr val="FF0000"/>
                </a:solidFill>
              </a:rPr>
              <a:t> smyslu</a:t>
            </a:r>
            <a:r>
              <a:rPr lang="cs-CZ" altLang="cs-CZ" sz="2800" b="1" dirty="0">
                <a:solidFill>
                  <a:srgbClr val="FF0000"/>
                </a:solidFill>
              </a:rPr>
              <a:t>: </a:t>
            </a:r>
          </a:p>
          <a:p>
            <a:r>
              <a:rPr lang="cs-CZ" altLang="cs-CZ" sz="2600" dirty="0"/>
              <a:t>realizace </a:t>
            </a:r>
            <a:r>
              <a:rPr lang="cs-CZ" altLang="cs-CZ" sz="2600" b="1" dirty="0"/>
              <a:t>vztahů mezi státy,</a:t>
            </a:r>
            <a:r>
              <a:rPr lang="cs-CZ" altLang="cs-CZ" sz="2600" dirty="0"/>
              <a:t> zejména politických, </a:t>
            </a:r>
          </a:p>
          <a:p>
            <a:r>
              <a:rPr lang="cs-CZ" altLang="cs-CZ" sz="2800" b="1" dirty="0"/>
              <a:t>vyjednávání </a:t>
            </a:r>
            <a:r>
              <a:rPr lang="cs-CZ" altLang="cs-CZ" sz="2400" b="1" dirty="0"/>
              <a:t>jako </a:t>
            </a:r>
            <a:r>
              <a:rPr lang="cs-CZ" altLang="cs-CZ" sz="2400" b="1" i="1" dirty="0"/>
              <a:t>metoda (diplomatická jednání jako způsob řešení sporů mezi státy)</a:t>
            </a:r>
          </a:p>
          <a:p>
            <a:pPr lvl="1"/>
            <a:r>
              <a:rPr lang="cs-CZ" altLang="cs-CZ" sz="2400" dirty="0"/>
              <a:t>mnohostranná a dvoustranná diplomacie (= jednání)</a:t>
            </a:r>
          </a:p>
          <a:p>
            <a:pPr lvl="1"/>
            <a:r>
              <a:rPr lang="cs-CZ" altLang="cs-CZ" sz="2400" dirty="0"/>
              <a:t>kompetence ministerstva zahraničních věcí,             </a:t>
            </a:r>
            <a:r>
              <a:rPr lang="cs-CZ" altLang="cs-CZ" sz="2400" i="1" dirty="0"/>
              <a:t>šéf diplomacie </a:t>
            </a:r>
            <a:r>
              <a:rPr lang="cs-CZ" altLang="cs-CZ" sz="2400" dirty="0"/>
              <a:t>ve státě: ministr zahraničních věcí</a:t>
            </a:r>
          </a:p>
          <a:p>
            <a:r>
              <a:rPr lang="cs-CZ" altLang="cs-CZ" sz="2400" b="1" u="sng" dirty="0">
                <a:solidFill>
                  <a:srgbClr val="FF0000"/>
                </a:solidFill>
              </a:rPr>
              <a:t>Diplomatické vztahy v </a:t>
            </a:r>
            <a:r>
              <a:rPr lang="cs-CZ" altLang="cs-CZ" sz="2400" b="1" i="1" u="sng" dirty="0">
                <a:solidFill>
                  <a:srgbClr val="FF0000"/>
                </a:solidFill>
              </a:rPr>
              <a:t>užším</a:t>
            </a:r>
            <a:r>
              <a:rPr lang="cs-CZ" altLang="cs-CZ" sz="2400" b="1" u="sng" dirty="0">
                <a:solidFill>
                  <a:srgbClr val="FF0000"/>
                </a:solidFill>
              </a:rPr>
              <a:t> smyslu: </a:t>
            </a:r>
            <a:r>
              <a:rPr lang="cs-CZ" altLang="cs-CZ" sz="2400" b="1" dirty="0"/>
              <a:t>institucionalizované právní vztahy mezi státy </a:t>
            </a:r>
            <a:r>
              <a:rPr lang="cs-CZ" altLang="cs-CZ" sz="2400" dirty="0"/>
              <a:t>– diplomatické styky, zvláštní orgány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5C4F9-E6F5-ACE1-1CE4-9E76097A1D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3600" dirty="0"/>
              <a:t>Diplomatické mise (ambasády) rezidentní a nerezidentní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515FD-3629-2875-D7F3-39F9899E1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580" algn="just">
              <a:lnSpc>
                <a:spcPct val="115000"/>
              </a:lnSpc>
              <a:spcAft>
                <a:spcPts val="1000"/>
              </a:spcAft>
            </a:pPr>
            <a:endParaRPr lang="cs-CZ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68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Česká republika:</a:t>
            </a:r>
            <a:endParaRPr lang="cs-CZ" sz="2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REZIDENTNÍ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 83 států a 5 mezinárodních organizací (tj. v dané destinaci sídlí zastupitelský úřad)</a:t>
            </a: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NEREZIDENTNÍ  - 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diplomatické styky ano, ale pověřený zastupitelský úřad je jinde (Malta – Řím, Afghánistán –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Islamabád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527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1C954DB-C5E6-4008-9519-30A1FB3F3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Diplomatický a konzulární sbor, doyen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B9C2EE2-F972-45AB-AF9E-1D4005610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2060575"/>
            <a:ext cx="8785225" cy="4464050"/>
          </a:xfrm>
          <a:solidFill>
            <a:srgbClr val="C7F9B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Diplomatický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diplomatique</a:t>
            </a:r>
            <a:r>
              <a:rPr lang="cs-CZ" altLang="cs-CZ" dirty="0"/>
              <a:t> = </a:t>
            </a:r>
            <a:r>
              <a:rPr lang="cs-CZ" altLang="cs-CZ" b="1" dirty="0"/>
              <a:t>CD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Konzulární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consulaire</a:t>
            </a:r>
            <a:r>
              <a:rPr lang="cs-CZ" altLang="cs-CZ" dirty="0"/>
              <a:t> = </a:t>
            </a:r>
            <a:r>
              <a:rPr lang="cs-CZ" altLang="cs-CZ" b="1" dirty="0"/>
              <a:t>CC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Doyen: </a:t>
            </a:r>
            <a:r>
              <a:rPr lang="cs-CZ" altLang="cs-CZ" dirty="0">
                <a:solidFill>
                  <a:srgbClr val="CC0000"/>
                </a:solidFill>
              </a:rPr>
              <a:t>hodností a pořadím nejstarší diplomatický zástupce (v ČR vždy papežský nuncius)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téměř výhradně protokolární funkce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FE8C4F-1D0C-2DC8-7F4F-85F36C8E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9"/>
            <a:ext cx="8305800" cy="2952328"/>
          </a:xfrm>
        </p:spPr>
        <p:txBody>
          <a:bodyPr/>
          <a:lstStyle/>
          <a:p>
            <a:pPr algn="l"/>
            <a:r>
              <a:rPr lang="cs-CZ" dirty="0"/>
              <a:t>Apoštolský nuncius = </a:t>
            </a:r>
            <a:r>
              <a:rPr lang="cs-CZ" b="1" dirty="0"/>
              <a:t>doyen CD</a:t>
            </a:r>
            <a:br>
              <a:rPr lang="cs-CZ" dirty="0"/>
            </a:br>
            <a:r>
              <a:rPr lang="cs-CZ" dirty="0"/>
              <a:t>  </a:t>
            </a:r>
            <a:r>
              <a:rPr lang="cs-CZ" sz="3600" dirty="0"/>
              <a:t>do r. 2022			od r. 2022</a:t>
            </a:r>
            <a:br>
              <a:rPr lang="cs-CZ" dirty="0"/>
            </a:br>
            <a:r>
              <a:rPr lang="cs-CZ" sz="1200" dirty="0">
                <a:solidFill>
                  <a:schemeClr val="bg1"/>
                </a:solidFill>
              </a:rPr>
              <a:t>mm</a:t>
            </a:r>
            <a:br>
              <a:rPr lang="cs-CZ" dirty="0"/>
            </a:br>
            <a:r>
              <a:rPr lang="cs-CZ" sz="2800" b="0" i="0" u="none" strike="noStrike" dirty="0" err="1">
                <a:solidFill>
                  <a:srgbClr val="000000"/>
                </a:solidFill>
                <a:latin typeface="Calibri" panose="020F0502020204030204" pitchFamily="34" charset="0"/>
              </a:rPr>
              <a:t>Msgr</a:t>
            </a:r>
            <a:r>
              <a:rPr lang="cs-CZ" sz="28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. Charles D. </a:t>
            </a:r>
            <a:r>
              <a:rPr lang="cs-CZ" sz="2800" b="0" i="0" u="none" strike="noStrike" dirty="0" err="1">
                <a:solidFill>
                  <a:srgbClr val="000000"/>
                </a:solidFill>
                <a:latin typeface="Calibri" panose="020F0502020204030204" pitchFamily="34" charset="0"/>
              </a:rPr>
              <a:t>Balvo</a:t>
            </a:r>
            <a:br>
              <a:rPr lang="cs-CZ" sz="28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			        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Noticia Text"/>
              </a:rPr>
              <a:t>arcibiskup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Noticia Text"/>
              </a:rPr>
              <a:t>Jude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Noticia Text"/>
              </a:rPr>
              <a:t>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Noticia Text"/>
              </a:rPr>
              <a:t>Thaddeus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Noticia Text"/>
              </a:rPr>
              <a:t> Okolo</a:t>
            </a:r>
            <a:br>
              <a:rPr lang="cs-CZ" sz="18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7ACD696-E247-1534-9AC5-8A49B8014F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2643" y="3284984"/>
            <a:ext cx="4244280" cy="2736304"/>
          </a:xfr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792EEF4-AA32-C828-D088-8484F484346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84984"/>
            <a:ext cx="424428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615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B5EEB-BDDD-21A3-CBC5-2985EEDC0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cs-CZ" sz="3600" dirty="0"/>
              <a:t>Protokolární pořadí diplomatického a konzulárního sboru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3ED28-A3B2-5FE4-6185-C81DEAA8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  <a:solidFill>
            <a:srgbClr val="FFFF99"/>
          </a:solidFill>
        </p:spPr>
        <p:txBody>
          <a:bodyPr/>
          <a:lstStyle/>
          <a:p>
            <a:r>
              <a:rPr lang="cs-CZ" sz="2400" dirty="0"/>
              <a:t>1. doyen (apoštolský nuncius) </a:t>
            </a:r>
          </a:p>
          <a:p>
            <a:r>
              <a:rPr lang="cs-CZ" sz="2400" dirty="0"/>
              <a:t>2. mimořádní a zplnomocnění velvyslanci </a:t>
            </a:r>
          </a:p>
          <a:p>
            <a:r>
              <a:rPr lang="cs-CZ" sz="2400" dirty="0"/>
              <a:t>3. chargé d´affaires en </a:t>
            </a:r>
            <a:r>
              <a:rPr lang="cs-CZ" sz="2400" dirty="0" err="1"/>
              <a:t>pied</a:t>
            </a:r>
            <a:r>
              <a:rPr lang="cs-CZ" sz="2400" dirty="0"/>
              <a:t> </a:t>
            </a:r>
          </a:p>
          <a:p>
            <a:r>
              <a:rPr lang="cs-CZ" sz="2400" dirty="0"/>
              <a:t>4. chargé d´affaires ad interim </a:t>
            </a:r>
          </a:p>
          <a:p>
            <a:r>
              <a:rPr lang="cs-CZ" sz="2400" dirty="0"/>
              <a:t>5. generální konzulové </a:t>
            </a:r>
          </a:p>
          <a:p>
            <a:r>
              <a:rPr lang="cs-CZ" sz="2400" dirty="0"/>
              <a:t>6. konzulové </a:t>
            </a:r>
          </a:p>
          <a:p>
            <a:r>
              <a:rPr lang="cs-CZ" sz="2400" dirty="0"/>
              <a:t>7. generální honorární konzulové </a:t>
            </a:r>
          </a:p>
          <a:p>
            <a:r>
              <a:rPr lang="cs-CZ" sz="2400" dirty="0"/>
              <a:t>8. honorární konzulové </a:t>
            </a:r>
          </a:p>
          <a:p>
            <a:r>
              <a:rPr lang="cs-CZ" sz="2400" dirty="0"/>
              <a:t>Pořadí uvnitř jednotlivých skupin se řídí datem předání pověřovacích listin, příjezdu či nástupu do funkce v ČR.</a:t>
            </a:r>
          </a:p>
        </p:txBody>
      </p:sp>
    </p:spTree>
    <p:extLst>
      <p:ext uri="{BB962C8B-B14F-4D97-AF65-F5344CB8AC3E}">
        <p14:creationId xmlns:p14="http://schemas.microsoft.com/office/powerpoint/2010/main" val="3183302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E7DA9-132A-C743-A176-F1FA2169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Oslovování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4942E-B99E-8ED9-35EC-CF9502A9E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Nutno dbát správného oslovení: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oslovení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JEHO EXCELLENCE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možno pro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velvyslance,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hlavu státu, premiéra, šéfa parlamentu (komory)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oslovení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JEHO EMINENCE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místo JEHO EXCELLENCE v případě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církevních hodnostářů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excellent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= vynikající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éminent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= znamenitý (synonyma)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69940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620F14AB-6F5D-4868-A563-59752DF8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/>
          <a:lstStyle/>
          <a:p>
            <a:pPr>
              <a:defRPr/>
            </a:pPr>
            <a:r>
              <a:rPr lang="cs-CZ" altLang="cs-CZ" sz="4000" dirty="0">
                <a:solidFill>
                  <a:srgbClr val="C00000"/>
                </a:solidFill>
              </a:rPr>
              <a:t>Komunikace MZV – </a:t>
            </a:r>
            <a:r>
              <a:rPr lang="cs-CZ" altLang="cs-CZ" sz="4000" dirty="0" err="1">
                <a:solidFill>
                  <a:srgbClr val="C00000"/>
                </a:solidFill>
              </a:rPr>
              <a:t>dipl</a:t>
            </a:r>
            <a:r>
              <a:rPr lang="cs-CZ" altLang="cs-CZ" sz="4000" dirty="0">
                <a:solidFill>
                  <a:srgbClr val="C00000"/>
                </a:solidFill>
              </a:rPr>
              <a:t>. mise</a:t>
            </a:r>
            <a:br>
              <a:rPr lang="cs-CZ" altLang="cs-CZ" sz="4000" dirty="0">
                <a:solidFill>
                  <a:srgbClr val="C00000"/>
                </a:solidFill>
              </a:rPr>
            </a:br>
            <a:r>
              <a:rPr lang="cs-CZ" altLang="cs-CZ" sz="4000" dirty="0">
                <a:solidFill>
                  <a:srgbClr val="C00000"/>
                </a:solidFill>
              </a:rPr>
              <a:t>nebo mezi </a:t>
            </a:r>
            <a:r>
              <a:rPr lang="cs-CZ" altLang="cs-CZ" sz="4000" dirty="0" err="1">
                <a:solidFill>
                  <a:srgbClr val="C00000"/>
                </a:solidFill>
              </a:rPr>
              <a:t>dipl</a:t>
            </a:r>
            <a:r>
              <a:rPr lang="cs-CZ" altLang="cs-CZ" sz="4000" dirty="0">
                <a:solidFill>
                  <a:srgbClr val="C00000"/>
                </a:solidFill>
              </a:rPr>
              <a:t>. misemi</a:t>
            </a:r>
            <a:br>
              <a:rPr lang="cs-CZ" altLang="cs-CZ" sz="4000" dirty="0">
                <a:solidFill>
                  <a:srgbClr val="C00000"/>
                </a:solidFill>
              </a:rPr>
            </a:br>
            <a:r>
              <a:rPr lang="cs-CZ" altLang="cs-CZ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Verbální nóta (sdělení)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ED2EF02-8950-4D1A-B821-59E7B2EF6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>
              <a:defRPr/>
            </a:pP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zahraničních věcí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projevuje úctu 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královskému dánskému vyslanectví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 čest sdělit mu toto:</a:t>
            </a:r>
          </a:p>
          <a:p>
            <a:pPr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…(vlastní text)</a:t>
            </a:r>
          </a:p>
          <a:p>
            <a:pPr marL="0" indent="0">
              <a:buFontTx/>
              <a:buNone/>
              <a:defRPr/>
            </a:pPr>
            <a:endParaRPr lang="cs-CZ" alt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zahraničních věcí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 této příležitosti, aby znovu ujistilo 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 dánské vyslanectví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své hluboké úctě.</a:t>
            </a:r>
          </a:p>
          <a:p>
            <a:pPr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Praze dne 25. října 1962.</a:t>
            </a:r>
          </a:p>
          <a:p>
            <a:pPr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3CBAB5C2-34C1-4DF1-A0E0-0710F13916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Odpověď na verbální nótu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2B24C7CA-EF23-4413-B138-94F1680E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 dánské vyslanectví projevuje úctu ministerstvu zahraničních věcí a má čest mu sdělit toto:</a:t>
            </a:r>
          </a:p>
          <a:p>
            <a:pPr marL="0" indent="0">
              <a:buFontTx/>
              <a:buNone/>
              <a:defRPr/>
            </a:pPr>
            <a:r>
              <a:rPr lang="cs-CZ" alt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…..(text)</a:t>
            </a:r>
          </a:p>
          <a:p>
            <a:pPr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 dánské vyslanectví používá této příležitosti, aby znovu ujistilo ministerstvo zahraničních věcí o své hluboké úctě.</a:t>
            </a:r>
          </a:p>
          <a:p>
            <a:pPr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Praze dne 25. října 1962.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A4D41B0-FD2C-4F4C-94EB-568835C9B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2F1991A-F876-463B-ABB8-009FE6F19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488" y="1628775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/>
              <a:t>  </a:t>
            </a:r>
          </a:p>
        </p:txBody>
      </p:sp>
      <p:pic>
        <p:nvPicPr>
          <p:cNvPr id="19460" name="Picture 2">
            <a:extLst>
              <a:ext uri="{FF2B5EF4-FFF2-40B4-BE49-F238E27FC236}">
                <a16:creationId xmlns:a16="http://schemas.microsoft.com/office/drawing/2014/main" id="{63041AC5-767B-42A0-980F-7544B3B6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88913"/>
            <a:ext cx="4895850" cy="684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A4D41B0-FD2C-4F4C-94EB-568835C9B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2F1991A-F876-463B-ABB8-009FE6F19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488" y="1628775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/>
              <a:t>  </a:t>
            </a:r>
          </a:p>
        </p:txBody>
      </p:sp>
      <p:pic>
        <p:nvPicPr>
          <p:cNvPr id="19460" name="Picture 2">
            <a:extLst>
              <a:ext uri="{FF2B5EF4-FFF2-40B4-BE49-F238E27FC236}">
                <a16:creationId xmlns:a16="http://schemas.microsoft.com/office/drawing/2014/main" id="{63041AC5-767B-42A0-980F-7544B3B6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-1323528"/>
            <a:ext cx="7344816" cy="987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490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CAD92-5ED8-220A-E5AC-75947CC99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C7F9B9"/>
          </a:solidFill>
        </p:spPr>
        <p:txBody>
          <a:bodyPr/>
          <a:lstStyle/>
          <a:p>
            <a:r>
              <a:rPr lang="cs-CZ" dirty="0"/>
              <a:t>Jednotlivé typy diplomatických nót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85EB3-4350-11AD-FD1E-208A5D402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/>
          <a:lstStyle/>
          <a:p>
            <a:r>
              <a:rPr lang="cs-CZ" dirty="0"/>
              <a:t>verbální</a:t>
            </a:r>
          </a:p>
          <a:p>
            <a:r>
              <a:rPr lang="cs-CZ" dirty="0"/>
              <a:t>protestní</a:t>
            </a:r>
          </a:p>
          <a:p>
            <a:r>
              <a:rPr lang="cs-CZ" dirty="0"/>
              <a:t>omluvné</a:t>
            </a:r>
          </a:p>
          <a:p>
            <a:r>
              <a:rPr lang="cs-CZ" dirty="0"/>
              <a:t>blahopřejné, kondolenční</a:t>
            </a:r>
          </a:p>
          <a:p>
            <a:r>
              <a:rPr lang="cs-CZ" dirty="0"/>
              <a:t>cirkulární (hromadné) - </a:t>
            </a:r>
            <a:r>
              <a:rPr lang="cs-CZ" sz="2000" dirty="0"/>
              <a:t>Diplomatický protokol Ministerstva zahraničních věcí České republiky projevuje úctu všem diplomatickým misím, konzulárním úřadům a mezinárodním organizacím v Praze a má čest sdělit následující: …. </a:t>
            </a:r>
          </a:p>
        </p:txBody>
      </p:sp>
    </p:spTree>
    <p:extLst>
      <p:ext uri="{BB962C8B-B14F-4D97-AF65-F5344CB8AC3E}">
        <p14:creationId xmlns:p14="http://schemas.microsoft.com/office/powerpoint/2010/main" val="399997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BBDED55-715B-4C9E-A100-34E907D886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008000"/>
                </a:solidFill>
              </a:rPr>
              <a:t>Historie diplomatických vztahů </a:t>
            </a:r>
            <a:r>
              <a:rPr lang="cs-CZ" altLang="cs-CZ" b="1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E673EAE-A957-4596-81D2-56F4055D2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utváření států – vztahy mezi nimi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i="1" dirty="0"/>
              <a:t>původně: stát = panovník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zmocněnci místo samotných panovníků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Řecko, Řím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delegace: </a:t>
            </a:r>
            <a:r>
              <a:rPr lang="cs-CZ" altLang="cs-CZ" dirty="0" err="1"/>
              <a:t>legatus</a:t>
            </a:r>
            <a:r>
              <a:rPr lang="cs-CZ" altLang="cs-CZ" dirty="0"/>
              <a:t>, </a:t>
            </a:r>
            <a:r>
              <a:rPr lang="cs-CZ" altLang="cs-CZ" dirty="0" err="1"/>
              <a:t>orator</a:t>
            </a:r>
            <a:r>
              <a:rPr lang="cs-CZ" altLang="cs-CZ" dirty="0"/>
              <a:t>, nuncius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dosud vše ad hoc – jednorázová pověření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CC0000"/>
                </a:solidFill>
              </a:rPr>
              <a:t>stálí (dlouhodobí) zástupci: od XVII. století – od Vestfálského míru 1648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mocnosti: Francie, Švédsko, Habsburská </a:t>
            </a:r>
            <a:r>
              <a:rPr lang="cs-CZ" altLang="cs-CZ" sz="2800" dirty="0" err="1"/>
              <a:t>mon</a:t>
            </a:r>
            <a:r>
              <a:rPr lang="cs-CZ" altLang="cs-CZ" sz="2800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F6A1EF53-1770-40C9-B900-87F39F5AB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Výsady a imunity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9353F6-7472-4E7A-8C86-2EFD8CC15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8195" y="1412776"/>
            <a:ext cx="8228013" cy="5040287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výsady - hmotně právní 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imunity - procesně právní (kromě daňové, je to výsada)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u některých neurčité rozlišení (nedotknutelnost)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nositel: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mise (úřad)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člen mise (osoba)</a:t>
            </a:r>
          </a:p>
          <a:p>
            <a:pPr marL="496887" lvl="1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Administrativa na MZV: diplomatický protokol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4B7D62D-A7B4-4D94-A85F-63DCA6936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pPr eaLnBrk="1" hangingPunct="1"/>
            <a:r>
              <a:rPr lang="cs-CZ" altLang="cs-CZ" dirty="0"/>
              <a:t>Výsady diplomatické </a:t>
            </a:r>
            <a:r>
              <a:rPr lang="cs-CZ" altLang="cs-CZ" b="1" dirty="0">
                <a:solidFill>
                  <a:srgbClr val="CC0000"/>
                </a:solidFill>
              </a:rPr>
              <a:t>mise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43FE51E-BA9C-4B9E-9042-BADDF7C00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484785"/>
            <a:ext cx="8712968" cy="5098578"/>
          </a:xfrm>
          <a:solidFill>
            <a:srgbClr val="F1ECC5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/>
              <a:t>pomoc</a:t>
            </a:r>
            <a:r>
              <a:rPr lang="cs-CZ" altLang="cs-CZ" sz="2200" dirty="0"/>
              <a:t> při získávání místností, ubytování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dirty="0"/>
              <a:t>všemožné </a:t>
            </a:r>
            <a:r>
              <a:rPr lang="cs-CZ" altLang="cs-CZ" sz="2200" b="1" i="1" dirty="0">
                <a:solidFill>
                  <a:srgbClr val="006600"/>
                </a:solidFill>
              </a:rPr>
              <a:t>usnadnění výkonu funkcí</a:t>
            </a:r>
            <a:r>
              <a:rPr lang="cs-CZ" altLang="cs-CZ" sz="2200" i="1" dirty="0"/>
              <a:t> mise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dirty="0"/>
              <a:t>právo vyvěšovat vlajku a státní znak (mise, rezidence velvyslance)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nedotknutelnost</a:t>
            </a:r>
            <a:r>
              <a:rPr lang="cs-CZ" altLang="cs-CZ" sz="2200" b="1" dirty="0"/>
              <a:t> místností,</a:t>
            </a:r>
            <a:r>
              <a:rPr lang="cs-CZ" altLang="cs-CZ" sz="2200" dirty="0"/>
              <a:t> archivů a písemností – zákaz vstupu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ochrana </a:t>
            </a:r>
            <a:r>
              <a:rPr lang="cs-CZ" altLang="cs-CZ" sz="2200" b="1" dirty="0"/>
              <a:t>proti vniknutí,</a:t>
            </a:r>
            <a:r>
              <a:rPr lang="cs-CZ" altLang="cs-CZ" sz="2200" dirty="0"/>
              <a:t> poškození, újmě důstojnosti – mise, dopravní prostředky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daňová imunita</a:t>
            </a:r>
            <a:r>
              <a:rPr lang="cs-CZ" altLang="cs-CZ" sz="2200" dirty="0"/>
              <a:t> = přímé daně, fakultativně refundace nepřímých daní (nenárokové)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svoboda spojení,</a:t>
            </a:r>
            <a:r>
              <a:rPr lang="cs-CZ" altLang="cs-CZ" sz="2200" dirty="0"/>
              <a:t> diplomatická pošta nedotknutelná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dirty="0"/>
              <a:t>diplomatický </a:t>
            </a:r>
            <a:r>
              <a:rPr lang="cs-CZ" altLang="cs-CZ" sz="2200" b="1" dirty="0">
                <a:solidFill>
                  <a:srgbClr val="006600"/>
                </a:solidFill>
              </a:rPr>
              <a:t>kurýr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nezbytný počet vyhrazených parkovacích míst </a:t>
            </a:r>
            <a:r>
              <a:rPr lang="cs-CZ" altLang="cs-CZ" sz="2200" dirty="0"/>
              <a:t>(nepovinné) </a:t>
            </a:r>
            <a:r>
              <a:rPr lang="cs-CZ" altLang="cs-CZ" sz="2200" b="1" dirty="0">
                <a:solidFill>
                  <a:srgbClr val="006600"/>
                </a:solidFill>
              </a:rPr>
              <a:t>- </a:t>
            </a:r>
            <a:r>
              <a:rPr lang="cs-CZ" altLang="cs-CZ" sz="2200" dirty="0"/>
              <a:t>jen pro sekretariát velvyslance (vozidla mise + hosté)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45906ED0-785A-473A-A577-5DFF7E623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1295871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Imunity </a:t>
            </a:r>
            <a:r>
              <a:rPr lang="cs-CZ" altLang="cs-CZ" u="sng" dirty="0"/>
              <a:t>diplomatické mise</a:t>
            </a:r>
            <a:r>
              <a:rPr lang="cs-CZ" altLang="cs-CZ" dirty="0"/>
              <a:t> - 1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7445943-C81B-4C41-B4EC-773ED7BD0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60563"/>
            <a:ext cx="8228013" cy="4443412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Nedotknutelnost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místností a pozemků mise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archívů, písemností a </a:t>
            </a:r>
            <a:r>
              <a:rPr lang="cs-CZ" altLang="cs-CZ" dirty="0" err="1"/>
              <a:t>úř</a:t>
            </a:r>
            <a:r>
              <a:rPr lang="cs-CZ" altLang="cs-CZ" dirty="0"/>
              <a:t>. korespondence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ochrana mise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Místnosti a majetek, vozidla</a:t>
            </a:r>
            <a:r>
              <a:rPr lang="cs-CZ" altLang="cs-CZ" dirty="0"/>
              <a:t> – imunní proti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prohlídce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zabavení, exekuci</a:t>
            </a:r>
          </a:p>
        </p:txBody>
      </p:sp>
      <p:pic>
        <p:nvPicPr>
          <p:cNvPr id="4" name="Grafický objekt 3" descr="Domov se souvislou výplní">
            <a:extLst>
              <a:ext uri="{FF2B5EF4-FFF2-40B4-BE49-F238E27FC236}">
                <a16:creationId xmlns:a16="http://schemas.microsoft.com/office/drawing/2014/main" id="{69D739FE-26BB-5C77-85D1-39B3EA66CC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28384" y="842865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1B45D1CF-1359-4C52-AD18-ADA88FB9C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diplomatické mise</a:t>
            </a:r>
            <a:r>
              <a:rPr lang="cs-CZ" altLang="cs-CZ"/>
              <a:t> - 2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BBB5FF3-EEA9-48BC-8CAA-4C85D6F6B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040560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Daňová imunita </a:t>
            </a:r>
            <a:r>
              <a:rPr lang="cs-CZ" altLang="cs-CZ" b="1" i="1" dirty="0"/>
              <a:t>(je výjimečně hmotněprávní)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osvobození od daní a dávek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včetně poplatků za víza aj.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kromě placených služeb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Nedotknutelnost diplomatické pošty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zadržení, otevření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zásilky, kurýr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Ochrana spojení mise s ústředím</a:t>
            </a:r>
          </a:p>
        </p:txBody>
      </p:sp>
      <p:pic>
        <p:nvPicPr>
          <p:cNvPr id="3" name="Grafický objekt 2" descr="Domov se souvislou výplní">
            <a:extLst>
              <a:ext uri="{FF2B5EF4-FFF2-40B4-BE49-F238E27FC236}">
                <a16:creationId xmlns:a16="http://schemas.microsoft.com/office/drawing/2014/main" id="{F20FE0B6-42F8-BBB1-B62A-CF6A170CDF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70813" y="980728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14CF1-8CE4-A308-2C91-36FA9AF7EB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/>
              <a:t>Daňová imunita - poplatky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5D015-826E-89EF-0EA1-5E66346FA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C00000"/>
                </a:solidFill>
              </a:rPr>
              <a:t>poplatky za užívání komunikace </a:t>
            </a:r>
          </a:p>
          <a:p>
            <a:pPr lvl="1"/>
            <a:r>
              <a:rPr lang="cs-CZ" dirty="0"/>
              <a:t>ČR: osvobození od dálničních poplatků</a:t>
            </a:r>
          </a:p>
          <a:p>
            <a:pPr lvl="1"/>
            <a:r>
              <a:rPr lang="cs-CZ" dirty="0"/>
              <a:t>GB: vyžaduje placení poplatku za vjezd do centra Londýna</a:t>
            </a:r>
          </a:p>
          <a:p>
            <a:r>
              <a:rPr lang="cs-CZ" sz="2800" dirty="0"/>
              <a:t> </a:t>
            </a:r>
            <a:r>
              <a:rPr lang="cs-CZ" sz="2800" i="1" dirty="0">
                <a:solidFill>
                  <a:srgbClr val="C00000"/>
                </a:solidFill>
              </a:rPr>
              <a:t>nepřímé daně – spotřební (akcízy) </a:t>
            </a:r>
            <a:r>
              <a:rPr lang="cs-CZ" sz="2800" dirty="0"/>
              <a:t>– alkohol, tabák, pohonné hmoty: není nárok, záleží na přijímajícím státu (zvláštní forma prodeje, množstevní omezení)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poplatky za R + TV: </a:t>
            </a:r>
            <a:r>
              <a:rPr lang="cs-CZ" sz="2800" dirty="0"/>
              <a:t>osvobození (nepovinné)</a:t>
            </a:r>
          </a:p>
        </p:txBody>
      </p:sp>
    </p:spTree>
    <p:extLst>
      <p:ext uri="{BB962C8B-B14F-4D97-AF65-F5344CB8AC3E}">
        <p14:creationId xmlns:p14="http://schemas.microsoft.com/office/powerpoint/2010/main" val="37761986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816A7-7597-4F21-8F30-40B0702E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sz="3600" dirty="0"/>
              <a:t>Poplatek za vjezd do centra Londýna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948DBF-FD27-4F66-9DD7-55EC8BD56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000" dirty="0">
                <a:solidFill>
                  <a:srgbClr val="FF0000"/>
                </a:solidFill>
              </a:rPr>
              <a:t>Spadá pod daňovou imunitu?</a:t>
            </a:r>
          </a:p>
          <a:p>
            <a:r>
              <a:rPr lang="cs-CZ" sz="2000" dirty="0">
                <a:solidFill>
                  <a:srgbClr val="FF0000"/>
                </a:solidFill>
              </a:rPr>
              <a:t>Je to porušení výsady všemožně usnadnit výkon funkce mise?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Asi třetina diplomatických misí v Londýně neplatí poplatky za vjezd autem do centra metropole. Mají prý za to, že se jedná o daň, z níž jsou osvobozeny. Město trvá na tom, že se jedná o poplatek a výjimka se na něj nevztahuje. Česko dluží 480 190 liber = 13,75 milionu Kč.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Podle české diplomacie vymáhání mýtného za vjezd aut ambasády do centra odporuje článku 25 Vídeňské úmluvy o diplomatických stycích. Ten je velmi stručný a říká, že „přijímající stát </a:t>
            </a: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všemožně usnadní výkon funkcí mise“. 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Jde o místní poplatek, který je v rozporu s článkem 25. 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 centru Londýna se nachází všechny centrální instituce, které diplomaté každý den služebně navštěvují. 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Poplatek činí 15 liber denně za každé vozidlo. Jiné ambasády dluží: USA – v přepočtu 400 milionů korun, Japonci 286 milionů, Indie 243 milionů, Čína 229 milionů.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39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3BB7D-24B2-6A3F-489E-4CF686A62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C7F9B9"/>
          </a:solidFill>
        </p:spPr>
        <p:txBody>
          <a:bodyPr/>
          <a:lstStyle/>
          <a:p>
            <a:r>
              <a:rPr lang="cs-CZ" dirty="0"/>
              <a:t>Osvobození od dálničního poplatku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01EC1F-D5A4-82C6-E74C-BF2EFAD3C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57" y="1916832"/>
            <a:ext cx="8229600" cy="4525963"/>
          </a:xfrm>
        </p:spPr>
        <p:txBody>
          <a:bodyPr/>
          <a:lstStyle/>
          <a:p>
            <a:r>
              <a:rPr lang="cs-CZ" dirty="0"/>
              <a:t>Podle zákona č. 13/1997 Sb., o pozemních komunikacích, budou (jsou) motorová vozidla, která jsou označena registračními značkami začínajícími písmeny CD, XX, XS a HC, osvobozena od zpoplatnění za užití vybraných pozemních komunikací (dálniční poplatek nebo mýto). </a:t>
            </a:r>
          </a:p>
        </p:txBody>
      </p:sp>
    </p:spTree>
    <p:extLst>
      <p:ext uri="{BB962C8B-B14F-4D97-AF65-F5344CB8AC3E}">
        <p14:creationId xmlns:p14="http://schemas.microsoft.com/office/powerpoint/2010/main" val="9078054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7F95B97A-4CD9-4CC4-9CF7-FE2B5D5D7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1"/>
            <a:ext cx="8228012" cy="1080418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600" b="1" dirty="0"/>
              <a:t>Imunity </a:t>
            </a:r>
            <a:r>
              <a:rPr lang="cs-CZ" altLang="cs-CZ" sz="3600" b="1" u="sng" dirty="0"/>
              <a:t>členů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dipl</a:t>
            </a:r>
            <a:r>
              <a:rPr lang="cs-CZ" altLang="cs-CZ" sz="3600" b="1" dirty="0"/>
              <a:t>. mise – 1</a:t>
            </a:r>
            <a:br>
              <a:rPr lang="cs-CZ" altLang="cs-CZ" sz="3600" b="1" dirty="0"/>
            </a:br>
            <a:r>
              <a:rPr lang="cs-CZ" altLang="cs-CZ" sz="2800" dirty="0"/>
              <a:t>(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zástupci vč. rodinných příslušníků a ATP)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9465682-D2F2-477E-BAF8-4D741BB49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12776"/>
            <a:ext cx="8229600" cy="5328592"/>
          </a:xfrm>
        </p:spPr>
        <p:txBody>
          <a:bodyPr tIns="32002"/>
          <a:lstStyle/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800" b="1" dirty="0">
              <a:solidFill>
                <a:schemeClr val="bg1"/>
              </a:solidFill>
              <a:highlight>
                <a:srgbClr val="FF6600"/>
              </a:highlight>
            </a:endParaRPr>
          </a:p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Imunita absolutní  x  funkční </a:t>
            </a:r>
            <a:r>
              <a:rPr lang="cs-CZ" altLang="cs-CZ" sz="800" b="1" dirty="0">
                <a:solidFill>
                  <a:schemeClr val="bg1"/>
                </a:solidFill>
                <a:highlight>
                  <a:srgbClr val="FF6600"/>
                </a:highlight>
              </a:rPr>
              <a:t>.</a:t>
            </a: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 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Nedotknutelnost osoby člena mise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nepřípustnost zatčení, zadržení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útoky x osobě, svobodě, důstojnosti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vč. </a:t>
            </a:r>
            <a:r>
              <a:rPr lang="cs-CZ" altLang="cs-CZ" sz="2500" i="1" dirty="0"/>
              <a:t>soukromého obydlí</a:t>
            </a:r>
            <a:r>
              <a:rPr lang="cs-CZ" altLang="cs-CZ" sz="2500" dirty="0"/>
              <a:t> a majetku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Vynětí z jurisdikce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trestní (absolutní)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civilní a správní (</a:t>
            </a:r>
            <a:r>
              <a:rPr lang="cs-CZ" altLang="cs-CZ" sz="2500" dirty="0" err="1"/>
              <a:t>dipl</a:t>
            </a:r>
            <a:r>
              <a:rPr lang="cs-CZ" altLang="cs-CZ" sz="2500" dirty="0"/>
              <a:t>. </a:t>
            </a:r>
            <a:r>
              <a:rPr lang="cs-CZ" altLang="cs-CZ" sz="2500" dirty="0" err="1"/>
              <a:t>zást</a:t>
            </a:r>
            <a:r>
              <a:rPr lang="cs-CZ" altLang="cs-CZ" sz="2500" dirty="0"/>
              <a:t>. – absolutní s výjimkami v případech soukromých kauz, ATP – funkční)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svědek, exekuce</a:t>
            </a:r>
          </a:p>
        </p:txBody>
      </p:sp>
      <p:pic>
        <p:nvPicPr>
          <p:cNvPr id="3" name="Grafický objekt 2" descr="Skupina mužů se souvislou výplní">
            <a:extLst>
              <a:ext uri="{FF2B5EF4-FFF2-40B4-BE49-F238E27FC236}">
                <a16:creationId xmlns:a16="http://schemas.microsoft.com/office/drawing/2014/main" id="{5797F246-C9E1-526C-0635-C41FA898F0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34312" y="129208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6187A0B2-6FF5-41EF-A0C3-8C1829F81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260350"/>
            <a:ext cx="8228013" cy="884238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Imunity </a:t>
            </a:r>
            <a:r>
              <a:rPr lang="cs-CZ" altLang="cs-CZ" u="sng" dirty="0"/>
              <a:t>členů</a:t>
            </a:r>
            <a:r>
              <a:rPr lang="cs-CZ" altLang="cs-CZ" dirty="0"/>
              <a:t> </a:t>
            </a:r>
            <a:r>
              <a:rPr lang="cs-CZ" altLang="cs-CZ" dirty="0" err="1"/>
              <a:t>dipl</a:t>
            </a:r>
            <a:r>
              <a:rPr lang="cs-CZ" altLang="cs-CZ" dirty="0"/>
              <a:t>. mise - 2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7A86A7-5514-4294-A002-58E4CE1EE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352730" cy="5040313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vynětí ze sociálního zabezpečení (pojištění) </a:t>
            </a:r>
            <a:r>
              <a:rPr lang="cs-CZ" altLang="cs-CZ" sz="2400" dirty="0"/>
              <a:t>přijímajícího státu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daňová imunita: 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netýká se nepřímých daní (ale...)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výjimky pro soukromé věci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bezcelní dovoz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potřeby mise, osobní potřeby, domácnost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osobní zavazadlo: prohlídka (ano – ne)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platí i pro členy rodiny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služební personál: </a:t>
            </a:r>
            <a:r>
              <a:rPr lang="cs-CZ" altLang="cs-CZ" sz="2400" dirty="0"/>
              <a:t>všude funkční imunita, daňová imunita: jen mzda </a:t>
            </a:r>
          </a:p>
        </p:txBody>
      </p:sp>
      <p:pic>
        <p:nvPicPr>
          <p:cNvPr id="2" name="Grafický objekt 1" descr="Skupina mužů se souvislou výplní">
            <a:extLst>
              <a:ext uri="{FF2B5EF4-FFF2-40B4-BE49-F238E27FC236}">
                <a16:creationId xmlns:a16="http://schemas.microsoft.com/office/drawing/2014/main" id="{8AF97118-A798-E368-D872-2749A8C6A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25242" y="687388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2882A-C09C-406D-B304-D3B3ECB4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F0000"/>
          </a:solidFill>
        </p:spPr>
        <p:txBody>
          <a:bodyPr/>
          <a:lstStyle/>
          <a:p>
            <a:r>
              <a:rPr lang="pl-PL" sz="3600" dirty="0" err="1">
                <a:solidFill>
                  <a:srgbClr val="FFFF00"/>
                </a:solidFill>
              </a:rPr>
              <a:t>Dopravní</a:t>
            </a:r>
            <a:r>
              <a:rPr lang="pl-PL" sz="3600" dirty="0">
                <a:solidFill>
                  <a:srgbClr val="FFFF00"/>
                </a:solidFill>
              </a:rPr>
              <a:t> </a:t>
            </a:r>
            <a:r>
              <a:rPr lang="pl-PL" sz="3600" dirty="0" err="1">
                <a:solidFill>
                  <a:srgbClr val="FFFF00"/>
                </a:solidFill>
              </a:rPr>
              <a:t>přestupky</a:t>
            </a:r>
            <a:r>
              <a:rPr lang="pl-PL" sz="3600" dirty="0">
                <a:solidFill>
                  <a:srgbClr val="FFFF00"/>
                </a:solidFill>
              </a:rPr>
              <a:t> (</a:t>
            </a:r>
            <a:r>
              <a:rPr lang="pl-PL" sz="3600" dirty="0" err="1">
                <a:solidFill>
                  <a:srgbClr val="FFFF00"/>
                </a:solidFill>
              </a:rPr>
              <a:t>pokyny</a:t>
            </a:r>
            <a:r>
              <a:rPr lang="pl-PL" sz="3600" dirty="0">
                <a:solidFill>
                  <a:srgbClr val="FFFF00"/>
                </a:solidFill>
              </a:rPr>
              <a:t> MZV ČR)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A89DED-5ED7-474F-8DA7-1F4930E0D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00600"/>
          </a:xfrm>
        </p:spPr>
        <p:txBody>
          <a:bodyPr/>
          <a:lstStyle/>
          <a:p>
            <a:r>
              <a:rPr lang="cs-CZ" sz="1800" dirty="0"/>
              <a:t>V souladu s obecným mezinárodním právem a na základě judikátů mezinárodních soudů, názoru Komise OSN pro mezinárodní právo i převládající praxe států, lze výjimku z osobní nedotknutelnosti diplomatických zástupců, konzulárních úředníků a úředníků mezinárodních vládních organizací, resp. jejich úřadoven, připustit v případech, kde se jedná o </a:t>
            </a:r>
            <a:r>
              <a:rPr lang="cs-CZ" sz="1800" b="1" dirty="0"/>
              <a:t>nutnou sebeobranu</a:t>
            </a:r>
            <a:r>
              <a:rPr lang="cs-CZ" sz="1800" dirty="0"/>
              <a:t> (např. před </a:t>
            </a:r>
            <a:r>
              <a:rPr lang="cs-CZ" sz="1800" b="1" dirty="0"/>
              <a:t>fyzickým útokem na policistu </a:t>
            </a:r>
            <a:r>
              <a:rPr lang="cs-CZ" sz="1800" dirty="0"/>
              <a:t>osobou požívající imunitu zjevně pod vlivem alkoholu nebo návykových látek), kdy je třeba </a:t>
            </a:r>
            <a:r>
              <a:rPr lang="cs-CZ" sz="1800" b="1" dirty="0"/>
              <a:t>zabránit v páchání trestné činnosti ze strany diplomata </a:t>
            </a:r>
            <a:r>
              <a:rPr lang="cs-CZ" sz="1800" dirty="0"/>
              <a:t>a dokonce i v případě, kdy se osoba požívající výsad a imunit riziku ohrožení zdraví nebo života </a:t>
            </a:r>
            <a:r>
              <a:rPr lang="cs-CZ" sz="1800" b="1" dirty="0"/>
              <a:t>sama vystavuje. </a:t>
            </a:r>
            <a:r>
              <a:rPr lang="cs-CZ" sz="1800" dirty="0"/>
              <a:t>Výjimku z imunity lze uplatnit pouze při bezprostředním protiprávním jednání osob požívajících imunit. V těchto případech Policie ČR nebo městská policie </a:t>
            </a:r>
            <a:r>
              <a:rPr lang="cs-CZ" sz="1800" b="1" dirty="0"/>
              <a:t>informuje o případu co nejdříve jak cizí diplomatickou misi tak i Diplomatický protokol Ministerstva </a:t>
            </a:r>
            <a:r>
              <a:rPr lang="cs-CZ" sz="1800" b="1" dirty="0" err="1"/>
              <a:t>zahr</a:t>
            </a:r>
            <a:r>
              <a:rPr lang="cs-CZ" sz="1800" b="1" dirty="0"/>
              <a:t>. věcí ČR. </a:t>
            </a:r>
          </a:p>
          <a:p>
            <a:r>
              <a:rPr lang="cs-CZ" sz="1800" dirty="0"/>
              <a:t>Ve výjimečných případech může dále dojít k </a:t>
            </a:r>
            <a:r>
              <a:rPr lang="cs-CZ" sz="1800" b="1" dirty="0"/>
              <a:t>odtahu vozidla </a:t>
            </a:r>
            <a:r>
              <a:rPr lang="cs-CZ" sz="1800" dirty="0"/>
              <a:t>s diplomatickou registrační značkou. Jedná se zejména o situace, kdy toto vozidlo neoprávněně parkuje na vyhrazeném parkovišti (dochází tak k porušování veřejného zájmu a k poškozování subjektivních práv osob, kterým bylo parkoviště vyhrazeno).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72009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5582722-6B97-4991-A8F9-F9B262053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008000"/>
                </a:solidFill>
              </a:rPr>
              <a:t>Historie diplomatických vztahů </a:t>
            </a:r>
            <a:r>
              <a:rPr lang="cs-CZ" altLang="cs-CZ" b="1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2B801E3-75C4-4D4A-9C74-254B99482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679974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/>
            <a:r>
              <a:rPr lang="cs-CZ" altLang="cs-CZ" b="1" dirty="0"/>
              <a:t>moderní mezinárodní právo: </a:t>
            </a:r>
          </a:p>
          <a:p>
            <a:pPr lvl="1" eaLnBrk="1" hangingPunct="1"/>
            <a:r>
              <a:rPr lang="cs-CZ" altLang="cs-CZ" dirty="0"/>
              <a:t>obecné MP, zásada svrchované rovnosti</a:t>
            </a:r>
          </a:p>
          <a:p>
            <a:pPr eaLnBrk="1" hangingPunct="1"/>
            <a:r>
              <a:rPr lang="cs-CZ" altLang="cs-CZ" sz="2800" b="1" dirty="0"/>
              <a:t>ius </a:t>
            </a:r>
            <a:r>
              <a:rPr lang="cs-CZ" altLang="cs-CZ" sz="2800" b="1" dirty="0" err="1"/>
              <a:t>legationis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rgbClr val="0D38F1"/>
                </a:solidFill>
              </a:rPr>
              <a:t>(aktivní a pasivní právo vyslanecké)</a:t>
            </a:r>
            <a:r>
              <a:rPr lang="cs-CZ" altLang="cs-CZ" sz="2800" dirty="0"/>
              <a:t> </a:t>
            </a:r>
          </a:p>
          <a:p>
            <a:pPr eaLnBrk="1" hangingPunct="1"/>
            <a:r>
              <a:rPr lang="cs-CZ" altLang="cs-CZ" sz="2800" dirty="0"/>
              <a:t>výsady a imunity</a:t>
            </a:r>
          </a:p>
          <a:p>
            <a:pPr eaLnBrk="1" hangingPunct="1"/>
            <a:r>
              <a:rPr lang="cs-CZ" altLang="cs-CZ" sz="2800" dirty="0"/>
              <a:t>XIX. století: vydělování </a:t>
            </a:r>
            <a:r>
              <a:rPr lang="cs-CZ" altLang="cs-CZ" sz="2800" dirty="0">
                <a:solidFill>
                  <a:srgbClr val="CC0000"/>
                </a:solidFill>
              </a:rPr>
              <a:t>konzulů, </a:t>
            </a:r>
            <a:r>
              <a:rPr lang="cs-CZ" altLang="cs-CZ" sz="2800" dirty="0"/>
              <a:t>počátky </a:t>
            </a:r>
            <a:r>
              <a:rPr lang="cs-CZ" altLang="cs-CZ" sz="2800" dirty="0">
                <a:solidFill>
                  <a:srgbClr val="CC0000"/>
                </a:solidFill>
              </a:rPr>
              <a:t>mnohostranné diplomacie</a:t>
            </a:r>
            <a:r>
              <a:rPr lang="cs-CZ" altLang="cs-CZ" sz="2800" dirty="0"/>
              <a:t> (Vídeňský kongres 1815 – nové uspořádání Evropy po napoleonských válkách)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79429-7CEF-E6B1-D714-12263D73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cs-CZ" sz="4000" dirty="0"/>
              <a:t>Zvláštní režim motorových vozidel pro osobní potřebu členů diplomatické mise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9076C-0968-6EDE-0EEE-CD8E75346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s-CZ" dirty="0"/>
              <a:t>nákup osvobozen od daně, resp. od dovozního cla</a:t>
            </a:r>
          </a:p>
          <a:p>
            <a:r>
              <a:rPr lang="cs-CZ" dirty="0"/>
              <a:t>pokud není vozidlo převedeno na jiného vlastníka v zahraničí</a:t>
            </a:r>
          </a:p>
          <a:p>
            <a:endParaRPr lang="cs-CZ" dirty="0"/>
          </a:p>
          <a:p>
            <a:r>
              <a:rPr lang="cs-CZ" dirty="0"/>
              <a:t>analogicky pro konzulární úřady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9844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34B3CAE8-AD68-47D6-9CEB-417D397AA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8013" cy="955675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Imunity </a:t>
            </a:r>
            <a:r>
              <a:rPr lang="cs-CZ" altLang="cs-CZ" u="sng" dirty="0"/>
              <a:t>členů</a:t>
            </a:r>
            <a:r>
              <a:rPr lang="cs-CZ" altLang="cs-CZ" dirty="0"/>
              <a:t> </a:t>
            </a:r>
            <a:r>
              <a:rPr lang="cs-CZ" altLang="cs-CZ" dirty="0" err="1"/>
              <a:t>dipl</a:t>
            </a:r>
            <a:r>
              <a:rPr lang="cs-CZ" altLang="cs-CZ" dirty="0"/>
              <a:t>. mise – 3  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99830B8-72F5-44E5-ADB9-900771A648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30375"/>
            <a:ext cx="8228013" cy="4506913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svoboda pohybu a pobytu na území přijímajícího státu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zřeknutí se imunity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jen vysílající stát! (tj. MZV)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výslovně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výslovně pro exekuci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imunity se nemůže vzdát sama osoba</a:t>
            </a:r>
          </a:p>
        </p:txBody>
      </p:sp>
      <p:pic>
        <p:nvPicPr>
          <p:cNvPr id="2" name="Grafický objekt 1" descr="Skupina mužů se souvislou výplní">
            <a:extLst>
              <a:ext uri="{FF2B5EF4-FFF2-40B4-BE49-F238E27FC236}">
                <a16:creationId xmlns:a16="http://schemas.microsoft.com/office/drawing/2014/main" id="{49DD4E10-928E-FED3-5685-468B04F23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28384" y="404664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031EB-8A6C-477D-9450-219103B0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53323"/>
            <a:ext cx="7886700" cy="66648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Zajištění spojení cizí mise s orgány vysílajícího a přijímajícího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BE5B8D-5E63-44B7-ADCB-8DD55290F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7575"/>
            <a:ext cx="7886700" cy="4058239"/>
          </a:xfrm>
          <a:solidFill>
            <a:srgbClr val="FFFF99"/>
          </a:solidFill>
        </p:spPr>
        <p:txBody>
          <a:bodyPr>
            <a:normAutofit fontScale="40000" lnSpcReduction="20000"/>
          </a:bodyPr>
          <a:lstStyle/>
          <a:p>
            <a:r>
              <a:rPr lang="cs-CZ" b="1"/>
              <a:t>Zřízení pevné radiostanice: </a:t>
            </a:r>
            <a:r>
              <a:rPr lang="cs-CZ"/>
              <a:t>Cizí mise smí zřídit a využívat radiostanici jen se souhlasem přijímajícího státu. Žádost se podává formou diplomatické nóty adresované Diplomatickému protokolu MZV.</a:t>
            </a:r>
          </a:p>
          <a:p>
            <a:r>
              <a:rPr lang="cs-CZ"/>
              <a:t> </a:t>
            </a:r>
            <a:r>
              <a:rPr lang="cs-CZ" b="1"/>
              <a:t>Žádost o přidělení rádiových kmitočtů: </a:t>
            </a:r>
            <a:r>
              <a:rPr lang="cs-CZ"/>
              <a:t>K využívání rádiových kmitočtů je podle české legislativy nezbytné mít individuální oprávnění. Oprávnění vydává Český telekomunikační úřad a cizí mise o něj žádá prostřednictvím Diplomatického protokolu.</a:t>
            </a:r>
          </a:p>
          <a:p>
            <a:r>
              <a:rPr lang="cs-CZ" b="1">
                <a:solidFill>
                  <a:srgbClr val="0070C0"/>
                </a:solidFill>
              </a:rPr>
              <a:t>Diplomatická pošta</a:t>
            </a:r>
          </a:p>
          <a:p>
            <a:r>
              <a:rPr lang="cs-CZ" u="sng"/>
              <a:t>Obsah</a:t>
            </a:r>
            <a:r>
              <a:rPr lang="cs-CZ"/>
              <a:t> zásilek představujících diplomatickou nebo konzulární poštu (diplomatická zásilka, kurýrní zavazadlo, kapitánská pošta) a </a:t>
            </a:r>
            <a:r>
              <a:rPr lang="cs-CZ" u="sng"/>
              <a:t>označení</a:t>
            </a:r>
            <a:r>
              <a:rPr lang="cs-CZ"/>
              <a:t> těchto zásilek musí být v souladu Vídeňskými úmluvami. Podle zákona č. 49/1997 Sb. o civilním letectví v platném znění, Nařízení Evropského parlamentu a Rady (ES) č.300/2008, .... </a:t>
            </a:r>
            <a:r>
              <a:rPr lang="cs-CZ" b="1">
                <a:solidFill>
                  <a:srgbClr val="C00000"/>
                </a:solidFill>
              </a:rPr>
              <a:t>není kurýrní/konzulární zavazadlo přepravované v kabině letadla pravidelné letecké linky před odletem vyňato z povinnosti podrobit se detekční kontrole rentgenovým zařízením. </a:t>
            </a:r>
          </a:p>
          <a:p>
            <a:r>
              <a:rPr lang="cs-CZ"/>
              <a:t>Detekční kontrola má za cíl odhalování předmětů, jejichž letecká přeprava je z hlediska bezpečnosti zakázaná. Pokud tato detekční kontrola shledá </a:t>
            </a:r>
            <a:r>
              <a:rPr lang="cs-CZ" b="1">
                <a:solidFill>
                  <a:srgbClr val="C00000"/>
                </a:solidFill>
              </a:rPr>
              <a:t>vážné důvody k domněnce, </a:t>
            </a:r>
            <a:r>
              <a:rPr lang="cs-CZ"/>
              <a:t>že zavazadlo diplomatické pošty obsahuje z bezpečnostního hlediska zakázané předměty, </a:t>
            </a:r>
            <a:r>
              <a:rPr lang="cs-CZ" b="1">
                <a:solidFill>
                  <a:srgbClr val="C00000"/>
                </a:solidFill>
              </a:rPr>
              <a:t>může být odmítnuta jeho přeprava.  Nesmí být otevřeno.</a:t>
            </a:r>
          </a:p>
          <a:p>
            <a:r>
              <a:rPr lang="cs-CZ" b="1">
                <a:solidFill>
                  <a:srgbClr val="0070C0"/>
                </a:solidFill>
              </a:rPr>
              <a:t>Diplomatická pošta zasílaná prostřednictvím kapitána civilního letadla (kapitánská pošta)</a:t>
            </a:r>
          </a:p>
          <a:p>
            <a:r>
              <a:rPr lang="cs-CZ"/>
              <a:t>Člen personálu cizí mise má právo předat kapitánovi civilního letadla a převzít z rukou kapitána letadla diplomatickou/konzulární poštu za předpokladu, že se podřídí bezpečnostnímu režimu příslušného letiště.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3394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2CBA9-063C-D054-7FC2-A3791CDD25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F9B9"/>
          </a:solidFill>
        </p:spPr>
        <p:txBody>
          <a:bodyPr/>
          <a:lstStyle/>
          <a:p>
            <a:r>
              <a:rPr lang="cs-CZ" dirty="0"/>
              <a:t>Diplomatická pošta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F2A17-2A8E-933E-CE03-E065FB13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Diplomatická pošta (diplomatické písemnosti nebo předměty určené k úřednímu použití) nesoucí viditelné označení, že jde o diplomatickou poštu („</a:t>
            </a:r>
            <a:r>
              <a:rPr lang="cs-CZ" sz="2400" dirty="0" err="1"/>
              <a:t>Valise</a:t>
            </a:r>
            <a:r>
              <a:rPr lang="cs-CZ" sz="2400" dirty="0"/>
              <a:t> </a:t>
            </a:r>
            <a:r>
              <a:rPr lang="cs-CZ" sz="2400" dirty="0" err="1"/>
              <a:t>diplomatique</a:t>
            </a:r>
            <a:r>
              <a:rPr lang="cs-CZ" sz="2400" dirty="0"/>
              <a:t>“, „</a:t>
            </a:r>
            <a:r>
              <a:rPr lang="cs-CZ" sz="2400" dirty="0" err="1"/>
              <a:t>Colis</a:t>
            </a:r>
            <a:r>
              <a:rPr lang="cs-CZ" sz="2400" dirty="0"/>
              <a:t> </a:t>
            </a:r>
            <a:r>
              <a:rPr lang="cs-CZ" sz="2400" dirty="0" err="1"/>
              <a:t>diplomatique</a:t>
            </a:r>
            <a:r>
              <a:rPr lang="cs-CZ" sz="2400" dirty="0"/>
              <a:t>“, „</a:t>
            </a:r>
            <a:r>
              <a:rPr lang="cs-CZ" sz="2400" dirty="0" err="1"/>
              <a:t>Diplomatic</a:t>
            </a:r>
            <a:r>
              <a:rPr lang="cs-CZ" sz="2400" dirty="0"/>
              <a:t> </a:t>
            </a:r>
            <a:r>
              <a:rPr lang="cs-CZ" sz="2400" dirty="0" err="1"/>
              <a:t>Bag</a:t>
            </a:r>
            <a:r>
              <a:rPr lang="cs-CZ" sz="2400" dirty="0"/>
              <a:t>“), a takto popsaná v úředním dokumentu („</a:t>
            </a:r>
            <a:r>
              <a:rPr lang="cs-CZ" sz="2400" dirty="0" err="1"/>
              <a:t>bordereau</a:t>
            </a:r>
            <a:r>
              <a:rPr lang="cs-CZ" sz="2400" dirty="0"/>
              <a:t>“) </a:t>
            </a:r>
            <a:r>
              <a:rPr lang="cs-CZ" sz="2400" b="1" dirty="0"/>
              <a:t>nesmí být otevřena ani zadržena</a:t>
            </a:r>
            <a:r>
              <a:rPr lang="cs-CZ" sz="2400" dirty="0"/>
              <a:t>, není však vyňata z </a:t>
            </a:r>
            <a:r>
              <a:rPr lang="cs-CZ" sz="2400" b="1" dirty="0"/>
              <a:t>povinnosti podrobit se detekční kontrole </a:t>
            </a:r>
            <a:r>
              <a:rPr lang="cs-CZ" sz="2400" dirty="0"/>
              <a:t>rentgenovým zařízením. </a:t>
            </a:r>
          </a:p>
          <a:p>
            <a:pPr marL="0" indent="0">
              <a:buNone/>
            </a:pPr>
            <a:r>
              <a:rPr lang="cs-CZ" sz="2400" dirty="0"/>
              <a:t>V případě, že tato detekční kontrola shledá vážné důvody k domněnce, že zavazadlo obsahuje … zakázané předměty, může být </a:t>
            </a:r>
            <a:r>
              <a:rPr lang="cs-CZ" sz="2400" b="1" dirty="0"/>
              <a:t>odmítnuta jeho přeprava. </a:t>
            </a:r>
          </a:p>
        </p:txBody>
      </p:sp>
    </p:spTree>
    <p:extLst>
      <p:ext uri="{BB962C8B-B14F-4D97-AF65-F5344CB8AC3E}">
        <p14:creationId xmlns:p14="http://schemas.microsoft.com/office/powerpoint/2010/main" val="28602346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E21DF-DD79-4E5A-8E91-A4F7ECAEF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Bezpečnostní kontrola osob a zavazadel (včetně diplomatické pošty) při odletu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1BBCCF-F5F4-4484-9347-9AC12BAB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22038"/>
            <a:ext cx="8229600" cy="4525963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Způsob kontroly cestujících je v zájmu ochrany a bezpečnosti civilního letectví v České republice stanoven zákonem č. 49/1997 Sb. o civilním letectví v platném znění, Nařízením Evropského parlamentu a Rady (ES) č.300/2008, ... Podle těchto předpisů jsou </a:t>
            </a:r>
            <a:r>
              <a:rPr lang="cs-CZ" b="1" dirty="0"/>
              <a:t>cestující, letecký personál a ostatní osoby,</a:t>
            </a:r>
            <a:r>
              <a:rPr lang="cs-CZ" dirty="0"/>
              <a:t> které vstupují při odletu do vyhrazených bezpečnostních prostorů, </a:t>
            </a:r>
            <a:r>
              <a:rPr lang="cs-CZ" b="1" dirty="0"/>
              <a:t>povinni strpět bezpečnostní detekční kontrolu, prohlídku zavazadel a přepravovaného nákladu bez výjimky. </a:t>
            </a:r>
            <a:r>
              <a:rPr lang="cs-CZ" b="1" dirty="0">
                <a:solidFill>
                  <a:srgbClr val="C00000"/>
                </a:solidFill>
              </a:rPr>
              <a:t>Kurýrní zavazadla s diplomatickou poštou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za předpokladu, že jsou patřičně označena v souladu s Vídeňskou úmluvou, </a:t>
            </a:r>
            <a:r>
              <a:rPr lang="cs-CZ" b="1" dirty="0">
                <a:solidFill>
                  <a:srgbClr val="C00000"/>
                </a:solidFill>
              </a:rPr>
              <a:t>nesmí být otevřena ani prohledána, nejsou však vyňata z detekční kontroly. </a:t>
            </a:r>
            <a:r>
              <a:rPr lang="cs-CZ" dirty="0"/>
              <a:t>Cestujícím je povolen vstup do prostoru za bezpečnostní detekční kontrolou až poté, kdy se prokáže, že nejsou důvody obávat se možného ohrožení bezpečnosti letecké dopravy. </a:t>
            </a:r>
          </a:p>
          <a:p>
            <a:r>
              <a:rPr lang="cs-CZ" b="1" dirty="0"/>
              <a:t>Diplomaté, VIP osoby, diplomatičtí kurýři a ostatní osoby požívající výsad a imunit podle Vídeňských úmluv jsou rovněž povinni podrobit se bezpečnostní </a:t>
            </a:r>
            <a:r>
              <a:rPr lang="cs-CZ" b="1" dirty="0">
                <a:solidFill>
                  <a:srgbClr val="C00000"/>
                </a:solidFill>
              </a:rPr>
              <a:t>detekční kontrole.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8494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2CBA9-063C-D054-7FC2-A3791CDD25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F9B9"/>
          </a:solidFill>
        </p:spPr>
        <p:txBody>
          <a:bodyPr/>
          <a:lstStyle/>
          <a:p>
            <a:r>
              <a:rPr lang="cs-CZ" dirty="0"/>
              <a:t>Detekční kontrola diplomatů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F2A17-2A8E-933E-CE03-E065FB13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Osoby požívající výsad a imunit </a:t>
            </a:r>
            <a:r>
              <a:rPr lang="cs-CZ" sz="2400" b="1" i="1" dirty="0"/>
              <a:t>nejsou</a:t>
            </a:r>
            <a:r>
              <a:rPr lang="cs-CZ" sz="2400" b="1" dirty="0"/>
              <a:t> vyňaty z povinnosti podrobit se detekční kontrole</a:t>
            </a:r>
            <a:r>
              <a:rPr lang="cs-CZ" sz="2400" dirty="0"/>
              <a:t> pomocí průchozího i ručního detektoru kovů a jejich </a:t>
            </a:r>
            <a:r>
              <a:rPr lang="cs-CZ" sz="2400" b="1" dirty="0"/>
              <a:t>osobní zavazadla</a:t>
            </a:r>
            <a:r>
              <a:rPr lang="cs-CZ" sz="2400" dirty="0"/>
              <a:t> </a:t>
            </a:r>
            <a:r>
              <a:rPr lang="cs-CZ" sz="2400" b="1" i="1" dirty="0"/>
              <a:t>nejsou </a:t>
            </a:r>
            <a:r>
              <a:rPr lang="cs-CZ" sz="2400" dirty="0"/>
              <a:t>vyňata z detekční kontroly rentgenovým zařízením. </a:t>
            </a:r>
          </a:p>
          <a:p>
            <a:pPr marL="0" indent="0">
              <a:buNone/>
            </a:pPr>
            <a:r>
              <a:rPr lang="cs-CZ" sz="2400" b="1" dirty="0"/>
              <a:t>Fyzickou kontrolu zavazadel osoby </a:t>
            </a:r>
            <a:r>
              <a:rPr lang="cs-CZ" sz="2400" dirty="0"/>
              <a:t>požívající diplomatických výsad a imunit lze vykonat v případě </a:t>
            </a:r>
            <a:r>
              <a:rPr lang="cs-CZ" sz="2400" b="1" dirty="0"/>
              <a:t>oprávněného podezření </a:t>
            </a:r>
            <a:r>
              <a:rPr lang="cs-CZ" sz="2400" dirty="0"/>
              <a:t>na přítomnost zakázaných předmětů pouze v přítomnosti této osoby nebo jejího zmocněnce. Zakázané předměty nebudou připuštěny k přepravě. </a:t>
            </a:r>
          </a:p>
        </p:txBody>
      </p:sp>
    </p:spTree>
    <p:extLst>
      <p:ext uri="{BB962C8B-B14F-4D97-AF65-F5344CB8AC3E}">
        <p14:creationId xmlns:p14="http://schemas.microsoft.com/office/powerpoint/2010/main" val="34951411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2CBA9-063C-D054-7FC2-A3791CDD25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F9B9"/>
          </a:solidFill>
        </p:spPr>
        <p:txBody>
          <a:bodyPr/>
          <a:lstStyle/>
          <a:p>
            <a:r>
              <a:rPr lang="cs-CZ" dirty="0"/>
              <a:t>Diplomatický kurýr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F2A17-2A8E-933E-CE03-E065FB13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Diplomatický </a:t>
            </a:r>
            <a:r>
              <a:rPr lang="cs-CZ" dirty="0"/>
              <a:t>kurýr, který je vybaven úředními dokumenty označujícími jeho postavení </a:t>
            </a:r>
            <a:r>
              <a:rPr lang="cs-CZ" b="1" dirty="0"/>
              <a:t>(kurýrní list) </a:t>
            </a:r>
            <a:r>
              <a:rPr lang="cs-CZ" dirty="0"/>
              <a:t>a počet zásilek představujících diplomatickou poštu (</a:t>
            </a:r>
            <a:r>
              <a:rPr lang="cs-CZ" dirty="0" err="1"/>
              <a:t>bordereau</a:t>
            </a:r>
            <a:r>
              <a:rPr lang="cs-CZ" dirty="0"/>
              <a:t>), má stejné postavení jako osoby požívající </a:t>
            </a:r>
            <a:r>
              <a:rPr lang="cs-CZ" b="1" dirty="0"/>
              <a:t>výsad a imunit. Nedotknutelnost zásilek, </a:t>
            </a:r>
            <a:r>
              <a:rPr lang="cs-CZ" dirty="0"/>
              <a:t>které kurýr veze.</a:t>
            </a:r>
          </a:p>
          <a:p>
            <a:pPr marL="0" indent="0">
              <a:buNone/>
            </a:pPr>
            <a:r>
              <a:rPr lang="cs-CZ" dirty="0"/>
              <a:t>Kapitánská pošta</a:t>
            </a:r>
          </a:p>
        </p:txBody>
      </p:sp>
    </p:spTree>
    <p:extLst>
      <p:ext uri="{BB962C8B-B14F-4D97-AF65-F5344CB8AC3E}">
        <p14:creationId xmlns:p14="http://schemas.microsoft.com/office/powerpoint/2010/main" val="38031022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D87B75C-2862-4EBE-ABDD-11878C16A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8012" cy="1144587"/>
          </a:xfrm>
          <a:solidFill>
            <a:srgbClr val="FFFF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Ukončení funkce dipl. zástupce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4471EC9-D92A-4F82-8A20-68E90A1D9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60550"/>
            <a:ext cx="8228013" cy="4376738"/>
          </a:xfrm>
          <a:solidFill>
            <a:srgbClr val="FFFF00"/>
          </a:solidFill>
        </p:spPr>
        <p:txBody>
          <a:bodyPr/>
          <a:lstStyle/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2500" b="1"/>
          </a:p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sdělením vysílajícího státu, </a:t>
            </a:r>
            <a:r>
              <a:rPr lang="cs-CZ" altLang="cs-CZ" sz="2500"/>
              <a:t>že funkce skončila</a:t>
            </a:r>
          </a:p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sdělením přijímajícího státu </a:t>
            </a:r>
            <a:r>
              <a:rPr lang="cs-CZ" altLang="cs-CZ" sz="2500"/>
              <a:t>že neuznává dipl. zástupce jako člena mise – persona non grata</a:t>
            </a:r>
          </a:p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přerušením diplomatických styků</a:t>
            </a:r>
          </a:p>
          <a:p>
            <a:pPr lvl="1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200" b="1"/>
              <a:t>svěření ochrany zájmů třetímu státu (zastupuje nás)</a:t>
            </a:r>
          </a:p>
          <a:p>
            <a:pPr lvl="1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200" b="1"/>
              <a:t>převzetí dočasné ochrany třetího státu (my zastupujeme jeho)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1599A-644D-4A26-8211-F6EB4DC4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22413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Evropská služba pro vnější činnost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D62B9B-4762-4E2F-8173-4357D8A08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17" y="1556792"/>
            <a:ext cx="8363931" cy="51845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Úkoly</a:t>
            </a:r>
          </a:p>
          <a:p>
            <a:r>
              <a:rPr lang="cs-CZ" dirty="0"/>
              <a:t>Je nápomocna 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vysokému představiteli </a:t>
            </a:r>
            <a:r>
              <a:rPr lang="cs-CZ" dirty="0"/>
              <a:t> při provádění 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zahraniční a bezpečností politiky Unie</a:t>
            </a:r>
            <a:r>
              <a:rPr lang="cs-CZ" dirty="0"/>
              <a:t>.</a:t>
            </a:r>
          </a:p>
          <a:p>
            <a:r>
              <a:rPr lang="cs-CZ" dirty="0"/>
              <a:t>Udržuje </a:t>
            </a:r>
            <a:r>
              <a:rPr lang="cs-CZ" b="1" dirty="0"/>
              <a:t>diplomatické vztahy a strategická partnerství</a:t>
            </a:r>
            <a:r>
              <a:rPr lang="cs-CZ" dirty="0"/>
              <a:t> se zeměmi mimo EU.</a:t>
            </a:r>
          </a:p>
          <a:p>
            <a:r>
              <a:rPr lang="cs-CZ" dirty="0"/>
              <a:t>Spolupracuje s diplomatickými službami </a:t>
            </a:r>
            <a:r>
              <a:rPr lang="cs-CZ" b="1" dirty="0"/>
              <a:t>zemí EU, OSN a dalších světových mocností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Složení</a:t>
            </a:r>
          </a:p>
          <a:p>
            <a:r>
              <a:rPr lang="cs-CZ" dirty="0"/>
              <a:t>V čele ESVČ stojí </a:t>
            </a:r>
            <a:r>
              <a:rPr lang="cs-CZ" b="1" dirty="0">
                <a:solidFill>
                  <a:srgbClr val="FF0000"/>
                </a:solidFill>
              </a:rPr>
              <a:t>vysoký představitel EU pro zahraniční věci a bezpečnostní politiku</a:t>
            </a:r>
            <a:r>
              <a:rPr lang="cs-CZ" dirty="0"/>
              <a:t>. ESVČ tvoří:</a:t>
            </a:r>
          </a:p>
          <a:p>
            <a:r>
              <a:rPr lang="cs-CZ" b="1" dirty="0"/>
              <a:t>v Bruselu</a:t>
            </a:r>
            <a:r>
              <a:rPr lang="cs-CZ" dirty="0"/>
              <a:t> – kvalifikovaný personál vybraný z </a:t>
            </a:r>
            <a:r>
              <a:rPr lang="cs-CZ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Rady EU</a:t>
            </a:r>
            <a:r>
              <a:rPr lang="cs-CZ" dirty="0"/>
              <a:t>, </a:t>
            </a:r>
            <a:r>
              <a:rPr lang="cs-CZ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Evropské komise</a:t>
            </a:r>
            <a:r>
              <a:rPr lang="cs-CZ" dirty="0"/>
              <a:t> a diplomatických služeb zemí EU</a:t>
            </a:r>
          </a:p>
          <a:p>
            <a:r>
              <a:rPr lang="cs-CZ" b="1" dirty="0">
                <a:solidFill>
                  <a:srgbClr val="FF0000"/>
                </a:solidFill>
              </a:rPr>
              <a:t>ve světě – síť tzv. </a:t>
            </a:r>
            <a:r>
              <a:rPr lang="cs-CZ" b="1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delegací EU (v podstatě velvyslanectví Unie)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Činnost </a:t>
            </a:r>
            <a:r>
              <a:rPr lang="cs-CZ" dirty="0"/>
              <a:t>Evropské služby pro vnější činnost  (= </a:t>
            </a:r>
            <a:r>
              <a:rPr lang="cs-CZ" dirty="0">
                <a:highlight>
                  <a:srgbClr val="FFFF00"/>
                </a:highlight>
              </a:rPr>
              <a:t>politická činnost</a:t>
            </a:r>
            <a:r>
              <a:rPr lang="cs-CZ" dirty="0"/>
              <a:t>)</a:t>
            </a:r>
          </a:p>
          <a:p>
            <a:r>
              <a:rPr lang="cs-CZ" dirty="0"/>
              <a:t>Vysoký představitel reprezentuje zahraniční a bezpečnostní politiku EU ve světě, koordinuje činnost Evropské komise v oblasti vnějších vztahů Unie. Provádí </a:t>
            </a:r>
            <a:r>
              <a:rPr lang="cs-CZ" b="1" dirty="0"/>
              <a:t>zahraniční a bezpečnostní politiku EU</a:t>
            </a:r>
            <a:r>
              <a:rPr lang="cs-CZ" dirty="0"/>
              <a:t> společně se zeměmi Unie a využívá přitom zdroje těchto států i EU. </a:t>
            </a:r>
          </a:p>
          <a:p>
            <a:r>
              <a:rPr lang="cs-CZ" dirty="0"/>
              <a:t>V ostatních zemích světa je Evropská unie zastupována </a:t>
            </a:r>
            <a:r>
              <a:rPr lang="cs-CZ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delegacemi EU</a:t>
            </a:r>
            <a:r>
              <a:rPr lang="cs-CZ" dirty="0"/>
              <a:t>, tedy </a:t>
            </a:r>
            <a:r>
              <a:rPr lang="cs-CZ" b="1" dirty="0"/>
              <a:t>úřady</a:t>
            </a:r>
            <a:r>
              <a:rPr lang="cs-CZ" dirty="0"/>
              <a:t>, které mají podobnou funkci jako velvyslanectví.</a:t>
            </a:r>
          </a:p>
          <a:p>
            <a:r>
              <a:rPr lang="cs-CZ" dirty="0"/>
              <a:t>Mezi stěžejní </a:t>
            </a:r>
            <a:r>
              <a:rPr lang="cs-CZ" dirty="0">
                <a:highlight>
                  <a:srgbClr val="FFFF00"/>
                </a:highlight>
              </a:rPr>
              <a:t>úkoly delegací </a:t>
            </a:r>
            <a:r>
              <a:rPr lang="cs-CZ" dirty="0"/>
              <a:t>patří prezentace, objasňování a realizování </a:t>
            </a:r>
            <a:r>
              <a:rPr lang="cs-CZ" dirty="0">
                <a:solidFill>
                  <a:srgbClr val="C00000"/>
                </a:solidFill>
              </a:rPr>
              <a:t>politiky EU v třetích zemích;</a:t>
            </a:r>
            <a:r>
              <a:rPr lang="cs-CZ" dirty="0"/>
              <a:t> analyzování a </a:t>
            </a:r>
            <a:r>
              <a:rPr lang="cs-CZ" dirty="0">
                <a:solidFill>
                  <a:srgbClr val="C00000"/>
                </a:solidFill>
              </a:rPr>
              <a:t>podávání zpráv </a:t>
            </a:r>
            <a:r>
              <a:rPr lang="cs-CZ" dirty="0"/>
              <a:t>Evropské unii o vývoji politiky daného státu; vedení jednání.</a:t>
            </a:r>
          </a:p>
          <a:p>
            <a:r>
              <a:rPr lang="cs-CZ" b="1" dirty="0">
                <a:solidFill>
                  <a:srgbClr val="0066FF"/>
                </a:solidFill>
              </a:rPr>
              <a:t>Výsady a imunity - ?   (Řídí se Vídeňskou úmluvou 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11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440C646-38DB-454C-8F2C-06360E26A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8000"/>
                </a:solidFill>
              </a:rPr>
              <a:t>Historie diplomatických vztahů </a:t>
            </a:r>
            <a:r>
              <a:rPr lang="cs-CZ" altLang="cs-CZ" b="1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208DE5A-AFD2-402C-B641-D84D8BDDF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17638"/>
            <a:ext cx="8569325" cy="4964112"/>
          </a:xfrm>
        </p:spPr>
        <p:txBody>
          <a:bodyPr/>
          <a:lstStyle/>
          <a:p>
            <a:pPr eaLnBrk="1" hangingPunct="1"/>
            <a:r>
              <a:rPr lang="cs-CZ" altLang="cs-CZ" dirty="0"/>
              <a:t>poslání diplomacie: </a:t>
            </a:r>
            <a:r>
              <a:rPr lang="cs-CZ" altLang="cs-CZ" b="1" dirty="0"/>
              <a:t>realizace zahraniční politiky státu, každodenní operativní činnost </a:t>
            </a:r>
            <a:r>
              <a:rPr lang="cs-CZ" altLang="cs-CZ" dirty="0"/>
              <a:t>(viz funkce diplomatické mise)</a:t>
            </a:r>
          </a:p>
          <a:p>
            <a:pPr eaLnBrk="1" hangingPunct="1"/>
            <a:r>
              <a:rPr lang="cs-CZ" altLang="cs-CZ" dirty="0"/>
              <a:t>zahraniční politika: i linie nestátní (nevládní organizace) – omezený význam</a:t>
            </a:r>
          </a:p>
          <a:p>
            <a:pPr eaLnBrk="1" hangingPunct="1"/>
            <a:r>
              <a:rPr lang="cs-CZ" altLang="cs-CZ" b="1" dirty="0"/>
              <a:t>typy reprezentace:</a:t>
            </a:r>
          </a:p>
          <a:p>
            <a:pPr lvl="1" eaLnBrk="1" hangingPunct="1"/>
            <a:r>
              <a:rPr lang="cs-CZ" altLang="cs-CZ" b="1" dirty="0">
                <a:solidFill>
                  <a:srgbClr val="006600"/>
                </a:solidFill>
              </a:rPr>
              <a:t>stálé</a:t>
            </a:r>
          </a:p>
          <a:p>
            <a:pPr lvl="1" eaLnBrk="1" hangingPunct="1"/>
            <a:r>
              <a:rPr lang="cs-CZ" altLang="cs-CZ" dirty="0">
                <a:solidFill>
                  <a:srgbClr val="006600"/>
                </a:solidFill>
              </a:rPr>
              <a:t>ad hoc</a:t>
            </a:r>
          </a:p>
          <a:p>
            <a:pPr lvl="1" eaLnBrk="1" hangingPunct="1"/>
            <a:r>
              <a:rPr lang="cs-CZ" altLang="cs-CZ" dirty="0">
                <a:solidFill>
                  <a:srgbClr val="00B050"/>
                </a:solidFill>
              </a:rPr>
              <a:t>přímý styk ústavních činitelů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E16A7-1F31-0A35-8D62-DB1A3B24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472608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Přímý styk ústavních činitelů – státní (a jiné) návštěvy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(exkurz)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AFDB0-A66C-C8F4-9212-BED7EF8A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5229200"/>
            <a:ext cx="8229600" cy="896963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06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CB834-933A-5939-FC86-93DBDD5E1CB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2800" b="1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Typy návštěv nejvyšších představitelů: </a:t>
            </a:r>
            <a:r>
              <a:rPr lang="cs-CZ" sz="28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oficiální, pracovní a soukromé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268AEC-1D87-F671-DF9B-F173BF06D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marR="0" algn="l" rtl="0"/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a) </a:t>
            </a:r>
            <a:r>
              <a:rPr lang="cs-CZ" sz="2000" b="1" i="0" u="sng" strike="noStrike" dirty="0">
                <a:solidFill>
                  <a:srgbClr val="C00000"/>
                </a:solidFill>
                <a:latin typeface="Calibri" panose="020F0502020204030204" pitchFamily="34" charset="0"/>
              </a:rPr>
              <a:t>Oficiální návštěva</a:t>
            </a:r>
            <a:r>
              <a:rPr lang="cs-CZ" sz="2000" b="1" i="0" strike="noStrike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je návštěva uskutečňovaná na základě </a:t>
            </a:r>
            <a:r>
              <a:rPr lang="cs-CZ" sz="2000" b="1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oficiálního pozvání 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příslušného ústavního činitele = </a:t>
            </a:r>
            <a:r>
              <a:rPr lang="cs-CZ" sz="2000" b="0" i="0" u="sng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státní návštěva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. Hosta vítá na letišti či nádraží zástupce hostitele, vedoucí zastupitelského úřadu ČR v zemi hosta, vedoucí diplomatické mise země hosta v ČR a ředitel příslušného protokolárního pracoviště. Délka návštěvy: 2-3 dny. --- </a:t>
            </a:r>
            <a:r>
              <a:rPr lang="cs-CZ" sz="2000" b="1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Ceremoniál: protokolární zvyklosti přijímající strany, s úpravami podle zvláštních přání hosta 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s respektováním zdravotního stavu hosta, tradic oblékání, náboženských a jiných zvyků. </a:t>
            </a:r>
            <a:r>
              <a:rPr lang="cs-CZ" sz="2000" b="0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Předávání darů – reciprocita.</a:t>
            </a:r>
            <a:endParaRPr lang="cs-CZ" sz="2000" b="0" i="1" u="none" strike="noStrik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b) </a:t>
            </a:r>
            <a:r>
              <a:rPr lang="cs-CZ" sz="2000" b="1" i="0" u="sng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Pracovní návštěva</a:t>
            </a:r>
            <a:r>
              <a:rPr lang="cs-CZ" sz="2000" b="1" i="0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 rovněž uskutečňuje na základě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pozvání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příslušného představitele ČR. Pracovní návštěva však nemá předepsaný okruh protokolárních přijetí. Je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kratší než návštěva oficiální, velmi často jednodenní,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 menším počtem členů delegace a doprovodu. Rovněž účast na konferencích, jednáních mezinárodních organizací a dalších akcích.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c) Ostatní návštěvy: </a:t>
            </a:r>
            <a:r>
              <a:rPr lang="cs-CZ" sz="2000" b="1" i="0" u="sng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soukromé</a:t>
            </a:r>
            <a:r>
              <a:rPr lang="cs-CZ" sz="20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(bez pozvání, zpravidla bez přijetí)</a:t>
            </a:r>
            <a:endParaRPr lang="cs-CZ" sz="2000" i="0" u="none" strike="noStrike" baseline="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82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C857F-CDF5-79CA-5766-F7BCE489FFA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3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Organizace návštěv nejvyšších státních představitelů – </a:t>
            </a:r>
            <a:r>
              <a:rPr lang="cs-CZ" sz="3200" b="0" i="1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delegace a doprovod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4EFBF-7FB1-8CD9-345C-E0C644CB5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R="0" algn="l" rtl="0"/>
            <a:r>
              <a:rPr lang="cs-CZ" sz="24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Delegace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zahrnuje kromě vedoucího delegace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další oficiální účastníky jednání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(politici, vysocí úředníci státního aparátu).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Složení delegace notifikuje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zahraniční partner prostřednictvím své diplomatické mise v ČR resp. prostřednictvím zastupitelského úřadu ČR v příslušné zemi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--- </a:t>
            </a:r>
            <a:r>
              <a:rPr lang="cs-CZ" sz="2000" b="1" i="1" dirty="0">
                <a:solidFill>
                  <a:srgbClr val="000000"/>
                </a:solidFill>
                <a:latin typeface="Calibri" panose="020F0502020204030204" pitchFamily="34" charset="0"/>
              </a:rPr>
              <a:t>NÁKLADY: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Je-li přijato k návštěvě usnesení vlády, jsou náklady na pobyt (VIP salonek, doprava, ubytování) zahraniční delegace hrazeny z prostředků určených na </a:t>
            </a:r>
            <a:r>
              <a:rPr lang="cs-CZ" sz="2000" b="1" i="1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vrcholné návštěvy</a:t>
            </a:r>
            <a:r>
              <a:rPr lang="cs-CZ" sz="2000" b="0" i="0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(podle reciprocity). Pokud k návštěvě není přijato usnesení vlády, hradí pobyt zahraniční delegace </a:t>
            </a:r>
            <a:r>
              <a:rPr lang="cs-CZ" sz="2000" b="0" i="1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hostitelská instituce</a:t>
            </a:r>
            <a:r>
              <a:rPr lang="cs-CZ" sz="2000" b="0" i="1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ze svého rozpočtu nebo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strana hosta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r>
              <a:rPr lang="cs-CZ" sz="1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m</a:t>
            </a:r>
          </a:p>
          <a:p>
            <a:pPr marR="0" algn="l" rtl="0"/>
            <a:r>
              <a:rPr lang="cs-CZ" sz="24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Doprovod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zahrnuje osoby, jejichž účast je nutná k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organizačně-technickému zabezpečení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průběhu návštěvy (pracovníci protokolu, tlumočníci, lékaři, další zdravotnický resp. technický personál, osobní ochránce apod.)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NÁKLADY: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Pobyt členů doprovodu v ČR nad stanovené počty (ubytování, stravování a další servis) hradí strana hosta.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40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27B63EE-1D26-4431-B070-BBE885F32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8000"/>
                </a:solidFill>
              </a:rPr>
              <a:t>Diplomatické a konzulární styky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56BFC9-E625-4BAE-8D84-1AC12346D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54006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/>
            <a:r>
              <a:rPr lang="cs-CZ" altLang="cs-CZ" b="1" dirty="0"/>
              <a:t>Oddělení obou: 19. stol.</a:t>
            </a:r>
          </a:p>
          <a:p>
            <a:pPr eaLnBrk="1" hangingPunct="1"/>
            <a:endParaRPr lang="cs-CZ" altLang="cs-CZ" b="1" dirty="0"/>
          </a:p>
          <a:p>
            <a:pPr lvl="1" eaLnBrk="1" hangingPunct="1"/>
            <a:r>
              <a:rPr lang="cs-CZ" altLang="cs-CZ" b="1" dirty="0">
                <a:solidFill>
                  <a:srgbClr val="CC0000"/>
                </a:solidFill>
              </a:rPr>
              <a:t>diplomatické styky</a:t>
            </a:r>
            <a:r>
              <a:rPr lang="cs-CZ" altLang="cs-CZ" dirty="0"/>
              <a:t> (realizace zahraniční politiky státu, vyjednávání, politické, hospodářské a kulturní styky)</a:t>
            </a:r>
          </a:p>
          <a:p>
            <a:pPr lvl="1" eaLnBrk="1" hangingPunct="1"/>
            <a:endParaRPr lang="cs-CZ" altLang="cs-CZ" dirty="0"/>
          </a:p>
          <a:p>
            <a:pPr lvl="1" eaLnBrk="1" hangingPunct="1"/>
            <a:r>
              <a:rPr lang="cs-CZ" altLang="cs-CZ" b="1" dirty="0">
                <a:solidFill>
                  <a:srgbClr val="CC0000"/>
                </a:solidFill>
              </a:rPr>
              <a:t>konzulární styky</a:t>
            </a:r>
            <a:r>
              <a:rPr lang="cs-CZ" altLang="cs-CZ" dirty="0"/>
              <a:t> (správní a občanskoprávní agenda) (nepolitická oblast)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3277</Words>
  <Application>Microsoft Office PowerPoint</Application>
  <PresentationFormat>Předvádění na obrazovce (4:3)</PresentationFormat>
  <Paragraphs>316</Paragraphs>
  <Slides>48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5" baseType="lpstr">
      <vt:lpstr>Arial</vt:lpstr>
      <vt:lpstr>Arial</vt:lpstr>
      <vt:lpstr>Calibri</vt:lpstr>
      <vt:lpstr>Noticia Text</vt:lpstr>
      <vt:lpstr>Times New Roman</vt:lpstr>
      <vt:lpstr>Wingdings</vt:lpstr>
      <vt:lpstr>Výchozí návrh</vt:lpstr>
      <vt:lpstr>Předmět Konzulární praxe  Diplomatické právo</vt:lpstr>
      <vt:lpstr>Diplomatické právo a diplomacie</vt:lpstr>
      <vt:lpstr>Historie diplomatických vztahů 1</vt:lpstr>
      <vt:lpstr>Historie diplomatických vztahů 2</vt:lpstr>
      <vt:lpstr>Historie diplomatických vztahů 3</vt:lpstr>
      <vt:lpstr>Přímý styk ústavních činitelů – státní (a jiné) návštěvy  (exkurz)</vt:lpstr>
      <vt:lpstr>Typy návštěv nejvyšších představitelů: oficiální, pracovní a soukromé</vt:lpstr>
      <vt:lpstr>Organizace návštěv nejvyšších státních představitelů – delegace a doprovod</vt:lpstr>
      <vt:lpstr>Diplomatické a konzulární styky</vt:lpstr>
      <vt:lpstr>Mezinárodní kodifikace</vt:lpstr>
      <vt:lpstr>Diplomatické styky</vt:lpstr>
      <vt:lpstr>Funkce diplomatické mise</vt:lpstr>
      <vt:lpstr>Struktura diplomatické mise</vt:lpstr>
      <vt:lpstr>Třídy a hodnosti</vt:lpstr>
      <vt:lpstr>  Chargé d'affaires  </vt:lpstr>
      <vt:lpstr>Ustavení diplomatické mise</vt:lpstr>
      <vt:lpstr>Ustavení diplomatické mise</vt:lpstr>
      <vt:lpstr>Administrativa související s diplomatickými misemi v ČR</vt:lpstr>
      <vt:lpstr>Persona non grata</vt:lpstr>
      <vt:lpstr>Diplomatické mise (ambasády) rezidentní a nerezidentní</vt:lpstr>
      <vt:lpstr>Diplomatický a konzulární sbor, doyen</vt:lpstr>
      <vt:lpstr>Apoštolský nuncius = doyen CD   do r. 2022   od r. 2022 mm Msgr. Charles D. Balvo             arcibiskup Jude Thaddeus Okolo </vt:lpstr>
      <vt:lpstr>Protokolární pořadí diplomatického a konzulárního sboru v ČR</vt:lpstr>
      <vt:lpstr>Oslovování</vt:lpstr>
      <vt:lpstr>Komunikace MZV – dipl. mise nebo mezi dipl. misemi Verbální nóta (sdělení)</vt:lpstr>
      <vt:lpstr>Odpověď na verbální nótu</vt:lpstr>
      <vt:lpstr>  </vt:lpstr>
      <vt:lpstr>  </vt:lpstr>
      <vt:lpstr>Jednotlivé typy diplomatických nót</vt:lpstr>
      <vt:lpstr>Výsady a imunity</vt:lpstr>
      <vt:lpstr>Výsady diplomatické mise</vt:lpstr>
      <vt:lpstr>Imunity diplomatické mise - 1</vt:lpstr>
      <vt:lpstr>Imunity diplomatické mise - 2</vt:lpstr>
      <vt:lpstr>Daňová imunita - poplatky</vt:lpstr>
      <vt:lpstr>Poplatek za vjezd do centra Londýna</vt:lpstr>
      <vt:lpstr>Osvobození od dálničního poplatku</vt:lpstr>
      <vt:lpstr>Imunity členů dipl. mise – 1 (dipl. zástupci vč. rodinných příslušníků a ATP)</vt:lpstr>
      <vt:lpstr>Imunity členů dipl. mise - 2</vt:lpstr>
      <vt:lpstr>Dopravní přestupky (pokyny MZV ČR) </vt:lpstr>
      <vt:lpstr>Zvláštní režim motorových vozidel pro osobní potřebu členů diplomatické mise</vt:lpstr>
      <vt:lpstr>Imunity členů dipl. mise – 3  </vt:lpstr>
      <vt:lpstr>Zajištění spojení cizí mise s orgány vysílajícího a přijímajícího státu</vt:lpstr>
      <vt:lpstr>Diplomatická pošta</vt:lpstr>
      <vt:lpstr>Bezpečnostní kontrola osob a zavazadel (včetně diplomatické pošty) při odletu</vt:lpstr>
      <vt:lpstr>Detekční kontrola diplomatů</vt:lpstr>
      <vt:lpstr>Diplomatický kurýr</vt:lpstr>
      <vt:lpstr>Ukončení funkce dipl. zástupce</vt:lpstr>
      <vt:lpstr>Evropská služba pro vnější činnost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diplomatické mise</dc:title>
  <dc:creator>1224</dc:creator>
  <cp:lastModifiedBy>Vladimír Týč</cp:lastModifiedBy>
  <cp:revision>62</cp:revision>
  <dcterms:created xsi:type="dcterms:W3CDTF">2009-09-29T13:04:21Z</dcterms:created>
  <dcterms:modified xsi:type="dcterms:W3CDTF">2024-11-23T21:39:48Z</dcterms:modified>
</cp:coreProperties>
</file>