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0DC07A-71D7-46A6-968D-DDF1BC371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41B3BEB-7D60-4D8B-9511-9C940869D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5A16D1-A2DD-470C-9ED5-3CCBE5B4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66BCD0-FB01-45A4-98BF-F4BC167EE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FE64D9-086B-4BFB-AA18-147D4C2F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73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CE1A8-EFCF-4D3C-BDA1-2FAD4A813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576B02-E2C0-4F2A-B933-FA60B83F4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3EDF0F-51EB-4CC6-A2D1-B22BF080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511B7A-1116-44D8-A1EA-EF5205CF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354F0F-048B-481B-9E2B-270FFEC1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41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69E370F-C2B7-4011-B57B-58C02F715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9E5278-55E6-446A-A840-F588B1BE2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B1FC26-3A15-4DBB-A542-03B7600A0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263643-F7A4-461B-8784-FE0F56F11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112117-A094-490B-9613-424F0B25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01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0">
            <a:extLst>
              <a:ext uri="{FF2B5EF4-FFF2-40B4-BE49-F238E27FC236}">
                <a16:creationId xmlns:a16="http://schemas.microsoft.com/office/drawing/2014/main" id="{7D82F54B-9AF5-4276-8964-091576951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41">
            <a:extLst>
              <a:ext uri="{FF2B5EF4-FFF2-40B4-BE49-F238E27FC236}">
                <a16:creationId xmlns:a16="http://schemas.microsoft.com/office/drawing/2014/main" id="{B7D9A7DD-007D-47D1-9EA8-DACAD5FB92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42">
            <a:extLst>
              <a:ext uri="{FF2B5EF4-FFF2-40B4-BE49-F238E27FC236}">
                <a16:creationId xmlns:a16="http://schemas.microsoft.com/office/drawing/2014/main" id="{741DC126-E5EB-41C2-ABB6-77CC084A5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FD999-CA99-449B-91B9-0C9EC25905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69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14842A-8CC0-4180-9DB3-01654BF8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C89114-9F3B-4064-B09E-C36870DC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C513D-CD51-428B-8ABE-23B6EA6E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DC810A-803D-488F-B062-FE7FD0F1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28AFD2-55EB-4512-AA34-47A434FC4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26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F73DC-3678-4CD4-AE69-D069D2120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741727B-FE54-4111-A04A-6F74188B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280255-48D0-4CFD-9189-58C5A6C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D9175A-2266-4D88-84C6-DACEC84E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AB0AD1-DD8A-4BC4-A489-69B7121F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20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2C4CC-E558-4011-85B7-5E13D3F5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0E9068-65F7-41AB-8F75-D83E9E930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7BE5C32-B36B-4461-B061-998EF72E6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B6C504-71E1-4DB0-863E-337D4BCC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A88119-EBF3-47D6-B2A2-4CD8A2D8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5A8473-FBFE-4341-8D4A-09B9AC95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76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91F265-1643-4104-8BDB-2D2EED8A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7513074-9241-49F7-89EE-9CE34BE7D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827D7A7-8E2C-4D95-B6D6-981D94C067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5525497-13F4-43C0-96D7-9DA66C108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F9EF697-6302-4926-8667-E22E59F6B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7C9AA8F-5A50-441C-9025-53F4F621F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40AFF4-0517-4D15-AE0F-B925F797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B21ADD6-6564-4DF3-BD80-5288A131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29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59D0C1-58EF-47EA-B79C-78EA74C0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910F9C-92CE-462E-8665-07B5DCDAD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BFFD9A7-E58E-4B19-A3D1-58D2BDF5F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FEF19C2-CE93-408C-ADFD-54D2C349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431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4E96751-B4EE-4905-8072-BAC5521E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E602F8-884A-4ED8-B6B6-AD15BB0A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9A1032-89C2-4528-AB39-1176D8FC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933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12B2B9-2DCA-47C3-9BAA-8FFB6012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8DC84E-2DFE-475C-B3AD-984AB25D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10DA7DE-777C-4383-AAC9-4825BA3C3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40D67-DE2E-4E68-BD64-DF560955A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CD84DA-5D73-447D-B25C-38401DC6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17E4C34-1617-4D26-85BB-F6B52809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03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CF7B8-EF2E-4992-8733-DA113FEA4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512236E-6AC2-4535-BE4C-1C4418C31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6204A2C-531F-49B0-B1C6-CF59018B4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6DFB1AF-7B11-43D6-A314-48228881A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AEABC4-950A-42E5-9BC0-B033BFC6E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B7AF931-96ED-495C-9787-01B429E4E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04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729C36-6634-4528-AE98-78110805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C8531E-C893-4F6B-82D8-0F15BF15F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524B8E-5589-4269-AC68-225AAF4CC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24BF-DB65-4679-AF18-718F44761E0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01522C-968D-4919-904C-A4DD1F3C5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A7B6FC-EF95-448F-8D91-012FCEC38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CF87A-5AF9-437F-849E-B537B68717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27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1AB5-5DEB-4190-A21A-FA3AAFDFB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14600"/>
            <a:ext cx="9144000" cy="1968499"/>
          </a:xfrm>
        </p:spPr>
        <p:txBody>
          <a:bodyPr>
            <a:normAutofit fontScale="90000"/>
          </a:bodyPr>
          <a:lstStyle/>
          <a:p>
            <a:br>
              <a:rPr lang="cs-CZ" b="1" dirty="0"/>
            </a:br>
            <a:br>
              <a:rPr lang="cs-CZ" b="1" dirty="0"/>
            </a:br>
            <a:r>
              <a:rPr lang="cs-CZ" b="1" dirty="0">
                <a:solidFill>
                  <a:srgbClr val="C00000"/>
                </a:solidFill>
              </a:rPr>
              <a:t>Honorární konzulát Polska </a:t>
            </a:r>
            <a:br>
              <a:rPr lang="cs-CZ" b="1" dirty="0">
                <a:solidFill>
                  <a:srgbClr val="C00000"/>
                </a:solidFill>
              </a:rPr>
            </a:br>
            <a:r>
              <a:rPr lang="cs-CZ" b="1" dirty="0">
                <a:solidFill>
                  <a:srgbClr val="C00000"/>
                </a:solidFill>
              </a:rPr>
              <a:t>v Brně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E02BA0-F5AB-4EB1-B230-468EA7FE4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83098"/>
            <a:ext cx="9144000" cy="774701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4971C1-F2DA-4CEB-AE14-87A9748D2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09" y="287338"/>
            <a:ext cx="2464991" cy="246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2ED72A5F-1B94-4080-A675-0D11B0B65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4588" y="188912"/>
            <a:ext cx="3932237" cy="800100"/>
          </a:xfrm>
        </p:spPr>
        <p:txBody>
          <a:bodyPr/>
          <a:lstStyle/>
          <a:p>
            <a:r>
              <a:rPr lang="cs-CZ" dirty="0"/>
              <a:t>Základní data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11E0B2D-1A33-496D-8199-8F651BE2F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40" y="571500"/>
            <a:ext cx="2087273" cy="2551112"/>
          </a:xfrm>
        </p:spPr>
      </p:pic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D16BD0DF-00FA-44D5-9161-AE23D32A8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5788" y="1219200"/>
            <a:ext cx="6834189" cy="4649788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Počet obyvatel: 2 328 200 </a:t>
            </a:r>
          </a:p>
          <a:p>
            <a:r>
              <a:rPr lang="cs-CZ" dirty="0"/>
              <a:t>Rozloha: 18 310 km2</a:t>
            </a:r>
          </a:p>
          <a:p>
            <a:endParaRPr lang="cs-CZ" dirty="0"/>
          </a:p>
          <a:p>
            <a:r>
              <a:rPr lang="cs-CZ" dirty="0"/>
              <a:t>Vojvodské město: GDAŃSK</a:t>
            </a:r>
          </a:p>
          <a:p>
            <a:endParaRPr lang="cs-CZ" dirty="0"/>
          </a:p>
          <a:p>
            <a:r>
              <a:rPr lang="cs-CZ" dirty="0"/>
              <a:t>Vojvoda – státní správa, jmenovaný vládou – Dariusz </a:t>
            </a:r>
            <a:r>
              <a:rPr lang="cs-CZ" dirty="0" err="1"/>
              <a:t>Drelich</a:t>
            </a:r>
            <a:r>
              <a:rPr lang="cs-CZ" dirty="0"/>
              <a:t> (</a:t>
            </a:r>
            <a:r>
              <a:rPr lang="cs-CZ" dirty="0" err="1"/>
              <a:t>PiS</a:t>
            </a:r>
            <a:r>
              <a:rPr lang="cs-CZ" dirty="0"/>
              <a:t>)</a:t>
            </a:r>
          </a:p>
          <a:p>
            <a:r>
              <a:rPr lang="cs-CZ" dirty="0"/>
              <a:t>Maršálek – samospráva – </a:t>
            </a:r>
            <a:r>
              <a:rPr lang="cs-CZ" dirty="0" err="1"/>
              <a:t>Mieczys</a:t>
            </a:r>
            <a:r>
              <a:rPr lang="pl-PL" dirty="0"/>
              <a:t>ław </a:t>
            </a:r>
            <a:r>
              <a:rPr lang="pl-PL" dirty="0" err="1"/>
              <a:t>Struk</a:t>
            </a:r>
            <a:r>
              <a:rPr lang="pl-PL" dirty="0"/>
              <a:t> </a:t>
            </a:r>
            <a:r>
              <a:rPr lang="cs-CZ" dirty="0"/>
              <a:t>(Občanská platforma – PO)</a:t>
            </a:r>
          </a:p>
          <a:p>
            <a:endParaRPr lang="cs-CZ" dirty="0"/>
          </a:p>
          <a:p>
            <a:r>
              <a:rPr lang="cs-CZ" dirty="0"/>
              <a:t>Nižší samosprávné celky: 20 okresů  (z toho 4 města s postavením okresu)</a:t>
            </a:r>
          </a:p>
          <a:p>
            <a:r>
              <a:rPr lang="cs-CZ" dirty="0"/>
              <a:t>42 měst a obcí</a:t>
            </a:r>
          </a:p>
          <a:p>
            <a:r>
              <a:rPr lang="cs-CZ" b="1" dirty="0"/>
              <a:t>GDAŃSK		GDYNIA		SLUPSK		SOPOT</a:t>
            </a:r>
          </a:p>
          <a:p>
            <a:r>
              <a:rPr lang="cs-CZ" dirty="0"/>
              <a:t>470633		244104		89180		35049</a:t>
            </a:r>
          </a:p>
          <a:p>
            <a:endParaRPr lang="cs-CZ" dirty="0"/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A91D257A-23AD-4137-9BCC-BAD2B3A4A2AB}"/>
              </a:ext>
            </a:extLst>
          </p:cNvPr>
          <p:cNvCxnSpPr/>
          <p:nvPr/>
        </p:nvCxnSpPr>
        <p:spPr>
          <a:xfrm flipH="1">
            <a:off x="1358900" y="4508500"/>
            <a:ext cx="2914361" cy="56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E086B99-6F74-4AAD-99E3-854F446D66D6}"/>
              </a:ext>
            </a:extLst>
          </p:cNvPr>
          <p:cNvCxnSpPr/>
          <p:nvPr/>
        </p:nvCxnSpPr>
        <p:spPr>
          <a:xfrm flipH="1">
            <a:off x="2870200" y="4546600"/>
            <a:ext cx="1422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F2E8E08-43E1-4C1C-AA6F-96AF34D1FFD5}"/>
              </a:ext>
            </a:extLst>
          </p:cNvPr>
          <p:cNvCxnSpPr/>
          <p:nvPr/>
        </p:nvCxnSpPr>
        <p:spPr>
          <a:xfrm>
            <a:off x="4273261" y="4519612"/>
            <a:ext cx="336839" cy="549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FBFC377-3CEF-47FA-9321-D3D0FBE060C4}"/>
              </a:ext>
            </a:extLst>
          </p:cNvPr>
          <p:cNvCxnSpPr/>
          <p:nvPr/>
        </p:nvCxnSpPr>
        <p:spPr>
          <a:xfrm>
            <a:off x="4292600" y="4508500"/>
            <a:ext cx="2054225" cy="544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33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1F92CD32-A8DD-4E6C-B0CC-BB35C76FD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Doprava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99B17D2-CEB9-4025-ABB5-23D1EA32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Mezinárodní letiště </a:t>
            </a:r>
            <a:r>
              <a:rPr lang="pl-PL" dirty="0"/>
              <a:t>Lecha </a:t>
            </a:r>
            <a:r>
              <a:rPr lang="pl-PL" dirty="0" err="1"/>
              <a:t>Wałesy</a:t>
            </a:r>
            <a:r>
              <a:rPr lang="pl-PL" dirty="0"/>
              <a:t> v Gdańsku </a:t>
            </a:r>
          </a:p>
          <a:p>
            <a:r>
              <a:rPr lang="cs-CZ" dirty="0"/>
              <a:t>Námořní doprava – přístavy v </a:t>
            </a:r>
            <a:r>
              <a:rPr lang="cs-CZ" dirty="0" err="1"/>
              <a:t>Gdańsku</a:t>
            </a:r>
            <a:r>
              <a:rPr lang="cs-CZ" dirty="0"/>
              <a:t> a Gdyni – trajekty do Švédska,</a:t>
            </a:r>
          </a:p>
          <a:p>
            <a:r>
              <a:rPr lang="cs-CZ" dirty="0"/>
              <a:t>Turistická lodní doprava – např. </a:t>
            </a:r>
            <a:r>
              <a:rPr lang="cs-CZ" dirty="0" err="1"/>
              <a:t>Gdynia</a:t>
            </a:r>
            <a:r>
              <a:rPr lang="cs-CZ" dirty="0"/>
              <a:t> -  </a:t>
            </a:r>
            <a:r>
              <a:rPr lang="cs-CZ" dirty="0" err="1"/>
              <a:t>Baltyjsk</a:t>
            </a:r>
            <a:r>
              <a:rPr lang="cs-CZ" dirty="0"/>
              <a:t> (RF)</a:t>
            </a:r>
          </a:p>
          <a:p>
            <a:r>
              <a:rPr lang="cs-CZ" dirty="0"/>
              <a:t>Železniční doprava: </a:t>
            </a:r>
            <a:r>
              <a:rPr lang="cs-CZ" dirty="0" err="1">
                <a:solidFill>
                  <a:srgbClr val="C00000"/>
                </a:solidFill>
              </a:rPr>
              <a:t>Gdynia</a:t>
            </a:r>
            <a:r>
              <a:rPr lang="cs-CZ" dirty="0">
                <a:solidFill>
                  <a:srgbClr val="C00000"/>
                </a:solidFill>
              </a:rPr>
              <a:t> – </a:t>
            </a:r>
            <a:r>
              <a:rPr lang="cs-CZ" dirty="0" err="1">
                <a:solidFill>
                  <a:srgbClr val="C00000"/>
                </a:solidFill>
              </a:rPr>
              <a:t>Gdańsk</a:t>
            </a:r>
            <a:r>
              <a:rPr lang="cs-CZ" dirty="0">
                <a:solidFill>
                  <a:srgbClr val="C00000"/>
                </a:solidFill>
              </a:rPr>
              <a:t> – </a:t>
            </a:r>
            <a:r>
              <a:rPr lang="cs-CZ" dirty="0" err="1">
                <a:solidFill>
                  <a:srgbClr val="C00000"/>
                </a:solidFill>
              </a:rPr>
              <a:t>Warszawa</a:t>
            </a:r>
            <a:r>
              <a:rPr lang="cs-CZ" dirty="0">
                <a:solidFill>
                  <a:srgbClr val="C00000"/>
                </a:solidFill>
              </a:rPr>
              <a:t> – Bohumín – (Praha) Břeclav – </a:t>
            </a:r>
            <a:r>
              <a:rPr lang="cs-CZ" dirty="0" err="1">
                <a:solidFill>
                  <a:srgbClr val="C00000"/>
                </a:solidFill>
              </a:rPr>
              <a:t>Wien</a:t>
            </a:r>
            <a:r>
              <a:rPr lang="cs-CZ" dirty="0">
                <a:solidFill>
                  <a:srgbClr val="C0000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Gdańsk</a:t>
            </a:r>
            <a:r>
              <a:rPr lang="cs-CZ" dirty="0">
                <a:solidFill>
                  <a:srgbClr val="0070C0"/>
                </a:solidFill>
              </a:rPr>
              <a:t> - </a:t>
            </a:r>
            <a:r>
              <a:rPr lang="cs-CZ" dirty="0" err="1">
                <a:solidFill>
                  <a:srgbClr val="0070C0"/>
                </a:solidFill>
              </a:rPr>
              <a:t>Gdynia</a:t>
            </a:r>
            <a:r>
              <a:rPr lang="cs-CZ" dirty="0">
                <a:solidFill>
                  <a:srgbClr val="0070C0"/>
                </a:solidFill>
              </a:rPr>
              <a:t> – </a:t>
            </a:r>
            <a:r>
              <a:rPr lang="cs-CZ" dirty="0" err="1">
                <a:solidFill>
                  <a:srgbClr val="0070C0"/>
                </a:solidFill>
              </a:rPr>
              <a:t>Štetín</a:t>
            </a:r>
            <a:r>
              <a:rPr lang="cs-CZ" dirty="0">
                <a:solidFill>
                  <a:srgbClr val="0070C0"/>
                </a:solidFill>
              </a:rPr>
              <a:t>, </a:t>
            </a:r>
            <a:r>
              <a:rPr lang="cs-CZ" dirty="0" err="1">
                <a:solidFill>
                  <a:srgbClr val="0070C0"/>
                </a:solidFill>
              </a:rPr>
              <a:t>Gdynia</a:t>
            </a:r>
            <a:r>
              <a:rPr lang="cs-CZ" dirty="0">
                <a:solidFill>
                  <a:srgbClr val="0070C0"/>
                </a:solidFill>
              </a:rPr>
              <a:t> – </a:t>
            </a:r>
            <a:r>
              <a:rPr lang="cs-CZ" dirty="0" err="1">
                <a:solidFill>
                  <a:srgbClr val="0070C0"/>
                </a:solidFill>
              </a:rPr>
              <a:t>Gdańsk</a:t>
            </a:r>
            <a:r>
              <a:rPr lang="cs-CZ" dirty="0">
                <a:solidFill>
                  <a:srgbClr val="0070C0"/>
                </a:solidFill>
              </a:rPr>
              <a:t> – </a:t>
            </a:r>
            <a:r>
              <a:rPr lang="cs-CZ" dirty="0" err="1">
                <a:solidFill>
                  <a:srgbClr val="0070C0"/>
                </a:solidFill>
              </a:rPr>
              <a:t>Poznań</a:t>
            </a:r>
            <a:r>
              <a:rPr lang="cs-CZ" dirty="0">
                <a:solidFill>
                  <a:srgbClr val="0070C0"/>
                </a:solidFill>
              </a:rPr>
              <a:t> – </a:t>
            </a:r>
            <a:r>
              <a:rPr lang="cs-CZ" dirty="0" err="1">
                <a:solidFill>
                  <a:srgbClr val="0070C0"/>
                </a:solidFill>
              </a:rPr>
              <a:t>Berlin</a:t>
            </a:r>
            <a:r>
              <a:rPr lang="cs-CZ" dirty="0"/>
              <a:t>, </a:t>
            </a:r>
            <a:r>
              <a:rPr lang="cs-CZ" dirty="0" err="1">
                <a:solidFill>
                  <a:srgbClr val="00B050"/>
                </a:solidFill>
              </a:rPr>
              <a:t>Gdynia</a:t>
            </a:r>
            <a:r>
              <a:rPr lang="cs-CZ" dirty="0">
                <a:solidFill>
                  <a:srgbClr val="00B050"/>
                </a:solidFill>
              </a:rPr>
              <a:t> – </a:t>
            </a:r>
            <a:r>
              <a:rPr lang="cs-CZ" dirty="0" err="1">
                <a:solidFill>
                  <a:srgbClr val="00B050"/>
                </a:solidFill>
              </a:rPr>
              <a:t>Gdańsk</a:t>
            </a:r>
            <a:r>
              <a:rPr lang="cs-CZ" dirty="0">
                <a:solidFill>
                  <a:srgbClr val="00B050"/>
                </a:solidFill>
              </a:rPr>
              <a:t> – </a:t>
            </a:r>
            <a:r>
              <a:rPr lang="cs-CZ" dirty="0" err="1">
                <a:solidFill>
                  <a:srgbClr val="00B050"/>
                </a:solidFill>
              </a:rPr>
              <a:t>Poznań</a:t>
            </a:r>
            <a:r>
              <a:rPr lang="cs-CZ" dirty="0">
                <a:solidFill>
                  <a:srgbClr val="00B050"/>
                </a:solidFill>
              </a:rPr>
              <a:t> – </a:t>
            </a:r>
            <a:r>
              <a:rPr lang="cs-CZ" dirty="0" err="1">
                <a:solidFill>
                  <a:srgbClr val="00B050"/>
                </a:solidFill>
              </a:rPr>
              <a:t>Wroclaw</a:t>
            </a:r>
            <a:r>
              <a:rPr lang="cs-CZ" dirty="0">
                <a:solidFill>
                  <a:srgbClr val="00B050"/>
                </a:solidFill>
              </a:rPr>
              <a:t>  </a:t>
            </a:r>
            <a:r>
              <a:rPr lang="cs-CZ" dirty="0"/>
              <a:t>(Katowice – Bohumín) – </a:t>
            </a:r>
            <a:r>
              <a:rPr lang="cs-CZ" dirty="0">
                <a:solidFill>
                  <a:srgbClr val="00B050"/>
                </a:solidFill>
              </a:rPr>
              <a:t>Ústí n. Orlicí – Brno </a:t>
            </a:r>
            <a:r>
              <a:rPr lang="cs-CZ" dirty="0"/>
              <a:t>(Praha)</a:t>
            </a:r>
          </a:p>
          <a:p>
            <a:r>
              <a:rPr lang="cs-CZ" dirty="0"/>
              <a:t>Silniční doprava: dálnice D1 + A1 Brno – </a:t>
            </a:r>
            <a:r>
              <a:rPr lang="cs-CZ" dirty="0" err="1"/>
              <a:t>Gdańsk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02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8687CF-9535-49AC-B9CA-966E174D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Využitelné možnosti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A91A99-ACCB-40C5-B2CA-096C59BB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Atraktivní místa k propagaci Jihomoravského kraje </a:t>
            </a:r>
          </a:p>
          <a:p>
            <a:r>
              <a:rPr lang="cs-CZ" dirty="0"/>
              <a:t>Výstaviště Ergo </a:t>
            </a:r>
            <a:r>
              <a:rPr lang="cs-CZ" dirty="0" err="1"/>
              <a:t>Gdańsk</a:t>
            </a:r>
            <a:endParaRPr lang="cs-CZ" dirty="0"/>
          </a:p>
          <a:p>
            <a:r>
              <a:rPr lang="cs-CZ" dirty="0"/>
              <a:t>Atraktivní přímořská letoviska – oslovení turistů z celého Polska a okolních zemí</a:t>
            </a:r>
          </a:p>
          <a:p>
            <a:r>
              <a:rPr lang="cs-CZ" dirty="0"/>
              <a:t>Folklórní akce – mnohonárodnostní složení obyvatelstva = péče o kulturní tradice regionu  - Kašubové, </a:t>
            </a:r>
            <a:r>
              <a:rPr lang="cs-CZ" dirty="0" err="1"/>
              <a:t>Lemkové</a:t>
            </a:r>
            <a:r>
              <a:rPr lang="cs-CZ" dirty="0"/>
              <a:t> …</a:t>
            </a:r>
          </a:p>
          <a:p>
            <a:r>
              <a:rPr lang="cs-CZ" dirty="0"/>
              <a:t>Zajímavé řešení lokální dopravy – SKM (Rychlá městská trať </a:t>
            </a:r>
            <a:r>
              <a:rPr lang="cs-CZ" dirty="0" err="1"/>
              <a:t>Tczew-Gdańsk</a:t>
            </a:r>
            <a:r>
              <a:rPr lang="cs-CZ" dirty="0"/>
              <a:t>- Sopot-</a:t>
            </a:r>
            <a:r>
              <a:rPr lang="cs-CZ" dirty="0" err="1"/>
              <a:t>Gdynia</a:t>
            </a:r>
            <a:r>
              <a:rPr lang="cs-CZ" dirty="0"/>
              <a:t>-</a:t>
            </a:r>
            <a:r>
              <a:rPr lang="cs-CZ" dirty="0" err="1"/>
              <a:t>Wejherowo</a:t>
            </a:r>
            <a:r>
              <a:rPr lang="cs-CZ" dirty="0"/>
              <a:t>)</a:t>
            </a:r>
          </a:p>
          <a:p>
            <a:r>
              <a:rPr lang="cs-CZ" dirty="0"/>
              <a:t>České pivo je všude – moravské víno chybí!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18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C250F-A1E4-4D84-987C-AFE09AA5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12800"/>
          </a:xfrm>
        </p:spPr>
        <p:txBody>
          <a:bodyPr/>
          <a:lstStyle/>
          <a:p>
            <a:r>
              <a:rPr lang="cs-CZ" b="1" dirty="0"/>
              <a:t>Hel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9D1CB3-A62F-45DF-904C-6F23EB0BB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Úzký poloostrov na severu </a:t>
            </a:r>
          </a:p>
          <a:p>
            <a:r>
              <a:rPr lang="cs-CZ" dirty="0"/>
              <a:t>Město 3165</a:t>
            </a:r>
          </a:p>
          <a:p>
            <a:r>
              <a:rPr lang="cs-CZ" dirty="0"/>
              <a:t>Rostoucí zájem našich krajanů – vodní sporty, potápění, vojenská historie</a:t>
            </a:r>
          </a:p>
          <a:p>
            <a:r>
              <a:rPr lang="cs-CZ" dirty="0"/>
              <a:t>Kdysi tradice pěstování vína </a:t>
            </a:r>
          </a:p>
          <a:p>
            <a:r>
              <a:rPr lang="cs-CZ" dirty="0"/>
              <a:t>Moravské víno může navázat na tradici kašubského vína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30C4084-DF85-4FD0-AE4E-9400E734B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13F8266-9F8F-4D42-BB9C-39485EEC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1936559"/>
            <a:ext cx="3932237" cy="418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1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BAC4C04D-C003-483E-8773-72D7AFA21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72903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ěk</a:t>
            </a:r>
            <a:r>
              <a:rPr lang="pl-PL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</a:t>
            </a: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 </a:t>
            </a:r>
            <a:r>
              <a:rPr lang="pl-PL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pozornost</a:t>
            </a:r>
            <a:b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b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serdecznie zapraszam na Pomorze i do Polski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8945F340-C685-4A6C-AFB3-2B9776A107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44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F22C4B-1140-40FD-8C94-7DC5B459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6100"/>
            <a:ext cx="3932237" cy="1244600"/>
          </a:xfrm>
        </p:spPr>
        <p:txBody>
          <a:bodyPr/>
          <a:lstStyle/>
          <a:p>
            <a:r>
              <a:rPr lang="cs-CZ" b="1" dirty="0"/>
              <a:t>Dovolte, abych se představil …</a:t>
            </a:r>
          </a:p>
        </p:txBody>
      </p:sp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150CC7F7-9606-448C-B06C-32F21FAEB7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>
          <a:xfrm rot="5400000">
            <a:off x="5930334" y="561787"/>
            <a:ext cx="5070475" cy="5734426"/>
          </a:xfr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523DE9-8976-475F-B050-FDA9A51C4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b="1" dirty="0"/>
              <a:t>Petr Mrkývka </a:t>
            </a:r>
          </a:p>
          <a:p>
            <a:r>
              <a:rPr lang="cs-CZ" sz="2000" dirty="0"/>
              <a:t>Civilně: </a:t>
            </a:r>
          </a:p>
          <a:p>
            <a:r>
              <a:rPr lang="cs-CZ" sz="2000" dirty="0"/>
              <a:t>docent na Katedře finančního práva a národního hospodářství, Právnická fakulta, Masarykovy univerzity</a:t>
            </a:r>
          </a:p>
          <a:p>
            <a:r>
              <a:rPr lang="cs-CZ" sz="2000" dirty="0"/>
              <a:t>Honorární konzul Polska v Brně od 1998</a:t>
            </a:r>
          </a:p>
          <a:p>
            <a:endParaRPr lang="cs-CZ" sz="2000" dirty="0"/>
          </a:p>
          <a:p>
            <a:r>
              <a:rPr lang="cs-CZ" sz="2000" dirty="0"/>
              <a:t>Sídlo: ?  Nové sídlo v jednání</a:t>
            </a:r>
          </a:p>
        </p:txBody>
      </p:sp>
    </p:spTree>
    <p:extLst>
      <p:ext uri="{BB962C8B-B14F-4D97-AF65-F5344CB8AC3E}">
        <p14:creationId xmlns:p14="http://schemas.microsoft.com/office/powerpoint/2010/main" val="34640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346E9B-1AED-4DC5-B110-1CAB93596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Teritoriální působnost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8E3ECF-D639-4960-9EBC-F9BE83449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Jihomoravský kraj</a:t>
            </a:r>
          </a:p>
          <a:p>
            <a:endParaRPr lang="cs-CZ" dirty="0"/>
          </a:p>
          <a:p>
            <a:r>
              <a:rPr lang="cs-CZ" dirty="0"/>
              <a:t>Zůstává součástí správního obvodu Generálního konzula RP v Ostravě</a:t>
            </a:r>
          </a:p>
          <a:p>
            <a:r>
              <a:rPr lang="cs-CZ" dirty="0"/>
              <a:t>Sídlo: Blahoslavova 4, 701 00  Ostrava</a:t>
            </a:r>
          </a:p>
        </p:txBody>
      </p:sp>
    </p:spTree>
    <p:extLst>
      <p:ext uri="{BB962C8B-B14F-4D97-AF65-F5344CB8AC3E}">
        <p14:creationId xmlns:p14="http://schemas.microsoft.com/office/powerpoint/2010/main" val="58278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E018EE-5236-4313-8642-AAE1CA6E6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Věcná působnost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ED6B39-8392-4EBA-A0F2-0FE12B868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Poradenská činnost</a:t>
            </a:r>
          </a:p>
          <a:p>
            <a:r>
              <a:rPr lang="cs-CZ" dirty="0"/>
              <a:t>Krizový servis</a:t>
            </a:r>
          </a:p>
          <a:p>
            <a:r>
              <a:rPr lang="cs-CZ" dirty="0"/>
              <a:t>Propagace</a:t>
            </a:r>
          </a:p>
          <a:p>
            <a:r>
              <a:rPr lang="cs-CZ" dirty="0"/>
              <a:t>Popularizace spolupráce</a:t>
            </a:r>
          </a:p>
          <a:p>
            <a:r>
              <a:rPr lang="cs-CZ" dirty="0"/>
              <a:t>NE – </a:t>
            </a:r>
            <a:r>
              <a:rPr lang="cs-CZ" dirty="0" err="1"/>
              <a:t>notariální</a:t>
            </a:r>
            <a:r>
              <a:rPr lang="cs-CZ" dirty="0"/>
              <a:t> činnost – ověřování podpisů, dokumentů …</a:t>
            </a:r>
          </a:p>
          <a:p>
            <a:r>
              <a:rPr lang="cs-CZ" dirty="0"/>
              <a:t>NE – konzulární agenda – pasy, víza, povolení převozu, 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08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F8318-FFA7-4B47-95A4-6555E748C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</a:t>
            </a:r>
            <a:r>
              <a:rPr lang="cs-CZ" dirty="0" err="1"/>
              <a:t>JmK</a:t>
            </a:r>
            <a:r>
              <a:rPr lang="cs-CZ" dirty="0"/>
              <a:t> + Polsko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D3BA47-E1C0-4ACB-BE1F-0A4CC81B6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/>
              <a:t>Institucionální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vynikající </a:t>
            </a:r>
            <a:r>
              <a:rPr lang="cs-CZ" dirty="0"/>
              <a:t>(zejména školství – VŠ)</a:t>
            </a:r>
            <a:endParaRPr lang="cs-CZ" dirty="0">
              <a:solidFill>
                <a:srgbClr val="FF0000"/>
              </a:solidFill>
            </a:endParaRPr>
          </a:p>
          <a:p>
            <a:endParaRPr lang="cs-CZ" dirty="0"/>
          </a:p>
          <a:p>
            <a:r>
              <a:rPr lang="cs-CZ" b="1" dirty="0"/>
              <a:t>Meziregionální</a:t>
            </a:r>
          </a:p>
          <a:p>
            <a:pPr marL="0" indent="0">
              <a:buNone/>
            </a:pPr>
            <a:r>
              <a:rPr lang="cs-CZ" dirty="0"/>
              <a:t>			 </a:t>
            </a:r>
            <a:r>
              <a:rPr lang="cs-CZ" dirty="0">
                <a:solidFill>
                  <a:srgbClr val="FF0000"/>
                </a:solidFill>
              </a:rPr>
              <a:t>diskutabilní </a:t>
            </a:r>
            <a:r>
              <a:rPr lang="cs-CZ" dirty="0"/>
              <a:t>(jsou rezervy)</a:t>
            </a:r>
          </a:p>
          <a:p>
            <a:r>
              <a:rPr lang="cs-CZ" b="1" dirty="0"/>
              <a:t>Komunální</a:t>
            </a:r>
          </a:p>
          <a:p>
            <a:endParaRPr lang="cs-CZ" dirty="0"/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B8F4317-4559-4307-B27B-53AC500DECB8}"/>
              </a:ext>
            </a:extLst>
          </p:cNvPr>
          <p:cNvCxnSpPr/>
          <p:nvPr/>
        </p:nvCxnSpPr>
        <p:spPr>
          <a:xfrm>
            <a:off x="3276600" y="3683000"/>
            <a:ext cx="469900" cy="3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FF0A4E9-77C9-45B3-A2D8-544B3BDBECBB}"/>
              </a:ext>
            </a:extLst>
          </p:cNvPr>
          <p:cNvCxnSpPr/>
          <p:nvPr/>
        </p:nvCxnSpPr>
        <p:spPr>
          <a:xfrm flipV="1">
            <a:off x="2730500" y="4127500"/>
            <a:ext cx="1041400" cy="482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150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6DEC8-304C-410F-99F5-F8AD20A7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Jihomoravského kraje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DDA235-A112-492A-B335-3608A4B77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Tradičně – návaznost na partnerství Brno – </a:t>
            </a:r>
            <a:r>
              <a:rPr lang="cs-CZ" dirty="0" err="1"/>
              <a:t>Poznań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/>
              <a:t>Současná spolupráce smlouva – Lodžské vojvodství </a:t>
            </a:r>
          </a:p>
          <a:p>
            <a:endParaRPr lang="cs-CZ" dirty="0"/>
          </a:p>
          <a:p>
            <a:r>
              <a:rPr lang="cs-CZ" dirty="0"/>
              <a:t>Užitečnost spolupráce x formální spolupráce</a:t>
            </a:r>
          </a:p>
        </p:txBody>
      </p:sp>
    </p:spTree>
    <p:extLst>
      <p:ext uri="{BB962C8B-B14F-4D97-AF65-F5344CB8AC3E}">
        <p14:creationId xmlns:p14="http://schemas.microsoft.com/office/powerpoint/2010/main" val="384311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EF8E6-55AB-4641-8C02-9D5B91D6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Kritéria výběru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539E5E-E5C1-40CD-9ECC-0BEF625CD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Atraktivita regionu</a:t>
            </a:r>
          </a:p>
          <a:p>
            <a:r>
              <a:rPr lang="cs-CZ" dirty="0"/>
              <a:t>Využití zkušeností</a:t>
            </a:r>
          </a:p>
          <a:p>
            <a:r>
              <a:rPr lang="cs-CZ" dirty="0"/>
              <a:t>Využití genia loci – strategičtí partneři, možnosti  účelné propagace,  strategie dopravy … </a:t>
            </a:r>
          </a:p>
          <a:p>
            <a:r>
              <a:rPr lang="cs-CZ" dirty="0"/>
              <a:t>Návaznost na kooperující subjekty – honorární konzuláty ČR</a:t>
            </a:r>
          </a:p>
          <a:p>
            <a:endParaRPr lang="cs-CZ" dirty="0"/>
          </a:p>
          <a:p>
            <a:r>
              <a:rPr lang="cs-CZ" dirty="0"/>
              <a:t>Možnosti využití k propagaci Jihomoravského kraje – multiregionální spolupráce </a:t>
            </a:r>
          </a:p>
        </p:txBody>
      </p:sp>
    </p:spTree>
    <p:extLst>
      <p:ext uri="{BB962C8B-B14F-4D97-AF65-F5344CB8AC3E}">
        <p14:creationId xmlns:p14="http://schemas.microsoft.com/office/powerpoint/2010/main" val="49475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B2CAAD8-B816-44FB-B91B-9C8035F8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Pomořské vojvodství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3F9EDD8-39CF-43D3-8C9D-4FDFA23C0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049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vojvodztvi">
            <a:extLst>
              <a:ext uri="{FF2B5EF4-FFF2-40B4-BE49-F238E27FC236}">
                <a16:creationId xmlns:a16="http://schemas.microsoft.com/office/drawing/2014/main" id="{EF01342F-C20E-421A-9B97-0434CFC6CDEC}"/>
              </a:ext>
            </a:extLst>
          </p:cNvPr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476250"/>
            <a:ext cx="6769100" cy="612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470</Words>
  <Application>Microsoft Office PowerPoint</Application>
  <PresentationFormat>Širokoúhlá obrazovka</PresentationFormat>
  <Paragraphs>77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  Honorární konzulát Polska  v Brně</vt:lpstr>
      <vt:lpstr>Dovolte, abych se představil …</vt:lpstr>
      <vt:lpstr>Teritoriální působnost</vt:lpstr>
      <vt:lpstr>Věcná působnost</vt:lpstr>
      <vt:lpstr>Spolupráce JmK + Polsko</vt:lpstr>
      <vt:lpstr>Spolupráce Jihomoravského kraje</vt:lpstr>
      <vt:lpstr>Kritéria výběru</vt:lpstr>
      <vt:lpstr>Pomořské vojvodství</vt:lpstr>
      <vt:lpstr>Prezentace aplikace PowerPoint</vt:lpstr>
      <vt:lpstr>Základní data</vt:lpstr>
      <vt:lpstr>Doprava</vt:lpstr>
      <vt:lpstr>Využitelné možnosti</vt:lpstr>
      <vt:lpstr>Hel</vt:lpstr>
      <vt:lpstr>Děkuji za pozornost a serdecznie zapraszam na Pomorze i do Polski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Honorární konzulát Polska  v Brně</dc:title>
  <dc:creator>Petr Mrkývka</dc:creator>
  <cp:lastModifiedBy>Petr Mrkývka</cp:lastModifiedBy>
  <cp:revision>12</cp:revision>
  <dcterms:created xsi:type="dcterms:W3CDTF">2021-12-07T11:05:10Z</dcterms:created>
  <dcterms:modified xsi:type="dcterms:W3CDTF">2021-12-07T12:45:58Z</dcterms:modified>
</cp:coreProperties>
</file>