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57" r:id="rId7"/>
    <p:sldId id="267" r:id="rId8"/>
    <p:sldId id="269" r:id="rId9"/>
    <p:sldId id="268" r:id="rId10"/>
    <p:sldId id="270" r:id="rId11"/>
    <p:sldId id="258" r:id="rId12"/>
    <p:sldId id="266" r:id="rId13"/>
    <p:sldId id="271" r:id="rId14"/>
    <p:sldId id="273" r:id="rId15"/>
    <p:sldId id="259" r:id="rId16"/>
    <p:sldId id="260" r:id="rId17"/>
    <p:sldId id="261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0D1C45-E460-A6E6-1DB7-BD28E4684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FAE229-E8D6-469F-9A7F-5E61F8794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D4E25B-777E-0732-EBC7-E8697176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B761-0235-4DEB-9B1A-8A8AD88EDDA8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A83B71-32B6-F571-F9AC-78F548FB3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0F20BE-8B02-270B-03E9-11C89B8D7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C24-F7D6-4603-951B-A450FDD84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72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89DFA-B035-D437-6D5D-08FE2182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60FBDE2-FF30-E46D-9DF0-284D674C8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0F3851-8640-705A-35A3-3F0C703EC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B761-0235-4DEB-9B1A-8A8AD88EDDA8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DB6F0A-6DE7-41CE-4F3A-01D14AB27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2041BE-BBA0-AFE3-59D5-3D88938F3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C24-F7D6-4603-951B-A450FDD84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12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3B6B0BA-F6D9-8F66-CFF8-DB4EB7F55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4BFF0E-5B49-63CE-B471-A5483A51E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D864B9-78F2-46EF-1330-83822C212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B761-0235-4DEB-9B1A-8A8AD88EDDA8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E28652-225A-8238-11FD-4E12F56B0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2ECD40-0058-3217-B40D-D6351D5C2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C24-F7D6-4603-951B-A450FDD84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7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8A12B-223F-7777-6475-0B4BACDD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03623-621E-073C-0050-87614A16C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72ECDA-8381-0F41-549A-566107859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B761-0235-4DEB-9B1A-8A8AD88EDDA8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9A530C-9ECC-9B49-BFDC-AEE3D3C4C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F37662-DD10-D603-0B09-2E6CFD01C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C24-F7D6-4603-951B-A450FDD84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202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4311C-16B8-540C-3147-DD783AAD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43592C-4299-DB62-03EB-630128CE7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217C19-FF87-98B9-25DF-B548B0DC5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B761-0235-4DEB-9B1A-8A8AD88EDDA8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C6A802-CDCF-89A7-94E5-69A3A4ECE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2EA104-6CE4-0E97-D54C-BABF38EB2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C24-F7D6-4603-951B-A450FDD84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68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B1AED4-27E2-9D94-DC5B-73AC85D87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04B638-0F72-46EB-06BB-EDD83093D2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FEE737-DED8-F2C7-5669-BB0BE7CB3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703685-FDE6-5542-B691-BEEDEC415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B761-0235-4DEB-9B1A-8A8AD88EDDA8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99E4C7-294E-5AC5-8544-821D8FE14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5DD38E-DF17-F79F-E63F-2AC90F86A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C24-F7D6-4603-951B-A450FDD84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5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5881D-B58B-C83C-841E-71DCA5986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7EAC6F-431A-11EC-C81E-97B2315A0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BD5A41-D7F5-E595-944E-4DE0AF8D9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0B100AC-812F-C72B-56E3-3829CC7C9E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BAB6A9D-E5A6-55DA-D56D-E75C48350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E1946E7-F5C7-1CCB-EA0F-9234BCE28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B761-0235-4DEB-9B1A-8A8AD88EDDA8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E4BFF61-8D2C-A592-57C2-15DF5E4E9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BFB8E7F-ACB8-D09F-05AE-E3BEC1B7E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C24-F7D6-4603-951B-A450FDD84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30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CA04F-60A7-366E-D8FA-645D4895B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630A669-E8EB-49EE-5E11-FD3DAC33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B761-0235-4DEB-9B1A-8A8AD88EDDA8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F2A0713-BD6A-FB9E-D049-CA2E03BD9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E2C151A-39EF-E6C2-581A-20847B3C5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C24-F7D6-4603-951B-A450FDD84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93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65CECE2-9924-5DCD-BEE3-6BC99087C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B761-0235-4DEB-9B1A-8A8AD88EDDA8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B59CC22-4B48-0921-A6F1-2C70DCB00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4350B3-2AFB-FBE7-FD28-C59DDF7C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C24-F7D6-4603-951B-A450FDD84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3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EC629-C091-AA6F-D130-AD8DE185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7795C3-0C74-A378-DB25-8CF004D93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573E0D-DAD1-A300-96BE-721ACCBDF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A56368-19C5-6C43-54BB-EDE51BA8B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B761-0235-4DEB-9B1A-8A8AD88EDDA8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EFDCB2-745D-B0F5-4885-329DCE28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BC3D71-E2F3-7337-E147-15AA5374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C24-F7D6-4603-951B-A450FDD84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92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B8721-1AAF-DE2D-3050-C9397E03A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6593BA7-4545-9E15-2338-64378F0A94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1C5FBB-EA3E-DBBE-CED8-F844173F2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18BBD6-FA56-1BA0-909D-0B205125B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B761-0235-4DEB-9B1A-8A8AD88EDDA8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66A0CD-BAB2-A771-EFFD-2B48C0F03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C087F0-A201-A63C-CBE5-A7AFE0717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C24-F7D6-4603-951B-A450FDD84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592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E6705B8-F03C-C922-5AEF-10B3F2621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F6A0EB-4DE9-7CEB-78CC-EEA1D3207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0AF6F0-BA10-40E4-5C8E-56F43E64E2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DB761-0235-4DEB-9B1A-8A8AD88EDDA8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430EF8-2DF7-3C0E-10FE-09D6507D3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CDA821-6B7A-663C-6D4F-CD27F6A2D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B4C24-F7D6-4603-951B-A450FDD84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04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8136F-FC1A-CE9A-54B7-0ED83E03A3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Dokazování v medicínskoprávních sporech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0EB153-CDAF-BD53-7466-1E1298F52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205D43A-5848-BC7C-E91F-69B56470E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730" y="5481167"/>
            <a:ext cx="471853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Calibri" panose="020F0502020204030204" pitchFamily="34" charset="0"/>
              </a:rPr>
              <a:t>JUDr. Kateřina Hájková, LL.M., advokátka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000" b="1" dirty="0">
                <a:latin typeface="+mj-lt"/>
                <a:cs typeface="Calibri" panose="020F0502020204030204" pitchFamily="34" charset="0"/>
              </a:rPr>
              <a:t>Doktorandka </a:t>
            </a:r>
            <a:r>
              <a:rPr lang="cs-CZ" altLang="cs-CZ" sz="2000" b="1" dirty="0" err="1">
                <a:latin typeface="+mj-lt"/>
                <a:cs typeface="Calibri" panose="020F0502020204030204" pitchFamily="34" charset="0"/>
              </a:rPr>
              <a:t>PrF</a:t>
            </a:r>
            <a:r>
              <a:rPr lang="cs-CZ" altLang="cs-CZ" sz="2000" b="1" dirty="0">
                <a:latin typeface="+mj-lt"/>
                <a:cs typeface="Calibri" panose="020F0502020204030204" pitchFamily="34" charset="0"/>
              </a:rPr>
              <a:t> MU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75300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BCF0A-EC8A-48B8-8549-3FC5A0509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Typická důkazní nouze ohledně </a:t>
            </a:r>
            <a:r>
              <a:rPr lang="cs-CZ" b="1" dirty="0"/>
              <a:t>kauzality v </a:t>
            </a:r>
            <a:r>
              <a:rPr lang="cs-CZ" b="1" dirty="0" err="1"/>
              <a:t>medicínskoprávních</a:t>
            </a:r>
            <a:r>
              <a:rPr lang="cs-CZ" b="1" dirty="0"/>
              <a:t> sporech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BA39FE-285E-458C-8C4C-7F84E8AA2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Alternativní příčinná souvislost mezi</a:t>
            </a:r>
          </a:p>
          <a:p>
            <a:r>
              <a:rPr lang="cs-CZ" sz="2600" dirty="0"/>
              <a:t>pochybením lékaře a</a:t>
            </a:r>
          </a:p>
          <a:p>
            <a:r>
              <a:rPr lang="cs-CZ" sz="2600" dirty="0"/>
              <a:t>újmou na zdraví pacienta.</a:t>
            </a:r>
          </a:p>
          <a:p>
            <a:endParaRPr lang="cs-CZ" dirty="0"/>
          </a:p>
          <a:p>
            <a:r>
              <a:rPr lang="cs-CZ" dirty="0"/>
              <a:t>Důkazní břemeno ohledně příčinné souvislosti mezi pochybením lékaře a újmou na zdraví pacienta nese pacient</a:t>
            </a:r>
          </a:p>
          <a:p>
            <a:endParaRPr lang="cs-CZ" dirty="0"/>
          </a:p>
          <a:p>
            <a:r>
              <a:rPr lang="cs-CZ" dirty="0"/>
              <a:t>Typická důkazní nouze pacienta: kauzální nejistota je obvyklý problém medicínského práva.</a:t>
            </a:r>
          </a:p>
        </p:txBody>
      </p:sp>
    </p:spTree>
    <p:extLst>
      <p:ext uri="{BB962C8B-B14F-4D97-AF65-F5344CB8AC3E}">
        <p14:creationId xmlns:p14="http://schemas.microsoft.com/office/powerpoint/2010/main" val="3987994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0FA4E-AC42-C214-8275-8B1572025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Možná 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D3E3DB-EE24-471A-9862-F640CC1E5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Doktrína ztráty šance</a:t>
            </a:r>
          </a:p>
          <a:p>
            <a:r>
              <a:rPr lang="cs-CZ" sz="4000" dirty="0"/>
              <a:t>Důkaz prima facie</a:t>
            </a:r>
          </a:p>
          <a:p>
            <a:r>
              <a:rPr lang="cs-CZ" sz="4000" dirty="0"/>
              <a:t>Snížení míry důkazu</a:t>
            </a:r>
          </a:p>
          <a:p>
            <a:r>
              <a:rPr lang="cs-CZ" sz="4000" dirty="0"/>
              <a:t>Obrácení důkazního břemene</a:t>
            </a:r>
          </a:p>
        </p:txBody>
      </p:sp>
    </p:spTree>
    <p:extLst>
      <p:ext uri="{BB962C8B-B14F-4D97-AF65-F5344CB8AC3E}">
        <p14:creationId xmlns:p14="http://schemas.microsoft.com/office/powerpoint/2010/main" val="1050463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BA2BB-A1B6-4EC7-8927-52E46B07F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Doktrína ztráty šance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430716-0CB2-4639-99FC-AEB854C4F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1918"/>
          </a:xfrm>
        </p:spPr>
        <p:txBody>
          <a:bodyPr>
            <a:normAutofit/>
          </a:bodyPr>
          <a:lstStyle/>
          <a:p>
            <a:r>
              <a:rPr lang="cs-CZ" sz="2400" dirty="0"/>
              <a:t>„pacientka by v  případě hypotetického postupu žalovaného </a:t>
            </a:r>
            <a:r>
              <a:rPr lang="cs-CZ" sz="2400" i="1" dirty="0"/>
              <a:t>de  lege  </a:t>
            </a:r>
            <a:r>
              <a:rPr lang="cs-CZ" sz="2400" i="1" dirty="0" err="1"/>
              <a:t>artis</a:t>
            </a:r>
            <a:r>
              <a:rPr lang="cs-CZ" sz="2400" i="1" dirty="0"/>
              <a:t> </a:t>
            </a:r>
            <a:r>
              <a:rPr lang="cs-CZ" sz="2400" dirty="0"/>
              <a:t>přežila s 50   % pravděpodobností“ →</a:t>
            </a:r>
          </a:p>
          <a:p>
            <a:pPr marL="0" indent="0">
              <a:buNone/>
            </a:pPr>
            <a:r>
              <a:rPr lang="cs-CZ" sz="2400" dirty="0"/>
              <a:t>→ (doktrína ztráty šance): „pacientka měla šanci na přežití 50 %; žalovaný ji  o  tuto šanci připravil postupem </a:t>
            </a:r>
            <a:r>
              <a:rPr lang="cs-CZ" sz="2400" i="1" dirty="0"/>
              <a:t>non  lege  </a:t>
            </a:r>
            <a:r>
              <a:rPr lang="cs-CZ" sz="2400" i="1" dirty="0" err="1"/>
              <a:t>artis</a:t>
            </a:r>
            <a:r>
              <a:rPr lang="cs-CZ" sz="2400" dirty="0"/>
              <a:t>“</a:t>
            </a:r>
          </a:p>
          <a:p>
            <a:r>
              <a:rPr lang="cs-CZ" dirty="0"/>
              <a:t>Tento přístup je odmítnutý rozhodnutím VS NS: </a:t>
            </a:r>
            <a:r>
              <a:rPr lang="pt-BR" dirty="0"/>
              <a:t>31 Cdo 2376/2021, </a:t>
            </a:r>
            <a:r>
              <a:rPr lang="cs-CZ" dirty="0"/>
              <a:t>z </a:t>
            </a:r>
            <a:r>
              <a:rPr lang="pt-BR" dirty="0"/>
              <a:t>9. 2. 2022</a:t>
            </a:r>
            <a:endParaRPr lang="cs-CZ" dirty="0"/>
          </a:p>
          <a:p>
            <a:r>
              <a:rPr lang="cs-CZ" dirty="0"/>
              <a:t>„Šance“ není právem chráněná hodnota.</a:t>
            </a:r>
          </a:p>
          <a:p>
            <a:r>
              <a:rPr lang="cs-CZ" dirty="0"/>
              <a:t>Doktrína ztráty šance dále nerespektuje současné pojetí kauzality </a:t>
            </a:r>
          </a:p>
          <a:p>
            <a:r>
              <a:rPr lang="cs-CZ" dirty="0"/>
              <a:t>Doktrína nerespektuje preventivní funkci NŠ, vzniká problém duplicitního odškodnění.  </a:t>
            </a:r>
          </a:p>
        </p:txBody>
      </p:sp>
    </p:spTree>
    <p:extLst>
      <p:ext uri="{BB962C8B-B14F-4D97-AF65-F5344CB8AC3E}">
        <p14:creationId xmlns:p14="http://schemas.microsoft.com/office/powerpoint/2010/main" val="3171783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46667-9417-46A3-BCD6-FD8FAF287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NS </a:t>
            </a:r>
            <a:r>
              <a:rPr lang="pt-BR" dirty="0"/>
              <a:t>31 Cdo 2376/2021</a:t>
            </a:r>
            <a:r>
              <a:rPr lang="cs-CZ" dirty="0"/>
              <a:t>,</a:t>
            </a:r>
            <a:r>
              <a:rPr lang="pt-BR" dirty="0"/>
              <a:t> </a:t>
            </a:r>
            <a:r>
              <a:rPr lang="cs-CZ" dirty="0"/>
              <a:t>ze dne </a:t>
            </a:r>
            <a:r>
              <a:rPr lang="pt-BR" dirty="0"/>
              <a:t>9. 2. 2022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05DE2B-F9D0-4BF2-AEF1-597EE3019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Poukázal na určité výjimky dovozené judikaturou pro dokazování v </a:t>
            </a:r>
            <a:r>
              <a:rPr lang="cs-CZ" dirty="0" err="1"/>
              <a:t>medicínskoprávních</a:t>
            </a:r>
            <a:r>
              <a:rPr lang="cs-CZ" dirty="0"/>
              <a:t> sporech, a to  </a:t>
            </a:r>
            <a:r>
              <a:rPr lang="cs-CZ" b="1" dirty="0"/>
              <a:t>obrácení důkazního břemene </a:t>
            </a:r>
            <a:r>
              <a:rPr lang="cs-CZ" dirty="0"/>
              <a:t>(ohledně skutečností, které měly být objasněny neexistující či nedostatečnou zdravotnickou dokumentací), nebo možnost </a:t>
            </a:r>
            <a:r>
              <a:rPr lang="cs-CZ" b="1" dirty="0"/>
              <a:t>pravděpodobnostně formulovaných závěrů znalce</a:t>
            </a:r>
            <a:r>
              <a:rPr lang="cs-CZ" dirty="0"/>
              <a:t>. Ve vztahu k  příčinné souvislosti uvedl, že ač </a:t>
            </a:r>
            <a:r>
              <a:rPr lang="cs-CZ" b="1" dirty="0"/>
              <a:t>nelze trvat vždy na jejím stoprocentním prokázání</a:t>
            </a:r>
            <a:r>
              <a:rPr lang="cs-CZ" dirty="0"/>
              <a:t>, musí být prokázána s vysokou mírou pravděpodobnosti.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918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7615C-AFE4-4ED4-8309-CCDAD6DED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 prima facie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813709-1E58-47B1-ACFC-EAA341D80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výskytu určité skutečnosti se usuzuje na existenci jiné skutečnosti</a:t>
            </a:r>
          </a:p>
          <a:p>
            <a:r>
              <a:rPr lang="cs-CZ" dirty="0"/>
              <a:t>Vychází z obecné životní zkušenosti</a:t>
            </a:r>
          </a:p>
          <a:p>
            <a:r>
              <a:rPr lang="cs-CZ" dirty="0"/>
              <a:t>Důkaz prima facie nemění rozložení objektivního důkazního břemene</a:t>
            </a:r>
          </a:p>
          <a:p>
            <a:r>
              <a:rPr lang="cs-CZ" dirty="0"/>
              <a:t>Případy nemocniční nákazy</a:t>
            </a:r>
          </a:p>
        </p:txBody>
      </p:sp>
    </p:spTree>
    <p:extLst>
      <p:ext uri="{BB962C8B-B14F-4D97-AF65-F5344CB8AC3E}">
        <p14:creationId xmlns:p14="http://schemas.microsoft.com/office/powerpoint/2010/main" val="1356744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3D5A7-1AC3-C2F7-41A3-6B6957D65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Snížení míry důkazu v medicínskoprávních sporech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905F59-2810-8E6A-4325-EBBAE4D9A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1102"/>
            <a:ext cx="10515600" cy="4351338"/>
          </a:xfrm>
        </p:spPr>
        <p:txBody>
          <a:bodyPr>
            <a:normAutofit/>
          </a:bodyPr>
          <a:lstStyle/>
          <a:p>
            <a:r>
              <a:rPr lang="cs-CZ" sz="3200" dirty="0"/>
              <a:t>Míra důkazu (= důkazní standard)</a:t>
            </a:r>
          </a:p>
          <a:p>
            <a:r>
              <a:rPr lang="cs-CZ" sz="3200" dirty="0"/>
              <a:t>NS 22 </a:t>
            </a:r>
            <a:r>
              <a:rPr lang="cs-CZ" sz="3200" dirty="0" err="1"/>
              <a:t>Cdo</a:t>
            </a:r>
            <a:r>
              <a:rPr lang="cs-CZ" sz="3200" dirty="0"/>
              <a:t> 4369/2017: události nastalé v dávné minulosti</a:t>
            </a:r>
          </a:p>
          <a:p>
            <a:r>
              <a:rPr lang="cs-CZ" sz="3200" dirty="0"/>
              <a:t>Určité snížení je možné</a:t>
            </a:r>
          </a:p>
          <a:p>
            <a:r>
              <a:rPr lang="cs-CZ" sz="3200" dirty="0"/>
              <a:t>Ale ne „převažující pravděpodobnost“ </a:t>
            </a:r>
          </a:p>
          <a:p>
            <a:r>
              <a:rPr lang="cs-CZ" sz="3200" dirty="0"/>
              <a:t>Nemělo by se pojit s proporcionální odpovědností</a:t>
            </a:r>
          </a:p>
        </p:txBody>
      </p:sp>
    </p:spTree>
    <p:extLst>
      <p:ext uri="{BB962C8B-B14F-4D97-AF65-F5344CB8AC3E}">
        <p14:creationId xmlns:p14="http://schemas.microsoft.com/office/powerpoint/2010/main" val="1936658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AB46E7-46EC-9A48-BFA9-C0BB28CA9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Obrácení důkazního břemene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98C254-90B8-6666-8415-B272D6E47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cs-CZ" sz="3200" dirty="0"/>
              <a:t>I. ÚS 1785/21, 25 </a:t>
            </a:r>
            <a:r>
              <a:rPr lang="cs-CZ" sz="3200" dirty="0" err="1"/>
              <a:t>Cdo</a:t>
            </a:r>
            <a:r>
              <a:rPr lang="cs-CZ" sz="3200" dirty="0"/>
              <a:t> 2793/2017: nedostatečná, ztracená, neexistující zdravotnická dokumentace</a:t>
            </a:r>
          </a:p>
          <a:p>
            <a:r>
              <a:rPr lang="cs-CZ" sz="3200" dirty="0"/>
              <a:t>§ 630h V. BGB: „Dojde-li k hrubé chybě v léčbě, a je-li tato hrubá chyba zásadně způsobilá přivodit újmu na životě či zdraví takového druhu, k jaké skutečně došlo, má se za to, že příčinou této újmy byla chyba v léčbě.“</a:t>
            </a:r>
          </a:p>
          <a:p>
            <a:r>
              <a:rPr lang="cs-CZ" sz="3200" dirty="0"/>
              <a:t>Hrubá x Běžná pochybení lékaře </a:t>
            </a:r>
          </a:p>
        </p:txBody>
      </p:sp>
    </p:spTree>
    <p:extLst>
      <p:ext uri="{BB962C8B-B14F-4D97-AF65-F5344CB8AC3E}">
        <p14:creationId xmlns:p14="http://schemas.microsoft.com/office/powerpoint/2010/main" val="2149982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F49500-5C35-416D-A687-EC75380C0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28" y="102095"/>
            <a:ext cx="10515600" cy="1325563"/>
          </a:xfrm>
        </p:spPr>
        <p:txBody>
          <a:bodyPr/>
          <a:lstStyle/>
          <a:p>
            <a:r>
              <a:rPr lang="cs-CZ" b="1" dirty="0"/>
              <a:t>Navrhované 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81A714-E3CF-C1E5-A8BA-A2157B56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28" y="1162050"/>
            <a:ext cx="11111344" cy="5398366"/>
          </a:xfrm>
        </p:spPr>
        <p:txBody>
          <a:bodyPr>
            <a:normAutofit lnSpcReduction="10000"/>
          </a:bodyPr>
          <a:lstStyle/>
          <a:p>
            <a:r>
              <a:rPr lang="cs-CZ" sz="3200" b="1" u="sng" dirty="0"/>
              <a:t>Hrubé chyby</a:t>
            </a:r>
          </a:p>
          <a:p>
            <a:pPr marL="0" indent="0" algn="just">
              <a:buNone/>
            </a:pPr>
            <a:r>
              <a:rPr lang="cs-CZ" sz="3200" dirty="0"/>
              <a:t>V případech </a:t>
            </a:r>
            <a:r>
              <a:rPr lang="cs-CZ" sz="3200" b="1" dirty="0"/>
              <a:t>typické kauzální nejistoty </a:t>
            </a:r>
            <a:r>
              <a:rPr lang="cs-CZ" sz="3200" dirty="0"/>
              <a:t>v medicínskoprávních sporech, je-li dotčen </a:t>
            </a:r>
            <a:r>
              <a:rPr lang="cs-CZ" sz="3200" b="1" dirty="0"/>
              <a:t>zvlášť chráněný statek </a:t>
            </a:r>
            <a:r>
              <a:rPr lang="cs-CZ" sz="3200" dirty="0"/>
              <a:t>(lidské zdraví či život), a dopustil-li se lékař </a:t>
            </a:r>
            <a:r>
              <a:rPr lang="cs-CZ" sz="3200" b="1" dirty="0"/>
              <a:t>hrubé chyby v léčbě</a:t>
            </a:r>
            <a:r>
              <a:rPr lang="cs-CZ" sz="3200" dirty="0"/>
              <a:t>, která </a:t>
            </a:r>
            <a:r>
              <a:rPr lang="cs-CZ" sz="3200" b="1" dirty="0"/>
              <a:t>výrazně zvyšuje riziko </a:t>
            </a:r>
            <a:r>
              <a:rPr lang="cs-CZ" sz="3200" dirty="0"/>
              <a:t>vzniku konkrétní újmy, a která nastala u pacienta, </a:t>
            </a:r>
          </a:p>
          <a:p>
            <a:pPr marL="0" indent="0" algn="just">
              <a:buNone/>
            </a:pPr>
            <a:r>
              <a:rPr lang="cs-CZ" sz="3200" dirty="0"/>
              <a:t>se má za to, že tato újma je v příčinné souvislosti s hrubým pochybením lékaře.</a:t>
            </a:r>
          </a:p>
          <a:p>
            <a:r>
              <a:rPr lang="cs-CZ" sz="3200" b="1" u="sng" dirty="0"/>
              <a:t>Běžné chyby</a:t>
            </a:r>
          </a:p>
          <a:p>
            <a:pPr marL="0" indent="0" algn="just">
              <a:buNone/>
            </a:pPr>
            <a:r>
              <a:rPr lang="cs-CZ" sz="3200" dirty="0"/>
              <a:t>K závěru o příčinné souvislosti mezi postupem lékaře non lege </a:t>
            </a:r>
            <a:r>
              <a:rPr lang="cs-CZ" sz="3200" dirty="0" err="1"/>
              <a:t>artis</a:t>
            </a:r>
            <a:r>
              <a:rPr lang="cs-CZ" sz="3200" dirty="0"/>
              <a:t> a újmou na zdraví pacienta, </a:t>
            </a:r>
            <a:r>
              <a:rPr lang="cs-CZ" sz="3200" b="1" dirty="0"/>
              <a:t>zvyšuje-li</a:t>
            </a:r>
            <a:r>
              <a:rPr lang="cs-CZ" sz="3200" dirty="0"/>
              <a:t> lékařská chyba </a:t>
            </a:r>
            <a:r>
              <a:rPr lang="cs-CZ" sz="3200" b="1" dirty="0"/>
              <a:t>alespoň nezanedbatelně riziko </a:t>
            </a:r>
            <a:r>
              <a:rPr lang="cs-CZ" sz="3200" dirty="0"/>
              <a:t>vzniku újmy, postačí i </a:t>
            </a:r>
            <a:r>
              <a:rPr lang="cs-CZ" sz="3200" b="1" dirty="0"/>
              <a:t>nižší míra důkazu</a:t>
            </a:r>
            <a:r>
              <a:rPr lang="cs-CZ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0954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05FAF-35B4-43CA-B7C1-6BA64FBB4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</a:t>
            </a:r>
            <a:r>
              <a:rPr lang="cs-CZ" dirty="0" err="1"/>
              <a:t>medicínskoprávní</a:t>
            </a:r>
            <a:r>
              <a:rPr lang="cs-CZ" dirty="0"/>
              <a:t> spory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6C832-1E34-4BD0-88C8-687AEC646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Pravé</a:t>
            </a:r>
            <a:r>
              <a:rPr lang="cs-CZ" dirty="0"/>
              <a:t>: civilní spory, jejichž předmětem je právo pacienta vůči poskytovateli zdravotních služeb na náhradu újmy na zdraví vzniklé při poskytování zdravotních služeb. </a:t>
            </a:r>
          </a:p>
          <a:p>
            <a:r>
              <a:rPr lang="cs-CZ" dirty="0"/>
              <a:t>Nepravé: ostatní „spory“, nejde o řízení ovládané zásadou kontradiktornosti, přestupkové, trestní, disciplinární řízení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(v přednášce místo „poskytovatel zdravotních služeb“ používám pro stručnost „lékař“)</a:t>
            </a:r>
          </a:p>
        </p:txBody>
      </p:sp>
    </p:spTree>
    <p:extLst>
      <p:ext uri="{BB962C8B-B14F-4D97-AF65-F5344CB8AC3E}">
        <p14:creationId xmlns:p14="http://schemas.microsoft.com/office/powerpoint/2010/main" val="125578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4E73B-DF70-4E9A-A4DF-979CCEBE4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E2A5F0-636A-491F-8A39-BBCCAF7B8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42950" indent="-742950">
              <a:buAutoNum type="arabicParenR"/>
            </a:pPr>
            <a:r>
              <a:rPr lang="cs-CZ" sz="3600" dirty="0"/>
              <a:t>Jaké jsou předpoklady vzniku povinnosti lékaře k náhradě újmy na zdraví pacienta </a:t>
            </a:r>
            <a:r>
              <a:rPr lang="cs-CZ" dirty="0"/>
              <a:t>(pokud jde o nejčastější typ sporu – došlo k pochybení při poskytování zdravotní péče)</a:t>
            </a:r>
            <a:r>
              <a:rPr lang="cs-CZ" sz="3600" dirty="0"/>
              <a:t>?</a:t>
            </a:r>
            <a:r>
              <a:rPr lang="cs-CZ" dirty="0"/>
              <a:t> </a:t>
            </a:r>
          </a:p>
          <a:p>
            <a:pPr lvl="2"/>
            <a:endParaRPr lang="cs-CZ" sz="2800" dirty="0"/>
          </a:p>
          <a:p>
            <a:pPr lvl="2"/>
            <a:r>
              <a:rPr lang="cs-CZ" sz="2800" dirty="0"/>
              <a:t>Jde-li o případ </a:t>
            </a:r>
            <a:r>
              <a:rPr lang="cs-CZ" sz="2800" u="sng" dirty="0"/>
              <a:t>zákonné odpovědnosti </a:t>
            </a:r>
          </a:p>
          <a:p>
            <a:pPr lvl="2"/>
            <a:r>
              <a:rPr lang="cs-CZ" sz="2800" dirty="0"/>
              <a:t>Jde-li o </a:t>
            </a:r>
            <a:r>
              <a:rPr lang="cs-CZ" sz="2800" u="sng" dirty="0"/>
              <a:t>odpovědnost smluvní</a:t>
            </a:r>
            <a:r>
              <a:rPr lang="cs-CZ" sz="2800" dirty="0"/>
              <a:t> vyplývající ze smlouvy o péči o zdraví</a:t>
            </a:r>
          </a:p>
          <a:p>
            <a:pPr marL="457200" lvl="1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3600" dirty="0"/>
              <a:t>2) Má lékař odpovědnost za výsledek – tedy např. za to, že operace dobře dopadne?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71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937AF-F4C8-4902-AEB3-022750664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Předpoklady odpovědnosti: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E536C3-0C6A-4B34-B3D2-98623F7BF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Zákonná odpovědnost (ve smyslu § 2910 OZ): </a:t>
            </a:r>
          </a:p>
          <a:p>
            <a:pPr marL="514350" indent="-514350">
              <a:buAutoNum type="alphaLcParenR"/>
            </a:pPr>
            <a:r>
              <a:rPr lang="cs-CZ" dirty="0"/>
              <a:t>Porušení zákonné povinnosti dle § 45/1 ZZS + § 4/5 ZZS (povinnosti poskytovat zdravotní služby na náležité odborné úrovni)</a:t>
            </a:r>
          </a:p>
          <a:p>
            <a:pPr marL="514350" indent="-514350">
              <a:buAutoNum type="alphaLcParenR"/>
            </a:pPr>
            <a:r>
              <a:rPr lang="cs-CZ" dirty="0"/>
              <a:t>Vznik újmy</a:t>
            </a:r>
          </a:p>
          <a:p>
            <a:pPr marL="514350" indent="-514350">
              <a:buAutoNum type="alphaLcParenR"/>
            </a:pPr>
            <a:r>
              <a:rPr lang="cs-CZ" dirty="0"/>
              <a:t>Příčinná souvislost</a:t>
            </a:r>
          </a:p>
          <a:p>
            <a:pPr marL="514350" indent="-514350">
              <a:buAutoNum type="alphaLcParenR"/>
            </a:pPr>
            <a:r>
              <a:rPr lang="cs-CZ" dirty="0"/>
              <a:t>Zavinění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92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1A126-58A2-44B7-9A32-51315015A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Předpoklady odpovědnosti: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DE3C72-BDB9-4668-AE9D-C8E2870BA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Smluvní odpovědnost (ve smyslu § 2913, § 2636 OZ): </a:t>
            </a:r>
          </a:p>
          <a:p>
            <a:pPr marL="514350" indent="-514350">
              <a:buAutoNum type="alphaLcParenR"/>
            </a:pPr>
            <a:r>
              <a:rPr lang="cs-CZ" dirty="0"/>
              <a:t>Porušení povinnosti postupovat podle smlouvy s péčí řádného odborníka, v souladu s pravidly svého oboru</a:t>
            </a:r>
          </a:p>
          <a:p>
            <a:pPr marL="514350" indent="-514350">
              <a:buAutoNum type="alphaLcParenR"/>
            </a:pPr>
            <a:r>
              <a:rPr lang="cs-CZ" dirty="0"/>
              <a:t>Vznik újmy</a:t>
            </a:r>
          </a:p>
          <a:p>
            <a:pPr marL="514350" indent="-514350">
              <a:buAutoNum type="alphaLcParenR"/>
            </a:pPr>
            <a:r>
              <a:rPr lang="cs-CZ" dirty="0"/>
              <a:t>Příčinná souvislost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449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45948-E0C9-72D4-B632-9AC21CDA0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Problémy dokazování v </a:t>
            </a:r>
            <a:r>
              <a:rPr lang="cs-CZ" b="1" dirty="0" err="1"/>
              <a:t>medicínskoprávních</a:t>
            </a:r>
            <a:r>
              <a:rPr lang="cs-CZ" b="1" dirty="0"/>
              <a:t> sporech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32B3FA-3456-0592-2432-F7D67BEAA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480" y="1690689"/>
            <a:ext cx="11041039" cy="4680132"/>
          </a:xfrm>
        </p:spPr>
        <p:txBody>
          <a:bodyPr>
            <a:normAutofit/>
          </a:bodyPr>
          <a:lstStyle/>
          <a:p>
            <a:r>
              <a:rPr lang="cs-CZ" sz="3200" dirty="0"/>
              <a:t>Jednání lékaře </a:t>
            </a:r>
            <a:r>
              <a:rPr lang="cs-CZ" sz="3200" i="1" dirty="0"/>
              <a:t>non lege </a:t>
            </a:r>
            <a:r>
              <a:rPr lang="cs-CZ" sz="3200" i="1" dirty="0" err="1"/>
              <a:t>artis</a:t>
            </a:r>
            <a:endParaRPr lang="cs-CZ" sz="3200" i="1" dirty="0"/>
          </a:p>
          <a:p>
            <a:r>
              <a:rPr lang="cs-CZ" sz="3200" dirty="0"/>
              <a:t>Nejistá kauzalita mezi </a:t>
            </a:r>
          </a:p>
          <a:p>
            <a:pPr lvl="1"/>
            <a:r>
              <a:rPr lang="cs-CZ" sz="2800" dirty="0"/>
              <a:t>pochybením lékaře a </a:t>
            </a:r>
          </a:p>
          <a:p>
            <a:pPr lvl="1"/>
            <a:r>
              <a:rPr lang="cs-CZ" sz="2800" dirty="0"/>
              <a:t>újmou na zdraví pacienta.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sz="3500" dirty="0"/>
              <a:t>Kterou procesní stranu tíží důkazní břemeno?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823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395B6-27BC-4D7D-A891-8FBC986AE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nouze ohledně </a:t>
            </a:r>
            <a:r>
              <a:rPr lang="cs-CZ" b="1" dirty="0"/>
              <a:t>jednání</a:t>
            </a:r>
            <a:r>
              <a:rPr lang="cs-CZ" dirty="0"/>
              <a:t> </a:t>
            </a:r>
            <a:r>
              <a:rPr lang="cs-CZ" b="1" dirty="0"/>
              <a:t>non lege </a:t>
            </a:r>
            <a:r>
              <a:rPr lang="cs-CZ" b="1" dirty="0" err="1"/>
              <a:t>artis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49D33-D622-4D77-8C9F-FEB9D0FAD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Povaha dokazování non lege </a:t>
            </a:r>
            <a:r>
              <a:rPr lang="cs-CZ" dirty="0" err="1"/>
              <a:t>artis</a:t>
            </a:r>
            <a:r>
              <a:rPr lang="cs-CZ" dirty="0"/>
              <a:t>: dokazují se 2 okolnosti</a:t>
            </a:r>
          </a:p>
          <a:p>
            <a:r>
              <a:rPr lang="cs-CZ" dirty="0"/>
              <a:t>Ten, kdo prokazuje postup non lege </a:t>
            </a:r>
            <a:r>
              <a:rPr lang="cs-CZ" dirty="0" err="1"/>
              <a:t>artis</a:t>
            </a:r>
            <a:r>
              <a:rPr lang="cs-CZ" dirty="0"/>
              <a:t>, musí prokázat </a:t>
            </a:r>
          </a:p>
          <a:p>
            <a:r>
              <a:rPr lang="cs-CZ" dirty="0"/>
              <a:t>1) postup lékaře jako škůdce – jak škůdce jednal</a:t>
            </a:r>
          </a:p>
          <a:p>
            <a:r>
              <a:rPr lang="cs-CZ" dirty="0"/>
              <a:t>2) hypotetický standard průměrně kvalitního odborníka - jak škůdce měl jednat</a:t>
            </a:r>
          </a:p>
          <a:p>
            <a:r>
              <a:rPr lang="cs-CZ" dirty="0"/>
              <a:t>Dokazování </a:t>
            </a:r>
            <a:r>
              <a:rPr lang="cs-CZ" b="1" dirty="0"/>
              <a:t>jednání</a:t>
            </a:r>
            <a:r>
              <a:rPr lang="cs-CZ" dirty="0"/>
              <a:t> </a:t>
            </a:r>
            <a:r>
              <a:rPr lang="cs-CZ" b="1" dirty="0"/>
              <a:t>non lege </a:t>
            </a:r>
            <a:r>
              <a:rPr lang="cs-CZ" b="1" dirty="0" err="1"/>
              <a:t>artis</a:t>
            </a:r>
            <a:r>
              <a:rPr lang="cs-CZ" b="1" dirty="0"/>
              <a:t> </a:t>
            </a:r>
            <a:r>
              <a:rPr lang="cs-CZ" dirty="0"/>
              <a:t>je retrospektivní, komparativní a založené na odbornosti</a:t>
            </a:r>
          </a:p>
        </p:txBody>
      </p:sp>
    </p:spTree>
    <p:extLst>
      <p:ext uri="{BB962C8B-B14F-4D97-AF65-F5344CB8AC3E}">
        <p14:creationId xmlns:p14="http://schemas.microsoft.com/office/powerpoint/2010/main" val="324893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5C504-4E80-49E2-84B8-B5701B110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nouze ohledně </a:t>
            </a:r>
            <a:r>
              <a:rPr lang="cs-CZ" b="1" dirty="0"/>
              <a:t>jednání</a:t>
            </a:r>
            <a:r>
              <a:rPr lang="cs-CZ" dirty="0"/>
              <a:t> </a:t>
            </a:r>
            <a:r>
              <a:rPr lang="cs-CZ" b="1" dirty="0"/>
              <a:t>non lege </a:t>
            </a:r>
            <a:r>
              <a:rPr lang="cs-CZ" b="1" dirty="0" err="1"/>
              <a:t>artis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00997D-2C82-42A5-8F1C-6B8CADAB9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Dokazování </a:t>
            </a:r>
            <a:r>
              <a:rPr lang="cs-CZ" b="1" dirty="0"/>
              <a:t>jednání</a:t>
            </a:r>
            <a:r>
              <a:rPr lang="cs-CZ" dirty="0"/>
              <a:t> </a:t>
            </a:r>
            <a:r>
              <a:rPr lang="cs-CZ" b="1" dirty="0"/>
              <a:t>non lege </a:t>
            </a:r>
            <a:r>
              <a:rPr lang="cs-CZ" b="1" dirty="0" err="1"/>
              <a:t>artis</a:t>
            </a:r>
            <a:r>
              <a:rPr lang="cs-CZ" b="1" dirty="0"/>
              <a:t> </a:t>
            </a:r>
            <a:r>
              <a:rPr lang="cs-CZ" dirty="0"/>
              <a:t>je</a:t>
            </a:r>
          </a:p>
          <a:p>
            <a:r>
              <a:rPr lang="cs-CZ" dirty="0"/>
              <a:t>1) retrospektivní</a:t>
            </a:r>
          </a:p>
          <a:p>
            <a:r>
              <a:rPr lang="cs-CZ" dirty="0"/>
              <a:t>2) komparativní</a:t>
            </a:r>
          </a:p>
          <a:p>
            <a:r>
              <a:rPr lang="cs-CZ" dirty="0"/>
              <a:t>3) založené na odbornosti (I. ÚS 2121/07)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Ztráta / zničení / neuchování  </a:t>
            </a:r>
            <a:r>
              <a:rPr lang="cs-CZ" b="1" dirty="0"/>
              <a:t>zdravotnické dokumentace</a:t>
            </a:r>
            <a:r>
              <a:rPr lang="cs-CZ" dirty="0"/>
              <a:t> / její nevedení v řádné podobě</a:t>
            </a:r>
          </a:p>
        </p:txBody>
      </p:sp>
    </p:spTree>
    <p:extLst>
      <p:ext uri="{BB962C8B-B14F-4D97-AF65-F5344CB8AC3E}">
        <p14:creationId xmlns:p14="http://schemas.microsoft.com/office/powerpoint/2010/main" val="2703676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6F200-807B-4535-BE31-8A9F33F0F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76412"/>
          </a:xfrm>
        </p:spPr>
        <p:txBody>
          <a:bodyPr>
            <a:normAutofit fontScale="90000"/>
          </a:bodyPr>
          <a:lstStyle/>
          <a:p>
            <a:r>
              <a:rPr lang="cs-CZ" dirty="0"/>
              <a:t>Judikatura ÚS k řešení situace zmaření důkazu zdravotnickou dokumentací v </a:t>
            </a:r>
            <a:r>
              <a:rPr lang="cs-CZ" dirty="0" err="1"/>
              <a:t>medicínskoprávních</a:t>
            </a:r>
            <a:r>
              <a:rPr lang="cs-CZ" dirty="0"/>
              <a:t> sporech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BEB29E-9169-4840-B3C0-356C0A211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627085"/>
            <a:ext cx="10370457" cy="3865789"/>
          </a:xfrm>
        </p:spPr>
        <p:txBody>
          <a:bodyPr/>
          <a:lstStyle/>
          <a:p>
            <a:r>
              <a:rPr lang="cs-CZ" dirty="0"/>
              <a:t>IV. ÚS 14/17 </a:t>
            </a:r>
          </a:p>
          <a:p>
            <a:r>
              <a:rPr lang="cs-CZ" dirty="0"/>
              <a:t>I. ÚS 3937/18 </a:t>
            </a:r>
          </a:p>
          <a:p>
            <a:r>
              <a:rPr lang="cs-CZ" dirty="0"/>
              <a:t>I. ÚS 1785/21</a:t>
            </a:r>
          </a:p>
        </p:txBody>
      </p:sp>
    </p:spTree>
    <p:extLst>
      <p:ext uri="{BB962C8B-B14F-4D97-AF65-F5344CB8AC3E}">
        <p14:creationId xmlns:p14="http://schemas.microsoft.com/office/powerpoint/2010/main" val="34172944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3282</TotalTime>
  <Words>850</Words>
  <Application>Microsoft Office PowerPoint</Application>
  <PresentationFormat>Širokoúhlá obrazovka</PresentationFormat>
  <Paragraphs>96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Dokazování v medicínskoprávních sporech</vt:lpstr>
      <vt:lpstr>Co jsou to medicínskoprávní spory</vt:lpstr>
      <vt:lpstr>Otázky:</vt:lpstr>
      <vt:lpstr>1) Předpoklady odpovědnosti:</vt:lpstr>
      <vt:lpstr>1) Předpoklady odpovědnosti:</vt:lpstr>
      <vt:lpstr>Problémy dokazování v medicínskoprávních sporech</vt:lpstr>
      <vt:lpstr>Důkazní nouze ohledně jednání non lege artis</vt:lpstr>
      <vt:lpstr>Důkazní nouze ohledně jednání non lege artis</vt:lpstr>
      <vt:lpstr>Judikatura ÚS k řešení situace zmaření důkazu zdravotnickou dokumentací v medicínskoprávních sporech </vt:lpstr>
      <vt:lpstr>Typická důkazní nouze ohledně kauzality v medicínskoprávních sporech</vt:lpstr>
      <vt:lpstr>Možná řešení</vt:lpstr>
      <vt:lpstr>Doktrína ztráty šance</vt:lpstr>
      <vt:lpstr>NS 31 Cdo 2376/2021, ze dne 9. 2. 2022 </vt:lpstr>
      <vt:lpstr>Důkaz prima facie </vt:lpstr>
      <vt:lpstr>Snížení míry důkazu v medicínskoprávních sporech</vt:lpstr>
      <vt:lpstr>Obrácení důkazního břemene </vt:lpstr>
      <vt:lpstr>Navrhované řešení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Kauzální nejistota v medicínskoprávních sporech</dc:title>
  <dc:creator>Kateřina Hájková</dc:creator>
  <cp:lastModifiedBy>Kateřina Hájková</cp:lastModifiedBy>
  <cp:revision>21</cp:revision>
  <dcterms:created xsi:type="dcterms:W3CDTF">2023-10-29T16:15:00Z</dcterms:created>
  <dcterms:modified xsi:type="dcterms:W3CDTF">2024-10-15T16:07:47Z</dcterms:modified>
</cp:coreProperties>
</file>