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5" r:id="rId3"/>
    <p:sldId id="276" r:id="rId4"/>
    <p:sldId id="257" r:id="rId5"/>
    <p:sldId id="258" r:id="rId6"/>
    <p:sldId id="260" r:id="rId7"/>
    <p:sldId id="259" r:id="rId8"/>
    <p:sldId id="261" r:id="rId9"/>
    <p:sldId id="262" r:id="rId10"/>
    <p:sldId id="263" r:id="rId11"/>
    <p:sldId id="264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65" r:id="rId21"/>
    <p:sldId id="266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12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C856-2AF3-C548-A4DE-A24F39EC1A8F}" type="datetimeFigureOut">
              <a:rPr lang="en-US" smtClean="0"/>
              <a:t>28/10/18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D68C-385A-CE49-8F42-01D439DF7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021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C856-2AF3-C548-A4DE-A24F39EC1A8F}" type="datetimeFigureOut">
              <a:rPr lang="en-US" smtClean="0"/>
              <a:t>28/10/18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D68C-385A-CE49-8F42-01D439DF7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85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C856-2AF3-C548-A4DE-A24F39EC1A8F}" type="datetimeFigureOut">
              <a:rPr lang="en-US" smtClean="0"/>
              <a:t>28/10/18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D68C-385A-CE49-8F42-01D439DF7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885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C856-2AF3-C548-A4DE-A24F39EC1A8F}" type="datetimeFigureOut">
              <a:rPr lang="en-US" smtClean="0"/>
              <a:t>28/10/18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D68C-385A-CE49-8F42-01D439DF7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942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C856-2AF3-C548-A4DE-A24F39EC1A8F}" type="datetimeFigureOut">
              <a:rPr lang="en-US" smtClean="0"/>
              <a:t>28/10/18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D68C-385A-CE49-8F42-01D439DF7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732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C856-2AF3-C548-A4DE-A24F39EC1A8F}" type="datetimeFigureOut">
              <a:rPr lang="en-US" smtClean="0"/>
              <a:t>28/10/18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D68C-385A-CE49-8F42-01D439DF7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976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C856-2AF3-C548-A4DE-A24F39EC1A8F}" type="datetimeFigureOut">
              <a:rPr lang="en-US" smtClean="0"/>
              <a:t>28/10/18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D68C-385A-CE49-8F42-01D439DF7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981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C856-2AF3-C548-A4DE-A24F39EC1A8F}" type="datetimeFigureOut">
              <a:rPr lang="en-US" smtClean="0"/>
              <a:t>28/10/18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D68C-385A-CE49-8F42-01D439DF7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475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C856-2AF3-C548-A4DE-A24F39EC1A8F}" type="datetimeFigureOut">
              <a:rPr lang="en-US" smtClean="0"/>
              <a:t>28/10/18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D68C-385A-CE49-8F42-01D439DF7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834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C856-2AF3-C548-A4DE-A24F39EC1A8F}" type="datetimeFigureOut">
              <a:rPr lang="en-US" smtClean="0"/>
              <a:t>28/10/18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D68C-385A-CE49-8F42-01D439DF7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679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C856-2AF3-C548-A4DE-A24F39EC1A8F}" type="datetimeFigureOut">
              <a:rPr lang="en-US" smtClean="0"/>
              <a:t>28/10/18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D68C-385A-CE49-8F42-01D439DF7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734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7C856-2AF3-C548-A4DE-A24F39EC1A8F}" type="datetimeFigureOut">
              <a:rPr lang="en-US" smtClean="0"/>
              <a:t>28/10/18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8D68C-385A-CE49-8F42-01D439DF7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287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221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Nařízení o </a:t>
            </a:r>
            <a:r>
              <a:rPr lang="cs-CZ" dirty="0" smtClean="0"/>
              <a:t>interoperabilitě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dirty="0" err="1" smtClean="0"/>
              <a:t>Řeší</a:t>
            </a:r>
            <a:r>
              <a:rPr lang="en-US" dirty="0" smtClean="0"/>
              <a:t> </a:t>
            </a:r>
            <a:r>
              <a:rPr lang="cs-CZ" dirty="0"/>
              <a:t>nedostatečnou kompatibilitu používaných technologií a z toho plynoucí nedostatečnou automatickou výměnu dat mezi jednotlivými poskytovateli řízení letového provozu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660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 I -&gt; SES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Z</a:t>
            </a:r>
            <a:r>
              <a:rPr lang="cs-CZ" dirty="0" smtClean="0"/>
              <a:t>práva </a:t>
            </a:r>
            <a:r>
              <a:rPr lang="cs-CZ" dirty="0"/>
              <a:t>skupiny na vysoké úrovni, složené ze zástupců zúčastněných států z roku </a:t>
            </a:r>
            <a:r>
              <a:rPr lang="cs-CZ" dirty="0" smtClean="0"/>
              <a:t>2007: </a:t>
            </a:r>
            <a:r>
              <a:rPr lang="en-US" dirty="0" smtClean="0">
                <a:effectLst/>
              </a:rPr>
              <a:t> </a:t>
            </a:r>
          </a:p>
          <a:p>
            <a:pPr marL="0" indent="0">
              <a:buNone/>
            </a:pPr>
            <a:r>
              <a:rPr lang="en-US" dirty="0" smtClean="0"/>
              <a:t>						v</a:t>
            </a:r>
            <a:r>
              <a:rPr lang="cs-CZ" dirty="0" err="1" smtClean="0"/>
              <a:t>ýsledky</a:t>
            </a:r>
            <a:r>
              <a:rPr lang="cs-CZ" dirty="0" smtClean="0"/>
              <a:t> jsou nedostatečné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-&gt; b</a:t>
            </a:r>
            <a:r>
              <a:rPr lang="cs-CZ" dirty="0" err="1" smtClean="0"/>
              <a:t>alíček</a:t>
            </a:r>
            <a:r>
              <a:rPr lang="cs-CZ" dirty="0" smtClean="0"/>
              <a:t> změn přijat jako nařízení </a:t>
            </a:r>
            <a:r>
              <a:rPr lang="cs-CZ" dirty="0"/>
              <a:t>č. 1070/2009, kterým se mění nařízení (ES) č. 549/2004, (ES) č. 550/2004, (ES) č. 551/2004 a (ES) č. 552/2004 s cílem zvýšit výkonnost a udržitelnost evropského leteckého systému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208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 smtClean="0"/>
              <a:t>rozšiřuje</a:t>
            </a:r>
            <a:r>
              <a:rPr lang="en-US" b="1" dirty="0" smtClean="0"/>
              <a:t> </a:t>
            </a:r>
            <a:r>
              <a:rPr lang="en-US" b="1" dirty="0" err="1" smtClean="0"/>
              <a:t>pravomoci</a:t>
            </a:r>
            <a:r>
              <a:rPr lang="en-US" b="1" dirty="0" smtClean="0"/>
              <a:t> EASA </a:t>
            </a:r>
            <a:r>
              <a:rPr lang="en-US" dirty="0" smtClean="0"/>
              <a:t>(</a:t>
            </a:r>
            <a:r>
              <a:rPr lang="cs-CZ" dirty="0"/>
              <a:t>může vydávat závazná pravidla a postupy pro sjednocení </a:t>
            </a:r>
            <a:r>
              <a:rPr lang="cs-CZ" dirty="0" smtClean="0"/>
              <a:t>bezpečnostních </a:t>
            </a:r>
            <a:r>
              <a:rPr lang="cs-CZ" dirty="0"/>
              <a:t>požadavků pro provozování letišť a činnosti poskytovatelů letových navigačních služeb a vykonávat dohled nad jejich </a:t>
            </a:r>
            <a:r>
              <a:rPr lang="cs-CZ" dirty="0" smtClean="0"/>
              <a:t>dodržováním)</a:t>
            </a:r>
          </a:p>
          <a:p>
            <a:pPr lvl="1"/>
            <a:r>
              <a:rPr lang="cs-CZ" dirty="0" smtClean="0"/>
              <a:t>Před </a:t>
            </a:r>
            <a:r>
              <a:rPr lang="cs-CZ" dirty="0"/>
              <a:t>přijetím tohoto nařízení mohla Evropská agentura pro bezpečnost civilního letectví vydávat závazná pravidla a postupy pouze pro provozovatele letecké dopravy a provozovatele letišť včetně jejich zaměstnanců.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6404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členským státům stanoví povinnost zřídit funkční bloky vzdušného </a:t>
            </a:r>
            <a:r>
              <a:rPr lang="cs-CZ" dirty="0" smtClean="0"/>
              <a:t>prostoru</a:t>
            </a:r>
            <a:r>
              <a:rPr lang="cs-CZ" dirty="0"/>
              <a:t> </a:t>
            </a:r>
            <a:r>
              <a:rPr lang="cs-CZ" dirty="0" smtClean="0"/>
              <a:t>do </a:t>
            </a:r>
            <a:r>
              <a:rPr lang="cs-CZ" dirty="0"/>
              <a:t>4. prosince </a:t>
            </a:r>
            <a:r>
              <a:rPr lang="cs-CZ" dirty="0" smtClean="0"/>
              <a:t>2012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6497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585152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u="sng" dirty="0"/>
              <a:t>Implementované funkční bloky a jich se účastnící státy:</a:t>
            </a:r>
            <a:endParaRPr lang="en-US" dirty="0"/>
          </a:p>
          <a:p>
            <a:pPr lvl="0"/>
            <a:r>
              <a:rPr lang="cs-CZ" b="1" dirty="0" err="1"/>
              <a:t>Denmark</a:t>
            </a:r>
            <a:r>
              <a:rPr lang="cs-CZ" b="1" dirty="0"/>
              <a:t> – </a:t>
            </a:r>
            <a:r>
              <a:rPr lang="cs-CZ" b="1" dirty="0" err="1"/>
              <a:t>Sweden</a:t>
            </a:r>
            <a:r>
              <a:rPr lang="cs-CZ" dirty="0"/>
              <a:t>: 		Dánsko, Švédsko</a:t>
            </a:r>
            <a:endParaRPr lang="en-US" dirty="0"/>
          </a:p>
          <a:p>
            <a:pPr lvl="0"/>
            <a:r>
              <a:rPr lang="cs-CZ" b="1" dirty="0"/>
              <a:t>UK – IRELAND</a:t>
            </a:r>
            <a:r>
              <a:rPr lang="cs-CZ" dirty="0"/>
              <a:t>:		Spojené Království, Irsko</a:t>
            </a:r>
            <a:endParaRPr lang="en-US" dirty="0"/>
          </a:p>
          <a:p>
            <a:pPr marL="0" indent="0">
              <a:buNone/>
            </a:pPr>
            <a:r>
              <a:rPr lang="cs-CZ" u="sng" dirty="0"/>
              <a:t>Neimplementované funkční bloky</a:t>
            </a:r>
            <a:r>
              <a:rPr lang="cs-CZ" dirty="0"/>
              <a:t> </a:t>
            </a:r>
            <a:r>
              <a:rPr lang="cs-CZ" u="sng" dirty="0"/>
              <a:t>a jich se účastnící státy:</a:t>
            </a:r>
            <a:endParaRPr lang="en-US" dirty="0"/>
          </a:p>
          <a:p>
            <a:pPr lvl="0"/>
            <a:r>
              <a:rPr lang="cs-CZ" b="1" dirty="0"/>
              <a:t>NEFAB</a:t>
            </a:r>
            <a:r>
              <a:rPr lang="cs-CZ" dirty="0"/>
              <a:t>:			Estonsko, Finsko, Lotyšsko, Norsko</a:t>
            </a:r>
            <a:endParaRPr lang="en-US" dirty="0"/>
          </a:p>
          <a:p>
            <a:pPr lvl="0"/>
            <a:r>
              <a:rPr lang="cs-CZ" b="1" dirty="0"/>
              <a:t>BALTIC FAB</a:t>
            </a:r>
            <a:r>
              <a:rPr lang="cs-CZ" dirty="0"/>
              <a:t>:			Polsko, Litva</a:t>
            </a:r>
            <a:endParaRPr lang="en-US" dirty="0"/>
          </a:p>
          <a:p>
            <a:pPr lvl="0"/>
            <a:r>
              <a:rPr lang="cs-CZ" b="1" dirty="0"/>
              <a:t>FABEC</a:t>
            </a:r>
            <a:r>
              <a:rPr lang="cs-CZ" dirty="0"/>
              <a:t>:			Francie, Německo, Belgie, Nizozemsko, Lucembursko, Švýcarsko</a:t>
            </a:r>
            <a:endParaRPr lang="en-US" dirty="0"/>
          </a:p>
          <a:p>
            <a:pPr lvl="0"/>
            <a:r>
              <a:rPr lang="cs-CZ" b="1" dirty="0"/>
              <a:t>FABCE</a:t>
            </a:r>
            <a:r>
              <a:rPr lang="cs-CZ" dirty="0"/>
              <a:t>:			Česká republika, Slovensko, Rakousko, Maďarsko, Chorvatsko, Slovinsko, Bosna a Hercegovina</a:t>
            </a:r>
            <a:endParaRPr lang="en-US" dirty="0"/>
          </a:p>
          <a:p>
            <a:pPr lvl="0"/>
            <a:r>
              <a:rPr lang="cs-CZ" b="1" dirty="0"/>
              <a:t>DANUBE</a:t>
            </a:r>
            <a:r>
              <a:rPr lang="cs-CZ" dirty="0"/>
              <a:t>:			Bulharsko, Rumunsko</a:t>
            </a:r>
            <a:endParaRPr lang="en-US" dirty="0"/>
          </a:p>
          <a:p>
            <a:pPr lvl="0"/>
            <a:r>
              <a:rPr lang="cs-CZ" b="1" dirty="0"/>
              <a:t>BLUE MED</a:t>
            </a:r>
            <a:r>
              <a:rPr lang="cs-CZ" dirty="0"/>
              <a:t>:			Malta, Řecko, Kypr a Itálie</a:t>
            </a:r>
            <a:endParaRPr lang="en-US" dirty="0"/>
          </a:p>
          <a:p>
            <a:r>
              <a:rPr lang="cs-CZ" b="1" dirty="0"/>
              <a:t>SW FAB</a:t>
            </a:r>
            <a:r>
              <a:rPr lang="cs-CZ" dirty="0"/>
              <a:t>:			Portugalsko, Španělsko</a:t>
            </a:r>
            <a:r>
              <a:rPr lang="en-US" dirty="0" smtClean="0">
                <a:effectLst/>
              </a:rPr>
              <a:t> </a:t>
            </a:r>
            <a:r>
              <a:rPr lang="cs-CZ" dirty="0"/>
              <a:t>„</a:t>
            </a:r>
            <a:r>
              <a:rPr lang="cs-CZ" dirty="0" err="1"/>
              <a:t>North</a:t>
            </a:r>
            <a:r>
              <a:rPr lang="cs-CZ" dirty="0"/>
              <a:t> </a:t>
            </a:r>
            <a:r>
              <a:rPr lang="cs-CZ" dirty="0" err="1"/>
              <a:t>European</a:t>
            </a:r>
            <a:r>
              <a:rPr lang="cs-CZ" dirty="0"/>
              <a:t> FAB“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0664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Obrázek 1" descr="C:\Users\pichleroluc\Desktop\2011-fab-map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3394" y="274638"/>
            <a:ext cx="6743735" cy="61145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64982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Středoevropský</a:t>
            </a:r>
            <a:r>
              <a:rPr lang="en-US" dirty="0" smtClean="0"/>
              <a:t> </a:t>
            </a:r>
            <a:r>
              <a:rPr lang="en-US" dirty="0" err="1" smtClean="0"/>
              <a:t>funkční</a:t>
            </a:r>
            <a:r>
              <a:rPr lang="en-US" dirty="0" smtClean="0"/>
              <a:t> </a:t>
            </a:r>
            <a:r>
              <a:rPr lang="en-US" dirty="0" err="1" smtClean="0"/>
              <a:t>blok</a:t>
            </a:r>
            <a:r>
              <a:rPr lang="en-US" dirty="0" smtClean="0"/>
              <a:t> </a:t>
            </a:r>
            <a:r>
              <a:rPr lang="en-US" dirty="0" err="1" smtClean="0"/>
              <a:t>vzdušného</a:t>
            </a:r>
            <a:r>
              <a:rPr lang="en-US" dirty="0" smtClean="0"/>
              <a:t> </a:t>
            </a:r>
            <a:r>
              <a:rPr lang="en-US" dirty="0" err="1" smtClean="0"/>
              <a:t>prostoru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Česká republika, Rakousko, Slovensko, Maďarsko, Slovinsko, Chorvatsko </a:t>
            </a:r>
            <a:r>
              <a:rPr lang="cs-CZ" dirty="0"/>
              <a:t>a </a:t>
            </a:r>
            <a:r>
              <a:rPr lang="cs-CZ" dirty="0" smtClean="0"/>
              <a:t>Bosna </a:t>
            </a:r>
            <a:r>
              <a:rPr lang="cs-CZ" dirty="0"/>
              <a:t>a </a:t>
            </a:r>
            <a:r>
              <a:rPr lang="cs-CZ" dirty="0" smtClean="0"/>
              <a:t>Hercegovina.</a:t>
            </a:r>
          </a:p>
          <a:p>
            <a:r>
              <a:rPr lang="cs-CZ" dirty="0" smtClean="0"/>
              <a:t>Účastní se: „národní“ poskytovatelé leteckých služeb,</a:t>
            </a:r>
            <a:r>
              <a:rPr lang="cs-CZ" baseline="30000" dirty="0" smtClean="0"/>
              <a:t> </a:t>
            </a:r>
            <a:r>
              <a:rPr lang="cs-CZ" dirty="0" smtClean="0"/>
              <a:t>dozorové </a:t>
            </a:r>
            <a:r>
              <a:rPr lang="cs-CZ" dirty="0"/>
              <a:t>orgány a zástupci vojenských složek</a:t>
            </a:r>
            <a:r>
              <a:rPr lang="en-US" dirty="0" smtClean="0">
                <a:effectLst/>
              </a:rPr>
              <a:t> </a:t>
            </a:r>
          </a:p>
          <a:p>
            <a:endParaRPr lang="en-US" dirty="0"/>
          </a:p>
          <a:p>
            <a:r>
              <a:rPr lang="cs-CZ" dirty="0" smtClean="0"/>
              <a:t>ŘLP </a:t>
            </a:r>
            <a:r>
              <a:rPr lang="cs-CZ" dirty="0"/>
              <a:t>ČR, </a:t>
            </a:r>
            <a:r>
              <a:rPr lang="cs-CZ" dirty="0" err="1"/>
              <a:t>Austrocontrol,LPS</a:t>
            </a:r>
            <a:r>
              <a:rPr lang="cs-CZ" dirty="0"/>
              <a:t> SR, </a:t>
            </a:r>
            <a:r>
              <a:rPr lang="cs-CZ" dirty="0" err="1"/>
              <a:t>Hungarocontrol</a:t>
            </a:r>
            <a:r>
              <a:rPr lang="cs-CZ" dirty="0"/>
              <a:t>, </a:t>
            </a:r>
            <a:r>
              <a:rPr lang="cs-CZ" dirty="0" err="1"/>
              <a:t>Slovenia</a:t>
            </a:r>
            <a:r>
              <a:rPr lang="cs-CZ" dirty="0"/>
              <a:t> </a:t>
            </a:r>
            <a:r>
              <a:rPr lang="cs-CZ" dirty="0" err="1"/>
              <a:t>Control</a:t>
            </a:r>
            <a:r>
              <a:rPr lang="cs-CZ" dirty="0"/>
              <a:t>, </a:t>
            </a:r>
            <a:r>
              <a:rPr lang="cs-CZ" dirty="0" err="1"/>
              <a:t>Crocontrol</a:t>
            </a:r>
            <a:r>
              <a:rPr lang="cs-CZ" dirty="0"/>
              <a:t> a BHANSA</a:t>
            </a:r>
            <a:r>
              <a:rPr lang="cs-CZ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2917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Historie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1997 CEATS - </a:t>
            </a:r>
            <a:r>
              <a:rPr lang="cs-CZ" dirty="0" err="1"/>
              <a:t>Central</a:t>
            </a:r>
            <a:r>
              <a:rPr lang="cs-CZ" dirty="0"/>
              <a:t> </a:t>
            </a:r>
            <a:r>
              <a:rPr lang="cs-CZ" dirty="0" err="1"/>
              <a:t>European</a:t>
            </a:r>
            <a:r>
              <a:rPr lang="cs-CZ" dirty="0"/>
              <a:t> Air </a:t>
            </a:r>
            <a:r>
              <a:rPr lang="cs-CZ" dirty="0" err="1"/>
              <a:t>Traffic</a:t>
            </a:r>
            <a:r>
              <a:rPr lang="cs-CZ" dirty="0"/>
              <a:t> </a:t>
            </a:r>
            <a:r>
              <a:rPr lang="cs-CZ" dirty="0" err="1"/>
              <a:t>Services</a:t>
            </a:r>
            <a:r>
              <a:rPr lang="en-US" dirty="0" smtClean="0">
                <a:effectLst/>
              </a:rPr>
              <a:t>  - </a:t>
            </a:r>
            <a:r>
              <a:rPr lang="en-US" dirty="0" err="1" smtClean="0">
                <a:effectLst/>
              </a:rPr>
              <a:t>mezinárodní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dohoda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mezi</a:t>
            </a:r>
            <a:r>
              <a:rPr lang="en-US" dirty="0" smtClean="0">
                <a:effectLst/>
              </a:rPr>
              <a:t> 8 </a:t>
            </a:r>
            <a:r>
              <a:rPr lang="en-US" dirty="0" err="1" smtClean="0">
                <a:effectLst/>
              </a:rPr>
              <a:t>státy</a:t>
            </a:r>
            <a:r>
              <a:rPr lang="en-US" dirty="0" smtClean="0">
                <a:effectLst/>
              </a:rPr>
              <a:t> (</a:t>
            </a:r>
            <a:r>
              <a:rPr lang="cs-CZ" dirty="0"/>
              <a:t>Česká republika, Rakousko, Slovensko, Maďarsko, Slovinsko, Itálie, Chorvatsko a Bosna a </a:t>
            </a:r>
            <a:r>
              <a:rPr lang="cs-CZ" dirty="0" smtClean="0"/>
              <a:t>Hercegovina)</a:t>
            </a:r>
            <a:r>
              <a:rPr lang="en-US" dirty="0" smtClean="0">
                <a:effectLst/>
              </a:rPr>
              <a:t> </a:t>
            </a:r>
          </a:p>
          <a:p>
            <a:pPr marL="0" indent="0">
              <a:buNone/>
            </a:pPr>
            <a:r>
              <a:rPr lang="en-US" dirty="0" err="1" smtClean="0"/>
              <a:t>Cíl</a:t>
            </a:r>
            <a:r>
              <a:rPr lang="en-US" dirty="0" smtClean="0"/>
              <a:t>: </a:t>
            </a:r>
            <a:r>
              <a:rPr lang="cs-CZ" dirty="0" smtClean="0"/>
              <a:t>centralizovaně </a:t>
            </a:r>
            <a:r>
              <a:rPr lang="cs-CZ" dirty="0"/>
              <a:t>zajišťovat letové provozní služby v horním vzdušném prostoru nad územím těchto států</a:t>
            </a:r>
            <a:r>
              <a:rPr lang="en-US" dirty="0" smtClean="0">
                <a:effectLst/>
              </a:rPr>
              <a:t> </a:t>
            </a:r>
          </a:p>
          <a:p>
            <a:pPr marL="0" indent="0">
              <a:buNone/>
            </a:pPr>
            <a:r>
              <a:rPr lang="en-US" dirty="0" smtClean="0"/>
              <a:t>2008: </a:t>
            </a:r>
            <a:r>
              <a:rPr lang="en-US" dirty="0" err="1" smtClean="0"/>
              <a:t>dohoda</a:t>
            </a:r>
            <a:r>
              <a:rPr lang="en-US" dirty="0" smtClean="0"/>
              <a:t> </a:t>
            </a:r>
            <a:r>
              <a:rPr lang="en-US" dirty="0" err="1" smtClean="0"/>
              <a:t>byla</a:t>
            </a:r>
            <a:r>
              <a:rPr lang="en-US" dirty="0" smtClean="0"/>
              <a:t> </a:t>
            </a:r>
            <a:r>
              <a:rPr lang="en-US" dirty="0" err="1" smtClean="0"/>
              <a:t>zrušena</a:t>
            </a:r>
            <a:r>
              <a:rPr lang="en-US" dirty="0" smtClean="0"/>
              <a:t> (</a:t>
            </a:r>
            <a:r>
              <a:rPr lang="en-US" dirty="0" err="1" smtClean="0"/>
              <a:t>Itálie</a:t>
            </a:r>
            <a:r>
              <a:rPr lang="en-US" dirty="0" smtClean="0"/>
              <a:t> </a:t>
            </a:r>
            <a:r>
              <a:rPr lang="en-US" dirty="0" err="1" smtClean="0"/>
              <a:t>patří</a:t>
            </a:r>
            <a:r>
              <a:rPr lang="en-US" dirty="0" smtClean="0"/>
              <a:t> do BLUE MED </a:t>
            </a:r>
            <a:r>
              <a:rPr lang="en-US" dirty="0" err="1" smtClean="0"/>
              <a:t>FABu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3699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Infringement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 4. prosince </a:t>
            </a:r>
            <a:r>
              <a:rPr lang="cs-CZ" dirty="0" smtClean="0"/>
              <a:t>2012 byly </a:t>
            </a:r>
            <a:r>
              <a:rPr lang="cs-CZ" dirty="0"/>
              <a:t>plně </a:t>
            </a:r>
            <a:r>
              <a:rPr lang="cs-CZ" dirty="0" smtClean="0"/>
              <a:t>zřízeny pouze </a:t>
            </a:r>
            <a:r>
              <a:rPr lang="cs-CZ" dirty="0"/>
              <a:t>dva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FABy</a:t>
            </a:r>
            <a:endParaRPr lang="en-US" dirty="0" smtClean="0">
              <a:effectLst/>
            </a:endParaRPr>
          </a:p>
          <a:p>
            <a:r>
              <a:rPr lang="cs-CZ" dirty="0" smtClean="0"/>
              <a:t>+ </a:t>
            </a:r>
            <a:r>
              <a:rPr lang="cs-CZ" dirty="0" err="1" smtClean="0"/>
              <a:t>FABy</a:t>
            </a:r>
            <a:r>
              <a:rPr lang="cs-CZ" dirty="0" smtClean="0"/>
              <a:t>: </a:t>
            </a:r>
            <a:r>
              <a:rPr lang="cs-CZ" dirty="0" err="1" smtClean="0"/>
              <a:t>Denmark</a:t>
            </a:r>
            <a:r>
              <a:rPr lang="cs-CZ" dirty="0" smtClean="0"/>
              <a:t> </a:t>
            </a:r>
            <a:r>
              <a:rPr lang="cs-CZ" dirty="0"/>
              <a:t>– </a:t>
            </a:r>
            <a:r>
              <a:rPr lang="cs-CZ" dirty="0" err="1" smtClean="0"/>
              <a:t>Sweden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smtClean="0"/>
              <a:t>NEFAB (Estonsko, Finsko, Lotyšsko, Norsko)</a:t>
            </a:r>
          </a:p>
          <a:p>
            <a:r>
              <a:rPr lang="cs-CZ" dirty="0" smtClean="0">
                <a:effectLst/>
              </a:rPr>
              <a:t>- všechny ostatní</a:t>
            </a:r>
            <a:endParaRPr lang="en-US" dirty="0" smtClean="0">
              <a:effectLst/>
            </a:endParaRPr>
          </a:p>
          <a:p>
            <a:r>
              <a:rPr lang="en-US" dirty="0" smtClean="0"/>
              <a:t>2014: EK </a:t>
            </a:r>
            <a:r>
              <a:rPr lang="en-US" dirty="0" err="1" smtClean="0"/>
              <a:t>zasílá</a:t>
            </a:r>
            <a:r>
              <a:rPr lang="en-US" dirty="0" smtClean="0"/>
              <a:t> </a:t>
            </a:r>
            <a:r>
              <a:rPr lang="en-US" dirty="0" err="1" smtClean="0"/>
              <a:t>formální</a:t>
            </a:r>
            <a:r>
              <a:rPr lang="en-US" dirty="0" smtClean="0"/>
              <a:t> </a:t>
            </a:r>
            <a:r>
              <a:rPr lang="en-US" dirty="0" err="1" smtClean="0"/>
              <a:t>výzvu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smtClean="0"/>
              <a:t>FAB CE</a:t>
            </a:r>
            <a:endParaRPr lang="en-US" dirty="0" smtClean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27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 II+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EK </a:t>
            </a:r>
            <a:r>
              <a:rPr lang="en-US" dirty="0" err="1" smtClean="0"/>
              <a:t>zahájila</a:t>
            </a:r>
            <a:r>
              <a:rPr lang="en-US" dirty="0" smtClean="0"/>
              <a:t> </a:t>
            </a:r>
            <a:r>
              <a:rPr lang="en-US" dirty="0" err="1" smtClean="0"/>
              <a:t>iniciativu</a:t>
            </a:r>
            <a:r>
              <a:rPr lang="en-US" dirty="0" smtClean="0"/>
              <a:t> SES II+ v </a:t>
            </a:r>
            <a:r>
              <a:rPr lang="en-US" dirty="0" err="1" smtClean="0"/>
              <a:t>roce</a:t>
            </a:r>
            <a:r>
              <a:rPr lang="en-US" dirty="0" smtClean="0"/>
              <a:t> 2013</a:t>
            </a:r>
          </a:p>
          <a:p>
            <a:r>
              <a:rPr lang="cs-CZ" dirty="0" smtClean="0"/>
              <a:t>cílem </a:t>
            </a:r>
            <a:r>
              <a:rPr lang="cs-CZ" dirty="0"/>
              <a:t>SES II+ je </a:t>
            </a:r>
            <a:r>
              <a:rPr lang="cs-CZ" dirty="0" smtClean="0"/>
              <a:t>mj. poskytnout </a:t>
            </a:r>
            <a:r>
              <a:rPr lang="cs-CZ" dirty="0"/>
              <a:t>poskytovatelům letových navigačních služeb možnost poskytovat a organizovat své vedlejší služby od služeb základních. </a:t>
            </a:r>
            <a:endParaRPr lang="cs-CZ" dirty="0" smtClean="0"/>
          </a:p>
          <a:p>
            <a:r>
              <a:rPr lang="cs-CZ" dirty="0" smtClean="0"/>
              <a:t>Návrh byl </a:t>
            </a:r>
            <a:r>
              <a:rPr lang="cs-CZ" dirty="0"/>
              <a:t>zablokován při prvním čtení v Evropském </a:t>
            </a:r>
            <a:r>
              <a:rPr lang="cs-CZ" dirty="0" smtClean="0"/>
              <a:t>parlamentu (hlavní </a:t>
            </a:r>
            <a:r>
              <a:rPr lang="cs-CZ" dirty="0" smtClean="0"/>
              <a:t>důvod</a:t>
            </a:r>
            <a:r>
              <a:rPr lang="cs-CZ" dirty="0" smtClean="0"/>
              <a:t>: spor mezi UK a ES o Gibraltar).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443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od </a:t>
            </a:r>
            <a:r>
              <a:rPr lang="en-US" dirty="0" err="1"/>
              <a:t>roku</a:t>
            </a:r>
            <a:r>
              <a:rPr lang="en-US" dirty="0"/>
              <a:t> 1997 do </a:t>
            </a:r>
            <a:r>
              <a:rPr lang="en-US" dirty="0" err="1"/>
              <a:t>roku</a:t>
            </a:r>
            <a:r>
              <a:rPr lang="en-US" dirty="0"/>
              <a:t> 1999 </a:t>
            </a:r>
            <a:r>
              <a:rPr lang="en-US" dirty="0" smtClean="0"/>
              <a:t>&gt; </a:t>
            </a:r>
            <a:r>
              <a:rPr lang="en-US" dirty="0" err="1" smtClean="0"/>
              <a:t>průměrných</a:t>
            </a:r>
            <a:r>
              <a:rPr lang="en-US" dirty="0" smtClean="0"/>
              <a:t> 15,4% </a:t>
            </a:r>
            <a:r>
              <a:rPr lang="en-US" dirty="0" err="1"/>
              <a:t>zpožděných</a:t>
            </a:r>
            <a:r>
              <a:rPr lang="en-US" dirty="0"/>
              <a:t> </a:t>
            </a:r>
            <a:r>
              <a:rPr lang="en-US" dirty="0" err="1"/>
              <a:t>letu</a:t>
            </a:r>
            <a:r>
              <a:rPr lang="en-US" dirty="0"/>
              <a:t>̊ v </a:t>
            </a:r>
            <a:r>
              <a:rPr lang="en-US" dirty="0" err="1"/>
              <a:t>roce</a:t>
            </a:r>
            <a:r>
              <a:rPr lang="en-US" dirty="0"/>
              <a:t> 1997 </a:t>
            </a:r>
            <a:r>
              <a:rPr lang="en-US" dirty="0" err="1" smtClean="0"/>
              <a:t>narostl</a:t>
            </a:r>
            <a:r>
              <a:rPr lang="en-US" dirty="0" smtClean="0"/>
              <a:t> </a:t>
            </a:r>
            <a:r>
              <a:rPr lang="en-US" dirty="0" err="1"/>
              <a:t>počet</a:t>
            </a:r>
            <a:r>
              <a:rPr lang="en-US" dirty="0"/>
              <a:t> </a:t>
            </a:r>
            <a:r>
              <a:rPr lang="en-US" dirty="0" err="1"/>
              <a:t>zpožděných</a:t>
            </a:r>
            <a:r>
              <a:rPr lang="en-US" dirty="0"/>
              <a:t> </a:t>
            </a:r>
            <a:r>
              <a:rPr lang="en-US" dirty="0" err="1"/>
              <a:t>letu</a:t>
            </a:r>
            <a:r>
              <a:rPr lang="en-US" dirty="0"/>
              <a:t>̊ </a:t>
            </a:r>
            <a:r>
              <a:rPr lang="en-US" dirty="0" err="1"/>
              <a:t>na</a:t>
            </a:r>
            <a:r>
              <a:rPr lang="en-US" dirty="0"/>
              <a:t> 24,6 % </a:t>
            </a:r>
            <a:r>
              <a:rPr lang="en-US" dirty="0" err="1" smtClean="0"/>
              <a:t>letu</a:t>
            </a:r>
            <a:r>
              <a:rPr lang="en-US" dirty="0" smtClean="0"/>
              <a:t>̊.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Nutno</a:t>
            </a:r>
            <a:r>
              <a:rPr lang="en-US" dirty="0" smtClean="0"/>
              <a:t> </a:t>
            </a:r>
            <a:r>
              <a:rPr lang="en-US" dirty="0" err="1"/>
              <a:t>dodat</a:t>
            </a:r>
            <a:r>
              <a:rPr lang="en-US" dirty="0"/>
              <a:t>, </a:t>
            </a:r>
            <a:r>
              <a:rPr lang="en-US" dirty="0" err="1"/>
              <a:t>že</a:t>
            </a:r>
            <a:r>
              <a:rPr lang="en-US" dirty="0"/>
              <a:t> v </a:t>
            </a:r>
            <a:r>
              <a:rPr lang="en-US" dirty="0" err="1"/>
              <a:t>roce</a:t>
            </a:r>
            <a:r>
              <a:rPr lang="en-US" dirty="0"/>
              <a:t> 2016 </a:t>
            </a:r>
            <a:r>
              <a:rPr lang="en-US" dirty="0" err="1"/>
              <a:t>byl</a:t>
            </a:r>
            <a:r>
              <a:rPr lang="en-US" dirty="0"/>
              <a:t> </a:t>
            </a:r>
            <a:r>
              <a:rPr lang="en-US" dirty="0" err="1" smtClean="0"/>
              <a:t>podíl</a:t>
            </a:r>
            <a:r>
              <a:rPr lang="en-US" dirty="0" smtClean="0"/>
              <a:t> </a:t>
            </a:r>
            <a:r>
              <a:rPr lang="en-US" dirty="0" err="1"/>
              <a:t>zpožděných</a:t>
            </a:r>
            <a:r>
              <a:rPr lang="en-US" dirty="0"/>
              <a:t> </a:t>
            </a:r>
            <a:r>
              <a:rPr lang="en-US" dirty="0" err="1"/>
              <a:t>letu</a:t>
            </a:r>
            <a:r>
              <a:rPr lang="en-US" dirty="0"/>
              <a:t>̊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pouhých</a:t>
            </a:r>
            <a:r>
              <a:rPr lang="en-US" dirty="0"/>
              <a:t> 11 %.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856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SESAR 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cs-CZ" dirty="0"/>
              <a:t>Single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Sky</a:t>
            </a:r>
            <a:r>
              <a:rPr lang="cs-CZ" dirty="0"/>
              <a:t> ATM </a:t>
            </a:r>
            <a:r>
              <a:rPr lang="cs-CZ" dirty="0" err="1" smtClean="0"/>
              <a:t>Research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„technologický pilíř jednotného evropského </a:t>
            </a:r>
            <a:r>
              <a:rPr lang="cs-CZ" dirty="0" smtClean="0"/>
              <a:t>nebe“ </a:t>
            </a:r>
          </a:p>
          <a:p>
            <a:r>
              <a:rPr lang="cs-CZ" dirty="0" smtClean="0"/>
              <a:t> jeden z</a:t>
            </a:r>
            <a:r>
              <a:rPr lang="cs-CZ" dirty="0"/>
              <a:t> nejambicióznějších projektů výzkumu a </a:t>
            </a:r>
            <a:r>
              <a:rPr lang="cs-CZ" dirty="0" smtClean="0"/>
              <a:t>vývoje EU</a:t>
            </a:r>
          </a:p>
          <a:p>
            <a:r>
              <a:rPr lang="cs-CZ" dirty="0" smtClean="0"/>
              <a:t>Cíl: vyvinutí </a:t>
            </a:r>
            <a:r>
              <a:rPr lang="cs-CZ" dirty="0"/>
              <a:t>a implementace nové generace evropského systému uspořádání letového provozu do roku 2020, který bude schopný vypořádat se s předpokládaným nárůstem objemu letecké dopravy za současného zvýšení bezpečnosti řízení letového provozu </a:t>
            </a:r>
            <a:endParaRPr lang="cs-CZ" dirty="0" smtClean="0"/>
          </a:p>
          <a:p>
            <a:r>
              <a:rPr lang="cs-CZ" dirty="0" smtClean="0"/>
              <a:t>nařízení </a:t>
            </a:r>
            <a:r>
              <a:rPr lang="cs-CZ" dirty="0"/>
              <a:t>Rady (ES) č. 219/2007 ze dne 27. února 2007 o založení společného podniku na vytvoření evropského systému nové generace pro uspořádání letového provozu (SESAR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upravuje </a:t>
            </a:r>
            <a:r>
              <a:rPr lang="cs-CZ" dirty="0"/>
              <a:t>založení společného podniku SESAR, jeho právní postavení, vytvoření stanov, zdroje financován, metody informovanost o práci SESAR a hodnocení jeho činnosti.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3174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99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Single European Sky – </a:t>
            </a:r>
            <a:r>
              <a:rPr lang="en-US" dirty="0" err="1" smtClean="0"/>
              <a:t>Jednotné</a:t>
            </a:r>
            <a:r>
              <a:rPr lang="en-US" dirty="0" smtClean="0"/>
              <a:t> </a:t>
            </a:r>
            <a:r>
              <a:rPr lang="en-US" dirty="0" err="1" smtClean="0"/>
              <a:t>evropské</a:t>
            </a:r>
            <a:r>
              <a:rPr lang="en-US" dirty="0" smtClean="0"/>
              <a:t> </a:t>
            </a:r>
            <a:r>
              <a:rPr lang="en-US" dirty="0" err="1" smtClean="0"/>
              <a:t>nebe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549/2004</a:t>
            </a:r>
          </a:p>
          <a:p>
            <a:pPr marL="0" indent="0">
              <a:buNone/>
            </a:pPr>
            <a:r>
              <a:rPr lang="en-US" dirty="0" smtClean="0"/>
              <a:t>550/2004</a:t>
            </a:r>
          </a:p>
          <a:p>
            <a:pPr marL="0" indent="0">
              <a:buNone/>
            </a:pPr>
            <a:r>
              <a:rPr lang="en-US" dirty="0" smtClean="0"/>
              <a:t>551/2004</a:t>
            </a:r>
          </a:p>
          <a:p>
            <a:pPr marL="0" indent="0">
              <a:buNone/>
            </a:pPr>
            <a:r>
              <a:rPr lang="en-US" dirty="0" smtClean="0"/>
              <a:t>552/2004 &gt; </a:t>
            </a:r>
            <a:r>
              <a:rPr lang="en-US" sz="2600" dirty="0" err="1"/>
              <a:t>Nařízení</a:t>
            </a:r>
            <a:r>
              <a:rPr lang="en-US" sz="2600" dirty="0"/>
              <a:t> (ES) </a:t>
            </a:r>
            <a:r>
              <a:rPr lang="en-US" sz="2600" dirty="0" err="1"/>
              <a:t>č</a:t>
            </a:r>
            <a:r>
              <a:rPr lang="en-US" sz="2600" dirty="0"/>
              <a:t>. 552/2004 se </a:t>
            </a:r>
            <a:r>
              <a:rPr lang="en-US" sz="2600" dirty="0" err="1"/>
              <a:t>zrušuje</a:t>
            </a:r>
            <a:r>
              <a:rPr lang="en-US" sz="2600" dirty="0"/>
              <a:t> s </a:t>
            </a:r>
            <a:r>
              <a:rPr lang="en-US" sz="2600" dirty="0" err="1"/>
              <a:t>účinkem</a:t>
            </a:r>
            <a:r>
              <a:rPr lang="en-US" sz="2600" dirty="0"/>
              <a:t> </a:t>
            </a:r>
            <a:r>
              <a:rPr lang="en-US" sz="2600" dirty="0" err="1"/>
              <a:t>ke</a:t>
            </a:r>
            <a:r>
              <a:rPr lang="en-US" sz="2600" dirty="0"/>
              <a:t> </a:t>
            </a:r>
            <a:r>
              <a:rPr lang="en-US" sz="2600" dirty="0" err="1"/>
              <a:t>dni</a:t>
            </a:r>
            <a:r>
              <a:rPr lang="en-US" sz="2600" dirty="0"/>
              <a:t> 11. </a:t>
            </a:r>
            <a:r>
              <a:rPr lang="en-US" sz="2600" dirty="0" err="1"/>
              <a:t>září</a:t>
            </a:r>
            <a:r>
              <a:rPr lang="en-US" sz="2600" dirty="0"/>
              <a:t> 2018. </a:t>
            </a:r>
            <a:r>
              <a:rPr lang="en-US" sz="2600" dirty="0" err="1"/>
              <a:t>Články</a:t>
            </a:r>
            <a:r>
              <a:rPr lang="en-US" sz="2600" dirty="0"/>
              <a:t> 4, 5, 6, 6a a 7 </a:t>
            </a:r>
            <a:r>
              <a:rPr lang="en-US" sz="2600" dirty="0" err="1"/>
              <a:t>uvedeného</a:t>
            </a:r>
            <a:r>
              <a:rPr lang="en-US" sz="2600" dirty="0"/>
              <a:t> </a:t>
            </a:r>
            <a:r>
              <a:rPr lang="en-US" sz="2600" dirty="0" err="1"/>
              <a:t>nařízení</a:t>
            </a:r>
            <a:r>
              <a:rPr lang="en-US" sz="2600" dirty="0"/>
              <a:t> a </a:t>
            </a:r>
            <a:r>
              <a:rPr lang="en-US" sz="2600" dirty="0" err="1"/>
              <a:t>jeho</a:t>
            </a:r>
            <a:r>
              <a:rPr lang="en-US" sz="2600" dirty="0"/>
              <a:t> </a:t>
            </a:r>
            <a:r>
              <a:rPr lang="en-US" sz="2600" dirty="0" err="1"/>
              <a:t>přílohy</a:t>
            </a:r>
            <a:r>
              <a:rPr lang="en-US" sz="2600" dirty="0"/>
              <a:t> III a IV se </a:t>
            </a:r>
            <a:r>
              <a:rPr lang="en-US" sz="2600" dirty="0" err="1"/>
              <a:t>však</a:t>
            </a:r>
            <a:r>
              <a:rPr lang="en-US" sz="2600" dirty="0"/>
              <a:t> </a:t>
            </a:r>
            <a:r>
              <a:rPr lang="en-US" sz="2600" dirty="0" err="1"/>
              <a:t>použijí</a:t>
            </a:r>
            <a:r>
              <a:rPr lang="en-US" sz="2600" dirty="0"/>
              <a:t> </a:t>
            </a:r>
            <a:r>
              <a:rPr lang="en-US" sz="2600" dirty="0" err="1"/>
              <a:t>až</a:t>
            </a:r>
            <a:r>
              <a:rPr lang="en-US" sz="2600" dirty="0"/>
              <a:t> do </a:t>
            </a:r>
            <a:r>
              <a:rPr lang="en-US" sz="2600" dirty="0" err="1"/>
              <a:t>dne</a:t>
            </a:r>
            <a:r>
              <a:rPr lang="en-US" sz="2600" dirty="0"/>
              <a:t> </a:t>
            </a:r>
            <a:r>
              <a:rPr lang="en-US" sz="2600" dirty="0" err="1"/>
              <a:t>použitelnosti</a:t>
            </a:r>
            <a:r>
              <a:rPr lang="en-US" sz="2600" dirty="0"/>
              <a:t> </a:t>
            </a:r>
            <a:r>
              <a:rPr lang="en-US" sz="2600" dirty="0" err="1"/>
              <a:t>aktů</a:t>
            </a:r>
            <a:r>
              <a:rPr lang="en-US" sz="2600" dirty="0"/>
              <a:t> v </a:t>
            </a:r>
            <a:r>
              <a:rPr lang="en-US" sz="2600" dirty="0" err="1"/>
              <a:t>přenesené</a:t>
            </a:r>
            <a:r>
              <a:rPr lang="en-US" sz="2600" dirty="0"/>
              <a:t> </a:t>
            </a:r>
            <a:r>
              <a:rPr lang="en-US" sz="2600" dirty="0" err="1"/>
              <a:t>pravomoci</a:t>
            </a:r>
            <a:r>
              <a:rPr lang="en-US" sz="2600" dirty="0"/>
              <a:t> </a:t>
            </a:r>
            <a:r>
              <a:rPr lang="en-US" sz="2600" dirty="0" err="1"/>
              <a:t>uvedených</a:t>
            </a:r>
            <a:r>
              <a:rPr lang="en-US" sz="2600" dirty="0"/>
              <a:t> v </a:t>
            </a:r>
            <a:r>
              <a:rPr lang="en-US" sz="2600" dirty="0" err="1"/>
              <a:t>článku</a:t>
            </a:r>
            <a:r>
              <a:rPr lang="en-US" sz="2600" dirty="0"/>
              <a:t> 47 </a:t>
            </a:r>
            <a:r>
              <a:rPr lang="en-US" sz="2600" dirty="0" err="1"/>
              <a:t>tohoto</a:t>
            </a:r>
            <a:r>
              <a:rPr lang="en-US" sz="2600" dirty="0"/>
              <a:t> </a:t>
            </a:r>
            <a:r>
              <a:rPr lang="en-US" sz="2600" dirty="0" err="1"/>
              <a:t>nařízení</a:t>
            </a:r>
            <a:r>
              <a:rPr lang="en-US" sz="2600" dirty="0"/>
              <a:t> v </a:t>
            </a:r>
            <a:r>
              <a:rPr lang="en-US" sz="2600" dirty="0" err="1"/>
              <a:t>rozsahu</a:t>
            </a:r>
            <a:r>
              <a:rPr lang="en-US" sz="2600" dirty="0"/>
              <a:t>, v </a:t>
            </a:r>
            <a:r>
              <a:rPr lang="en-US" sz="2600" dirty="0" err="1"/>
              <a:t>jakém</a:t>
            </a:r>
            <a:r>
              <a:rPr lang="en-US" sz="2600" dirty="0"/>
              <a:t> se </a:t>
            </a:r>
            <a:r>
              <a:rPr lang="en-US" sz="2600" dirty="0" err="1"/>
              <a:t>dotyčné</a:t>
            </a:r>
            <a:r>
              <a:rPr lang="en-US" sz="2600" dirty="0"/>
              <a:t> </a:t>
            </a:r>
            <a:r>
              <a:rPr lang="en-US" sz="2600" dirty="0" err="1"/>
              <a:t>akty</a:t>
            </a:r>
            <a:r>
              <a:rPr lang="en-US" sz="2600" dirty="0"/>
              <a:t> </a:t>
            </a:r>
            <a:r>
              <a:rPr lang="en-US" sz="2600" dirty="0" err="1"/>
              <a:t>týkají</a:t>
            </a:r>
            <a:r>
              <a:rPr lang="en-US" sz="2600" dirty="0"/>
              <a:t> </a:t>
            </a:r>
            <a:r>
              <a:rPr lang="en-US" sz="2600" dirty="0" err="1"/>
              <a:t>předmětu</a:t>
            </a:r>
            <a:r>
              <a:rPr lang="en-US" sz="2600" dirty="0"/>
              <a:t> </a:t>
            </a:r>
            <a:r>
              <a:rPr lang="en-US" sz="2600" dirty="0" err="1"/>
              <a:t>příslušných</a:t>
            </a:r>
            <a:r>
              <a:rPr lang="en-US" sz="2600" dirty="0"/>
              <a:t> </a:t>
            </a:r>
            <a:r>
              <a:rPr lang="en-US" sz="2600" dirty="0" err="1"/>
              <a:t>ustanovení</a:t>
            </a:r>
            <a:r>
              <a:rPr lang="en-US" sz="2600" dirty="0"/>
              <a:t> </a:t>
            </a:r>
            <a:r>
              <a:rPr lang="en-US" sz="2600" dirty="0" err="1"/>
              <a:t>nařízení</a:t>
            </a:r>
            <a:r>
              <a:rPr lang="en-US" sz="2600" dirty="0"/>
              <a:t> (ES) </a:t>
            </a:r>
            <a:r>
              <a:rPr lang="en-US" sz="2600" dirty="0" err="1"/>
              <a:t>č</a:t>
            </a:r>
            <a:r>
              <a:rPr lang="en-US" sz="2600" dirty="0"/>
              <a:t>. 552/2004, </a:t>
            </a:r>
            <a:r>
              <a:rPr lang="en-US" sz="2600" dirty="0" err="1"/>
              <a:t>avšak</a:t>
            </a:r>
            <a:r>
              <a:rPr lang="en-US" sz="2600" dirty="0"/>
              <a:t> </a:t>
            </a:r>
            <a:r>
              <a:rPr lang="en-US" sz="2600" dirty="0" err="1"/>
              <a:t>nejpozději</a:t>
            </a:r>
            <a:r>
              <a:rPr lang="en-US" sz="2600" dirty="0"/>
              <a:t> do </a:t>
            </a:r>
            <a:r>
              <a:rPr lang="en-US" sz="2600" dirty="0" err="1"/>
              <a:t>dne</a:t>
            </a:r>
            <a:r>
              <a:rPr lang="en-US" sz="2600" dirty="0"/>
              <a:t> 12. </a:t>
            </a:r>
            <a:r>
              <a:rPr lang="en-US" sz="2600" dirty="0" err="1"/>
              <a:t>září</a:t>
            </a:r>
            <a:r>
              <a:rPr lang="en-US" sz="2600" dirty="0"/>
              <a:t> 2023.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886069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Rámcové</a:t>
            </a:r>
            <a:r>
              <a:rPr lang="en-US" dirty="0" smtClean="0"/>
              <a:t> </a:t>
            </a:r>
            <a:r>
              <a:rPr lang="en-US" dirty="0" err="1" smtClean="0"/>
              <a:t>nařízení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cíle: </a:t>
            </a:r>
          </a:p>
          <a:p>
            <a:r>
              <a:rPr lang="cs-CZ" dirty="0" smtClean="0"/>
              <a:t>zamezení vzrůstajícího </a:t>
            </a:r>
            <a:r>
              <a:rPr lang="cs-CZ" dirty="0"/>
              <a:t>poštu zpoždění evropských </a:t>
            </a:r>
            <a:r>
              <a:rPr lang="cs-CZ" dirty="0" smtClean="0"/>
              <a:t>letů</a:t>
            </a:r>
            <a:endParaRPr lang="cs-CZ" dirty="0"/>
          </a:p>
          <a:p>
            <a:r>
              <a:rPr lang="cs-CZ" dirty="0" smtClean="0"/>
              <a:t>zdokonalení </a:t>
            </a:r>
            <a:r>
              <a:rPr lang="cs-CZ" dirty="0"/>
              <a:t>současných norem bezpečnosti </a:t>
            </a:r>
            <a:r>
              <a:rPr lang="cs-CZ" dirty="0" smtClean="0"/>
              <a:t>a</a:t>
            </a:r>
          </a:p>
          <a:p>
            <a:r>
              <a:rPr lang="cs-CZ" dirty="0" smtClean="0"/>
              <a:t>zvýšení </a:t>
            </a:r>
            <a:r>
              <a:rPr lang="cs-CZ" dirty="0"/>
              <a:t>celkové efektivnosti všeobecného letového provozu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514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Funkční</a:t>
            </a:r>
            <a:r>
              <a:rPr lang="en-US" dirty="0" smtClean="0"/>
              <a:t> </a:t>
            </a:r>
            <a:r>
              <a:rPr lang="en-US" dirty="0" err="1" smtClean="0"/>
              <a:t>bloky</a:t>
            </a:r>
            <a:r>
              <a:rPr lang="en-US" dirty="0" smtClean="0"/>
              <a:t> </a:t>
            </a:r>
            <a:r>
              <a:rPr lang="en-US" dirty="0" err="1" smtClean="0"/>
              <a:t>vzdušného</a:t>
            </a:r>
            <a:r>
              <a:rPr lang="en-US" dirty="0" smtClean="0"/>
              <a:t> </a:t>
            </a:r>
            <a:r>
              <a:rPr lang="en-US" dirty="0" err="1" smtClean="0"/>
              <a:t>prostoru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i="1" dirty="0" smtClean="0"/>
              <a:t>functional airspace blocks – FABs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cs-CZ" dirty="0"/>
              <a:t>„</a:t>
            </a:r>
            <a:r>
              <a:rPr lang="cs-CZ" i="1" dirty="0"/>
              <a:t>vzdušný blok stanovený na základě provozních požadavků a vyjadřující potřebu zajistit integrovanější uspořádání vzdušného prostoru bez ohledu na současné </a:t>
            </a:r>
            <a:r>
              <a:rPr lang="cs-CZ" i="1" dirty="0" smtClean="0"/>
              <a:t>hranice“</a:t>
            </a:r>
            <a:r>
              <a:rPr lang="en-US" dirty="0" smtClean="0">
                <a:effectLst/>
              </a:rPr>
              <a:t> </a:t>
            </a:r>
          </a:p>
          <a:p>
            <a:pPr marL="0" indent="0">
              <a:buNone/>
            </a:pPr>
            <a:r>
              <a:rPr lang="en-US" dirty="0" smtClean="0"/>
              <a:t>EK: </a:t>
            </a:r>
          </a:p>
          <a:p>
            <a:pPr marL="0" indent="0">
              <a:buNone/>
            </a:pPr>
            <a:r>
              <a:rPr lang="cs-CZ" dirty="0"/>
              <a:t>„</a:t>
            </a:r>
            <a:r>
              <a:rPr lang="cs-CZ" i="1" dirty="0" smtClean="0"/>
              <a:t>soubor </a:t>
            </a:r>
            <a:r>
              <a:rPr lang="cs-CZ" i="1" dirty="0"/>
              <a:t>institucionálních, provozních, technických, ekonomických a sociálních nástrojů pro vyřešení roztříštěnosti vzdušného prostoru a její podstaty tak, aby byla splněna očekávání uživatelů</a:t>
            </a:r>
            <a:r>
              <a:rPr lang="cs-CZ" dirty="0"/>
              <a:t>.</a:t>
            </a:r>
            <a:r>
              <a:rPr lang="cs-CZ" dirty="0" smtClean="0"/>
              <a:t>“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sz="2100" dirty="0"/>
              <a:t> </a:t>
            </a:r>
            <a:r>
              <a:rPr lang="cs-CZ" sz="2100" dirty="0" smtClean="0"/>
              <a:t>	</a:t>
            </a:r>
            <a:r>
              <a:rPr lang="en-US" sz="2100" dirty="0" smtClean="0">
                <a:effectLst/>
              </a:rPr>
              <a:t> </a:t>
            </a:r>
            <a:r>
              <a:rPr lang="cs-CZ" sz="2100" dirty="0"/>
              <a:t>Sdělení Komise radě a Evropskému parlamentu ze dne 15. března 2007. </a:t>
            </a:r>
            <a:r>
              <a:rPr lang="cs-CZ" sz="2100" dirty="0" smtClean="0"/>
              <a:t>	Vytvoření </a:t>
            </a:r>
            <a:r>
              <a:rPr lang="cs-CZ" sz="2100" dirty="0"/>
              <a:t>jednotného evropského nebe pomocí funkčních bloků. KOM(2007) 101. s. 5.</a:t>
            </a:r>
            <a:endParaRPr lang="en-US" sz="21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468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-&gt; sjednocení </a:t>
            </a:r>
            <a:r>
              <a:rPr lang="cs-CZ" dirty="0"/>
              <a:t>stávajících 67 samostatně řízených národních vzdušných bloků do devíti celků, které budou založeny na provozních požadavcích, zejména na uspořádání hlavních toků letecké dopravy, bez ohledu na státní hranice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976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Nařízení</a:t>
            </a:r>
            <a:r>
              <a:rPr lang="en-US" dirty="0" smtClean="0"/>
              <a:t> o </a:t>
            </a:r>
            <a:r>
              <a:rPr lang="en-US" dirty="0" err="1" smtClean="0"/>
              <a:t>vzdušném</a:t>
            </a:r>
            <a:r>
              <a:rPr lang="en-US" dirty="0" smtClean="0"/>
              <a:t> </a:t>
            </a:r>
            <a:r>
              <a:rPr lang="en-US" dirty="0" err="1" smtClean="0"/>
              <a:t>prostoru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err="1" smtClean="0"/>
              <a:t>Definuje</a:t>
            </a:r>
            <a:r>
              <a:rPr lang="en-US" dirty="0" smtClean="0"/>
              <a:t> </a:t>
            </a:r>
            <a:r>
              <a:rPr lang="en-US" dirty="0" err="1" smtClean="0"/>
              <a:t>horní</a:t>
            </a:r>
            <a:r>
              <a:rPr lang="en-US" dirty="0" smtClean="0"/>
              <a:t> a </a:t>
            </a:r>
            <a:r>
              <a:rPr lang="en-US" dirty="0" err="1" smtClean="0"/>
              <a:t>spodní</a:t>
            </a:r>
            <a:r>
              <a:rPr lang="en-US" dirty="0" smtClean="0"/>
              <a:t> </a:t>
            </a:r>
            <a:r>
              <a:rPr lang="en-US" dirty="0" err="1" smtClean="0"/>
              <a:t>vzdušný</a:t>
            </a:r>
            <a:r>
              <a:rPr lang="en-US" dirty="0" smtClean="0"/>
              <a:t> </a:t>
            </a:r>
            <a:r>
              <a:rPr lang="en-US" dirty="0" err="1" smtClean="0"/>
              <a:t>prostor</a:t>
            </a:r>
            <a:r>
              <a:rPr lang="en-US" dirty="0" smtClean="0"/>
              <a:t> (</a:t>
            </a:r>
            <a:r>
              <a:rPr lang="en-US" dirty="0" err="1" smtClean="0"/>
              <a:t>čl</a:t>
            </a:r>
            <a:r>
              <a:rPr lang="en-US" dirty="0" smtClean="0"/>
              <a:t>. 2)</a:t>
            </a:r>
          </a:p>
          <a:p>
            <a:pPr>
              <a:buFontTx/>
              <a:buChar char="-"/>
            </a:pPr>
            <a:r>
              <a:rPr lang="en-US" dirty="0" err="1" smtClean="0"/>
              <a:t>Hranici</a:t>
            </a:r>
            <a:r>
              <a:rPr lang="en-US" dirty="0" smtClean="0"/>
              <a:t> </a:t>
            </a:r>
            <a:r>
              <a:rPr lang="en-US" dirty="0" err="1" smtClean="0"/>
              <a:t>představuje</a:t>
            </a:r>
            <a:r>
              <a:rPr lang="en-US" dirty="0" smtClean="0"/>
              <a:t> </a:t>
            </a:r>
            <a:r>
              <a:rPr lang="cs-CZ" dirty="0" smtClean="0"/>
              <a:t>letová hladina 258</a:t>
            </a:r>
            <a:endParaRPr lang="cs-CZ" dirty="0"/>
          </a:p>
          <a:p>
            <a:pPr lvl="1">
              <a:buFontTx/>
              <a:buChar char="-"/>
            </a:pPr>
            <a:r>
              <a:rPr lang="cs-CZ" dirty="0" smtClean="0"/>
              <a:t>Letové </a:t>
            </a:r>
            <a:r>
              <a:rPr lang="cs-CZ" dirty="0"/>
              <a:t>hladiny jsou udávány ve stovkách stop, </a:t>
            </a:r>
            <a:r>
              <a:rPr lang="cs-CZ" dirty="0" smtClean="0"/>
              <a:t>-&gt; </a:t>
            </a:r>
            <a:r>
              <a:rPr lang="cs-CZ" dirty="0"/>
              <a:t>dělící hladina definovaná nařízením odpovídá výšce 8 737 m. </a:t>
            </a:r>
          </a:p>
          <a:p>
            <a:pPr marL="457200" lvl="1" indent="0">
              <a:buNone/>
            </a:pPr>
            <a:r>
              <a:rPr lang="cs-CZ" dirty="0" err="1" smtClean="0"/>
              <a:t>Flexible</a:t>
            </a:r>
            <a:r>
              <a:rPr lang="cs-CZ" dirty="0" smtClean="0"/>
              <a:t> use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airspace</a:t>
            </a:r>
            <a:r>
              <a:rPr lang="cs-CZ" dirty="0" smtClean="0"/>
              <a:t> (FUA) ~ pružné užívání vzdušného prostoru (přizpůsobování aktuálním potřebám, hustotě provozu, druhu provozu atd...)</a:t>
            </a:r>
          </a:p>
        </p:txBody>
      </p:sp>
    </p:spTree>
    <p:extLst>
      <p:ext uri="{BB962C8B-B14F-4D97-AF65-F5344CB8AC3E}">
        <p14:creationId xmlns:p14="http://schemas.microsoft.com/office/powerpoint/2010/main" val="3026256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Nařízení o poskytování služeb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požadavky na poskytování letových </a:t>
            </a:r>
            <a:r>
              <a:rPr lang="cs-CZ" dirty="0" smtClean="0"/>
              <a:t>navigačních </a:t>
            </a:r>
            <a:r>
              <a:rPr lang="cs-CZ" dirty="0"/>
              <a:t>služeb pro letový </a:t>
            </a:r>
            <a:r>
              <a:rPr lang="cs-CZ" dirty="0" smtClean="0"/>
              <a:t>provoz</a:t>
            </a:r>
            <a:endParaRPr lang="cs-CZ" dirty="0"/>
          </a:p>
          <a:p>
            <a:pPr lvl="1"/>
            <a:r>
              <a:rPr lang="cs-CZ" dirty="0"/>
              <a:t>povinnosti vnitrostátních orgánů, příp. pověřených kvalifikovaných subjektů při provádění dozoru nad poskytováním letových navigačních služeb </a:t>
            </a:r>
            <a:endParaRPr lang="cs-CZ" dirty="0" smtClean="0"/>
          </a:p>
          <a:p>
            <a:pPr lvl="1"/>
            <a:r>
              <a:rPr lang="cs-CZ" dirty="0" smtClean="0"/>
              <a:t>systém </a:t>
            </a:r>
            <a:r>
              <a:rPr lang="cs-CZ" dirty="0"/>
              <a:t>vydávání osvědčení </a:t>
            </a:r>
            <a:endParaRPr lang="cs-CZ" dirty="0" smtClean="0"/>
          </a:p>
          <a:p>
            <a:pPr lvl="2"/>
            <a:r>
              <a:rPr lang="cs-CZ" dirty="0" smtClean="0"/>
              <a:t>poskytovatelů </a:t>
            </a:r>
            <a:r>
              <a:rPr lang="cs-CZ" dirty="0"/>
              <a:t>letových navigačních služeb</a:t>
            </a:r>
            <a:r>
              <a:rPr lang="cs-CZ" dirty="0" smtClean="0"/>
              <a:t>,</a:t>
            </a:r>
          </a:p>
          <a:p>
            <a:pPr lvl="3"/>
            <a:r>
              <a:rPr lang="cs-CZ" dirty="0" smtClean="0"/>
              <a:t> </a:t>
            </a:r>
            <a:r>
              <a:rPr lang="cs-CZ" dirty="0"/>
              <a:t>letových provozních služeb </a:t>
            </a:r>
            <a:r>
              <a:rPr lang="cs-CZ" dirty="0" smtClean="0"/>
              <a:t>a</a:t>
            </a:r>
          </a:p>
          <a:p>
            <a:pPr lvl="3"/>
            <a:r>
              <a:rPr lang="cs-CZ" dirty="0" smtClean="0"/>
              <a:t> </a:t>
            </a:r>
            <a:r>
              <a:rPr lang="cs-CZ" dirty="0"/>
              <a:t>meteorologických </a:t>
            </a:r>
            <a:r>
              <a:rPr lang="cs-CZ" dirty="0" smtClean="0"/>
              <a:t>služeb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664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-&gt; </a:t>
            </a:r>
            <a:r>
              <a:rPr lang="en-US" dirty="0" err="1" smtClean="0"/>
              <a:t>jejich</a:t>
            </a:r>
            <a:r>
              <a:rPr lang="en-US" dirty="0" smtClean="0"/>
              <a:t> </a:t>
            </a:r>
            <a:r>
              <a:rPr lang="en-US" dirty="0" err="1" smtClean="0"/>
              <a:t>způsobilost</a:t>
            </a:r>
            <a:r>
              <a:rPr lang="en-US" dirty="0" smtClean="0"/>
              <a:t> se </a:t>
            </a:r>
            <a:r>
              <a:rPr lang="en-US" dirty="0" err="1" smtClean="0"/>
              <a:t>ověřuje</a:t>
            </a:r>
            <a:r>
              <a:rPr lang="en-US" dirty="0" smtClean="0"/>
              <a:t> </a:t>
            </a:r>
            <a:r>
              <a:rPr lang="en-US" dirty="0" err="1" smtClean="0"/>
              <a:t>vydáním</a:t>
            </a:r>
            <a:r>
              <a:rPr lang="en-US" dirty="0" smtClean="0"/>
              <a:t> </a:t>
            </a:r>
            <a:r>
              <a:rPr lang="en-US" dirty="0" err="1" smtClean="0"/>
              <a:t>osvědčení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-&gt; </a:t>
            </a:r>
            <a:r>
              <a:rPr lang="en-US" dirty="0" err="1" smtClean="0"/>
              <a:t>osvědčení</a:t>
            </a:r>
            <a:r>
              <a:rPr lang="en-US" dirty="0" smtClean="0"/>
              <a:t> </a:t>
            </a:r>
            <a:r>
              <a:rPr lang="en-US" dirty="0" err="1" smtClean="0"/>
              <a:t>neznamená</a:t>
            </a:r>
            <a:r>
              <a:rPr lang="en-US" dirty="0" smtClean="0"/>
              <a:t> </a:t>
            </a:r>
            <a:r>
              <a:rPr lang="en-US" dirty="0" err="1" smtClean="0"/>
              <a:t>právo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přidělení</a:t>
            </a:r>
            <a:r>
              <a:rPr lang="en-US" dirty="0" smtClean="0"/>
              <a:t> </a:t>
            </a:r>
            <a:r>
              <a:rPr lang="en-US" dirty="0" err="1" smtClean="0"/>
              <a:t>konkrétního</a:t>
            </a:r>
            <a:r>
              <a:rPr lang="en-US" dirty="0" smtClean="0"/>
              <a:t> </a:t>
            </a:r>
            <a:r>
              <a:rPr lang="en-US" dirty="0" err="1" smtClean="0"/>
              <a:t>prostoru</a:t>
            </a:r>
            <a:r>
              <a:rPr lang="en-US" dirty="0" smtClean="0"/>
              <a:t> k </a:t>
            </a:r>
            <a:r>
              <a:rPr lang="en-US" dirty="0" err="1" smtClean="0"/>
              <a:t>poskytování</a:t>
            </a:r>
            <a:r>
              <a:rPr lang="en-US" dirty="0" smtClean="0"/>
              <a:t> </a:t>
            </a:r>
            <a:r>
              <a:rPr lang="en-US" dirty="0" err="1" smtClean="0"/>
              <a:t>služeb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V ČR: </a:t>
            </a:r>
            <a:r>
              <a:rPr lang="en-US" dirty="0" err="1" smtClean="0"/>
              <a:t>Řízení</a:t>
            </a:r>
            <a:r>
              <a:rPr lang="en-US" dirty="0" smtClean="0"/>
              <a:t> </a:t>
            </a:r>
            <a:r>
              <a:rPr lang="en-US" dirty="0" err="1" smtClean="0"/>
              <a:t>letového</a:t>
            </a:r>
            <a:r>
              <a:rPr lang="en-US" dirty="0" smtClean="0"/>
              <a:t> </a:t>
            </a:r>
            <a:r>
              <a:rPr lang="en-US" dirty="0" err="1" smtClean="0"/>
              <a:t>provozu</a:t>
            </a:r>
            <a:r>
              <a:rPr lang="en-US" dirty="0" smtClean="0"/>
              <a:t> ČR, s. p. 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pověření</a:t>
            </a:r>
            <a:r>
              <a:rPr lang="en-US" dirty="0" smtClean="0"/>
              <a:t> </a:t>
            </a:r>
            <a:r>
              <a:rPr lang="en-US" dirty="0" err="1" smtClean="0"/>
              <a:t>poskytováním</a:t>
            </a:r>
            <a:r>
              <a:rPr lang="en-US" dirty="0" smtClean="0"/>
              <a:t> </a:t>
            </a:r>
            <a:r>
              <a:rPr lang="en-US" dirty="0" err="1" smtClean="0"/>
              <a:t>služeb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08192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4020</TotalTime>
  <Words>625</Words>
  <Application>Microsoft Macintosh PowerPoint</Application>
  <PresentationFormat>On-screen Show (4:3)</PresentationFormat>
  <Paragraphs>84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SES</vt:lpstr>
      <vt:lpstr>PowerPoint Presentation</vt:lpstr>
      <vt:lpstr>PowerPoint Presentation</vt:lpstr>
      <vt:lpstr>Rámcové nařízení</vt:lpstr>
      <vt:lpstr>Funkční bloky vzdušného prostoru</vt:lpstr>
      <vt:lpstr>PowerPoint Presentation</vt:lpstr>
      <vt:lpstr>Nařízení o vzdušném prostoru</vt:lpstr>
      <vt:lpstr>Nařízení o poskytování služeb </vt:lpstr>
      <vt:lpstr>PowerPoint Presentation</vt:lpstr>
      <vt:lpstr>Nařízení o interoperabilitě</vt:lpstr>
      <vt:lpstr>SES I -&gt; SES II</vt:lpstr>
      <vt:lpstr>PowerPoint Presentation</vt:lpstr>
      <vt:lpstr>PowerPoint Presentation</vt:lpstr>
      <vt:lpstr>PowerPoint Presentation</vt:lpstr>
      <vt:lpstr>PowerPoint Presentation</vt:lpstr>
      <vt:lpstr>Středoevropský funkční blok vzdušného prostoru</vt:lpstr>
      <vt:lpstr>Historie</vt:lpstr>
      <vt:lpstr>Infringement</vt:lpstr>
      <vt:lpstr>SES II+</vt:lpstr>
      <vt:lpstr>SESAR  - Single European Sky ATM Research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Terezie Smejkalova</dc:creator>
  <cp:lastModifiedBy>Terezie Smejkalova</cp:lastModifiedBy>
  <cp:revision>17</cp:revision>
  <dcterms:created xsi:type="dcterms:W3CDTF">2017-10-29T14:13:55Z</dcterms:created>
  <dcterms:modified xsi:type="dcterms:W3CDTF">2018-10-29T20:25:03Z</dcterms:modified>
</cp:coreProperties>
</file>