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17"/>
  </p:notesMasterIdLst>
  <p:handoutMasterIdLst>
    <p:handoutMasterId r:id="rId18"/>
  </p:handoutMasterIdLst>
  <p:sldIdLst>
    <p:sldId id="480" r:id="rId7"/>
    <p:sldId id="490" r:id="rId8"/>
    <p:sldId id="518" r:id="rId9"/>
    <p:sldId id="503" r:id="rId10"/>
    <p:sldId id="530" r:id="rId11"/>
    <p:sldId id="540" r:id="rId12"/>
    <p:sldId id="541" r:id="rId13"/>
    <p:sldId id="542" r:id="rId14"/>
    <p:sldId id="529" r:id="rId15"/>
    <p:sldId id="473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7" autoAdjust="0"/>
    <p:restoredTop sz="95000" autoAdjust="0"/>
  </p:normalViewPr>
  <p:slideViewPr>
    <p:cSldViewPr snapToGrid="0" showGuides="1">
      <p:cViewPr varScale="1">
        <p:scale>
          <a:sx n="59" d="100"/>
          <a:sy n="59" d="100"/>
        </p:scale>
        <p:origin x="1544" y="52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12/11/2024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23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65" r:id="rId2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</a:t>
            </a:r>
            <a:r>
              <a:rPr lang="cs-CZ" sz="2800"/>
              <a:t>akvizice (9</a:t>
            </a:r>
            <a:r>
              <a:rPr lang="cs-CZ" sz="2800" dirty="0"/>
              <a:t>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775" y="6381750"/>
            <a:ext cx="4195762" cy="298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cs-CZ" sz="1800" b="1" dirty="0"/>
              <a:t>Závěrečný test​</a:t>
            </a:r>
          </a:p>
          <a:p>
            <a:pPr marL="342900" lvl="1" indent="-342900">
              <a:buFont typeface="+mj-lt"/>
              <a:buAutoNum type="arabicPeriod"/>
            </a:pPr>
            <a:r>
              <a:rPr lang="cs-CZ" sz="1800" b="1" dirty="0"/>
              <a:t>Akcionářská dohoda (SHA)​</a:t>
            </a:r>
          </a:p>
          <a:p>
            <a:pPr marL="361950" lvl="1" indent="-361950">
              <a:buFont typeface="+mj-lt"/>
              <a:buAutoNum type="arabicPeriod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236578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Akcionářská dohoda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sz="3200" dirty="0" err="1"/>
              <a:t>Shareholders</a:t>
            </a:r>
            <a:r>
              <a:rPr lang="cs-CZ" sz="3200" dirty="0"/>
              <a:t>‘ </a:t>
            </a:r>
            <a:r>
              <a:rPr lang="cs-CZ" sz="3200" dirty="0" err="1"/>
              <a:t>Agreement</a:t>
            </a:r>
            <a:r>
              <a:rPr lang="cs-CZ" sz="3200" dirty="0"/>
              <a:t> (SHA)</a:t>
            </a:r>
          </a:p>
        </p:txBody>
      </p:sp>
    </p:spTree>
    <p:extLst>
      <p:ext uri="{BB962C8B-B14F-4D97-AF65-F5344CB8AC3E}">
        <p14:creationId xmlns:p14="http://schemas.microsoft.com/office/powerpoint/2010/main" val="13728732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Povaha, důvody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73938" y="1408855"/>
            <a:ext cx="8374062" cy="467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600" b="1" dirty="0" err="1"/>
              <a:t>Shareholders</a:t>
            </a:r>
            <a:r>
              <a:rPr lang="cs-CZ" sz="1600" b="1" dirty="0"/>
              <a:t>‘ </a:t>
            </a:r>
            <a:r>
              <a:rPr lang="cs-CZ" sz="1600" b="1" dirty="0" err="1"/>
              <a:t>Agreement</a:t>
            </a:r>
            <a:r>
              <a:rPr lang="cs-CZ" sz="1600" b="1" dirty="0"/>
              <a:t> (SHA) </a:t>
            </a:r>
            <a:r>
              <a:rPr lang="cs-CZ" sz="1600" dirty="0"/>
              <a:t>– společnost s více společníky</a:t>
            </a:r>
          </a:p>
          <a:p>
            <a:pPr lvl="1"/>
            <a:r>
              <a:rPr lang="cs-CZ" sz="1600" b="1" dirty="0"/>
              <a:t>Úprava vztahů mezi společníky (akcionáři), případně společností</a:t>
            </a:r>
          </a:p>
          <a:p>
            <a:pPr lvl="1"/>
            <a:r>
              <a:rPr lang="cs-CZ" sz="1600" b="1" dirty="0"/>
              <a:t>Dvojkolejnost – SHA vs. Společenská smlouva / Stanovy</a:t>
            </a:r>
          </a:p>
          <a:p>
            <a:pPr lvl="2"/>
            <a:r>
              <a:rPr lang="cs-CZ" sz="1600" dirty="0"/>
              <a:t>korporátní rovina (forma, režim změn (2/3), veřejnost, závaznost, sankce)</a:t>
            </a:r>
          </a:p>
          <a:p>
            <a:pPr lvl="2"/>
            <a:r>
              <a:rPr lang="cs-CZ" sz="1600" dirty="0"/>
              <a:t>smluvní rovina (flexibilita, režim změn, vstup nových členů, vymahatelnost sankcí)</a:t>
            </a:r>
          </a:p>
          <a:p>
            <a:pPr lvl="1"/>
            <a:r>
              <a:rPr lang="cs-CZ" sz="1600" b="1" dirty="0"/>
              <a:t>Konzistentní úprava ve společenské smlouvě / stanovách pro efektivnější vynutitelnost</a:t>
            </a:r>
          </a:p>
          <a:p>
            <a:pPr lvl="1"/>
            <a:r>
              <a:rPr lang="cs-CZ" sz="1600" b="1" dirty="0"/>
              <a:t>Sankce</a:t>
            </a:r>
          </a:p>
          <a:p>
            <a:pPr lvl="2"/>
            <a:r>
              <a:rPr lang="cs-CZ" sz="1600" dirty="0"/>
              <a:t>smluvní pokuta / náhrada škody</a:t>
            </a:r>
          </a:p>
          <a:p>
            <a:pPr lvl="2"/>
            <a:r>
              <a:rPr lang="cs-CZ" sz="1600" dirty="0"/>
              <a:t>vznik (nové) povinnosti porušující strany</a:t>
            </a:r>
          </a:p>
          <a:p>
            <a:pPr lvl="2"/>
            <a:r>
              <a:rPr lang="cs-CZ" sz="1600" dirty="0"/>
              <a:t>vyloučení společníka</a:t>
            </a:r>
          </a:p>
          <a:p>
            <a:pPr lvl="2"/>
            <a:r>
              <a:rPr lang="cs-CZ" sz="1600" dirty="0"/>
              <a:t>neplatnost rozhodnutí VH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8248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Okruhy otázek řešených v rámci SHA (1)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55763"/>
            <a:ext cx="8374062" cy="4713911"/>
          </a:xfrm>
        </p:spPr>
        <p:txBody>
          <a:bodyPr/>
          <a:lstStyle/>
          <a:p>
            <a:pPr lvl="2"/>
            <a:r>
              <a:rPr lang="cs-CZ" sz="1600" b="1" dirty="0"/>
              <a:t>Správa společnosti a rozhodovací proces </a:t>
            </a:r>
          </a:p>
          <a:p>
            <a:pPr lvl="3"/>
            <a:r>
              <a:rPr lang="cs-CZ" sz="1600" dirty="0"/>
              <a:t>obsazování statutárního orgánu (zástupci všech společníků)</a:t>
            </a:r>
          </a:p>
          <a:p>
            <a:pPr lvl="3"/>
            <a:r>
              <a:rPr lang="cs-CZ" sz="1600" dirty="0"/>
              <a:t>předsednictví orgánu (rotace, casting </a:t>
            </a:r>
            <a:r>
              <a:rPr lang="cs-CZ" sz="1600" dirty="0" err="1"/>
              <a:t>vote</a:t>
            </a:r>
            <a:r>
              <a:rPr lang="cs-CZ" sz="1600" dirty="0"/>
              <a:t>)</a:t>
            </a:r>
          </a:p>
          <a:p>
            <a:pPr lvl="3"/>
            <a:r>
              <a:rPr lang="cs-CZ" sz="1600" dirty="0"/>
              <a:t>pokyny společníků (valné hromady)</a:t>
            </a:r>
          </a:p>
          <a:p>
            <a:pPr lvl="3"/>
            <a:r>
              <a:rPr lang="cs-CZ" sz="1600" dirty="0"/>
              <a:t> kompetence, kvora, veto, způsoby vedení zasedání orgánů</a:t>
            </a:r>
          </a:p>
          <a:p>
            <a:pPr lvl="3"/>
            <a:r>
              <a:rPr lang="cs-CZ" sz="1600" dirty="0"/>
              <a:t>řešení patových situací (eskalace, nezávislý „arbitr“, status quo, prodej)</a:t>
            </a:r>
          </a:p>
          <a:p>
            <a:pPr lvl="3"/>
            <a:r>
              <a:rPr lang="cs-CZ" sz="1600" dirty="0"/>
              <a:t>Statutární orgán </a:t>
            </a:r>
            <a:r>
              <a:rPr lang="cs-CZ" sz="1600" dirty="0" err="1"/>
              <a:t>vs</a:t>
            </a:r>
            <a:r>
              <a:rPr lang="cs-CZ" sz="1600" dirty="0"/>
              <a:t> vrcholový management (ředitelé)</a:t>
            </a:r>
          </a:p>
          <a:p>
            <a:endParaRPr lang="cs-CZ" dirty="0"/>
          </a:p>
          <a:p>
            <a:endParaRPr lang="cs-CZ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435868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Okruhy otázek řešených v rámci SHA (převody podílů a exit )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55763"/>
            <a:ext cx="8374062" cy="4713911"/>
          </a:xfrm>
        </p:spPr>
        <p:txBody>
          <a:bodyPr/>
          <a:lstStyle/>
          <a:p>
            <a:pPr lvl="1"/>
            <a:r>
              <a:rPr lang="cs-CZ" sz="1600" b="1" dirty="0"/>
              <a:t>Povolené převody </a:t>
            </a:r>
          </a:p>
          <a:p>
            <a:pPr lvl="3"/>
            <a:r>
              <a:rPr lang="cs-CZ" sz="1600" dirty="0"/>
              <a:t>po uplynutí stanovené doby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se souhlasem VH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pouze převody všech akcií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záměna účastenství na SHA</a:t>
            </a:r>
          </a:p>
          <a:p>
            <a:pPr lvl="1"/>
            <a:r>
              <a:rPr lang="cs-CZ" sz="1600" b="1" dirty="0"/>
              <a:t>Nucené převody</a:t>
            </a:r>
          </a:p>
          <a:p>
            <a:pPr lvl="3"/>
            <a:r>
              <a:rPr lang="cs-CZ" sz="1600" dirty="0"/>
              <a:t>východisko z </a:t>
            </a:r>
            <a:r>
              <a:rPr lang="cs-CZ" sz="1600" dirty="0" err="1"/>
              <a:t>deadlock</a:t>
            </a:r>
            <a:r>
              <a:rPr lang="cs-CZ" sz="1600" dirty="0"/>
              <a:t> situace </a:t>
            </a:r>
          </a:p>
          <a:p>
            <a:pPr lvl="1"/>
            <a:r>
              <a:rPr lang="cs-CZ" sz="1600" b="1" dirty="0"/>
              <a:t>Předkupní právo k podílu</a:t>
            </a:r>
          </a:p>
          <a:p>
            <a:pPr lvl="1"/>
            <a:r>
              <a:rPr lang="cs-CZ" sz="1600" b="1" dirty="0"/>
              <a:t>Opce (call opce, </a:t>
            </a:r>
            <a:r>
              <a:rPr lang="cs-CZ" sz="1600" b="1" dirty="0" err="1"/>
              <a:t>put</a:t>
            </a:r>
            <a:r>
              <a:rPr lang="cs-CZ" sz="1600" b="1" dirty="0"/>
              <a:t> opce)</a:t>
            </a:r>
          </a:p>
          <a:p>
            <a:pPr lvl="1"/>
            <a:r>
              <a:rPr lang="cs-CZ" sz="1600" b="1" dirty="0"/>
              <a:t>Práva majoritních a minoritních společníků</a:t>
            </a:r>
          </a:p>
          <a:p>
            <a:pPr lvl="2"/>
            <a:r>
              <a:rPr lang="en-GB" sz="1600" dirty="0"/>
              <a:t>tag-along</a:t>
            </a:r>
            <a:r>
              <a:rPr lang="cs-CZ" sz="1600" dirty="0"/>
              <a:t> (právo minoritního vlastníka na vtažení minority do prodeje)</a:t>
            </a:r>
          </a:p>
          <a:p>
            <a:pPr lvl="2"/>
            <a:r>
              <a:rPr lang="en-GB" sz="1600" dirty="0"/>
              <a:t>drag-along</a:t>
            </a:r>
            <a:r>
              <a:rPr lang="cs-CZ" sz="1600" dirty="0"/>
              <a:t> (právo majoritního vlastníka na vtažení minority do prodeje)</a:t>
            </a:r>
          </a:p>
          <a:p>
            <a:endParaRPr lang="cs-CZ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08433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Okruhy otázek řešených v rámci SHA (finanční a komerční)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55763"/>
            <a:ext cx="8374062" cy="4713911"/>
          </a:xfrm>
        </p:spPr>
        <p:txBody>
          <a:bodyPr/>
          <a:lstStyle/>
          <a:p>
            <a:pPr lvl="2"/>
            <a:r>
              <a:rPr lang="cs-CZ" sz="1600" b="1" dirty="0"/>
              <a:t>Finanční otázky</a:t>
            </a:r>
            <a:endParaRPr lang="cs-CZ" sz="1600" dirty="0"/>
          </a:p>
          <a:p>
            <a:pPr lvl="3">
              <a:lnSpc>
                <a:spcPts val="1250"/>
              </a:lnSpc>
            </a:pPr>
            <a:r>
              <a:rPr lang="cs-CZ" sz="1600" dirty="0"/>
              <a:t>budou potřebné externí zdroje pro provoz / stimul / krytí ztrát </a:t>
            </a:r>
            <a:r>
              <a:rPr lang="cs-CZ" sz="1600" dirty="0" err="1"/>
              <a:t>apod</a:t>
            </a:r>
            <a:r>
              <a:rPr lang="cs-CZ" sz="1600" dirty="0"/>
              <a:t>?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zvýšení základního kapitálu / příplatky OKF?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bankovní financování (refinancování)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auditor společnosti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dividendová politika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konsolidace účetnictví</a:t>
            </a:r>
          </a:p>
          <a:p>
            <a:pPr lvl="2"/>
            <a:endParaRPr lang="cs-CZ" sz="1600" dirty="0"/>
          </a:p>
          <a:p>
            <a:pPr lvl="2"/>
            <a:r>
              <a:rPr lang="cs-CZ" sz="1600" b="1" dirty="0"/>
              <a:t>Komerční otázky</a:t>
            </a:r>
            <a:endParaRPr lang="cs-CZ" sz="1600" dirty="0"/>
          </a:p>
          <a:p>
            <a:pPr lvl="3">
              <a:lnSpc>
                <a:spcPts val="1250"/>
              </a:lnSpc>
            </a:pPr>
            <a:r>
              <a:rPr lang="cs-CZ" sz="1600" dirty="0"/>
              <a:t>strategie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klíčové projekty – řízení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hospodaření společnosti, plánování, rozpočet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požadavky na jednání za běžných obchodních podmínek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konkurence společnosti / akcionářů</a:t>
            </a:r>
          </a:p>
          <a:p>
            <a:pPr lvl="3">
              <a:lnSpc>
                <a:spcPts val="1250"/>
              </a:lnSpc>
            </a:pPr>
            <a:r>
              <a:rPr lang="cs-CZ" sz="1600" dirty="0"/>
              <a:t>změna názvu společnosti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592172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Řešení patové situace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55763"/>
            <a:ext cx="8374062" cy="471391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Vzájemná výměna stanovisek / zdůvodnění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Opakované hlasování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Eskalace na vyšší orgán společnosti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Multi-choice</a:t>
            </a:r>
            <a:r>
              <a:rPr lang="cs-CZ" dirty="0"/>
              <a:t> </a:t>
            </a:r>
            <a:r>
              <a:rPr lang="cs-CZ" dirty="0" err="1"/>
              <a:t>procedure</a:t>
            </a:r>
            <a:endParaRPr lang="cs-CZ" dirty="0"/>
          </a:p>
          <a:p>
            <a:pPr marL="514350" lvl="1" indent="-342900"/>
            <a:r>
              <a:rPr lang="cs-CZ" dirty="0"/>
              <a:t>více možností, třetí strana vybere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Arbitration</a:t>
            </a:r>
            <a:r>
              <a:rPr lang="cs-CZ" dirty="0"/>
              <a:t> (expert) </a:t>
            </a:r>
            <a:r>
              <a:rPr lang="cs-CZ" dirty="0" err="1"/>
              <a:t>Deadlock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Chairman</a:t>
            </a:r>
            <a:r>
              <a:rPr lang="cs-CZ" dirty="0"/>
              <a:t> </a:t>
            </a:r>
            <a:r>
              <a:rPr lang="cs-CZ" dirty="0" err="1"/>
              <a:t>Deadlock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Liquidation</a:t>
            </a:r>
            <a:r>
              <a:rPr lang="cs-CZ" dirty="0"/>
              <a:t> </a:t>
            </a:r>
            <a:r>
              <a:rPr lang="cs-CZ" dirty="0" err="1"/>
              <a:t>Deadlock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Nucený převod podílu</a:t>
            </a:r>
          </a:p>
          <a:p>
            <a:endParaRPr lang="cs-CZ" dirty="0"/>
          </a:p>
          <a:p>
            <a:endParaRPr lang="cs-CZ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8386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Nucené převody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Shareholders</a:t>
            </a:r>
            <a:r>
              <a:rPr lang="cs-CZ" sz="2200" b="1" dirty="0"/>
              <a:t>‘ </a:t>
            </a:r>
            <a:r>
              <a:rPr lang="cs-CZ" sz="2200" b="1" dirty="0" err="1"/>
              <a:t>Agreement</a:t>
            </a:r>
            <a:r>
              <a:rPr lang="cs-CZ" sz="2200" b="1" dirty="0"/>
              <a:t> (SHA)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Russian</a:t>
            </a:r>
            <a:r>
              <a:rPr lang="cs-CZ" b="1" dirty="0"/>
              <a:t> </a:t>
            </a:r>
            <a:r>
              <a:rPr lang="cs-CZ" b="1" dirty="0" err="1"/>
              <a:t>roulette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jedna ze zablokovaných stran pošle oznámení druhé straně s vyčíslením nabídkové ceny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druhá strana může za tuto cenu buď prodat nebo koupit</a:t>
            </a:r>
          </a:p>
          <a:p>
            <a:r>
              <a:rPr lang="cs-CZ" b="1" dirty="0" err="1"/>
              <a:t>The</a:t>
            </a:r>
            <a:r>
              <a:rPr lang="cs-CZ" b="1" dirty="0"/>
              <a:t> Texas </a:t>
            </a:r>
            <a:r>
              <a:rPr lang="cs-CZ" b="1" dirty="0" err="1"/>
              <a:t>Shoot-out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obě strany pošlou nabídku, vyšší vyhrává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ta strana, která dala vyšší nabídku musí koupit, a ta strana která dala nižší nabídku musí prodat</a:t>
            </a:r>
          </a:p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Mexican</a:t>
            </a:r>
            <a:r>
              <a:rPr lang="cs-CZ" b="1" dirty="0"/>
              <a:t> </a:t>
            </a:r>
            <a:r>
              <a:rPr lang="cs-CZ" b="1" dirty="0" err="1"/>
              <a:t>shoot-out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každá strana nabídne minimální cenu, za kterou je ochotna prodat svůj podíl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ten, kdo dal vyšší nabídku, vyhrává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vítěz koupí podíl toho kdo dal nižší nabídkovou cenu za tuto jeho nižší cenu</a:t>
            </a:r>
          </a:p>
          <a:p>
            <a:r>
              <a:rPr lang="cs-CZ" b="1" dirty="0" err="1"/>
              <a:t>Deterrence</a:t>
            </a:r>
            <a:r>
              <a:rPr lang="cs-CZ" b="1" dirty="0"/>
              <a:t> (zastrašení)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err="1"/>
              <a:t>deadlock</a:t>
            </a:r>
            <a:r>
              <a:rPr lang="cs-CZ" dirty="0"/>
              <a:t> nastává pouze tehdy, když jeho existenci jedna ze stran oznámí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určí se spravedlivá tržní hodnota podílu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oznamovatel buď za 125 % hodnoty koupí celý podíl druhé strany nebo za 75 % hodnoty prodá svůj podíl druhé straně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3624092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839E2485F14849BF17EAC021F2B0AB" ma:contentTypeVersion="9" ma:contentTypeDescription="Vytvoří nový dokument" ma:contentTypeScope="" ma:versionID="3c17abd54cc30ba2c047d7b6f2513be8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2671a60d70053beac25eea4e83fe8d0f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BABDD-D204-43E5-ABE2-92F7DE3017E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73eaad9-340a-4574-907e-8d7109ca9488"/>
    <ds:schemaRef ds:uri="abcf9ee2-6e93-4c65-873a-c2359e6dbfb2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EAC6C4-0B3A-4043-8763-6DF536F83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6966</TotalTime>
  <Words>558</Words>
  <Application>Microsoft Office PowerPoint</Application>
  <PresentationFormat>Předvádění na obrazovce (4:3)</PresentationFormat>
  <Paragraphs>92</Paragraphs>
  <Slides>10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Verdana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Prezentace aplikace PowerPoint</vt:lpstr>
      <vt:lpstr>Osnova semináře</vt:lpstr>
      <vt:lpstr>Akcionářská dohoda</vt:lpstr>
      <vt:lpstr>Shareholders‘ Agreement (SHA)</vt:lpstr>
      <vt:lpstr>Shareholders‘ Agreement (SHA)</vt:lpstr>
      <vt:lpstr>Shareholders‘ Agreement (SHA)</vt:lpstr>
      <vt:lpstr>Shareholders‘ Agreement (SHA)</vt:lpstr>
      <vt:lpstr>Shareholders‘ Agreement (SHA)</vt:lpstr>
      <vt:lpstr>Shareholders‘ Agreement (SHA) </vt:lpstr>
      <vt:lpstr>Děkujeme.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Ivan Telecky</cp:lastModifiedBy>
  <cp:revision>294</cp:revision>
  <cp:lastPrinted>2020-02-18T10:42:39Z</cp:lastPrinted>
  <dcterms:created xsi:type="dcterms:W3CDTF">2018-03-10T11:01:20Z</dcterms:created>
  <dcterms:modified xsi:type="dcterms:W3CDTF">2024-12-11T13:38:24Z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2022-02-20T15:19:58Z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3ac2f1f8-c130-48cf-b49d-81ea0276b240</vt:lpwstr>
  </property>
  <property fmtid="{D5CDD505-2E9C-101B-9397-08002B2CF9AE}" pid="9" name="MSIP_Label_ea60d57e-af5b-4752-ac57-3e4f28ca11dc_ContentBits">
    <vt:lpwstr>0</vt:lpwstr>
  </property>
</Properties>
</file>