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4"/>
  </p:notesMasterIdLst>
  <p:handoutMasterIdLst>
    <p:handoutMasterId r:id="rId25"/>
  </p:handoutMasterIdLst>
  <p:sldIdLst>
    <p:sldId id="272" r:id="rId3"/>
    <p:sldId id="318" r:id="rId4"/>
    <p:sldId id="294" r:id="rId5"/>
    <p:sldId id="256" r:id="rId6"/>
    <p:sldId id="315" r:id="rId7"/>
    <p:sldId id="306" r:id="rId8"/>
    <p:sldId id="304" r:id="rId9"/>
    <p:sldId id="285" r:id="rId10"/>
    <p:sldId id="295" r:id="rId11"/>
    <p:sldId id="292" r:id="rId12"/>
    <p:sldId id="286" r:id="rId13"/>
    <p:sldId id="311" r:id="rId14"/>
    <p:sldId id="320" r:id="rId15"/>
    <p:sldId id="317" r:id="rId16"/>
    <p:sldId id="287" r:id="rId17"/>
    <p:sldId id="277" r:id="rId18"/>
    <p:sldId id="288" r:id="rId19"/>
    <p:sldId id="289" r:id="rId20"/>
    <p:sldId id="290" r:id="rId21"/>
    <p:sldId id="291" r:id="rId22"/>
    <p:sldId id="293" r:id="rId23"/>
  </p:sldIdLst>
  <p:sldSz cx="10080625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286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44525" indent="-214313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60425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763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FFFF66"/>
    <a:srgbClr val="FF6600"/>
    <a:srgbClr val="256BF7"/>
    <a:srgbClr val="0AA2D8"/>
    <a:srgbClr val="14B9F4"/>
    <a:srgbClr val="009ED6"/>
    <a:srgbClr val="FF5050"/>
    <a:srgbClr val="54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50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7C581A1-6406-49E8-85DC-A7F6AAA43E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5992611-3AD0-4700-B005-249B495ADFA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7D3EA1E-96F1-4FD6-8BE0-02D94AF073B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6081122D-ADB1-4A34-9944-7FF533291A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63CE718-AD62-4203-AF39-0E414D4EE3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">
            <a:extLst>
              <a:ext uri="{FF2B5EF4-FFF2-40B4-BE49-F238E27FC236}">
                <a16:creationId xmlns:a16="http://schemas.microsoft.com/office/drawing/2014/main" id="{39C90F20-C441-473F-96CA-6941A9AE2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24579" name="AutoShape 2">
            <a:extLst>
              <a:ext uri="{FF2B5EF4-FFF2-40B4-BE49-F238E27FC236}">
                <a16:creationId xmlns:a16="http://schemas.microsoft.com/office/drawing/2014/main" id="{0EC9137E-D556-400A-9FDD-BCDFAFA15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BD04BACA-164E-4A07-A882-DFFAFB35C77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6175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B082542-D2C3-460E-A1EE-987EDD4640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4013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F67DCC1-502A-4515-8E64-3BF2E1D059D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884876C-BF7A-43EC-AA22-0CA7529AE0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8100" y="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8367294-17EA-499A-B188-E13C3BD20DC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A8D4274D-2E2C-454F-8FB8-CCED5D37C1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8100" y="942975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B896A1-FB73-4AC9-AA61-3777DE2F71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>
            <a:extLst>
              <a:ext uri="{FF2B5EF4-FFF2-40B4-BE49-F238E27FC236}">
                <a16:creationId xmlns:a16="http://schemas.microsoft.com/office/drawing/2014/main" id="{CA7B9C77-985A-4646-B622-1E31C464B44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0FCAB15-956B-40C2-8142-3B5968DD012A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cs-CZ" altLang="cs-CZ" sz="13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45C0B1E-B0E7-469B-9896-23A62DB76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C28E758-1F56-495F-85C6-D41933B1C1E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8CE5A85C-E7B7-4D1A-9D4C-C2009789DC4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99AF891-FE51-4057-B45C-469B19B48415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cs-CZ" altLang="cs-CZ" sz="1300"/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EEAE0066-994F-44AF-883B-C5EEA16DB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F3B63E62-77BD-447D-ADA8-10B1CB7F984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168" tIns="41084" rIns="82168" bIns="41084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FA729558-EDEA-400F-B93B-911E72A153D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FAA6D99-3DCA-4C81-A432-C4ACC0AC111D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cs-CZ" altLang="cs-CZ" sz="13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66C2AC01-D38E-4DA1-8C52-01523F1FD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C64265F-9EB7-45BA-B5CE-62910B7004A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3DC410-666A-446F-B5EE-14652FBC63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7C45ED-5A7C-45FF-958E-A10DB0CB75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2476C3-C15A-4224-A723-C9E16DAB6EF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023EE-686F-4ED3-A9E7-520610B169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2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67B500-7308-42C1-AC43-D9CA57AFD9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7E819-1F24-4AE2-A114-082C8CE40F0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256070-3EA7-4FC4-A13F-7CF3FFAAC4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3B4B1-AAEF-4BD4-994B-2FAD6BA5B3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402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233363"/>
            <a:ext cx="2265362" cy="65198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233363"/>
            <a:ext cx="6648450" cy="65198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5DCB9D-D7FD-4381-8F93-F392D6A3144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686827-FFAB-4AF2-896D-E381BC8C4B2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8FBDFA-F018-4ACB-8B30-104E46E3AAF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80BBD-DFA1-4A17-A4DA-38753578CA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3958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392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7F7143F-6823-4A31-BDDC-05DC0DC567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8868BB-002C-426E-A12E-0697DF4D3A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736FB3-4F3B-4DD8-86CF-09FFE5951B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5657-0846-44B0-8554-1165D75CAD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378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957EE8-843B-4AC8-8CC6-735255DAA6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62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0AC37E-2DEE-44B9-B5C3-1C5D4D19BA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874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3C8DFB-7352-430D-9E03-060C425F98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29E6DB3-5207-4ADE-8806-4A3383790BC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88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441A788-E005-4965-9B78-77055828C5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95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5F7AB8-6890-4378-A7BA-B1F930E4F5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24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42F28C9-31A5-434D-A23E-02294E4E57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95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DED32-1B78-49C8-BE67-5F189CB9CF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2FA6A5-F62C-4481-BA01-282188A23E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71D17D-12E9-4EE9-A536-B76651FECBB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12E66-D929-419F-9960-1D303F1B26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4506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BC14A-2194-4EC7-88C4-947454412B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84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998AD2-B2B0-443C-ADDC-18AE50C40C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019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6AA5DB-7A96-4461-A8CD-9EF58FD909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312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1763713"/>
            <a:ext cx="2266950" cy="53498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6653213" cy="534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C61FCA-F15C-4E14-83F9-F9E11A59749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E260E7-9572-4035-8DB8-1F85DBF728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50D033-7E81-4362-8B1D-3F2C219150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339655-7746-430C-A851-3F41F3AAE1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BC185-3DE4-418D-A330-DF35ED681B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7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2D2827-C7AF-4312-BD2F-010C10FF46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FB86CA-8589-4798-B7C1-4DFCBC5D6B4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5ABA4AB-7955-46B3-87A4-A0EC88AEB6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805BA-E1EA-40AA-A00E-E2169B5C84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699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508D70-31DD-4B08-802F-087908B35EF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7E28E86-EE92-4FD6-BCFB-CA81AD8509C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B69BB96-D10D-4EF9-A50E-38E97A9CBB2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C81F-A1A5-40B7-8EAF-1869B902D6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246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7BDD23C-025F-4754-B585-29185C45EB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0F4E32-D396-4D0E-8F02-E57DB5ABA1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1B66E6-FBC8-4F6E-B935-4988ED915D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61DF1-DC8D-4A16-9CB6-AA8859E61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55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AB04B0D-2513-489A-9176-DB68F2F355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9BFA17B-B9B5-4FDC-84B3-A8C2B0CF65B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418635-9F7B-4CE4-A58E-E934C79D989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B980-07FA-46AF-B94A-2FDD92761E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336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5155EC-49A1-428A-9723-89E850AAD60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0F9231-0033-4E94-BB7C-5FA3B217ED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5C6188-DA33-4EAF-8D02-F7AFB09EC9A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28200-D42C-46EE-869F-BB2F784506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03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22AEEBC-20D9-4C59-A00B-FB93F2FBF44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E71FE6-4C79-4B66-BFFF-9D4EEC47FE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41B97C8-FA72-4249-9360-2EB5F791DCE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9C60F-7F6F-4A60-992E-4F2143F82B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286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A31A7AE-54C8-47AD-9D2C-7DBB226D2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33363"/>
            <a:ext cx="9066212" cy="139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68172EF-8BE4-4256-B2D9-44F7870D7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F1A3FAB-DAD5-4A3D-BE56-5F4DF749E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91C1E8-9002-4C0A-AE5B-E5047D6998E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F14D43-D037-4D2C-8DCA-37D02AA60E8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86B21B5-25A7-488C-A48F-0B7E294A7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5pPr>
      <a:lvl6pPr marL="4572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6pPr>
      <a:lvl7pPr marL="9144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7pPr>
      <a:lvl8pPr marL="1371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8pPr>
      <a:lvl9pPr marL="18288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9pPr>
    </p:titleStyle>
    <p:bodyStyle>
      <a:lvl1pPr marL="428625" indent="-32385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0425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>
          <a:solidFill>
            <a:srgbClr val="000000"/>
          </a:solidFill>
          <a:latin typeface="+mn-lt"/>
        </a:defRPr>
      </a:lvl2pPr>
      <a:lvl3pPr marL="12922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>
          <a:solidFill>
            <a:srgbClr val="000000"/>
          </a:solidFill>
          <a:latin typeface="+mn-lt"/>
        </a:defRPr>
      </a:lvl3pPr>
      <a:lvl4pPr marL="1724025" indent="-212725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>
          <a:solidFill>
            <a:srgbClr val="000000"/>
          </a:solidFill>
          <a:latin typeface="+mn-lt"/>
        </a:defRPr>
      </a:lvl4pPr>
      <a:lvl5pPr marL="21558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>
          <a:solidFill>
            <a:srgbClr val="000000"/>
          </a:solidFill>
          <a:latin typeface="+mn-lt"/>
        </a:defRPr>
      </a:lvl5pPr>
      <a:lvl6pPr marL="26130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6pPr>
      <a:lvl7pPr marL="30702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7pPr>
      <a:lvl8pPr marL="35274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8pPr>
      <a:lvl9pPr marL="39846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8410D8-4B43-43FE-94CD-F4716E193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10080625" cy="2795588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>
            <a:lvl1pPr defTabSz="1008063"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defTabSz="1008063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D9614FC-F961-47CD-AE48-B587723EB5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2913" y="7100888"/>
            <a:ext cx="5468937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3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7D37ED-4889-4422-A7A3-C396E3C2C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82913" y="3462338"/>
            <a:ext cx="6580187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19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C6115E0-5CB5-489F-91A8-7C10538D3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2708275"/>
            <a:ext cx="3035300" cy="1285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pic>
        <p:nvPicPr>
          <p:cNvPr id="2054" name="Picture 6" descr="pruh+znak_PF_13_gray5+fialovy_RGB">
            <a:extLst>
              <a:ext uri="{FF2B5EF4-FFF2-40B4-BE49-F238E27FC236}">
                <a16:creationId xmlns:a16="http://schemas.microsoft.com/office/drawing/2014/main" id="{3937CA5C-CF67-46E3-A9D8-01BCE2145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58788" y="-69850"/>
            <a:ext cx="2579687" cy="761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PF_PPT_en">
            <a:extLst>
              <a:ext uri="{FF2B5EF4-FFF2-40B4-BE49-F238E27FC236}">
                <a16:creationId xmlns:a16="http://schemas.microsoft.com/office/drawing/2014/main" id="{CF6D2F76-B619-4C74-A3E8-92AEE730F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76250"/>
            <a:ext cx="5938837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2pPr>
      <a:lvl3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3pPr>
      <a:lvl4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4pPr>
      <a:lvl5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5pPr>
      <a:lvl6pPr marL="4572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6pPr>
      <a:lvl7pPr marL="9144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7pPr>
      <a:lvl8pPr marL="13716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8pPr>
      <a:lvl9pPr marL="18288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4000" b="1">
          <a:solidFill>
            <a:srgbClr val="7D1E1E"/>
          </a:solidFill>
          <a:latin typeface="+mn-lt"/>
          <a:ea typeface="+mn-ea"/>
          <a:cs typeface="+mn-cs"/>
        </a:defRPr>
      </a:lvl1pPr>
      <a:lvl2pPr marL="911225" indent="-314325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900">
          <a:solidFill>
            <a:schemeClr val="tx1"/>
          </a:solidFill>
          <a:latin typeface="Arial" charset="0"/>
        </a:defRPr>
      </a:lvl2pPr>
      <a:lvl3pPr marL="1362075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500">
          <a:solidFill>
            <a:schemeClr val="tx1"/>
          </a:solidFill>
          <a:latin typeface="Arial" charset="0"/>
        </a:defRPr>
      </a:lvl3pPr>
      <a:lvl4pPr marL="18113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569C538-0847-4404-88F6-C91977DD5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8063" y="827088"/>
            <a:ext cx="8715375" cy="6048375"/>
          </a:xfrm>
          <a:solidFill>
            <a:srgbClr val="FFFF66"/>
          </a:solidFill>
        </p:spPr>
        <p:txBody>
          <a:bodyPr/>
          <a:lstStyle/>
          <a:p>
            <a:pPr eaLnBrk="1">
              <a:lnSpc>
                <a:spcPct val="130000"/>
              </a:lnSpc>
            </a:pPr>
            <a:r>
              <a:rPr lang="cs-CZ" altLang="cs-CZ" b="1" i="1" dirty="0">
                <a:solidFill>
                  <a:srgbClr val="C00000"/>
                </a:solidFill>
              </a:rPr>
              <a:t>Volný pohyb osob na vnitřním trhu EU</a:t>
            </a:r>
            <a:br>
              <a:rPr lang="cs-CZ" altLang="cs-CZ" b="1" dirty="0">
                <a:solidFill>
                  <a:srgbClr val="C00000"/>
                </a:solidFill>
              </a:rPr>
            </a:br>
            <a:r>
              <a:rPr lang="cs-CZ" altLang="cs-CZ" b="1" dirty="0">
                <a:solidFill>
                  <a:srgbClr val="C00000"/>
                </a:solidFill>
              </a:rPr>
              <a:t>OD PRACOVNÍKŮ K OBČANŮM</a:t>
            </a:r>
            <a:br>
              <a:rPr lang="cs-CZ" altLang="cs-CZ" sz="4200" dirty="0"/>
            </a:br>
            <a:r>
              <a:rPr lang="cs-CZ" altLang="cs-CZ" sz="4200" i="1" dirty="0"/>
              <a:t>Osoby ekonomicky činné</a:t>
            </a:r>
            <a:br>
              <a:rPr lang="cs-CZ" altLang="cs-CZ" sz="4200" dirty="0"/>
            </a:br>
            <a:r>
              <a:rPr lang="cs-CZ" altLang="cs-CZ" sz="4200" b="1" dirty="0">
                <a:solidFill>
                  <a:schemeClr val="tx1"/>
                </a:solidFill>
              </a:rPr>
              <a:t>Pravidla pro pohyb a pobyt</a:t>
            </a:r>
            <a:br>
              <a:rPr lang="cs-CZ" altLang="cs-CZ" sz="4200" b="1" dirty="0">
                <a:solidFill>
                  <a:srgbClr val="CC3300"/>
                </a:solidFill>
              </a:rPr>
            </a:br>
            <a:r>
              <a:rPr lang="cs-CZ" altLang="cs-CZ" sz="3200" dirty="0">
                <a:solidFill>
                  <a:schemeClr val="tx1"/>
                </a:solidFill>
              </a:rPr>
              <a:t>okruh 20 - </a:t>
            </a:r>
            <a:r>
              <a:rPr lang="cs-CZ" altLang="cs-CZ" sz="3200" b="1" dirty="0">
                <a:solidFill>
                  <a:schemeClr val="tx1"/>
                </a:solidFill>
              </a:rPr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7B46511-0927-45AE-A1E8-43EDFACB7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674812"/>
          </a:xfrm>
          <a:solidFill>
            <a:srgbClr val="FFFF66"/>
          </a:solidFill>
        </p:spPr>
        <p:txBody>
          <a:bodyPr/>
          <a:lstStyle/>
          <a:p>
            <a:pPr eaLnBrk="1"/>
            <a:r>
              <a:rPr lang="cs-CZ" altLang="cs-CZ" b="1" u="sng" dirty="0"/>
              <a:t>Blíže k bodu 1</a:t>
            </a:r>
            <a:r>
              <a:rPr lang="cs-CZ" altLang="cs-CZ" b="1" dirty="0"/>
              <a:t>: omezení práva </a:t>
            </a:r>
            <a:r>
              <a:rPr lang="cs-CZ" altLang="cs-CZ" b="1" i="1" dirty="0"/>
              <a:t>vstupu </a:t>
            </a:r>
            <a:r>
              <a:rPr lang="cs-CZ" altLang="cs-CZ" b="1" dirty="0"/>
              <a:t>a práva </a:t>
            </a:r>
            <a:r>
              <a:rPr lang="cs-CZ" altLang="cs-CZ" b="1" i="1" dirty="0"/>
              <a:t>pobytu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B1E2904-AAB2-48AA-A203-E3E683098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95513"/>
            <a:ext cx="9066212" cy="4968700"/>
          </a:xfrm>
          <a:solidFill>
            <a:srgbClr val="CCFFFF"/>
          </a:solidFill>
        </p:spPr>
        <p:txBody>
          <a:bodyPr/>
          <a:lstStyle/>
          <a:p>
            <a:pPr eaLnBrk="1"/>
            <a:r>
              <a:rPr lang="cs-CZ" altLang="cs-CZ" sz="2800" b="1" dirty="0"/>
              <a:t>výjimky:</a:t>
            </a:r>
          </a:p>
          <a:p>
            <a:pPr lvl="1" eaLnBrk="1"/>
            <a:r>
              <a:rPr lang="cs-CZ" altLang="cs-CZ" dirty="0"/>
              <a:t>ohrožení </a:t>
            </a:r>
            <a:r>
              <a:rPr lang="cs-CZ" altLang="cs-CZ" b="1" dirty="0">
                <a:solidFill>
                  <a:srgbClr val="CC0000"/>
                </a:solidFill>
              </a:rPr>
              <a:t>veřejného pořádku, veřejné bezpečnosti</a:t>
            </a:r>
          </a:p>
          <a:p>
            <a:pPr lvl="1" eaLnBrk="1"/>
            <a:r>
              <a:rPr lang="cs-CZ" altLang="cs-CZ" dirty="0"/>
              <a:t>ohrožení </a:t>
            </a:r>
            <a:r>
              <a:rPr lang="cs-CZ" altLang="cs-CZ" b="1" dirty="0">
                <a:solidFill>
                  <a:srgbClr val="CC0000"/>
                </a:solidFill>
              </a:rPr>
              <a:t>zdraví</a:t>
            </a:r>
            <a:r>
              <a:rPr lang="cs-CZ" altLang="cs-CZ" dirty="0"/>
              <a:t> vlastního obyvatelstva</a:t>
            </a:r>
          </a:p>
          <a:p>
            <a:pPr eaLnBrk="1"/>
            <a:r>
              <a:rPr lang="cs-CZ" altLang="cs-CZ" sz="2800" dirty="0"/>
              <a:t>záleží na osobním chování dotyčné osoby (Van </a:t>
            </a:r>
            <a:r>
              <a:rPr lang="cs-CZ" altLang="cs-CZ" sz="2800" dirty="0" err="1"/>
              <a:t>Duyn</a:t>
            </a:r>
            <a:r>
              <a:rPr lang="cs-CZ" altLang="cs-CZ" sz="2800" dirty="0"/>
              <a:t> 41/74)</a:t>
            </a:r>
          </a:p>
          <a:p>
            <a:pPr eaLnBrk="1"/>
            <a:r>
              <a:rPr lang="cs-CZ" altLang="cs-CZ" sz="2800" dirty="0"/>
              <a:t>skutečné, aktuální a závažné ohrožení zájmu</a:t>
            </a:r>
          </a:p>
          <a:p>
            <a:pPr eaLnBrk="1"/>
            <a:r>
              <a:rPr lang="cs-CZ" altLang="cs-CZ" sz="2800" dirty="0"/>
              <a:t>veřejné zdraví: nemoci s epidemickým potenciálem, nakažlivé nemoci, pokud chráněni i domácí</a:t>
            </a:r>
            <a:endParaRPr lang="cs-CZ" altLang="cs-CZ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4CE291D-F1F2-494E-A4E7-9B7965B30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890290"/>
          </a:xfrm>
          <a:solidFill>
            <a:srgbClr val="FFFF66"/>
          </a:solidFill>
        </p:spPr>
        <p:txBody>
          <a:bodyPr/>
          <a:lstStyle/>
          <a:p>
            <a:pPr eaLnBrk="1"/>
            <a:r>
              <a:rPr lang="cs-CZ" altLang="cs-CZ" sz="3200" b="1" u="sng" dirty="0">
                <a:solidFill>
                  <a:srgbClr val="C00000"/>
                </a:solidFill>
              </a:rPr>
              <a:t>Blíže k bodu 2</a:t>
            </a:r>
            <a:r>
              <a:rPr lang="cs-CZ" altLang="cs-CZ" sz="3200" b="1" dirty="0">
                <a:solidFill>
                  <a:srgbClr val="C00000"/>
                </a:solidFill>
              </a:rPr>
              <a:t>: Speciální výjimka </a:t>
            </a:r>
            <a:r>
              <a:rPr lang="cs-CZ" altLang="cs-CZ" sz="3200" b="1" dirty="0"/>
              <a:t>pro všechny kategorie ekonomicky činných osob – odmítnutí zaměstnání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5FF67F7-D8E5-4C06-B5F9-8686455EE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4527" y="2267669"/>
            <a:ext cx="9066212" cy="4896544"/>
          </a:xfrm>
        </p:spPr>
        <p:txBody>
          <a:bodyPr/>
          <a:lstStyle/>
          <a:p>
            <a:pPr eaLnBrk="1"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Čl. 45 odst. 4 SFEU: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4. Tento článek se nepoužije pro zaměstnání ve veřejné správě. </a:t>
            </a:r>
          </a:p>
          <a:p>
            <a:pPr marL="104775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Čl. 51: Ustanovení této kapitoly (služby) se nevztahují na činnosti, které jsou v příslušném členském státě spjaty, i když jen příležitostně, s výkonem veřejné moci. </a:t>
            </a:r>
          </a:p>
          <a:p>
            <a:pPr eaLnBrk="1">
              <a:defRPr/>
            </a:pPr>
            <a:r>
              <a:rPr lang="cs-CZ" altLang="cs-CZ" sz="2400" dirty="0"/>
              <a:t>pojem veřejná správa – v čl. 45 chybí definice, je v rozsudku </a:t>
            </a:r>
            <a:r>
              <a:rPr lang="cs-CZ" altLang="cs-CZ" sz="2400" dirty="0" err="1"/>
              <a:t>Lawrie</a:t>
            </a:r>
            <a:r>
              <a:rPr lang="cs-CZ" altLang="cs-CZ" sz="2400" dirty="0"/>
              <a:t>-Blum </a:t>
            </a:r>
          </a:p>
          <a:p>
            <a:pPr eaLnBrk="1">
              <a:defRPr/>
            </a:pPr>
            <a:r>
              <a:rPr lang="cs-CZ" altLang="cs-CZ" sz="2400" b="1" dirty="0"/>
              <a:t>možný podíl na výkonu veřejné moci</a:t>
            </a:r>
          </a:p>
          <a:p>
            <a:pPr eaLnBrk="1">
              <a:defRPr/>
            </a:pPr>
            <a:r>
              <a:rPr lang="cs-CZ" altLang="cs-CZ" sz="2400" dirty="0"/>
              <a:t>lze takto vyloučit cizince a není to diskriminace</a:t>
            </a:r>
          </a:p>
          <a:p>
            <a:pPr eaLnBrk="1">
              <a:defRPr/>
            </a:pPr>
            <a:r>
              <a:rPr lang="cs-CZ" altLang="cs-CZ" sz="2400" dirty="0"/>
              <a:t>restriktivní výklad 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350E2-41F8-448A-9D3F-2A6C9706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818281"/>
          </a:xfrm>
          <a:solidFill>
            <a:srgbClr val="FFC000"/>
          </a:solidFill>
        </p:spPr>
        <p:txBody>
          <a:bodyPr/>
          <a:lstStyle/>
          <a:p>
            <a:r>
              <a:rPr lang="pl-PL" sz="3200" dirty="0"/>
              <a:t>Pokračování k odmítnutí zaměstnání:</a:t>
            </a:r>
            <a:br>
              <a:rPr lang="pl-PL" sz="3200" dirty="0"/>
            </a:br>
            <a:r>
              <a:rPr lang="pl-PL" sz="3200" dirty="0"/>
              <a:t>Restriktivní výklad výjimky – příklady (četná judikatura)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7918DC-22E7-48EC-9831-0193964CD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2195661"/>
            <a:ext cx="9066212" cy="4896544"/>
          </a:xfrm>
        </p:spPr>
        <p:txBody>
          <a:bodyPr/>
          <a:lstStyle/>
          <a:p>
            <a:r>
              <a:rPr lang="pl-PL" sz="2400" dirty="0" err="1"/>
              <a:t>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 err="1"/>
              <a:t>soudci</a:t>
            </a:r>
            <a:r>
              <a:rPr lang="pl-PL" sz="2000" dirty="0"/>
              <a:t>,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zástupci</a:t>
            </a:r>
            <a:r>
              <a:rPr lang="pl-PL" sz="2000" dirty="0"/>
              <a:t>, </a:t>
            </a:r>
          </a:p>
          <a:p>
            <a:pPr lvl="1"/>
            <a:r>
              <a:rPr lang="pl-PL" sz="2000" dirty="0" err="1"/>
              <a:t>nejvyšší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(</a:t>
            </a:r>
            <a:r>
              <a:rPr lang="pl-PL" sz="2000" dirty="0" err="1"/>
              <a:t>ministři</a:t>
            </a:r>
            <a:r>
              <a:rPr lang="pl-PL" sz="2000" dirty="0"/>
              <a:t>, </a:t>
            </a:r>
            <a:r>
              <a:rPr lang="pl-PL" sz="2000" dirty="0" err="1"/>
              <a:t>náměstci</a:t>
            </a:r>
            <a:r>
              <a:rPr lang="pl-PL" sz="2000" dirty="0"/>
              <a:t>, </a:t>
            </a:r>
            <a:r>
              <a:rPr lang="pl-PL" sz="2000" dirty="0" err="1"/>
              <a:t>vedoucí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orgánů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příslušníci</a:t>
            </a:r>
            <a:r>
              <a:rPr lang="pl-PL" sz="2000" dirty="0"/>
              <a:t> </a:t>
            </a:r>
            <a:r>
              <a:rPr lang="pl-PL" sz="2000" dirty="0" err="1"/>
              <a:t>ozbrojených</a:t>
            </a:r>
            <a:r>
              <a:rPr lang="pl-PL" sz="2000" dirty="0"/>
              <a:t> </a:t>
            </a:r>
            <a:r>
              <a:rPr lang="pl-PL" sz="2000" dirty="0" err="1"/>
              <a:t>sborů</a:t>
            </a:r>
            <a:r>
              <a:rPr lang="pl-PL" sz="2000" dirty="0"/>
              <a:t> (</a:t>
            </a:r>
            <a:r>
              <a:rPr lang="pl-PL" sz="2000" dirty="0" err="1"/>
              <a:t>policie</a:t>
            </a:r>
            <a:r>
              <a:rPr lang="pl-PL" sz="2000" dirty="0"/>
              <a:t>, </a:t>
            </a:r>
            <a:r>
              <a:rPr lang="pl-PL" sz="2000" dirty="0" err="1"/>
              <a:t>armáda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zpravodajské</a:t>
            </a:r>
            <a:r>
              <a:rPr lang="pl-PL" sz="2000" dirty="0"/>
              <a:t> </a:t>
            </a:r>
            <a:r>
              <a:rPr lang="pl-PL" sz="2000" dirty="0" err="1"/>
              <a:t>služby</a:t>
            </a:r>
            <a:endParaRPr lang="pl-PL" sz="2000" dirty="0"/>
          </a:p>
          <a:p>
            <a:pPr lvl="1"/>
            <a:r>
              <a:rPr lang="pl-PL" sz="2000" dirty="0" err="1"/>
              <a:t>diplomaté</a:t>
            </a:r>
            <a:r>
              <a:rPr lang="pl-PL" sz="2000" dirty="0"/>
              <a:t> </a:t>
            </a:r>
          </a:p>
          <a:p>
            <a:pPr lvl="1"/>
            <a:r>
              <a:rPr lang="pl-PL" sz="2000" dirty="0" err="1"/>
              <a:t>jiní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</a:t>
            </a:r>
            <a:r>
              <a:rPr lang="pl-PL" sz="2000" dirty="0" err="1"/>
              <a:t>pověření</a:t>
            </a:r>
            <a:r>
              <a:rPr lang="pl-PL" sz="2000" dirty="0"/>
              <a:t> </a:t>
            </a:r>
            <a:r>
              <a:rPr lang="pl-PL" sz="2000" dirty="0" err="1"/>
              <a:t>výkonem</a:t>
            </a:r>
            <a:r>
              <a:rPr lang="pl-PL" sz="2000" dirty="0"/>
              <a:t> </a:t>
            </a:r>
            <a:r>
              <a:rPr lang="pl-PL" sz="2000" dirty="0" err="1"/>
              <a:t>nebo</a:t>
            </a:r>
            <a:r>
              <a:rPr lang="pl-PL" sz="2000" dirty="0"/>
              <a:t> </a:t>
            </a:r>
            <a:r>
              <a:rPr lang="pl-PL" sz="2000" dirty="0" err="1"/>
              <a:t>kontrolou</a:t>
            </a:r>
            <a:r>
              <a:rPr lang="pl-PL" sz="2000" dirty="0"/>
              <a:t> </a:t>
            </a:r>
            <a:r>
              <a:rPr lang="pl-PL" sz="2000" dirty="0" err="1"/>
              <a:t>dodržování</a:t>
            </a:r>
            <a:r>
              <a:rPr lang="pl-PL" sz="2000" dirty="0"/>
              <a:t> </a:t>
            </a:r>
            <a:r>
              <a:rPr lang="pl-PL" sz="2000" dirty="0" err="1"/>
              <a:t>práva</a:t>
            </a:r>
            <a:endParaRPr lang="pl-PL" sz="2000" dirty="0"/>
          </a:p>
          <a:p>
            <a:r>
              <a:rPr lang="pl-PL" sz="2400" dirty="0" err="1"/>
              <a:t>Nepovažuje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/>
              <a:t>personál státních a veřejných škol, nemocnic apod.</a:t>
            </a:r>
          </a:p>
          <a:p>
            <a:pPr lvl="1"/>
            <a:r>
              <a:rPr lang="pl-PL" sz="2000" dirty="0" err="1"/>
              <a:t>personál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drah</a:t>
            </a:r>
            <a:r>
              <a:rPr lang="pl-PL" sz="2000" dirty="0"/>
              <a:t> a </a:t>
            </a:r>
            <a:r>
              <a:rPr lang="pl-PL" sz="2000" dirty="0" err="1"/>
              <a:t>jiných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dopravních</a:t>
            </a:r>
            <a:r>
              <a:rPr lang="pl-PL" sz="2000" dirty="0"/>
              <a:t> </a:t>
            </a:r>
            <a:r>
              <a:rPr lang="pl-PL" sz="2000" dirty="0" err="1"/>
              <a:t>společností</a:t>
            </a:r>
            <a:r>
              <a:rPr lang="pl-PL" sz="20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2193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C747C-15C5-2887-90A2-3601F71B4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122E55-4F50-280B-1CAB-BC0E1260A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To, co bylo doteď uvedeno o ekonomické svobodě, </a:t>
            </a:r>
            <a:r>
              <a:rPr lang="cs-CZ" u="sng" dirty="0"/>
              <a:t>platí stále</a:t>
            </a:r>
          </a:p>
          <a:p>
            <a:r>
              <a:rPr lang="cs-CZ" u="sng" dirty="0"/>
              <a:t>Navíc</a:t>
            </a:r>
            <a:r>
              <a:rPr lang="cs-CZ" dirty="0"/>
              <a:t>: od počátku 90. let je svoboda pohybu a pobytu osob rozšířena na všechny občany členských států EU, nejen ekonomicky činné</a:t>
            </a:r>
          </a:p>
        </p:txBody>
      </p:sp>
    </p:spTree>
    <p:extLst>
      <p:ext uri="{BB962C8B-B14F-4D97-AF65-F5344CB8AC3E}">
        <p14:creationId xmlns:p14="http://schemas.microsoft.com/office/powerpoint/2010/main" val="2091762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87204-C012-4480-B301-13CFEC4EB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CFF728-1E83-4BFF-87E4-B35DA66EE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187549"/>
            <a:ext cx="9066212" cy="5565676"/>
          </a:xfrm>
          <a:solidFill>
            <a:srgbClr val="00B0F0"/>
          </a:solidFill>
        </p:spPr>
        <p:txBody>
          <a:bodyPr/>
          <a:lstStyle/>
          <a:p>
            <a:endParaRPr lang="pl-PL" dirty="0"/>
          </a:p>
          <a:p>
            <a:endParaRPr lang="pl-PL" sz="4800" dirty="0">
              <a:solidFill>
                <a:schemeClr val="bg1"/>
              </a:solidFill>
            </a:endParaRPr>
          </a:p>
          <a:p>
            <a:pPr marL="104775" indent="0" algn="ctr">
              <a:buNone/>
            </a:pPr>
            <a:r>
              <a:rPr lang="pl-PL" sz="4800" dirty="0">
                <a:solidFill>
                  <a:schemeClr val="bg1"/>
                </a:solidFill>
              </a:rPr>
              <a:t>	</a:t>
            </a:r>
            <a:r>
              <a:rPr lang="pl-PL" sz="4800" b="1" dirty="0">
                <a:solidFill>
                  <a:schemeClr val="bg1"/>
                </a:solidFill>
              </a:rPr>
              <a:t>Bližší podmínky pro pohyb a pobyt občanů EU v Unii</a:t>
            </a:r>
          </a:p>
        </p:txBody>
      </p:sp>
    </p:spTree>
    <p:extLst>
      <p:ext uri="{BB962C8B-B14F-4D97-AF65-F5344CB8AC3E}">
        <p14:creationId xmlns:p14="http://schemas.microsoft.com/office/powerpoint/2010/main" val="3918106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D62047E-2801-430B-8ABA-0EBE6E70E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325C1B"/>
              </a:gs>
              <a:gs pos="50000">
                <a:srgbClr val="6CC63A"/>
              </a:gs>
              <a:gs pos="100000">
                <a:srgbClr val="325C1B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Občanství  EU (od 1993)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6B08124-1799-4876-BD01-BD7E8BF28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6212" cy="5324475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</a:pPr>
            <a:r>
              <a:rPr lang="cs-CZ" altLang="cs-CZ"/>
              <a:t>Maastrichtská smlouva o EU 1992/1993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doplňuje (nenahrazuje) státní občanství</a:t>
            </a:r>
          </a:p>
          <a:p>
            <a:pPr eaLnBrk="1">
              <a:lnSpc>
                <a:spcPct val="94000"/>
              </a:lnSpc>
            </a:pPr>
            <a:r>
              <a:rPr lang="cs-CZ" altLang="cs-CZ"/>
              <a:t>žádné povinnosti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práva: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volný pohyb a pobyt,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volební právo (EP, místní zastupitelstva)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petice, stížnosti ombudsmanovi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diplomatická a konzulární ochrana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699910B-7BBA-4FEC-A855-50B6EA2A4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- 1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54D040A-EEF0-4535-808C-D25D55E30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/>
            <a:r>
              <a:rPr lang="cs-CZ" altLang="cs-CZ"/>
              <a:t>směrnice 2004/38</a:t>
            </a:r>
          </a:p>
          <a:p>
            <a:pPr eaLnBrk="1"/>
            <a:r>
              <a:rPr lang="cs-CZ" altLang="cs-CZ"/>
              <a:t>sjednocená úprava pro všechny občany EU a rodinné příslušníky</a:t>
            </a:r>
          </a:p>
          <a:p>
            <a:pPr eaLnBrk="1"/>
            <a:r>
              <a:rPr lang="cs-CZ" altLang="cs-CZ" b="1"/>
              <a:t>vstup na území členského státu</a:t>
            </a:r>
          </a:p>
          <a:p>
            <a:pPr eaLnBrk="1"/>
            <a:r>
              <a:rPr lang="cs-CZ" altLang="cs-CZ" b="1"/>
              <a:t>pobyt do 3 měsíců</a:t>
            </a:r>
          </a:p>
          <a:p>
            <a:pPr eaLnBrk="1"/>
            <a:r>
              <a:rPr lang="cs-CZ" altLang="cs-CZ" b="1"/>
              <a:t>pobyt nad 3 měsíce</a:t>
            </a:r>
          </a:p>
          <a:p>
            <a:pPr eaLnBrk="1"/>
            <a:r>
              <a:rPr lang="cs-CZ" altLang="cs-CZ" b="1"/>
              <a:t>trvalý pobyt (nad 5 let)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59AD239-C0DE-498B-A368-E5E9A925E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- 2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A32A106-F1B0-4E8B-B195-C480441D2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rgbClr val="FF0000"/>
                </a:solidFill>
              </a:rPr>
              <a:t>Vstup na území členského státu</a:t>
            </a:r>
          </a:p>
          <a:p>
            <a:pPr eaLnBrk="1"/>
            <a:r>
              <a:rPr lang="cs-CZ" altLang="cs-CZ" sz="2400" b="1"/>
              <a:t>výjimky (zůstaly stejné):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veřejného pořádku, veřejné bezpečnosti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zdraví</a:t>
            </a:r>
            <a:r>
              <a:rPr lang="cs-CZ" altLang="cs-CZ" sz="2400"/>
              <a:t> vlastního obyvatelstva</a:t>
            </a:r>
            <a:endParaRPr lang="cs-CZ" altLang="cs-CZ" sz="2400" b="1"/>
          </a:p>
          <a:p>
            <a:pPr eaLnBrk="1"/>
            <a:r>
              <a:rPr lang="cs-CZ" altLang="cs-CZ" sz="2400" b="1"/>
              <a:t>doklady:</a:t>
            </a:r>
          </a:p>
          <a:p>
            <a:pPr lvl="1" eaLnBrk="1"/>
            <a:r>
              <a:rPr lang="cs-CZ" altLang="cs-CZ" sz="2400" b="1"/>
              <a:t>občané EU: průkaz totožnosti</a:t>
            </a:r>
          </a:p>
          <a:p>
            <a:pPr lvl="1" eaLnBrk="1"/>
            <a:r>
              <a:rPr lang="cs-CZ" altLang="cs-CZ" sz="2400" b="1"/>
              <a:t>rodinní příslušníci ze třetích zemí: pas (+ vízum)</a:t>
            </a:r>
          </a:p>
          <a:p>
            <a:pPr lvl="2" eaLnBrk="1"/>
            <a:r>
              <a:rPr lang="cs-CZ" altLang="cs-CZ" b="1"/>
              <a:t>nárok na získání víza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C86C6AC0-6124-4720-B029-AE670FD57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- 3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6699203-6BA9-4810-9DA4-92C9D4AA5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908175"/>
            <a:ext cx="9066212" cy="5040313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CC0000"/>
                </a:solidFill>
              </a:rPr>
              <a:t>Pobyt do 3 měsíců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 dirty="0"/>
              <a:t>bez formalit, bez podmínek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CC0000"/>
                </a:solidFill>
              </a:rPr>
              <a:t>Pobyt nad 3 měsíce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 dirty="0"/>
              <a:t>podmínky: 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 dirty="0"/>
              <a:t>zaměstnání, podnikání, studium, dostatek prostředků, zdravotní pojištění – rodinní příslušníci (i cizinci ze 3. zemí) </a:t>
            </a:r>
            <a:r>
              <a:rPr lang="cs-CZ" altLang="cs-CZ" sz="2400" dirty="0">
                <a:solidFill>
                  <a:srgbClr val="FF0000"/>
                </a:solidFill>
              </a:rPr>
              <a:t>(viz dále citace směrnice 2004/38)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 dirty="0"/>
              <a:t>formality (na dobu určitou):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 dirty="0"/>
              <a:t>občan EU: osvědčení o registraci („povolení k pobytu“)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 dirty="0"/>
              <a:t>rodinný příslušník (i cizinec ze 3. země): pobytová karta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B2B6D6B-5482-4411-A17C-44FD6D82A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- 4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2B405FC-E777-43DA-8747-588D951AF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endParaRPr lang="cs-CZ" altLang="cs-CZ" sz="3600" b="1">
              <a:solidFill>
                <a:srgbClr val="CC0000"/>
              </a:solidFill>
            </a:endParaRP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sz="3600" b="1">
                <a:solidFill>
                  <a:srgbClr val="CC0000"/>
                </a:solidFill>
              </a:rPr>
              <a:t>Právo trvalého pobytu</a:t>
            </a:r>
          </a:p>
          <a:p>
            <a:pPr eaLnBrk="1"/>
            <a:r>
              <a:rPr lang="cs-CZ" altLang="cs-CZ"/>
              <a:t>vznik: legální pobyt 5 let bez většího přerušení</a:t>
            </a:r>
          </a:p>
          <a:p>
            <a:pPr eaLnBrk="1"/>
            <a:r>
              <a:rPr lang="cs-CZ" altLang="cs-CZ"/>
              <a:t>dokumenty (na dobu neurčitou):</a:t>
            </a:r>
          </a:p>
          <a:p>
            <a:pPr lvl="1" eaLnBrk="1"/>
            <a:r>
              <a:rPr lang="cs-CZ" altLang="cs-CZ"/>
              <a:t>občan EU – doklad o trvalém pobytu</a:t>
            </a:r>
          </a:p>
          <a:p>
            <a:pPr lvl="1" eaLnBrk="1"/>
            <a:r>
              <a:rPr lang="cs-CZ" altLang="cs-CZ"/>
              <a:t>rodinný příslušník: karta trvalého pobytu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08DF7-BC78-4965-BDF2-9D77581F1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4"/>
            <a:ext cx="9066212" cy="810170"/>
          </a:xfrm>
        </p:spPr>
        <p:txBody>
          <a:bodyPr/>
          <a:lstStyle/>
          <a:p>
            <a:r>
              <a:rPr lang="pl-PL" dirty="0"/>
              <a:t>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1F8852-7CA0-4A8C-9FB2-CB43061C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043534"/>
            <a:ext cx="9066212" cy="5709691"/>
          </a:xfrm>
          <a:solidFill>
            <a:srgbClr val="256BF7"/>
          </a:solidFill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pPr marL="104775" indent="0" algn="ctr">
              <a:buNone/>
            </a:pPr>
            <a:r>
              <a:rPr lang="pl-PL" sz="4800" b="1" i="1" dirty="0">
                <a:solidFill>
                  <a:schemeClr val="bg1"/>
                </a:solidFill>
              </a:rPr>
              <a:t>Volný pohyb osob </a:t>
            </a:r>
            <a:r>
              <a:rPr lang="pl-PL" sz="4800" b="1" dirty="0">
                <a:solidFill>
                  <a:schemeClr val="bg1"/>
                </a:solidFill>
              </a:rPr>
              <a:t>jako </a:t>
            </a:r>
            <a:r>
              <a:rPr lang="pl-PL" sz="4800" b="1" dirty="0">
                <a:solidFill>
                  <a:srgbClr val="FFFF00"/>
                </a:solidFill>
              </a:rPr>
              <a:t>ekonomická</a:t>
            </a:r>
            <a:r>
              <a:rPr lang="pl-PL" sz="4800" b="1" dirty="0">
                <a:solidFill>
                  <a:schemeClr val="bg1"/>
                </a:solidFill>
              </a:rPr>
              <a:t> svoboda </a:t>
            </a:r>
          </a:p>
          <a:p>
            <a:pPr marL="104775" indent="0" algn="ctr">
              <a:buNone/>
            </a:pPr>
            <a:r>
              <a:rPr lang="pl-PL" sz="4800" b="1" dirty="0">
                <a:solidFill>
                  <a:schemeClr val="bg1"/>
                </a:solidFill>
              </a:rPr>
              <a:t>(do </a:t>
            </a:r>
            <a:r>
              <a:rPr lang="pl-PL" sz="4800" b="1" dirty="0" err="1">
                <a:solidFill>
                  <a:schemeClr val="bg1"/>
                </a:solidFill>
              </a:rPr>
              <a:t>Maastrichtu</a:t>
            </a:r>
            <a:r>
              <a:rPr lang="pl-PL" sz="4800" b="1" dirty="0">
                <a:solidFill>
                  <a:schemeClr val="bg1"/>
                </a:solidFill>
              </a:rPr>
              <a:t> i po </a:t>
            </a:r>
            <a:r>
              <a:rPr lang="pl-PL" sz="4800" b="1" dirty="0" err="1">
                <a:solidFill>
                  <a:schemeClr val="bg1"/>
                </a:solidFill>
              </a:rPr>
              <a:t>něm</a:t>
            </a:r>
            <a:r>
              <a:rPr lang="pl-PL" sz="4800" b="1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5906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C8D6A981-5B31-44B7-93B1-F50D70356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260985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>
              <a:defRPr/>
            </a:pPr>
            <a:r>
              <a:rPr lang="cs-CZ" b="1" dirty="0"/>
              <a:t>Režim pohybu a pobytu – </a:t>
            </a:r>
            <a:r>
              <a:rPr lang="cs-CZ" b="1" dirty="0">
                <a:solidFill>
                  <a:srgbClr val="C00000"/>
                </a:solidFill>
              </a:rPr>
              <a:t>zákaz diskriminace podle státní příslušnosti </a:t>
            </a:r>
            <a:r>
              <a:rPr lang="cs-CZ" dirty="0">
                <a:solidFill>
                  <a:schemeClr val="tx1"/>
                </a:solidFill>
              </a:rPr>
              <a:t>(připomenutí)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3E88179-C945-4969-B5D0-2AC8EC8C6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3132138"/>
            <a:ext cx="9066212" cy="362108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 dirty="0">
                <a:solidFill>
                  <a:srgbClr val="CC0000"/>
                </a:solidFill>
              </a:rPr>
              <a:t>  Ve všech oblastech </a:t>
            </a:r>
            <a:r>
              <a:rPr lang="cs-CZ" altLang="cs-CZ" sz="4000" b="1" u="sng" dirty="0">
                <a:solidFill>
                  <a:srgbClr val="CC0000"/>
                </a:solidFill>
              </a:rPr>
              <a:t>působnosti Smlouvy o fungování EU</a:t>
            </a:r>
            <a:r>
              <a:rPr lang="cs-CZ" altLang="cs-CZ" sz="4000" b="1" dirty="0">
                <a:solidFill>
                  <a:srgbClr val="CC0000"/>
                </a:solidFill>
              </a:rPr>
              <a:t>:</a:t>
            </a:r>
            <a:r>
              <a:rPr lang="cs-CZ" altLang="cs-CZ" dirty="0"/>
              <a:t> </a:t>
            </a: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  <a:r>
              <a:rPr lang="cs-CZ" altLang="cs-CZ" sz="4000" dirty="0"/>
              <a:t>zaručeno stejné zacházení jako vůči státním příslušníkům hostitelského státu</a:t>
            </a:r>
          </a:p>
          <a:p>
            <a:pPr eaLnBrk="1"/>
            <a:endParaRPr lang="cs-CZ" alt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007A2D1-DC8B-4A49-A6DE-DD16B0E164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674812"/>
          </a:xfrm>
          <a:gradFill rotWithShape="1">
            <a:gsLst>
              <a:gs pos="0">
                <a:srgbClr val="1CE48A"/>
              </a:gs>
              <a:gs pos="100000">
                <a:srgbClr val="55CFF5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Vyhoštění občana EU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38D80F2-2C9C-4065-AE72-0AE439CAD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95513"/>
            <a:ext cx="9066212" cy="4752975"/>
          </a:xfrm>
          <a:solidFill>
            <a:srgbClr val="CCECFF"/>
          </a:solidFill>
        </p:spPr>
        <p:txBody>
          <a:bodyPr/>
          <a:lstStyle/>
          <a:p>
            <a:pPr eaLnBrk="1"/>
            <a:r>
              <a:rPr lang="cs-CZ" altLang="cs-CZ" sz="2800" dirty="0">
                <a:solidFill>
                  <a:schemeClr val="tx1"/>
                </a:solidFill>
              </a:rPr>
              <a:t>z důvodu ochrany veřejného pořádku a veřejné bezpečnosti</a:t>
            </a:r>
          </a:p>
          <a:p>
            <a:pPr eaLnBrk="1"/>
            <a:r>
              <a:rPr lang="cs-CZ" altLang="cs-CZ" sz="2800" dirty="0">
                <a:solidFill>
                  <a:schemeClr val="tx1"/>
                </a:solidFill>
              </a:rPr>
              <a:t>trvalý pobyt: jen zcela výjimečně</a:t>
            </a:r>
          </a:p>
          <a:p>
            <a:pPr eaLnBrk="1"/>
            <a:r>
              <a:rPr lang="cs-CZ" altLang="cs-CZ" sz="2800" i="1" dirty="0" err="1"/>
              <a:t>Donatella</a:t>
            </a:r>
            <a:r>
              <a:rPr lang="cs-CZ" altLang="cs-CZ" sz="2800" i="1" dirty="0"/>
              <a:t> </a:t>
            </a:r>
            <a:r>
              <a:rPr lang="cs-CZ" altLang="cs-CZ" sz="2800" i="1" dirty="0" err="1"/>
              <a:t>Calfa</a:t>
            </a:r>
            <a:r>
              <a:rPr lang="cs-CZ" altLang="cs-CZ" sz="2800" i="1" dirty="0"/>
              <a:t> (C-348/96) </a:t>
            </a:r>
            <a:r>
              <a:rPr lang="cs-CZ" altLang="cs-CZ" sz="2800" dirty="0"/>
              <a:t>Automatické doživotní vyhoštění jako trestní sankce za obchod s drogami = překážka uplatňování základních svobod. Je třeba zvažovat tyto důsledky </a:t>
            </a:r>
            <a:r>
              <a:rPr lang="cs-CZ" altLang="cs-CZ" sz="2800" b="1" dirty="0"/>
              <a:t>– vyhoštění jen dočasné </a:t>
            </a:r>
            <a:r>
              <a:rPr lang="cs-CZ" altLang="cs-CZ" sz="2800" dirty="0"/>
              <a:t>podle závažnosti konkrétního činu</a:t>
            </a:r>
          </a:p>
          <a:p>
            <a:pPr eaLnBrk="1"/>
            <a:r>
              <a:rPr lang="cs-CZ" altLang="cs-CZ" sz="2800" dirty="0"/>
              <a:t>zákaz pobytu: po 3 letech lze žádat o zrušení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E609077-0AB0-4BE5-A24C-7A29CB277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539750"/>
            <a:ext cx="9069388" cy="2016125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(pracovníků) v EHS</a:t>
            </a:r>
            <a:br>
              <a:rPr lang="cs-CZ" altLang="cs-CZ" sz="3400" b="1" dirty="0">
                <a:ea typeface="Arial Unicode MS" pitchFamily="34" charset="-128"/>
              </a:rPr>
            </a:br>
            <a:r>
              <a:rPr lang="cs-CZ" altLang="cs-CZ" sz="3400" b="1" u="sng" dirty="0">
                <a:ea typeface="Arial Unicode MS" pitchFamily="34" charset="-128"/>
              </a:rPr>
              <a:t>(ekonomická svoboda </a:t>
            </a:r>
            <a:r>
              <a:rPr lang="cs-CZ" altLang="cs-CZ" sz="3400" b="1" dirty="0">
                <a:ea typeface="Arial Unicode MS" pitchFamily="34" charset="-128"/>
              </a:rPr>
              <a:t>jako součást společného trhu)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370DDF1-9988-48A9-B39B-D2D1EEE31B9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60375" y="2555875"/>
            <a:ext cx="9180513" cy="46085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>
                <a:solidFill>
                  <a:schemeClr val="accent2"/>
                </a:solidFill>
              </a:rPr>
              <a:t>  </a:t>
            </a:r>
            <a:r>
              <a:rPr lang="cs-CZ" altLang="cs-CZ" sz="3200" b="1" dirty="0">
                <a:solidFill>
                  <a:schemeClr val="accent2"/>
                </a:solidFill>
              </a:rPr>
              <a:t>Původně (tj. do počátku 90. let):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u="sng" dirty="0"/>
              <a:t>ekonomická svoboda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/>
              <a:t>- pravidla pro volný 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chemeClr val="bg1">
                    <a:lumMod val="65000"/>
                  </a:schemeClr>
                </a:solidFill>
              </a:rPr>
              <a:t>pohyb</a:t>
            </a:r>
            <a:r>
              <a:rPr lang="cs-CZ" altLang="cs-CZ" sz="3200" dirty="0">
                <a:solidFill>
                  <a:schemeClr val="bg1">
                    <a:lumMod val="65000"/>
                  </a:schemeClr>
                </a:solidFill>
              </a:rPr>
              <a:t> (krátkodobý – turistika bez víz) a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rgbClr val="C00000"/>
                </a:solidFill>
              </a:rPr>
              <a:t>pohyb/</a:t>
            </a:r>
            <a:r>
              <a:rPr lang="cs-CZ" altLang="cs-CZ" sz="3200" b="1" dirty="0">
                <a:solidFill>
                  <a:srgbClr val="CC3300"/>
                </a:solidFill>
              </a:rPr>
              <a:t>pobyt </a:t>
            </a:r>
            <a:r>
              <a:rPr lang="cs-CZ" altLang="cs-CZ" sz="3200" dirty="0"/>
              <a:t>(delší pobyt nebo přestěhování možné pouze za účelem ekonomické aktivity v jiném členském státě)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1CAE73F8-FF8B-487F-867C-2E41BE5D0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151855"/>
          </a:xfrm>
          <a:solidFill>
            <a:srgbClr val="FFCC66"/>
          </a:solidFill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Volný pohyb pracovníků 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FEF3615-426D-488A-B40F-ACB6ACEC0F3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979637"/>
            <a:ext cx="9180513" cy="51133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>
                <a:solidFill>
                  <a:schemeClr val="accent2"/>
                </a:solidFill>
              </a:rPr>
              <a:t>Zahrnuje tato práva (demonstrativní výčet):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opuštění svého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vstup a pobyt na území jiného členského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právo ucházet se o zaměstnání, být zaměstnán, pobírat důchod atd. – </a:t>
            </a:r>
            <a:r>
              <a:rPr lang="cs-CZ" altLang="cs-CZ" sz="3600" b="1" i="1" dirty="0">
                <a:highlight>
                  <a:srgbClr val="FFFF00"/>
                </a:highlight>
              </a:rPr>
              <a:t>vše za stejných podmínek jako domácí občané </a:t>
            </a:r>
            <a:r>
              <a:rPr lang="cs-CZ" altLang="cs-CZ" sz="3600" b="1" i="1" dirty="0">
                <a:solidFill>
                  <a:srgbClr val="CC0000"/>
                </a:solidFill>
              </a:rPr>
              <a:t>(= zákaz diskriminace podle státní příslušnosti = asimilační režim)</a:t>
            </a:r>
            <a:r>
              <a:rPr lang="cs-CZ" altLang="cs-CZ" sz="3600" b="1" i="1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F931B-8311-4385-AA61-33DDC8C5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746274"/>
          </a:xfrm>
          <a:solidFill>
            <a:srgbClr val="C00000"/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pl-PL" sz="3600" dirty="0">
                <a:solidFill>
                  <a:srgbClr val="FFFF00"/>
                </a:solidFill>
              </a:rPr>
              <a:t>Rakousko – dětské přídavky</a:t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>
                <a:solidFill>
                  <a:srgbClr val="FFFF00"/>
                </a:solidFill>
              </a:rPr>
              <a:t>Diskriminace zahraničních pracovníků?</a:t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200" dirty="0">
                <a:solidFill>
                  <a:schemeClr val="bg1"/>
                </a:solidFill>
              </a:rPr>
              <a:t>(jen pro zajímavost)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B999B7-93CE-460E-ACE5-19A4683A4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35621"/>
            <a:ext cx="9066212" cy="5256584"/>
          </a:xfrm>
        </p:spPr>
        <p:txBody>
          <a:bodyPr/>
          <a:lstStyle/>
          <a:p>
            <a:endParaRPr lang="cs-CZ" sz="1000" b="1" dirty="0"/>
          </a:p>
          <a:p>
            <a:r>
              <a:rPr lang="cs-CZ" sz="2000" b="1" dirty="0"/>
              <a:t>Evropská komise zažalovala Rakousko u Soudního dvora EU kvůli takzvané indexaci přídavků na děti pracujících cizinců. Podle ní je opatření diskriminační a v rozporu s unijním právem.</a:t>
            </a:r>
          </a:p>
          <a:p>
            <a:r>
              <a:rPr lang="cs-CZ" sz="2000" dirty="0"/>
              <a:t>Rakousko od 1. ledna 2019 snížilo přídavky na děti lidí z jiných zemí Evropské unie, kteří sice v Rakousku pracují, ale jejich potomci žijí ve vlasti. Na základě indexace přídavky odpovídají životním nákladům v zemích jejich původu. Výsledkem je především to, že pracovníci z chudších členských zemí včetně Česka či Slovenska dostávají na své děti žijící doma méně peněz, zatímco zaměstnanci z bohatších zemí naopak více.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2000" dirty="0"/>
              <a:t>Unijní soud se případem zabýval v roce 2020, kdy se na něj obrátil s dotazem ohledně slučitelnosti s unijním právem finanční soud v Rakousku. Ten tak učinil na základě stížnosti české </a:t>
            </a:r>
            <a:r>
              <a:rPr lang="cs-CZ" sz="2000" dirty="0" err="1"/>
              <a:t>pendlerky</a:t>
            </a:r>
            <a:r>
              <a:rPr lang="cs-CZ" sz="2000" dirty="0"/>
              <a:t>, které krácení krácení přídavků postihlo (řízení o předběžné otázce – čl. 267 SFEU)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2000" dirty="0"/>
              <a:t>Také žaloba Komise – Rakousko ustoupilo.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00264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432C8C5-2A8F-4DC5-959C-A18FF98E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9540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4000"/>
              <a:t>Volný pohyb pracovníků – čl. 45 SFEU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D56AF662-1F2A-4563-93F8-3772D73FA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31913"/>
            <a:ext cx="9066212" cy="5976937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 dirty="0"/>
              <a:t>1. Je zajištěn volný pohyb pracovníků v Unii. </a:t>
            </a:r>
          </a:p>
          <a:p>
            <a:r>
              <a:rPr lang="cs-CZ" altLang="cs-CZ" sz="2000" dirty="0"/>
              <a:t>2. Volný pohyb pracovníků zahrnuje </a:t>
            </a:r>
            <a:r>
              <a:rPr lang="cs-CZ" altLang="cs-CZ" sz="2000" b="1" dirty="0">
                <a:solidFill>
                  <a:srgbClr val="FF0000"/>
                </a:solidFill>
              </a:rPr>
              <a:t>odstranění jakékoli diskriminace mezi pracovníky členských států na základě státní příslušnosti, </a:t>
            </a:r>
            <a:r>
              <a:rPr lang="cs-CZ" altLang="cs-CZ" sz="2000" dirty="0"/>
              <a:t>pokud jde o zaměstnávání, odměnu za práci a jiné pracovní podmínky. </a:t>
            </a:r>
          </a:p>
          <a:p>
            <a:r>
              <a:rPr lang="cs-CZ" altLang="cs-CZ" sz="2000" dirty="0"/>
              <a:t>3. S výhradou omezení odůvodněných </a:t>
            </a:r>
            <a:r>
              <a:rPr lang="cs-CZ" altLang="cs-CZ" sz="2000" b="1" dirty="0"/>
              <a:t>veřejným pořádkem, veřejnou bezpečností a ochranou zdraví</a:t>
            </a:r>
            <a:r>
              <a:rPr lang="cs-CZ" altLang="cs-CZ" sz="2000" dirty="0"/>
              <a:t> zahrnuje právo: </a:t>
            </a:r>
          </a:p>
          <a:p>
            <a:pPr lvl="1"/>
            <a:r>
              <a:rPr lang="cs-CZ" altLang="cs-CZ" sz="2000" dirty="0"/>
              <a:t>a) ucházet se o skutečně nabízená pracovní místa; </a:t>
            </a:r>
          </a:p>
          <a:p>
            <a:pPr lvl="1"/>
            <a:r>
              <a:rPr lang="cs-CZ" altLang="cs-CZ" sz="2000" dirty="0"/>
              <a:t>b) pohybovat se za tím účelem volně na území členských států; </a:t>
            </a:r>
          </a:p>
          <a:p>
            <a:pPr lvl="1"/>
            <a:r>
              <a:rPr lang="cs-CZ" altLang="cs-CZ" sz="2000" dirty="0"/>
              <a:t>c) pobývat v některém z členských států za účelem výkonu zaměstnání v souladu s právními a správními předpisy, jež upravují zaměstnávání vlastních státních příslušníků; </a:t>
            </a:r>
          </a:p>
          <a:p>
            <a:pPr lvl="1"/>
            <a:r>
              <a:rPr lang="cs-CZ" altLang="cs-CZ" sz="2000" dirty="0"/>
              <a:t>d) zůstat na území členského státu po skončení zaměstnání za podmínek, které budou předmětem nařízení vydaných Komisí. </a:t>
            </a:r>
          </a:p>
          <a:p>
            <a:r>
              <a:rPr lang="cs-CZ" altLang="cs-CZ" sz="2000" b="1" dirty="0">
                <a:solidFill>
                  <a:srgbClr val="FF0000"/>
                </a:solidFill>
              </a:rPr>
              <a:t>4. Tento článek se nepoužije pro zaměstnání ve veřejné správě. </a:t>
            </a:r>
          </a:p>
          <a:p>
            <a:endParaRPr lang="cs-CZ" alt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6FAD08CE-81DA-4948-9131-A73C0E4C1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4"/>
            <a:ext cx="9066212" cy="1242218"/>
          </a:xfrm>
        </p:spPr>
        <p:txBody>
          <a:bodyPr/>
          <a:lstStyle/>
          <a:p>
            <a:r>
              <a:rPr lang="cs-CZ" altLang="cs-CZ" b="1" dirty="0"/>
              <a:t>Nárok na sociální dávky v EU</a:t>
            </a:r>
            <a:endParaRPr lang="cs-CZ" altLang="cs-CZ" dirty="0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865AE111-8F0C-4AE0-9DA1-B7E1E4AA3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475582"/>
            <a:ext cx="9066212" cy="5688631"/>
          </a:xfrm>
        </p:spPr>
        <p:txBody>
          <a:bodyPr/>
          <a:lstStyle/>
          <a:p>
            <a:r>
              <a:rPr lang="cs-CZ" altLang="cs-CZ" sz="2800" dirty="0">
                <a:solidFill>
                  <a:srgbClr val="C00000"/>
                </a:solidFill>
              </a:rPr>
              <a:t>Základní pravidlo: sociální zabezpečení občanů se odvíjí od země, ve které občan </a:t>
            </a:r>
            <a:r>
              <a:rPr lang="cs-CZ" altLang="cs-CZ" sz="2800" b="1" dirty="0">
                <a:solidFill>
                  <a:srgbClr val="C00000"/>
                </a:solidFill>
              </a:rPr>
              <a:t>pracuje</a:t>
            </a:r>
            <a:r>
              <a:rPr lang="cs-CZ" altLang="cs-CZ" sz="2800" dirty="0">
                <a:solidFill>
                  <a:srgbClr val="C00000"/>
                </a:solidFill>
              </a:rPr>
              <a:t> a </a:t>
            </a:r>
            <a:r>
              <a:rPr lang="cs-CZ" altLang="cs-CZ" sz="2800" b="1" dirty="0">
                <a:solidFill>
                  <a:srgbClr val="C00000"/>
                </a:solidFill>
              </a:rPr>
              <a:t>odvádí sociální pojištění. 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občanství a bydliště nehraje roli</a:t>
            </a:r>
          </a:p>
          <a:p>
            <a:pPr>
              <a:spcAft>
                <a:spcPct val="0"/>
              </a:spcAft>
            </a:pPr>
            <a:r>
              <a:rPr lang="cs-CZ" altLang="cs-CZ" sz="2400" dirty="0"/>
              <a:t>týká se to především dávek: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nemoci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mateřství a rovnocenné otcovské dávky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invaliditě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ve stáří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při pracovních úrazech a nemocech z povolání</a:t>
            </a:r>
          </a:p>
          <a:p>
            <a:pPr lvl="1">
              <a:spcAft>
                <a:spcPts val="600"/>
              </a:spcAft>
            </a:pPr>
            <a:r>
              <a:rPr lang="cs-CZ" altLang="cs-CZ" sz="2400" dirty="0"/>
              <a:t>v nezaměstnanosti (nikoli hned po příjezdu)</a:t>
            </a:r>
          </a:p>
          <a:p>
            <a:pPr>
              <a:spcAft>
                <a:spcPts val="600"/>
              </a:spcAft>
            </a:pPr>
            <a:r>
              <a:rPr lang="cs-CZ" altLang="cs-CZ" sz="2400" dirty="0"/>
              <a:t>V zemi, kde se odvádí pojištění: asimilační režim (EU, EHP a Švýcarsko)</a:t>
            </a:r>
          </a:p>
          <a:p>
            <a:endParaRPr lang="cs-CZ" altLang="cs-CZ" b="1" dirty="0"/>
          </a:p>
          <a:p>
            <a:endParaRPr lang="cs-CZ" alt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306CD1C-49FA-4C77-8798-328B916FF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pPr eaLnBrk="1"/>
            <a:r>
              <a:rPr lang="cs-CZ" altLang="cs-CZ" sz="4000" b="1"/>
              <a:t>Volný pohyb dalších osob ekonomicky činných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C37A35-14A5-4D99-AD39-692F91D0E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24075"/>
            <a:ext cx="9066212" cy="4895850"/>
          </a:xfrm>
        </p:spPr>
        <p:txBody>
          <a:bodyPr/>
          <a:lstStyle/>
          <a:p>
            <a:pPr eaLnBrk="1"/>
            <a:r>
              <a:rPr lang="cs-CZ" altLang="cs-CZ" dirty="0"/>
              <a:t>podnikatelé, živnostníci, advokáti, umělci apod.</a:t>
            </a:r>
          </a:p>
          <a:p>
            <a:pPr eaLnBrk="1"/>
            <a:r>
              <a:rPr lang="cs-CZ" altLang="cs-CZ" dirty="0"/>
              <a:t>platí </a:t>
            </a:r>
            <a:r>
              <a:rPr lang="cs-CZ" altLang="cs-CZ" b="1" dirty="0"/>
              <a:t>stejný režim, </a:t>
            </a:r>
            <a:r>
              <a:rPr lang="cs-CZ" altLang="cs-CZ" dirty="0"/>
              <a:t>tj. </a:t>
            </a:r>
            <a:r>
              <a:rPr lang="cs-CZ" altLang="cs-CZ" b="1" dirty="0"/>
              <a:t>zákaz diskriminace podle státní příslušnosti</a:t>
            </a:r>
          </a:p>
          <a:p>
            <a:pPr eaLnBrk="1"/>
            <a:r>
              <a:rPr lang="cs-CZ" altLang="cs-CZ" dirty="0"/>
              <a:t>sociální dávky: jako u pracovníků</a:t>
            </a:r>
          </a:p>
          <a:p>
            <a:pPr eaLnBrk="1"/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D4EBA25-C73C-42CD-AC7F-5B3850081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323850"/>
            <a:ext cx="9069388" cy="1295747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v EHS (EU) obecně – </a:t>
            </a:r>
            <a:r>
              <a:rPr lang="cs-CZ" altLang="cs-CZ" sz="3400" b="1" u="sng" dirty="0">
                <a:ea typeface="Arial Unicode MS" pitchFamily="34" charset="-128"/>
              </a:rPr>
              <a:t>výjimky</a:t>
            </a:r>
            <a:r>
              <a:rPr lang="cs-CZ" altLang="cs-CZ" sz="3400" b="1" dirty="0">
                <a:ea typeface="Arial Unicode MS" pitchFamily="34" charset="-128"/>
              </a:rPr>
              <a:t> (platí stále)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105082-55F6-469B-B692-C07BC5339D1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27389" y="1763613"/>
            <a:ext cx="9359900" cy="5472212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1. Odmítnutí vstupu na své území, vyhoštění: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veřejného pořádku, veřejné bezpečnosti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zdraví vlastního obyvatelstva (covid) </a:t>
            </a:r>
            <a:r>
              <a:rPr lang="cs-CZ" altLang="cs-CZ" i="1" dirty="0"/>
              <a:t>(viz dále)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2.</a:t>
            </a:r>
            <a:r>
              <a:rPr lang="cs-CZ" altLang="cs-CZ" sz="3200" i="1" dirty="0">
                <a:solidFill>
                  <a:srgbClr val="663300"/>
                </a:solidFill>
              </a:rPr>
              <a:t> </a:t>
            </a:r>
            <a:r>
              <a:rPr lang="cs-CZ" altLang="cs-CZ" sz="3200" b="1" i="1" dirty="0">
                <a:solidFill>
                  <a:srgbClr val="663300"/>
                </a:solidFill>
              </a:rPr>
              <a:t>Odmítnutí vykonávat zaměstnání: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b="1" dirty="0">
                <a:solidFill>
                  <a:srgbClr val="FF0000"/>
                </a:solidFill>
              </a:rPr>
              <a:t>zaměstnání ve veřejné správě s možným podílem na výkonu státní moci </a:t>
            </a:r>
            <a:r>
              <a:rPr lang="cs-CZ" altLang="cs-CZ" b="1" i="1" dirty="0">
                <a:solidFill>
                  <a:srgbClr val="FF0000"/>
                </a:solidFill>
              </a:rPr>
              <a:t>(viz dále)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540000"/>
                </a:solidFill>
              </a:rPr>
              <a:t>3. Odmítnutí pobytu nad 3 měsíce u jiných osob než pracovníků: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006600"/>
                </a:solidFill>
              </a:rPr>
              <a:t>nedostatek finančních zdrojů (živobytí)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>
                <a:solidFill>
                  <a:srgbClr val="006600"/>
                </a:solidFill>
              </a:rPr>
              <a:t>	- nedostatek nemocenského pojištění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</a:t>
            </a:r>
            <a:r>
              <a:rPr lang="cs-CZ" altLang="cs-CZ" b="1" i="1" dirty="0">
                <a:solidFill>
                  <a:srgbClr val="FF0000"/>
                </a:solidFill>
              </a:rPr>
              <a:t>-</a:t>
            </a:r>
            <a:r>
              <a:rPr lang="cs-CZ" altLang="cs-CZ" i="1" dirty="0"/>
              <a:t>- (viz dále podrobněji)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1333</Words>
  <Application>Microsoft Office PowerPoint</Application>
  <PresentationFormat>Vlastní</PresentationFormat>
  <Paragraphs>142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Arial Unicode MS</vt:lpstr>
      <vt:lpstr>Symbol</vt:lpstr>
      <vt:lpstr>Times New Roman</vt:lpstr>
      <vt:lpstr>Trebuchet MS</vt:lpstr>
      <vt:lpstr>Wingdings</vt:lpstr>
      <vt:lpstr>Výchozí návrh</vt:lpstr>
      <vt:lpstr>BÉŽOVÁ TITL</vt:lpstr>
      <vt:lpstr>Volný pohyb osob na vnitřním trhu EU OD PRACOVNÍKŮ K OBČANŮM Osoby ekonomicky činné Pravidla pro pohyb a pobyt okruh 20 - 2024</vt:lpstr>
      <vt:lpstr>    </vt:lpstr>
      <vt:lpstr>Volný pohyb osob (pracovníků) v EHS (ekonomická svoboda jako součást společného trhu)</vt:lpstr>
      <vt:lpstr>Volný pohyb pracovníků </vt:lpstr>
      <vt:lpstr>Rakousko – dětské přídavky Diskriminace zahraničních pracovníků? (jen pro zajímavost)</vt:lpstr>
      <vt:lpstr>Volný pohyb pracovníků – čl. 45 SFEU</vt:lpstr>
      <vt:lpstr>Nárok na sociální dávky v EU</vt:lpstr>
      <vt:lpstr>Volný pohyb dalších osob ekonomicky činných</vt:lpstr>
      <vt:lpstr>Volný pohyb osob v EHS (EU) obecně – výjimky (platí stále)</vt:lpstr>
      <vt:lpstr>Blíže k bodu 1: omezení práva vstupu a práva pobytu</vt:lpstr>
      <vt:lpstr>Blíže k bodu 2: Speciální výjimka pro všechny kategorie ekonomicky činných osob – odmítnutí zaměstnání</vt:lpstr>
      <vt:lpstr>Pokračování k odmítnutí zaměstnání: Restriktivní výklad výjimky – příklady (četná judikatura)</vt:lpstr>
      <vt:lpstr>            </vt:lpstr>
      <vt:lpstr> </vt:lpstr>
      <vt:lpstr>Občanství  EU (od 1993)</vt:lpstr>
      <vt:lpstr>Režim pohybu a pobytu - 1</vt:lpstr>
      <vt:lpstr>Režim pohybu a pobytu - 2</vt:lpstr>
      <vt:lpstr>Režim pohybu a pobytu - 3</vt:lpstr>
      <vt:lpstr>Režim pohybu a pobytu - 4</vt:lpstr>
      <vt:lpstr>Režim pohybu a pobytu – zákaz diskriminace podle státní příslušnosti (připomenutí)</vt:lpstr>
      <vt:lpstr>Vyhoštění občana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Latest developments: EU Constitutional Treaty (2004) Lisbon Treaty (2007)‏</dc:title>
  <dc:creator>Vladimír Týč</dc:creator>
  <cp:lastModifiedBy>Vladimír Týč</cp:lastModifiedBy>
  <cp:revision>109</cp:revision>
  <cp:lastPrinted>2015-11-16T09:08:58Z</cp:lastPrinted>
  <dcterms:modified xsi:type="dcterms:W3CDTF">2024-11-20T21:12:41Z</dcterms:modified>
</cp:coreProperties>
</file>