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70" r:id="rId3"/>
    <p:sldId id="271" r:id="rId4"/>
    <p:sldId id="272" r:id="rId5"/>
    <p:sldId id="283" r:id="rId6"/>
    <p:sldId id="284" r:id="rId7"/>
    <p:sldId id="285" r:id="rId8"/>
    <p:sldId id="286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25" autoAdjust="0"/>
    <p:restoredTop sz="94660"/>
  </p:normalViewPr>
  <p:slideViewPr>
    <p:cSldViewPr snapToGrid="0">
      <p:cViewPr varScale="1">
        <p:scale>
          <a:sx n="65" d="100"/>
          <a:sy n="65" d="100"/>
        </p:scale>
        <p:origin x="66" y="29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>
            <a:extLst>
              <a:ext uri="{FF2B5EF4-FFF2-40B4-BE49-F238E27FC236}">
                <a16:creationId xmlns:a16="http://schemas.microsoft.com/office/drawing/2014/main" id="{AB4B586B-275F-4712-86C6-13AF2DE83294}"/>
              </a:ext>
            </a:extLst>
          </p:cNvPr>
          <p:cNvGrpSpPr>
            <a:grpSpLocks/>
          </p:cNvGrpSpPr>
          <p:nvPr/>
        </p:nvGrpSpPr>
        <p:grpSpPr bwMode="auto">
          <a:xfrm>
            <a:off x="5067300" y="1789114"/>
            <a:ext cx="7120467" cy="5056187"/>
            <a:chOff x="2394" y="1127"/>
            <a:chExt cx="3364" cy="3185"/>
          </a:xfrm>
        </p:grpSpPr>
        <p:sp>
          <p:nvSpPr>
            <p:cNvPr id="5" name="Rectangle 3">
              <a:extLst>
                <a:ext uri="{FF2B5EF4-FFF2-40B4-BE49-F238E27FC236}">
                  <a16:creationId xmlns:a16="http://schemas.microsoft.com/office/drawing/2014/main" id="{2CD39A6E-160A-4857-8852-BF9A79FD4A0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6" name="Oval 4">
              <a:extLst>
                <a:ext uri="{FF2B5EF4-FFF2-40B4-BE49-F238E27FC236}">
                  <a16:creationId xmlns:a16="http://schemas.microsoft.com/office/drawing/2014/main" id="{F9F79879-3A08-46C8-8E60-1CEAD798F8C3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7" name="Rectangle 5">
              <a:extLst>
                <a:ext uri="{FF2B5EF4-FFF2-40B4-BE49-F238E27FC236}">
                  <a16:creationId xmlns:a16="http://schemas.microsoft.com/office/drawing/2014/main" id="{94C66EFC-D4C7-45F7-A2B1-C16793ACEC72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8" name="Freeform 6">
              <a:extLst>
                <a:ext uri="{FF2B5EF4-FFF2-40B4-BE49-F238E27FC236}">
                  <a16:creationId xmlns:a16="http://schemas.microsoft.com/office/drawing/2014/main" id="{E9E206B2-96AD-45CA-8918-157BFA78EDD6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9" name="Rectangle 7">
              <a:extLst>
                <a:ext uri="{FF2B5EF4-FFF2-40B4-BE49-F238E27FC236}">
                  <a16:creationId xmlns:a16="http://schemas.microsoft.com/office/drawing/2014/main" id="{BF3D688B-4975-4909-B89D-305C68D7C5E2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10" name="Rectangle 8">
              <a:extLst>
                <a:ext uri="{FF2B5EF4-FFF2-40B4-BE49-F238E27FC236}">
                  <a16:creationId xmlns:a16="http://schemas.microsoft.com/office/drawing/2014/main" id="{BE71806D-3D79-4E19-A9B7-BD76E0CB85B1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11" name="Rectangle 9">
              <a:extLst>
                <a:ext uri="{FF2B5EF4-FFF2-40B4-BE49-F238E27FC236}">
                  <a16:creationId xmlns:a16="http://schemas.microsoft.com/office/drawing/2014/main" id="{2DFDBB1D-1DC1-463D-9FFD-3A11C1758F5D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12" name="Rectangle 10">
              <a:extLst>
                <a:ext uri="{FF2B5EF4-FFF2-40B4-BE49-F238E27FC236}">
                  <a16:creationId xmlns:a16="http://schemas.microsoft.com/office/drawing/2014/main" id="{603AA2FE-C796-473B-859C-33FE20C5FCE0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13" name="Rectangle 11">
              <a:extLst>
                <a:ext uri="{FF2B5EF4-FFF2-40B4-BE49-F238E27FC236}">
                  <a16:creationId xmlns:a16="http://schemas.microsoft.com/office/drawing/2014/main" id="{99BFE587-088D-43EF-8ED0-316A050ED419}"/>
                </a:ext>
              </a:extLst>
            </p:cNvPr>
            <p:cNvSpPr>
              <a:spLocks noChangeArrowheads="1"/>
            </p:cNvSpPr>
            <p:nvPr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14" name="Freeform 12">
              <a:extLst>
                <a:ext uri="{FF2B5EF4-FFF2-40B4-BE49-F238E27FC236}">
                  <a16:creationId xmlns:a16="http://schemas.microsoft.com/office/drawing/2014/main" id="{7D1C8679-1491-4D85-AFC9-55C4257F478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197E67F0-8538-44A3-9519-79AD150DB71E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16" name="Freeform 14">
              <a:extLst>
                <a:ext uri="{FF2B5EF4-FFF2-40B4-BE49-F238E27FC236}">
                  <a16:creationId xmlns:a16="http://schemas.microsoft.com/office/drawing/2014/main" id="{6C5C4454-0070-4954-8D42-27B1A9E8A41D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17" name="Freeform 15">
              <a:extLst>
                <a:ext uri="{FF2B5EF4-FFF2-40B4-BE49-F238E27FC236}">
                  <a16:creationId xmlns:a16="http://schemas.microsoft.com/office/drawing/2014/main" id="{68826198-AA6F-49CB-97FE-DA889E6EFB51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18" name="Freeform 16">
              <a:extLst>
                <a:ext uri="{FF2B5EF4-FFF2-40B4-BE49-F238E27FC236}">
                  <a16:creationId xmlns:a16="http://schemas.microsoft.com/office/drawing/2014/main" id="{D787591A-A73A-4F1B-8CA7-BC5CD74E2600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19" name="Freeform 17">
              <a:extLst>
                <a:ext uri="{FF2B5EF4-FFF2-40B4-BE49-F238E27FC236}">
                  <a16:creationId xmlns:a16="http://schemas.microsoft.com/office/drawing/2014/main" id="{068CCBC3-8E07-4C08-A7BB-F073000DDD32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20" name="Freeform 18">
              <a:extLst>
                <a:ext uri="{FF2B5EF4-FFF2-40B4-BE49-F238E27FC236}">
                  <a16:creationId xmlns:a16="http://schemas.microsoft.com/office/drawing/2014/main" id="{88F1C7AB-E049-4C6F-8FD0-27010A51D5C9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21" name="Freeform 19">
              <a:extLst>
                <a:ext uri="{FF2B5EF4-FFF2-40B4-BE49-F238E27FC236}">
                  <a16:creationId xmlns:a16="http://schemas.microsoft.com/office/drawing/2014/main" id="{1596F725-3745-4CED-B952-9C98DC9D42F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22" name="Freeform 20">
              <a:extLst>
                <a:ext uri="{FF2B5EF4-FFF2-40B4-BE49-F238E27FC236}">
                  <a16:creationId xmlns:a16="http://schemas.microsoft.com/office/drawing/2014/main" id="{B2FA30F8-4A2A-4872-B576-C3D176A84660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23" name="Freeform 21">
              <a:extLst>
                <a:ext uri="{FF2B5EF4-FFF2-40B4-BE49-F238E27FC236}">
                  <a16:creationId xmlns:a16="http://schemas.microsoft.com/office/drawing/2014/main" id="{276A042A-C6B6-41CC-B3CD-4010A011C455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24" name="Freeform 22">
              <a:extLst>
                <a:ext uri="{FF2B5EF4-FFF2-40B4-BE49-F238E27FC236}">
                  <a16:creationId xmlns:a16="http://schemas.microsoft.com/office/drawing/2014/main" id="{8B38A657-7ADE-45AE-BAEF-3EA6164EAD3E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25" name="Freeform 23">
              <a:extLst>
                <a:ext uri="{FF2B5EF4-FFF2-40B4-BE49-F238E27FC236}">
                  <a16:creationId xmlns:a16="http://schemas.microsoft.com/office/drawing/2014/main" id="{E3793373-C8AC-4F15-879D-130F3108165C}"/>
                </a:ext>
              </a:extLst>
            </p:cNvPr>
            <p:cNvSpPr>
              <a:spLocks/>
            </p:cNvSpPr>
            <p:nvPr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26" name="Freeform 24">
              <a:extLst>
                <a:ext uri="{FF2B5EF4-FFF2-40B4-BE49-F238E27FC236}">
                  <a16:creationId xmlns:a16="http://schemas.microsoft.com/office/drawing/2014/main" id="{00442B42-8E31-4495-9051-8F7D5B23234C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27" name="Freeform 25">
              <a:extLst>
                <a:ext uri="{FF2B5EF4-FFF2-40B4-BE49-F238E27FC236}">
                  <a16:creationId xmlns:a16="http://schemas.microsoft.com/office/drawing/2014/main" id="{81A9C1CB-B1FE-453F-ACDD-2AB186040790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28" name="Freeform 26">
              <a:extLst>
                <a:ext uri="{FF2B5EF4-FFF2-40B4-BE49-F238E27FC236}">
                  <a16:creationId xmlns:a16="http://schemas.microsoft.com/office/drawing/2014/main" id="{35A8AA8E-4CA4-44B5-AC1F-4A12674A9CF3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29" name="Oval 27">
              <a:extLst>
                <a:ext uri="{FF2B5EF4-FFF2-40B4-BE49-F238E27FC236}">
                  <a16:creationId xmlns:a16="http://schemas.microsoft.com/office/drawing/2014/main" id="{3C69BFA0-86ED-4428-B871-D3A091695A6E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" name="Oval 28">
              <a:extLst>
                <a:ext uri="{FF2B5EF4-FFF2-40B4-BE49-F238E27FC236}">
                  <a16:creationId xmlns:a16="http://schemas.microsoft.com/office/drawing/2014/main" id="{9B021861-0663-4D69-A78C-8AB41EC52787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1" name="Oval 29">
              <a:extLst>
                <a:ext uri="{FF2B5EF4-FFF2-40B4-BE49-F238E27FC236}">
                  <a16:creationId xmlns:a16="http://schemas.microsoft.com/office/drawing/2014/main" id="{F7F37A04-C9EC-4FAD-B4DB-CC88566A791A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2" name="Freeform 30">
              <a:extLst>
                <a:ext uri="{FF2B5EF4-FFF2-40B4-BE49-F238E27FC236}">
                  <a16:creationId xmlns:a16="http://schemas.microsoft.com/office/drawing/2014/main" id="{1330FA2E-B69D-462B-BFB2-5D1FB8D8258D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3" name="Freeform 31">
              <a:extLst>
                <a:ext uri="{FF2B5EF4-FFF2-40B4-BE49-F238E27FC236}">
                  <a16:creationId xmlns:a16="http://schemas.microsoft.com/office/drawing/2014/main" id="{F780D7E5-3D87-4793-B9D5-F9777F68506B}"/>
                </a:ext>
              </a:extLst>
            </p:cNvPr>
            <p:cNvSpPr>
              <a:spLocks noEditPoints="1"/>
            </p:cNvSpPr>
            <p:nvPr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4" name="Rectangle 32">
              <a:extLst>
                <a:ext uri="{FF2B5EF4-FFF2-40B4-BE49-F238E27FC236}">
                  <a16:creationId xmlns:a16="http://schemas.microsoft.com/office/drawing/2014/main" id="{C26BF698-28BC-483B-8D97-C5CFF93E75D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5" name="Rectangle 33">
              <a:extLst>
                <a:ext uri="{FF2B5EF4-FFF2-40B4-BE49-F238E27FC236}">
                  <a16:creationId xmlns:a16="http://schemas.microsoft.com/office/drawing/2014/main" id="{58CDE815-4685-45D6-A726-1FD4398C0B7C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6" name="AutoShape 34">
              <a:extLst>
                <a:ext uri="{FF2B5EF4-FFF2-40B4-BE49-F238E27FC236}">
                  <a16:creationId xmlns:a16="http://schemas.microsoft.com/office/drawing/2014/main" id="{82F17EF9-A9A5-4F8E-8816-80BCC662D9B2}"/>
                </a:ext>
              </a:extLst>
            </p:cNvPr>
            <p:cNvSpPr>
              <a:spLocks noChangeArrowheads="1"/>
            </p:cNvSpPr>
            <p:nvPr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7" name="Freeform 35">
              <a:extLst>
                <a:ext uri="{FF2B5EF4-FFF2-40B4-BE49-F238E27FC236}">
                  <a16:creationId xmlns:a16="http://schemas.microsoft.com/office/drawing/2014/main" id="{0DCBA740-0C68-462A-93FF-3E9D20AA780B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8" name="Freeform 36">
              <a:extLst>
                <a:ext uri="{FF2B5EF4-FFF2-40B4-BE49-F238E27FC236}">
                  <a16:creationId xmlns:a16="http://schemas.microsoft.com/office/drawing/2014/main" id="{E7105F16-8BC7-4E53-A137-51B11F95375A}"/>
                </a:ext>
              </a:extLst>
            </p:cNvPr>
            <p:cNvSpPr>
              <a:spLocks/>
            </p:cNvSpPr>
            <p:nvPr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</p:grpSp>
      <p:sp>
        <p:nvSpPr>
          <p:cNvPr id="31783" name="Rectangle 39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cs-CZ" altLang="cs-CZ" noProof="0"/>
              <a:t>Klepnutím lze upravit styl předlohy podnadpisů.</a:t>
            </a:r>
          </a:p>
        </p:txBody>
      </p:sp>
      <p:sp>
        <p:nvSpPr>
          <p:cNvPr id="31784" name="Rectangle 40"/>
          <p:cNvSpPr>
            <a:spLocks noGrp="1" noChangeArrowheads="1"/>
          </p:cNvSpPr>
          <p:nvPr>
            <p:ph type="ctrTitle"/>
          </p:nvPr>
        </p:nvSpPr>
        <p:spPr>
          <a:xfrm>
            <a:off x="914400" y="1768476"/>
            <a:ext cx="10363200" cy="1736725"/>
          </a:xfrm>
        </p:spPr>
        <p:txBody>
          <a:bodyPr anchor="b" anchorCtr="1"/>
          <a:lstStyle>
            <a:lvl1pPr>
              <a:defRPr sz="5400"/>
            </a:lvl1pPr>
          </a:lstStyle>
          <a:p>
            <a:pPr lvl="0"/>
            <a:r>
              <a:rPr lang="cs-CZ" altLang="cs-CZ" noProof="0"/>
              <a:t>Klepnutím lze upravit styl předlohy nadpisů.</a:t>
            </a:r>
          </a:p>
        </p:txBody>
      </p:sp>
      <p:sp>
        <p:nvSpPr>
          <p:cNvPr id="39" name="Rectangle 37">
            <a:extLst>
              <a:ext uri="{FF2B5EF4-FFF2-40B4-BE49-F238E27FC236}">
                <a16:creationId xmlns:a16="http://schemas.microsoft.com/office/drawing/2014/main" id="{1A5428B5-4E3E-4B84-AB80-B979617EDD1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0" name="Rectangle 38">
            <a:extLst>
              <a:ext uri="{FF2B5EF4-FFF2-40B4-BE49-F238E27FC236}">
                <a16:creationId xmlns:a16="http://schemas.microsoft.com/office/drawing/2014/main" id="{A0EDAF44-2576-48C9-8160-6E422EB1FF7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1" name="Rectangle 41">
            <a:extLst>
              <a:ext uri="{FF2B5EF4-FFF2-40B4-BE49-F238E27FC236}">
                <a16:creationId xmlns:a16="http://schemas.microsoft.com/office/drawing/2014/main" id="{0A71139D-D266-4284-8BA8-53D0869C488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0978917-C7F6-4606-8665-2C9204943C1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831043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id="{36148385-91A7-48DA-8A52-2EFD55928D0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82A9B4A0-A855-4BE6-A177-3CE47C9A2A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6A8FB070-4CA6-405F-9B24-D4294F04C09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EB90AB8-1C3C-40FA-8B13-D8291BD1F69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0444585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839200" y="277813"/>
            <a:ext cx="2743200" cy="5853112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09600" y="277813"/>
            <a:ext cx="8026400" cy="5853112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id="{C6D087B3-4191-41C7-B640-1AE0237B270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255FC774-5AF9-475A-AEDB-9A589EF307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154D65A5-4F4B-4F28-BE0D-9F7D218EB7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1580ADE-2D37-4636-8EA8-FDDF5CFC4519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75299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id="{18CAB3E7-92BD-49F4-87DA-8A59D3C1B5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B138F3DF-77B2-4A62-AEE4-494E5718A8E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9B32DAAC-24CF-4B5B-A913-A29CEA1C481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52D2859-2EC5-4BFC-9390-171E99AF3054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96134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Rectangle 39">
            <a:extLst>
              <a:ext uri="{FF2B5EF4-FFF2-40B4-BE49-F238E27FC236}">
                <a16:creationId xmlns:a16="http://schemas.microsoft.com/office/drawing/2014/main" id="{2A7D16FF-4131-4AD3-BEC9-CE2F5DB730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0">
            <a:extLst>
              <a:ext uri="{FF2B5EF4-FFF2-40B4-BE49-F238E27FC236}">
                <a16:creationId xmlns:a16="http://schemas.microsoft.com/office/drawing/2014/main" id="{4E18CEAD-EE73-48C6-93B3-69D8AD44CF1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1">
            <a:extLst>
              <a:ext uri="{FF2B5EF4-FFF2-40B4-BE49-F238E27FC236}">
                <a16:creationId xmlns:a16="http://schemas.microsoft.com/office/drawing/2014/main" id="{3F63B525-1376-40C8-BB42-EAA1703A9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9DBC264-1BE0-431C-AA7F-446952BCE4A0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9651912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30725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CDFB333C-3D43-4A9C-9BBB-101A92ED3B3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CFB4B0B8-DBD5-4CCE-B664-DF964DD247D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53063884-FABF-4456-A804-A52FAD9975D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0F7C7EE-C168-448C-B018-E0F8396A7C7B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230951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39">
            <a:extLst>
              <a:ext uri="{FF2B5EF4-FFF2-40B4-BE49-F238E27FC236}">
                <a16:creationId xmlns:a16="http://schemas.microsoft.com/office/drawing/2014/main" id="{3A0722F3-FA18-4A69-B858-0675576CC1DA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8" name="Rectangle 40">
            <a:extLst>
              <a:ext uri="{FF2B5EF4-FFF2-40B4-BE49-F238E27FC236}">
                <a16:creationId xmlns:a16="http://schemas.microsoft.com/office/drawing/2014/main" id="{AE423D1E-98B0-4F9E-89E0-3090A74A44A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9" name="Rectangle 41">
            <a:extLst>
              <a:ext uri="{FF2B5EF4-FFF2-40B4-BE49-F238E27FC236}">
                <a16:creationId xmlns:a16="http://schemas.microsoft.com/office/drawing/2014/main" id="{4B36434E-19DE-48CB-8CBD-B192CF53BC69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1455292-E0EC-4E42-8E7E-116E18681788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67035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39">
            <a:extLst>
              <a:ext uri="{FF2B5EF4-FFF2-40B4-BE49-F238E27FC236}">
                <a16:creationId xmlns:a16="http://schemas.microsoft.com/office/drawing/2014/main" id="{5443E344-C27E-4C12-8F52-2BCACAC01EC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40">
            <a:extLst>
              <a:ext uri="{FF2B5EF4-FFF2-40B4-BE49-F238E27FC236}">
                <a16:creationId xmlns:a16="http://schemas.microsoft.com/office/drawing/2014/main" id="{43DB9A77-CC4B-4BA3-BDF0-61D85F812B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5" name="Rectangle 41">
            <a:extLst>
              <a:ext uri="{FF2B5EF4-FFF2-40B4-BE49-F238E27FC236}">
                <a16:creationId xmlns:a16="http://schemas.microsoft.com/office/drawing/2014/main" id="{B7C382CA-89B6-4ED9-B5AE-AB25ABC214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5BE50D1-FFE8-4AFE-95AB-650A59239C2D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41930805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9">
            <a:extLst>
              <a:ext uri="{FF2B5EF4-FFF2-40B4-BE49-F238E27FC236}">
                <a16:creationId xmlns:a16="http://schemas.microsoft.com/office/drawing/2014/main" id="{F008C64F-8261-49FE-B21E-191DB6B3D75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" name="Rectangle 40">
            <a:extLst>
              <a:ext uri="{FF2B5EF4-FFF2-40B4-BE49-F238E27FC236}">
                <a16:creationId xmlns:a16="http://schemas.microsoft.com/office/drawing/2014/main" id="{26AFBA64-48BF-43FD-A4CD-4F1A73CFA6F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4" name="Rectangle 41">
            <a:extLst>
              <a:ext uri="{FF2B5EF4-FFF2-40B4-BE49-F238E27FC236}">
                <a16:creationId xmlns:a16="http://schemas.microsoft.com/office/drawing/2014/main" id="{CE8CD493-0BF9-48D4-9B8F-C0056D1A5DE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F853A5-EAAA-43C5-B483-75E360B8EBAA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37853183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09D3A321-BFE2-423D-94A6-89D97D55295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21F3A0F6-4A92-41EE-AB7B-19FA8B714F66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C67A003D-5A35-4F6E-B30D-4D0A659F315A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5CAEAC-0652-4236-82D0-9AC1FF56E4A5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863443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obrázku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Rectangle 39">
            <a:extLst>
              <a:ext uri="{FF2B5EF4-FFF2-40B4-BE49-F238E27FC236}">
                <a16:creationId xmlns:a16="http://schemas.microsoft.com/office/drawing/2014/main" id="{4B418B87-03F4-493C-A879-5FF98D98BC4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6" name="Rectangle 40">
            <a:extLst>
              <a:ext uri="{FF2B5EF4-FFF2-40B4-BE49-F238E27FC236}">
                <a16:creationId xmlns:a16="http://schemas.microsoft.com/office/drawing/2014/main" id="{423EDA9B-EB76-4ABF-9309-5D2C5ECF4C4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7" name="Rectangle 41">
            <a:extLst>
              <a:ext uri="{FF2B5EF4-FFF2-40B4-BE49-F238E27FC236}">
                <a16:creationId xmlns:a16="http://schemas.microsoft.com/office/drawing/2014/main" id="{EDFF0C0A-A9C2-4634-8E21-0374C39758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5865926-7477-44DF-9900-383052EE048C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17134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2"/>
            </a:gs>
            <a:gs pos="50000">
              <a:schemeClr val="bg1"/>
            </a:gs>
            <a:gs pos="100000">
              <a:schemeClr val="bg2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>
            <a:extLst>
              <a:ext uri="{FF2B5EF4-FFF2-40B4-BE49-F238E27FC236}">
                <a16:creationId xmlns:a16="http://schemas.microsoft.com/office/drawing/2014/main" id="{7BCC7DB6-5EC4-4E46-B158-BC249763FB06}"/>
              </a:ext>
            </a:extLst>
          </p:cNvPr>
          <p:cNvGrpSpPr>
            <a:grpSpLocks/>
          </p:cNvGrpSpPr>
          <p:nvPr/>
        </p:nvGrpSpPr>
        <p:grpSpPr bwMode="auto">
          <a:xfrm>
            <a:off x="5067300" y="1789114"/>
            <a:ext cx="7120467" cy="5056187"/>
            <a:chOff x="2394" y="1127"/>
            <a:chExt cx="3364" cy="3185"/>
          </a:xfrm>
        </p:grpSpPr>
        <p:sp>
          <p:nvSpPr>
            <p:cNvPr id="30723" name="Rectangle 3">
              <a:extLst>
                <a:ext uri="{FF2B5EF4-FFF2-40B4-BE49-F238E27FC236}">
                  <a16:creationId xmlns:a16="http://schemas.microsoft.com/office/drawing/2014/main" id="{2CEF601A-E282-4C56-A04E-C28C1D331A82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30" y="1365"/>
              <a:ext cx="197" cy="102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24" name="Oval 4">
              <a:extLst>
                <a:ext uri="{FF2B5EF4-FFF2-40B4-BE49-F238E27FC236}">
                  <a16:creationId xmlns:a16="http://schemas.microsoft.com/office/drawing/2014/main" id="{57A028B1-B65B-478F-982E-51FFF3CAD401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99" y="1185"/>
              <a:ext cx="47" cy="47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25" name="Rectangle 5">
              <a:extLst>
                <a:ext uri="{FF2B5EF4-FFF2-40B4-BE49-F238E27FC236}">
                  <a16:creationId xmlns:a16="http://schemas.microsoft.com/office/drawing/2014/main" id="{D9ACD6BF-2E19-471D-89CB-02B7EB466C39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995337">
              <a:off x="5205" y="1495"/>
              <a:ext cx="6" cy="207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26" name="Freeform 6">
              <a:extLst>
                <a:ext uri="{FF2B5EF4-FFF2-40B4-BE49-F238E27FC236}">
                  <a16:creationId xmlns:a16="http://schemas.microsoft.com/office/drawing/2014/main" id="{A827FC59-BBBA-4B23-9065-1B3AD9FBD8A7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4871" y="3508"/>
              <a:ext cx="66" cy="96"/>
            </a:xfrm>
            <a:custGeom>
              <a:avLst/>
              <a:gdLst>
                <a:gd name="T0" fmla="*/ 18 w 66"/>
                <a:gd name="T1" fmla="*/ 96 h 96"/>
                <a:gd name="T2" fmla="*/ 42 w 66"/>
                <a:gd name="T3" fmla="*/ 78 h 96"/>
                <a:gd name="T4" fmla="*/ 60 w 66"/>
                <a:gd name="T5" fmla="*/ 60 h 96"/>
                <a:gd name="T6" fmla="*/ 66 w 66"/>
                <a:gd name="T7" fmla="*/ 36 h 96"/>
                <a:gd name="T8" fmla="*/ 60 w 66"/>
                <a:gd name="T9" fmla="*/ 12 h 96"/>
                <a:gd name="T10" fmla="*/ 36 w 66"/>
                <a:gd name="T11" fmla="*/ 0 h 96"/>
                <a:gd name="T12" fmla="*/ 24 w 66"/>
                <a:gd name="T13" fmla="*/ 6 h 96"/>
                <a:gd name="T14" fmla="*/ 12 w 66"/>
                <a:gd name="T15" fmla="*/ 12 h 96"/>
                <a:gd name="T16" fmla="*/ 0 w 66"/>
                <a:gd name="T17" fmla="*/ 36 h 96"/>
                <a:gd name="T18" fmla="*/ 0 w 66"/>
                <a:gd name="T19" fmla="*/ 60 h 96"/>
                <a:gd name="T20" fmla="*/ 12 w 66"/>
                <a:gd name="T21" fmla="*/ 84 h 96"/>
                <a:gd name="T22" fmla="*/ 18 w 66"/>
                <a:gd name="T23" fmla="*/ 96 h 96"/>
                <a:gd name="T24" fmla="*/ 18 w 66"/>
                <a:gd name="T25" fmla="*/ 96 h 96"/>
                <a:gd name="T26" fmla="*/ 42 w 66"/>
                <a:gd name="T27" fmla="*/ 18 h 96"/>
                <a:gd name="T28" fmla="*/ 54 w 66"/>
                <a:gd name="T29" fmla="*/ 24 h 96"/>
                <a:gd name="T30" fmla="*/ 60 w 66"/>
                <a:gd name="T31" fmla="*/ 36 h 96"/>
                <a:gd name="T32" fmla="*/ 60 w 66"/>
                <a:gd name="T33" fmla="*/ 48 h 96"/>
                <a:gd name="T34" fmla="*/ 54 w 66"/>
                <a:gd name="T35" fmla="*/ 54 h 96"/>
                <a:gd name="T36" fmla="*/ 36 w 66"/>
                <a:gd name="T37" fmla="*/ 72 h 96"/>
                <a:gd name="T38" fmla="*/ 24 w 66"/>
                <a:gd name="T39" fmla="*/ 78 h 96"/>
                <a:gd name="T40" fmla="*/ 24 w 66"/>
                <a:gd name="T41" fmla="*/ 78 h 96"/>
                <a:gd name="T42" fmla="*/ 12 w 66"/>
                <a:gd name="T43" fmla="*/ 48 h 96"/>
                <a:gd name="T44" fmla="*/ 18 w 66"/>
                <a:gd name="T45" fmla="*/ 24 h 96"/>
                <a:gd name="T46" fmla="*/ 30 w 66"/>
                <a:gd name="T47" fmla="*/ 18 h 96"/>
                <a:gd name="T48" fmla="*/ 42 w 66"/>
                <a:gd name="T49" fmla="*/ 18 h 96"/>
                <a:gd name="T50" fmla="*/ 42 w 66"/>
                <a:gd name="T51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18" y="96"/>
                  </a:moveTo>
                  <a:lnTo>
                    <a:pt x="42" y="78"/>
                  </a:lnTo>
                  <a:lnTo>
                    <a:pt x="60" y="60"/>
                  </a:lnTo>
                  <a:lnTo>
                    <a:pt x="66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24" y="6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0" y="60"/>
                  </a:lnTo>
                  <a:lnTo>
                    <a:pt x="12" y="84"/>
                  </a:lnTo>
                  <a:lnTo>
                    <a:pt x="18" y="96"/>
                  </a:lnTo>
                  <a:lnTo>
                    <a:pt x="18" y="96"/>
                  </a:lnTo>
                  <a:close/>
                  <a:moveTo>
                    <a:pt x="42" y="18"/>
                  </a:moveTo>
                  <a:lnTo>
                    <a:pt x="54" y="24"/>
                  </a:lnTo>
                  <a:lnTo>
                    <a:pt x="60" y="36"/>
                  </a:lnTo>
                  <a:lnTo>
                    <a:pt x="60" y="48"/>
                  </a:lnTo>
                  <a:lnTo>
                    <a:pt x="54" y="54"/>
                  </a:lnTo>
                  <a:lnTo>
                    <a:pt x="36" y="72"/>
                  </a:lnTo>
                  <a:lnTo>
                    <a:pt x="24" y="78"/>
                  </a:lnTo>
                  <a:lnTo>
                    <a:pt x="24" y="78"/>
                  </a:lnTo>
                  <a:lnTo>
                    <a:pt x="12" y="48"/>
                  </a:lnTo>
                  <a:lnTo>
                    <a:pt x="18" y="24"/>
                  </a:lnTo>
                  <a:lnTo>
                    <a:pt x="30" y="18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27" name="Rectangle 7">
              <a:extLst>
                <a:ext uri="{FF2B5EF4-FFF2-40B4-BE49-F238E27FC236}">
                  <a16:creationId xmlns:a16="http://schemas.microsoft.com/office/drawing/2014/main" id="{1051E450-71BF-4897-84DF-8020086A43BF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91736">
              <a:off x="5487" y="1535"/>
              <a:ext cx="6" cy="1998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28" name="Rectangle 8">
              <a:extLst>
                <a:ext uri="{FF2B5EF4-FFF2-40B4-BE49-F238E27FC236}">
                  <a16:creationId xmlns:a16="http://schemas.microsoft.com/office/drawing/2014/main" id="{712F7AE6-165F-43F3-AC6B-E883F5D6BFA6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926223">
              <a:off x="5640" y="1521"/>
              <a:ext cx="6" cy="881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29" name="Rectangle 9">
              <a:extLst>
                <a:ext uri="{FF2B5EF4-FFF2-40B4-BE49-F238E27FC236}">
                  <a16:creationId xmlns:a16="http://schemas.microsoft.com/office/drawing/2014/main" id="{418A98AE-2438-4497-9303-9AB8E9371839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-1140313">
              <a:off x="3444" y="1816"/>
              <a:ext cx="6" cy="2033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30" name="Rectangle 10">
              <a:extLst>
                <a:ext uri="{FF2B5EF4-FFF2-40B4-BE49-F238E27FC236}">
                  <a16:creationId xmlns:a16="http://schemas.microsoft.com/office/drawing/2014/main" id="{ECE5F748-9B20-43FC-B8E0-B140B5951D08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1114412">
              <a:off x="2757" y="1821"/>
              <a:ext cx="6" cy="2119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31" name="Rectangle 11">
              <a:extLst>
                <a:ext uri="{FF2B5EF4-FFF2-40B4-BE49-F238E27FC236}">
                  <a16:creationId xmlns:a16="http://schemas.microsoft.com/office/drawing/2014/main" id="{9D9A9ED5-BC55-4E4E-8C17-C81B52737B2C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 rot="254676">
              <a:off x="3035" y="1870"/>
              <a:ext cx="6" cy="1906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32" name="Freeform 12">
              <a:extLst>
                <a:ext uri="{FF2B5EF4-FFF2-40B4-BE49-F238E27FC236}">
                  <a16:creationId xmlns:a16="http://schemas.microsoft.com/office/drawing/2014/main" id="{64E8E151-EE9D-4DF2-A270-F089264870A0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007" y="3021"/>
              <a:ext cx="623" cy="156"/>
            </a:xfrm>
            <a:custGeom>
              <a:avLst/>
              <a:gdLst>
                <a:gd name="T0" fmla="*/ 6 w 623"/>
                <a:gd name="T1" fmla="*/ 18 h 156"/>
                <a:gd name="T2" fmla="*/ 162 w 623"/>
                <a:gd name="T3" fmla="*/ 36 h 156"/>
                <a:gd name="T4" fmla="*/ 251 w 623"/>
                <a:gd name="T5" fmla="*/ 36 h 156"/>
                <a:gd name="T6" fmla="*/ 354 w 623"/>
                <a:gd name="T7" fmla="*/ 30 h 156"/>
                <a:gd name="T8" fmla="*/ 473 w 623"/>
                <a:gd name="T9" fmla="*/ 18 h 156"/>
                <a:gd name="T10" fmla="*/ 611 w 623"/>
                <a:gd name="T11" fmla="*/ 0 h 156"/>
                <a:gd name="T12" fmla="*/ 623 w 623"/>
                <a:gd name="T13" fmla="*/ 114 h 156"/>
                <a:gd name="T14" fmla="*/ 497 w 623"/>
                <a:gd name="T15" fmla="*/ 138 h 156"/>
                <a:gd name="T16" fmla="*/ 414 w 623"/>
                <a:gd name="T17" fmla="*/ 150 h 156"/>
                <a:gd name="T18" fmla="*/ 318 w 623"/>
                <a:gd name="T19" fmla="*/ 156 h 156"/>
                <a:gd name="T20" fmla="*/ 215 w 623"/>
                <a:gd name="T21" fmla="*/ 156 h 156"/>
                <a:gd name="T22" fmla="*/ 108 w 623"/>
                <a:gd name="T23" fmla="*/ 150 h 156"/>
                <a:gd name="T24" fmla="*/ 0 w 623"/>
                <a:gd name="T25" fmla="*/ 132 h 156"/>
                <a:gd name="T26" fmla="*/ 6 w 623"/>
                <a:gd name="T27" fmla="*/ 18 h 156"/>
                <a:gd name="T28" fmla="*/ 6 w 623"/>
                <a:gd name="T29" fmla="*/ 18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623" h="156">
                  <a:moveTo>
                    <a:pt x="6" y="18"/>
                  </a:moveTo>
                  <a:lnTo>
                    <a:pt x="162" y="36"/>
                  </a:lnTo>
                  <a:lnTo>
                    <a:pt x="251" y="36"/>
                  </a:lnTo>
                  <a:lnTo>
                    <a:pt x="354" y="30"/>
                  </a:lnTo>
                  <a:lnTo>
                    <a:pt x="473" y="18"/>
                  </a:lnTo>
                  <a:lnTo>
                    <a:pt x="611" y="0"/>
                  </a:lnTo>
                  <a:lnTo>
                    <a:pt x="623" y="114"/>
                  </a:lnTo>
                  <a:lnTo>
                    <a:pt x="497" y="138"/>
                  </a:lnTo>
                  <a:lnTo>
                    <a:pt x="414" y="150"/>
                  </a:lnTo>
                  <a:lnTo>
                    <a:pt x="318" y="156"/>
                  </a:lnTo>
                  <a:lnTo>
                    <a:pt x="215" y="156"/>
                  </a:lnTo>
                  <a:lnTo>
                    <a:pt x="108" y="150"/>
                  </a:lnTo>
                  <a:lnTo>
                    <a:pt x="0" y="132"/>
                  </a:lnTo>
                  <a:lnTo>
                    <a:pt x="6" y="18"/>
                  </a:lnTo>
                  <a:lnTo>
                    <a:pt x="6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33" name="Freeform 13">
              <a:extLst>
                <a:ext uri="{FF2B5EF4-FFF2-40B4-BE49-F238E27FC236}">
                  <a16:creationId xmlns:a16="http://schemas.microsoft.com/office/drawing/2014/main" id="{4DD9BCA4-0E0F-4950-B50C-0ECF084C9ED4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762" y="3591"/>
              <a:ext cx="996" cy="126"/>
            </a:xfrm>
            <a:custGeom>
              <a:avLst/>
              <a:gdLst>
                <a:gd name="T0" fmla="*/ 754 w 993"/>
                <a:gd name="T1" fmla="*/ 6 h 126"/>
                <a:gd name="T2" fmla="*/ 652 w 993"/>
                <a:gd name="T3" fmla="*/ 6 h 126"/>
                <a:gd name="T4" fmla="*/ 563 w 993"/>
                <a:gd name="T5" fmla="*/ 6 h 126"/>
                <a:gd name="T6" fmla="*/ 479 w 993"/>
                <a:gd name="T7" fmla="*/ 6 h 126"/>
                <a:gd name="T8" fmla="*/ 401 w 993"/>
                <a:gd name="T9" fmla="*/ 6 h 126"/>
                <a:gd name="T10" fmla="*/ 335 w 993"/>
                <a:gd name="T11" fmla="*/ 0 h 126"/>
                <a:gd name="T12" fmla="*/ 276 w 993"/>
                <a:gd name="T13" fmla="*/ 0 h 126"/>
                <a:gd name="T14" fmla="*/ 222 w 993"/>
                <a:gd name="T15" fmla="*/ 0 h 126"/>
                <a:gd name="T16" fmla="*/ 180 w 993"/>
                <a:gd name="T17" fmla="*/ 6 h 126"/>
                <a:gd name="T18" fmla="*/ 138 w 993"/>
                <a:gd name="T19" fmla="*/ 6 h 126"/>
                <a:gd name="T20" fmla="*/ 108 w 993"/>
                <a:gd name="T21" fmla="*/ 6 h 126"/>
                <a:gd name="T22" fmla="*/ 54 w 993"/>
                <a:gd name="T23" fmla="*/ 6 h 126"/>
                <a:gd name="T24" fmla="*/ 24 w 993"/>
                <a:gd name="T25" fmla="*/ 12 h 126"/>
                <a:gd name="T26" fmla="*/ 6 w 993"/>
                <a:gd name="T27" fmla="*/ 18 h 126"/>
                <a:gd name="T28" fmla="*/ 0 w 993"/>
                <a:gd name="T29" fmla="*/ 24 h 126"/>
                <a:gd name="T30" fmla="*/ 12 w 993"/>
                <a:gd name="T31" fmla="*/ 42 h 126"/>
                <a:gd name="T32" fmla="*/ 18 w 993"/>
                <a:gd name="T33" fmla="*/ 48 h 126"/>
                <a:gd name="T34" fmla="*/ 30 w 993"/>
                <a:gd name="T35" fmla="*/ 54 h 126"/>
                <a:gd name="T36" fmla="*/ 60 w 993"/>
                <a:gd name="T37" fmla="*/ 60 h 126"/>
                <a:gd name="T38" fmla="*/ 90 w 993"/>
                <a:gd name="T39" fmla="*/ 72 h 126"/>
                <a:gd name="T40" fmla="*/ 144 w 993"/>
                <a:gd name="T41" fmla="*/ 84 h 126"/>
                <a:gd name="T42" fmla="*/ 210 w 993"/>
                <a:gd name="T43" fmla="*/ 90 h 126"/>
                <a:gd name="T44" fmla="*/ 293 w 993"/>
                <a:gd name="T45" fmla="*/ 102 h 126"/>
                <a:gd name="T46" fmla="*/ 389 w 993"/>
                <a:gd name="T47" fmla="*/ 108 h 126"/>
                <a:gd name="T48" fmla="*/ 503 w 993"/>
                <a:gd name="T49" fmla="*/ 120 h 126"/>
                <a:gd name="T50" fmla="*/ 622 w 993"/>
                <a:gd name="T51" fmla="*/ 120 h 126"/>
                <a:gd name="T52" fmla="*/ 754 w 993"/>
                <a:gd name="T53" fmla="*/ 126 h 126"/>
                <a:gd name="T54" fmla="*/ 873 w 993"/>
                <a:gd name="T55" fmla="*/ 126 h 126"/>
                <a:gd name="T56" fmla="*/ 993 w 993"/>
                <a:gd name="T57" fmla="*/ 126 h 126"/>
                <a:gd name="T58" fmla="*/ 993 w 993"/>
                <a:gd name="T59" fmla="*/ 12 h 126"/>
                <a:gd name="T60" fmla="*/ 879 w 993"/>
                <a:gd name="T61" fmla="*/ 12 h 126"/>
                <a:gd name="T62" fmla="*/ 754 w 993"/>
                <a:gd name="T63" fmla="*/ 6 h 126"/>
                <a:gd name="T64" fmla="*/ 754 w 993"/>
                <a:gd name="T65" fmla="*/ 6 h 1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93" h="126">
                  <a:moveTo>
                    <a:pt x="754" y="6"/>
                  </a:moveTo>
                  <a:lnTo>
                    <a:pt x="652" y="6"/>
                  </a:lnTo>
                  <a:lnTo>
                    <a:pt x="563" y="6"/>
                  </a:lnTo>
                  <a:lnTo>
                    <a:pt x="479" y="6"/>
                  </a:lnTo>
                  <a:lnTo>
                    <a:pt x="401" y="6"/>
                  </a:lnTo>
                  <a:lnTo>
                    <a:pt x="335" y="0"/>
                  </a:lnTo>
                  <a:lnTo>
                    <a:pt x="276" y="0"/>
                  </a:lnTo>
                  <a:lnTo>
                    <a:pt x="222" y="0"/>
                  </a:lnTo>
                  <a:lnTo>
                    <a:pt x="180" y="6"/>
                  </a:lnTo>
                  <a:lnTo>
                    <a:pt x="138" y="6"/>
                  </a:lnTo>
                  <a:lnTo>
                    <a:pt x="108" y="6"/>
                  </a:lnTo>
                  <a:lnTo>
                    <a:pt x="54" y="6"/>
                  </a:lnTo>
                  <a:lnTo>
                    <a:pt x="24" y="12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12" y="42"/>
                  </a:lnTo>
                  <a:lnTo>
                    <a:pt x="18" y="48"/>
                  </a:lnTo>
                  <a:lnTo>
                    <a:pt x="30" y="54"/>
                  </a:lnTo>
                  <a:lnTo>
                    <a:pt x="60" y="60"/>
                  </a:lnTo>
                  <a:lnTo>
                    <a:pt x="90" y="72"/>
                  </a:lnTo>
                  <a:lnTo>
                    <a:pt x="144" y="84"/>
                  </a:lnTo>
                  <a:lnTo>
                    <a:pt x="210" y="90"/>
                  </a:lnTo>
                  <a:lnTo>
                    <a:pt x="293" y="102"/>
                  </a:lnTo>
                  <a:lnTo>
                    <a:pt x="389" y="108"/>
                  </a:lnTo>
                  <a:lnTo>
                    <a:pt x="503" y="120"/>
                  </a:lnTo>
                  <a:lnTo>
                    <a:pt x="622" y="120"/>
                  </a:lnTo>
                  <a:lnTo>
                    <a:pt x="754" y="126"/>
                  </a:lnTo>
                  <a:lnTo>
                    <a:pt x="873" y="126"/>
                  </a:lnTo>
                  <a:lnTo>
                    <a:pt x="993" y="126"/>
                  </a:lnTo>
                  <a:lnTo>
                    <a:pt x="993" y="12"/>
                  </a:lnTo>
                  <a:lnTo>
                    <a:pt x="879" y="12"/>
                  </a:lnTo>
                  <a:lnTo>
                    <a:pt x="754" y="6"/>
                  </a:lnTo>
                  <a:lnTo>
                    <a:pt x="754" y="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34" name="Freeform 14">
              <a:extLst>
                <a:ext uri="{FF2B5EF4-FFF2-40B4-BE49-F238E27FC236}">
                  <a16:creationId xmlns:a16="http://schemas.microsoft.com/office/drawing/2014/main" id="{A6E4AA00-D97B-40A5-A7AF-8EF41870F118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786" y="3645"/>
              <a:ext cx="972" cy="245"/>
            </a:xfrm>
            <a:custGeom>
              <a:avLst/>
              <a:gdLst>
                <a:gd name="T0" fmla="*/ 0 w 969"/>
                <a:gd name="T1" fmla="*/ 0 h 245"/>
                <a:gd name="T2" fmla="*/ 24 w 969"/>
                <a:gd name="T3" fmla="*/ 54 h 245"/>
                <a:gd name="T4" fmla="*/ 66 w 969"/>
                <a:gd name="T5" fmla="*/ 96 h 245"/>
                <a:gd name="T6" fmla="*/ 120 w 969"/>
                <a:gd name="T7" fmla="*/ 137 h 245"/>
                <a:gd name="T8" fmla="*/ 198 w 969"/>
                <a:gd name="T9" fmla="*/ 173 h 245"/>
                <a:gd name="T10" fmla="*/ 293 w 969"/>
                <a:gd name="T11" fmla="*/ 203 h 245"/>
                <a:gd name="T12" fmla="*/ 353 w 969"/>
                <a:gd name="T13" fmla="*/ 215 h 245"/>
                <a:gd name="T14" fmla="*/ 413 w 969"/>
                <a:gd name="T15" fmla="*/ 227 h 245"/>
                <a:gd name="T16" fmla="*/ 479 w 969"/>
                <a:gd name="T17" fmla="*/ 233 h 245"/>
                <a:gd name="T18" fmla="*/ 556 w 969"/>
                <a:gd name="T19" fmla="*/ 239 h 245"/>
                <a:gd name="T20" fmla="*/ 634 w 969"/>
                <a:gd name="T21" fmla="*/ 245 h 245"/>
                <a:gd name="T22" fmla="*/ 724 w 969"/>
                <a:gd name="T23" fmla="*/ 245 h 245"/>
                <a:gd name="T24" fmla="*/ 855 w 969"/>
                <a:gd name="T25" fmla="*/ 245 h 245"/>
                <a:gd name="T26" fmla="*/ 969 w 969"/>
                <a:gd name="T27" fmla="*/ 239 h 245"/>
                <a:gd name="T28" fmla="*/ 969 w 969"/>
                <a:gd name="T29" fmla="*/ 60 h 245"/>
                <a:gd name="T30" fmla="*/ 700 w 969"/>
                <a:gd name="T31" fmla="*/ 60 h 245"/>
                <a:gd name="T32" fmla="*/ 503 w 969"/>
                <a:gd name="T33" fmla="*/ 54 h 245"/>
                <a:gd name="T34" fmla="*/ 317 w 969"/>
                <a:gd name="T35" fmla="*/ 42 h 245"/>
                <a:gd name="T36" fmla="*/ 150 w 969"/>
                <a:gd name="T37" fmla="*/ 24 h 245"/>
                <a:gd name="T38" fmla="*/ 72 w 969"/>
                <a:gd name="T39" fmla="*/ 12 h 245"/>
                <a:gd name="T40" fmla="*/ 0 w 969"/>
                <a:gd name="T41" fmla="*/ 0 h 245"/>
                <a:gd name="T42" fmla="*/ 0 w 969"/>
                <a:gd name="T43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</a:cxnLst>
              <a:rect l="0" t="0" r="r" b="b"/>
              <a:pathLst>
                <a:path w="969" h="245">
                  <a:moveTo>
                    <a:pt x="0" y="0"/>
                  </a:moveTo>
                  <a:lnTo>
                    <a:pt x="24" y="54"/>
                  </a:lnTo>
                  <a:lnTo>
                    <a:pt x="66" y="96"/>
                  </a:lnTo>
                  <a:lnTo>
                    <a:pt x="120" y="137"/>
                  </a:lnTo>
                  <a:lnTo>
                    <a:pt x="198" y="173"/>
                  </a:lnTo>
                  <a:lnTo>
                    <a:pt x="293" y="203"/>
                  </a:lnTo>
                  <a:lnTo>
                    <a:pt x="353" y="215"/>
                  </a:lnTo>
                  <a:lnTo>
                    <a:pt x="413" y="227"/>
                  </a:lnTo>
                  <a:lnTo>
                    <a:pt x="479" y="233"/>
                  </a:lnTo>
                  <a:lnTo>
                    <a:pt x="556" y="239"/>
                  </a:lnTo>
                  <a:lnTo>
                    <a:pt x="634" y="245"/>
                  </a:lnTo>
                  <a:lnTo>
                    <a:pt x="724" y="245"/>
                  </a:lnTo>
                  <a:lnTo>
                    <a:pt x="855" y="245"/>
                  </a:lnTo>
                  <a:lnTo>
                    <a:pt x="969" y="239"/>
                  </a:lnTo>
                  <a:lnTo>
                    <a:pt x="969" y="60"/>
                  </a:lnTo>
                  <a:lnTo>
                    <a:pt x="700" y="60"/>
                  </a:lnTo>
                  <a:lnTo>
                    <a:pt x="503" y="54"/>
                  </a:lnTo>
                  <a:lnTo>
                    <a:pt x="317" y="42"/>
                  </a:lnTo>
                  <a:lnTo>
                    <a:pt x="150" y="24"/>
                  </a:lnTo>
                  <a:lnTo>
                    <a:pt x="72" y="1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189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35" name="Freeform 15">
              <a:extLst>
                <a:ext uri="{FF2B5EF4-FFF2-40B4-BE49-F238E27FC236}">
                  <a16:creationId xmlns:a16="http://schemas.microsoft.com/office/drawing/2014/main" id="{940C2D26-89F1-4F99-960F-DA6B64B017C1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804" y="3591"/>
              <a:ext cx="954" cy="90"/>
            </a:xfrm>
            <a:custGeom>
              <a:avLst/>
              <a:gdLst>
                <a:gd name="T0" fmla="*/ 700 w 951"/>
                <a:gd name="T1" fmla="*/ 0 h 90"/>
                <a:gd name="T2" fmla="*/ 598 w 951"/>
                <a:gd name="T3" fmla="*/ 0 h 90"/>
                <a:gd name="T4" fmla="*/ 515 w 951"/>
                <a:gd name="T5" fmla="*/ 0 h 90"/>
                <a:gd name="T6" fmla="*/ 431 w 951"/>
                <a:gd name="T7" fmla="*/ 0 h 90"/>
                <a:gd name="T8" fmla="*/ 365 w 951"/>
                <a:gd name="T9" fmla="*/ 0 h 90"/>
                <a:gd name="T10" fmla="*/ 299 w 951"/>
                <a:gd name="T11" fmla="*/ 0 h 90"/>
                <a:gd name="T12" fmla="*/ 245 w 951"/>
                <a:gd name="T13" fmla="*/ 0 h 90"/>
                <a:gd name="T14" fmla="*/ 198 w 951"/>
                <a:gd name="T15" fmla="*/ 0 h 90"/>
                <a:gd name="T16" fmla="*/ 162 w 951"/>
                <a:gd name="T17" fmla="*/ 0 h 90"/>
                <a:gd name="T18" fmla="*/ 126 w 951"/>
                <a:gd name="T19" fmla="*/ 6 h 90"/>
                <a:gd name="T20" fmla="*/ 96 w 951"/>
                <a:gd name="T21" fmla="*/ 6 h 90"/>
                <a:gd name="T22" fmla="*/ 54 w 951"/>
                <a:gd name="T23" fmla="*/ 12 h 90"/>
                <a:gd name="T24" fmla="*/ 30 w 951"/>
                <a:gd name="T25" fmla="*/ 12 h 90"/>
                <a:gd name="T26" fmla="*/ 12 w 951"/>
                <a:gd name="T27" fmla="*/ 18 h 90"/>
                <a:gd name="T28" fmla="*/ 6 w 951"/>
                <a:gd name="T29" fmla="*/ 18 h 90"/>
                <a:gd name="T30" fmla="*/ 0 w 951"/>
                <a:gd name="T31" fmla="*/ 24 h 90"/>
                <a:gd name="T32" fmla="*/ 6 w 951"/>
                <a:gd name="T33" fmla="*/ 30 h 90"/>
                <a:gd name="T34" fmla="*/ 24 w 951"/>
                <a:gd name="T35" fmla="*/ 36 h 90"/>
                <a:gd name="T36" fmla="*/ 54 w 951"/>
                <a:gd name="T37" fmla="*/ 42 h 90"/>
                <a:gd name="T38" fmla="*/ 102 w 951"/>
                <a:gd name="T39" fmla="*/ 54 h 90"/>
                <a:gd name="T40" fmla="*/ 168 w 951"/>
                <a:gd name="T41" fmla="*/ 60 h 90"/>
                <a:gd name="T42" fmla="*/ 251 w 951"/>
                <a:gd name="T43" fmla="*/ 66 h 90"/>
                <a:gd name="T44" fmla="*/ 341 w 951"/>
                <a:gd name="T45" fmla="*/ 78 h 90"/>
                <a:gd name="T46" fmla="*/ 449 w 951"/>
                <a:gd name="T47" fmla="*/ 84 h 90"/>
                <a:gd name="T48" fmla="*/ 568 w 951"/>
                <a:gd name="T49" fmla="*/ 84 h 90"/>
                <a:gd name="T50" fmla="*/ 694 w 951"/>
                <a:gd name="T51" fmla="*/ 90 h 90"/>
                <a:gd name="T52" fmla="*/ 825 w 951"/>
                <a:gd name="T53" fmla="*/ 90 h 90"/>
                <a:gd name="T54" fmla="*/ 951 w 951"/>
                <a:gd name="T55" fmla="*/ 90 h 90"/>
                <a:gd name="T56" fmla="*/ 951 w 951"/>
                <a:gd name="T57" fmla="*/ 6 h 90"/>
                <a:gd name="T58" fmla="*/ 831 w 951"/>
                <a:gd name="T59" fmla="*/ 6 h 90"/>
                <a:gd name="T60" fmla="*/ 772 w 951"/>
                <a:gd name="T61" fmla="*/ 6 h 90"/>
                <a:gd name="T62" fmla="*/ 700 w 951"/>
                <a:gd name="T63" fmla="*/ 0 h 90"/>
                <a:gd name="T64" fmla="*/ 700 w 951"/>
                <a:gd name="T65" fmla="*/ 0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51" h="90">
                  <a:moveTo>
                    <a:pt x="700" y="0"/>
                  </a:moveTo>
                  <a:lnTo>
                    <a:pt x="598" y="0"/>
                  </a:lnTo>
                  <a:lnTo>
                    <a:pt x="515" y="0"/>
                  </a:lnTo>
                  <a:lnTo>
                    <a:pt x="431" y="0"/>
                  </a:lnTo>
                  <a:lnTo>
                    <a:pt x="365" y="0"/>
                  </a:lnTo>
                  <a:lnTo>
                    <a:pt x="299" y="0"/>
                  </a:lnTo>
                  <a:lnTo>
                    <a:pt x="245" y="0"/>
                  </a:lnTo>
                  <a:lnTo>
                    <a:pt x="198" y="0"/>
                  </a:lnTo>
                  <a:lnTo>
                    <a:pt x="162" y="0"/>
                  </a:lnTo>
                  <a:lnTo>
                    <a:pt x="126" y="6"/>
                  </a:lnTo>
                  <a:lnTo>
                    <a:pt x="96" y="6"/>
                  </a:lnTo>
                  <a:lnTo>
                    <a:pt x="54" y="12"/>
                  </a:lnTo>
                  <a:lnTo>
                    <a:pt x="30" y="12"/>
                  </a:lnTo>
                  <a:lnTo>
                    <a:pt x="12" y="18"/>
                  </a:lnTo>
                  <a:lnTo>
                    <a:pt x="6" y="18"/>
                  </a:lnTo>
                  <a:lnTo>
                    <a:pt x="0" y="24"/>
                  </a:lnTo>
                  <a:lnTo>
                    <a:pt x="6" y="30"/>
                  </a:lnTo>
                  <a:lnTo>
                    <a:pt x="24" y="36"/>
                  </a:lnTo>
                  <a:lnTo>
                    <a:pt x="54" y="42"/>
                  </a:lnTo>
                  <a:lnTo>
                    <a:pt x="102" y="54"/>
                  </a:lnTo>
                  <a:lnTo>
                    <a:pt x="168" y="60"/>
                  </a:lnTo>
                  <a:lnTo>
                    <a:pt x="251" y="66"/>
                  </a:lnTo>
                  <a:lnTo>
                    <a:pt x="341" y="78"/>
                  </a:lnTo>
                  <a:lnTo>
                    <a:pt x="449" y="84"/>
                  </a:lnTo>
                  <a:lnTo>
                    <a:pt x="568" y="84"/>
                  </a:lnTo>
                  <a:lnTo>
                    <a:pt x="694" y="90"/>
                  </a:lnTo>
                  <a:lnTo>
                    <a:pt x="825" y="90"/>
                  </a:lnTo>
                  <a:lnTo>
                    <a:pt x="951" y="90"/>
                  </a:lnTo>
                  <a:lnTo>
                    <a:pt x="951" y="6"/>
                  </a:lnTo>
                  <a:lnTo>
                    <a:pt x="831" y="6"/>
                  </a:lnTo>
                  <a:lnTo>
                    <a:pt x="772" y="6"/>
                  </a:lnTo>
                  <a:lnTo>
                    <a:pt x="700" y="0"/>
                  </a:lnTo>
                  <a:lnTo>
                    <a:pt x="70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36" name="Freeform 16">
              <a:extLst>
                <a:ext uri="{FF2B5EF4-FFF2-40B4-BE49-F238E27FC236}">
                  <a16:creationId xmlns:a16="http://schemas.microsoft.com/office/drawing/2014/main" id="{C555971F-A713-4086-8C86-FFAAA405D7EC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3059" y="1541"/>
              <a:ext cx="102" cy="155"/>
            </a:xfrm>
            <a:custGeom>
              <a:avLst/>
              <a:gdLst>
                <a:gd name="T0" fmla="*/ 102 w 102"/>
                <a:gd name="T1" fmla="*/ 0 h 155"/>
                <a:gd name="T2" fmla="*/ 0 w 102"/>
                <a:gd name="T3" fmla="*/ 12 h 155"/>
                <a:gd name="T4" fmla="*/ 30 w 102"/>
                <a:gd name="T5" fmla="*/ 72 h 155"/>
                <a:gd name="T6" fmla="*/ 30 w 102"/>
                <a:gd name="T7" fmla="*/ 155 h 155"/>
                <a:gd name="T8" fmla="*/ 72 w 102"/>
                <a:gd name="T9" fmla="*/ 155 h 155"/>
                <a:gd name="T10" fmla="*/ 72 w 102"/>
                <a:gd name="T11" fmla="*/ 66 h 155"/>
                <a:gd name="T12" fmla="*/ 102 w 102"/>
                <a:gd name="T13" fmla="*/ 0 h 155"/>
                <a:gd name="T14" fmla="*/ 102 w 102"/>
                <a:gd name="T15" fmla="*/ 0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5">
                  <a:moveTo>
                    <a:pt x="102" y="0"/>
                  </a:moveTo>
                  <a:lnTo>
                    <a:pt x="0" y="12"/>
                  </a:lnTo>
                  <a:lnTo>
                    <a:pt x="30" y="72"/>
                  </a:lnTo>
                  <a:lnTo>
                    <a:pt x="30" y="155"/>
                  </a:lnTo>
                  <a:lnTo>
                    <a:pt x="72" y="155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37" name="Freeform 17">
              <a:extLst>
                <a:ext uri="{FF2B5EF4-FFF2-40B4-BE49-F238E27FC236}">
                  <a16:creationId xmlns:a16="http://schemas.microsoft.com/office/drawing/2014/main" id="{58371889-A04E-4DE7-B437-0A4D1D9BD215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059" y="1690"/>
              <a:ext cx="90" cy="96"/>
            </a:xfrm>
            <a:custGeom>
              <a:avLst/>
              <a:gdLst>
                <a:gd name="T0" fmla="*/ 48 w 90"/>
                <a:gd name="T1" fmla="*/ 96 h 96"/>
                <a:gd name="T2" fmla="*/ 72 w 90"/>
                <a:gd name="T3" fmla="*/ 72 h 96"/>
                <a:gd name="T4" fmla="*/ 84 w 90"/>
                <a:gd name="T5" fmla="*/ 48 h 96"/>
                <a:gd name="T6" fmla="*/ 90 w 90"/>
                <a:gd name="T7" fmla="*/ 36 h 96"/>
                <a:gd name="T8" fmla="*/ 84 w 90"/>
                <a:gd name="T9" fmla="*/ 24 h 96"/>
                <a:gd name="T10" fmla="*/ 66 w 90"/>
                <a:gd name="T11" fmla="*/ 6 h 96"/>
                <a:gd name="T12" fmla="*/ 42 w 90"/>
                <a:gd name="T13" fmla="*/ 0 h 96"/>
                <a:gd name="T14" fmla="*/ 24 w 90"/>
                <a:gd name="T15" fmla="*/ 0 h 96"/>
                <a:gd name="T16" fmla="*/ 12 w 90"/>
                <a:gd name="T17" fmla="*/ 12 h 96"/>
                <a:gd name="T18" fmla="*/ 6 w 90"/>
                <a:gd name="T19" fmla="*/ 24 h 96"/>
                <a:gd name="T20" fmla="*/ 0 w 90"/>
                <a:gd name="T21" fmla="*/ 36 h 96"/>
                <a:gd name="T22" fmla="*/ 12 w 90"/>
                <a:gd name="T23" fmla="*/ 66 h 96"/>
                <a:gd name="T24" fmla="*/ 30 w 90"/>
                <a:gd name="T25" fmla="*/ 84 h 96"/>
                <a:gd name="T26" fmla="*/ 48 w 90"/>
                <a:gd name="T27" fmla="*/ 96 h 96"/>
                <a:gd name="T28" fmla="*/ 48 w 90"/>
                <a:gd name="T29" fmla="*/ 96 h 96"/>
                <a:gd name="T30" fmla="*/ 48 w 90"/>
                <a:gd name="T31" fmla="*/ 12 h 96"/>
                <a:gd name="T32" fmla="*/ 66 w 90"/>
                <a:gd name="T33" fmla="*/ 18 h 96"/>
                <a:gd name="T34" fmla="*/ 72 w 90"/>
                <a:gd name="T35" fmla="*/ 24 h 96"/>
                <a:gd name="T36" fmla="*/ 72 w 90"/>
                <a:gd name="T37" fmla="*/ 36 h 96"/>
                <a:gd name="T38" fmla="*/ 72 w 90"/>
                <a:gd name="T39" fmla="*/ 48 h 96"/>
                <a:gd name="T40" fmla="*/ 54 w 90"/>
                <a:gd name="T41" fmla="*/ 66 h 96"/>
                <a:gd name="T42" fmla="*/ 48 w 90"/>
                <a:gd name="T43" fmla="*/ 78 h 96"/>
                <a:gd name="T44" fmla="*/ 30 w 90"/>
                <a:gd name="T45" fmla="*/ 66 h 96"/>
                <a:gd name="T46" fmla="*/ 24 w 90"/>
                <a:gd name="T47" fmla="*/ 48 h 96"/>
                <a:gd name="T48" fmla="*/ 18 w 90"/>
                <a:gd name="T49" fmla="*/ 30 h 96"/>
                <a:gd name="T50" fmla="*/ 30 w 90"/>
                <a:gd name="T51" fmla="*/ 12 h 96"/>
                <a:gd name="T52" fmla="*/ 48 w 90"/>
                <a:gd name="T53" fmla="*/ 12 h 96"/>
                <a:gd name="T54" fmla="*/ 48 w 90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48" y="96"/>
                  </a:moveTo>
                  <a:lnTo>
                    <a:pt x="72" y="72"/>
                  </a:lnTo>
                  <a:lnTo>
                    <a:pt x="84" y="48"/>
                  </a:lnTo>
                  <a:lnTo>
                    <a:pt x="90" y="36"/>
                  </a:lnTo>
                  <a:lnTo>
                    <a:pt x="84" y="24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0"/>
                  </a:lnTo>
                  <a:lnTo>
                    <a:pt x="12" y="12"/>
                  </a:lnTo>
                  <a:lnTo>
                    <a:pt x="6" y="24"/>
                  </a:lnTo>
                  <a:lnTo>
                    <a:pt x="0" y="36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8" y="96"/>
                  </a:lnTo>
                  <a:lnTo>
                    <a:pt x="48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54" y="66"/>
                  </a:lnTo>
                  <a:lnTo>
                    <a:pt x="48" y="78"/>
                  </a:lnTo>
                  <a:lnTo>
                    <a:pt x="30" y="66"/>
                  </a:lnTo>
                  <a:lnTo>
                    <a:pt x="24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38" name="Freeform 18">
              <a:extLst>
                <a:ext uri="{FF2B5EF4-FFF2-40B4-BE49-F238E27FC236}">
                  <a16:creationId xmlns:a16="http://schemas.microsoft.com/office/drawing/2014/main" id="{3D0A9DA7-59F5-4505-A872-636B18124FE2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059" y="1768"/>
              <a:ext cx="90" cy="108"/>
            </a:xfrm>
            <a:custGeom>
              <a:avLst/>
              <a:gdLst>
                <a:gd name="T0" fmla="*/ 0 w 90"/>
                <a:gd name="T1" fmla="*/ 90 h 108"/>
                <a:gd name="T2" fmla="*/ 12 w 90"/>
                <a:gd name="T3" fmla="*/ 102 h 108"/>
                <a:gd name="T4" fmla="*/ 24 w 90"/>
                <a:gd name="T5" fmla="*/ 108 h 108"/>
                <a:gd name="T6" fmla="*/ 54 w 90"/>
                <a:gd name="T7" fmla="*/ 108 h 108"/>
                <a:gd name="T8" fmla="*/ 78 w 90"/>
                <a:gd name="T9" fmla="*/ 96 h 108"/>
                <a:gd name="T10" fmla="*/ 90 w 90"/>
                <a:gd name="T11" fmla="*/ 72 h 108"/>
                <a:gd name="T12" fmla="*/ 84 w 90"/>
                <a:gd name="T13" fmla="*/ 42 h 108"/>
                <a:gd name="T14" fmla="*/ 66 w 90"/>
                <a:gd name="T15" fmla="*/ 24 h 108"/>
                <a:gd name="T16" fmla="*/ 54 w 90"/>
                <a:gd name="T17" fmla="*/ 12 h 108"/>
                <a:gd name="T18" fmla="*/ 48 w 90"/>
                <a:gd name="T19" fmla="*/ 6 h 108"/>
                <a:gd name="T20" fmla="*/ 48 w 90"/>
                <a:gd name="T21" fmla="*/ 6 h 108"/>
                <a:gd name="T22" fmla="*/ 48 w 90"/>
                <a:gd name="T23" fmla="*/ 0 h 108"/>
                <a:gd name="T24" fmla="*/ 24 w 90"/>
                <a:gd name="T25" fmla="*/ 24 h 108"/>
                <a:gd name="T26" fmla="*/ 6 w 90"/>
                <a:gd name="T27" fmla="*/ 48 h 108"/>
                <a:gd name="T28" fmla="*/ 0 w 90"/>
                <a:gd name="T29" fmla="*/ 66 h 108"/>
                <a:gd name="T30" fmla="*/ 0 w 90"/>
                <a:gd name="T31" fmla="*/ 90 h 108"/>
                <a:gd name="T32" fmla="*/ 0 w 90"/>
                <a:gd name="T33" fmla="*/ 90 h 108"/>
                <a:gd name="T34" fmla="*/ 12 w 90"/>
                <a:gd name="T35" fmla="*/ 66 h 108"/>
                <a:gd name="T36" fmla="*/ 18 w 90"/>
                <a:gd name="T37" fmla="*/ 48 h 108"/>
                <a:gd name="T38" fmla="*/ 30 w 90"/>
                <a:gd name="T39" fmla="*/ 36 h 108"/>
                <a:gd name="T40" fmla="*/ 42 w 90"/>
                <a:gd name="T41" fmla="*/ 24 h 108"/>
                <a:gd name="T42" fmla="*/ 48 w 90"/>
                <a:gd name="T43" fmla="*/ 18 h 108"/>
                <a:gd name="T44" fmla="*/ 66 w 90"/>
                <a:gd name="T45" fmla="*/ 30 h 108"/>
                <a:gd name="T46" fmla="*/ 72 w 90"/>
                <a:gd name="T47" fmla="*/ 48 h 108"/>
                <a:gd name="T48" fmla="*/ 78 w 90"/>
                <a:gd name="T49" fmla="*/ 72 h 108"/>
                <a:gd name="T50" fmla="*/ 78 w 90"/>
                <a:gd name="T51" fmla="*/ 84 h 108"/>
                <a:gd name="T52" fmla="*/ 66 w 90"/>
                <a:gd name="T53" fmla="*/ 96 h 108"/>
                <a:gd name="T54" fmla="*/ 42 w 90"/>
                <a:gd name="T55" fmla="*/ 102 h 108"/>
                <a:gd name="T56" fmla="*/ 30 w 90"/>
                <a:gd name="T57" fmla="*/ 96 h 108"/>
                <a:gd name="T58" fmla="*/ 18 w 90"/>
                <a:gd name="T59" fmla="*/ 90 h 108"/>
                <a:gd name="T60" fmla="*/ 12 w 90"/>
                <a:gd name="T61" fmla="*/ 78 h 108"/>
                <a:gd name="T62" fmla="*/ 12 w 90"/>
                <a:gd name="T63" fmla="*/ 66 h 108"/>
                <a:gd name="T64" fmla="*/ 12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54" y="108"/>
                  </a:lnTo>
                  <a:lnTo>
                    <a:pt x="78" y="96"/>
                  </a:lnTo>
                  <a:lnTo>
                    <a:pt x="90" y="72"/>
                  </a:lnTo>
                  <a:lnTo>
                    <a:pt x="84" y="42"/>
                  </a:lnTo>
                  <a:lnTo>
                    <a:pt x="66" y="24"/>
                  </a:lnTo>
                  <a:lnTo>
                    <a:pt x="54" y="12"/>
                  </a:lnTo>
                  <a:lnTo>
                    <a:pt x="48" y="6"/>
                  </a:lnTo>
                  <a:lnTo>
                    <a:pt x="48" y="6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30" y="36"/>
                  </a:lnTo>
                  <a:lnTo>
                    <a:pt x="42" y="24"/>
                  </a:lnTo>
                  <a:lnTo>
                    <a:pt x="48" y="18"/>
                  </a:lnTo>
                  <a:lnTo>
                    <a:pt x="66" y="30"/>
                  </a:lnTo>
                  <a:lnTo>
                    <a:pt x="72" y="48"/>
                  </a:lnTo>
                  <a:lnTo>
                    <a:pt x="78" y="72"/>
                  </a:lnTo>
                  <a:lnTo>
                    <a:pt x="78" y="84"/>
                  </a:lnTo>
                  <a:lnTo>
                    <a:pt x="66" y="96"/>
                  </a:lnTo>
                  <a:lnTo>
                    <a:pt x="42" y="102"/>
                  </a:lnTo>
                  <a:lnTo>
                    <a:pt x="30" y="96"/>
                  </a:lnTo>
                  <a:lnTo>
                    <a:pt x="18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39" name="Freeform 19">
              <a:extLst>
                <a:ext uri="{FF2B5EF4-FFF2-40B4-BE49-F238E27FC236}">
                  <a16:creationId xmlns:a16="http://schemas.microsoft.com/office/drawing/2014/main" id="{14C27702-C576-41FA-83B5-CAC0CF1668B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5470" y="1205"/>
              <a:ext cx="102" cy="156"/>
            </a:xfrm>
            <a:custGeom>
              <a:avLst/>
              <a:gdLst>
                <a:gd name="T0" fmla="*/ 102 w 102"/>
                <a:gd name="T1" fmla="*/ 0 h 156"/>
                <a:gd name="T2" fmla="*/ 0 w 102"/>
                <a:gd name="T3" fmla="*/ 6 h 156"/>
                <a:gd name="T4" fmla="*/ 30 w 102"/>
                <a:gd name="T5" fmla="*/ 72 h 156"/>
                <a:gd name="T6" fmla="*/ 30 w 102"/>
                <a:gd name="T7" fmla="*/ 156 h 156"/>
                <a:gd name="T8" fmla="*/ 72 w 102"/>
                <a:gd name="T9" fmla="*/ 156 h 156"/>
                <a:gd name="T10" fmla="*/ 72 w 102"/>
                <a:gd name="T11" fmla="*/ 66 h 156"/>
                <a:gd name="T12" fmla="*/ 102 w 102"/>
                <a:gd name="T13" fmla="*/ 0 h 156"/>
                <a:gd name="T14" fmla="*/ 102 w 102"/>
                <a:gd name="T15" fmla="*/ 0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2" h="156">
                  <a:moveTo>
                    <a:pt x="102" y="0"/>
                  </a:moveTo>
                  <a:lnTo>
                    <a:pt x="0" y="6"/>
                  </a:lnTo>
                  <a:lnTo>
                    <a:pt x="30" y="72"/>
                  </a:lnTo>
                  <a:lnTo>
                    <a:pt x="30" y="156"/>
                  </a:lnTo>
                  <a:lnTo>
                    <a:pt x="72" y="156"/>
                  </a:lnTo>
                  <a:lnTo>
                    <a:pt x="72" y="66"/>
                  </a:lnTo>
                  <a:lnTo>
                    <a:pt x="102" y="0"/>
                  </a:lnTo>
                  <a:lnTo>
                    <a:pt x="102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40" name="Freeform 20">
              <a:extLst>
                <a:ext uri="{FF2B5EF4-FFF2-40B4-BE49-F238E27FC236}">
                  <a16:creationId xmlns:a16="http://schemas.microsoft.com/office/drawing/2014/main" id="{5A6DA141-EBF1-46C6-9DDC-8BC10311926C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76" y="1349"/>
              <a:ext cx="84" cy="96"/>
            </a:xfrm>
            <a:custGeom>
              <a:avLst/>
              <a:gdLst>
                <a:gd name="T0" fmla="*/ 42 w 84"/>
                <a:gd name="T1" fmla="*/ 96 h 96"/>
                <a:gd name="T2" fmla="*/ 66 w 84"/>
                <a:gd name="T3" fmla="*/ 78 h 96"/>
                <a:gd name="T4" fmla="*/ 84 w 84"/>
                <a:gd name="T5" fmla="*/ 54 h 96"/>
                <a:gd name="T6" fmla="*/ 84 w 84"/>
                <a:gd name="T7" fmla="*/ 30 h 96"/>
                <a:gd name="T8" fmla="*/ 66 w 84"/>
                <a:gd name="T9" fmla="*/ 6 h 96"/>
                <a:gd name="T10" fmla="*/ 42 w 84"/>
                <a:gd name="T11" fmla="*/ 0 h 96"/>
                <a:gd name="T12" fmla="*/ 24 w 84"/>
                <a:gd name="T13" fmla="*/ 6 h 96"/>
                <a:gd name="T14" fmla="*/ 12 w 84"/>
                <a:gd name="T15" fmla="*/ 18 h 96"/>
                <a:gd name="T16" fmla="*/ 6 w 84"/>
                <a:gd name="T17" fmla="*/ 30 h 96"/>
                <a:gd name="T18" fmla="*/ 0 w 84"/>
                <a:gd name="T19" fmla="*/ 42 h 96"/>
                <a:gd name="T20" fmla="*/ 12 w 84"/>
                <a:gd name="T21" fmla="*/ 66 h 96"/>
                <a:gd name="T22" fmla="*/ 30 w 84"/>
                <a:gd name="T23" fmla="*/ 84 h 96"/>
                <a:gd name="T24" fmla="*/ 42 w 84"/>
                <a:gd name="T25" fmla="*/ 96 h 96"/>
                <a:gd name="T26" fmla="*/ 42 w 84"/>
                <a:gd name="T27" fmla="*/ 96 h 96"/>
                <a:gd name="T28" fmla="*/ 48 w 84"/>
                <a:gd name="T29" fmla="*/ 12 h 96"/>
                <a:gd name="T30" fmla="*/ 66 w 84"/>
                <a:gd name="T31" fmla="*/ 18 h 96"/>
                <a:gd name="T32" fmla="*/ 72 w 84"/>
                <a:gd name="T33" fmla="*/ 30 h 96"/>
                <a:gd name="T34" fmla="*/ 72 w 84"/>
                <a:gd name="T35" fmla="*/ 42 h 96"/>
                <a:gd name="T36" fmla="*/ 66 w 84"/>
                <a:gd name="T37" fmla="*/ 54 h 96"/>
                <a:gd name="T38" fmla="*/ 54 w 84"/>
                <a:gd name="T39" fmla="*/ 72 h 96"/>
                <a:gd name="T40" fmla="*/ 42 w 84"/>
                <a:gd name="T41" fmla="*/ 84 h 96"/>
                <a:gd name="T42" fmla="*/ 42 w 84"/>
                <a:gd name="T43" fmla="*/ 84 h 96"/>
                <a:gd name="T44" fmla="*/ 30 w 84"/>
                <a:gd name="T45" fmla="*/ 72 h 96"/>
                <a:gd name="T46" fmla="*/ 18 w 84"/>
                <a:gd name="T47" fmla="*/ 54 h 96"/>
                <a:gd name="T48" fmla="*/ 18 w 84"/>
                <a:gd name="T49" fmla="*/ 30 h 96"/>
                <a:gd name="T50" fmla="*/ 30 w 84"/>
                <a:gd name="T51" fmla="*/ 18 h 96"/>
                <a:gd name="T52" fmla="*/ 48 w 84"/>
                <a:gd name="T53" fmla="*/ 12 h 96"/>
                <a:gd name="T54" fmla="*/ 48 w 84"/>
                <a:gd name="T55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84" h="96">
                  <a:moveTo>
                    <a:pt x="42" y="96"/>
                  </a:moveTo>
                  <a:lnTo>
                    <a:pt x="66" y="78"/>
                  </a:lnTo>
                  <a:lnTo>
                    <a:pt x="84" y="54"/>
                  </a:lnTo>
                  <a:lnTo>
                    <a:pt x="84" y="30"/>
                  </a:lnTo>
                  <a:lnTo>
                    <a:pt x="66" y="6"/>
                  </a:lnTo>
                  <a:lnTo>
                    <a:pt x="42" y="0"/>
                  </a:lnTo>
                  <a:lnTo>
                    <a:pt x="24" y="6"/>
                  </a:lnTo>
                  <a:lnTo>
                    <a:pt x="12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12" y="66"/>
                  </a:lnTo>
                  <a:lnTo>
                    <a:pt x="30" y="84"/>
                  </a:lnTo>
                  <a:lnTo>
                    <a:pt x="42" y="96"/>
                  </a:lnTo>
                  <a:lnTo>
                    <a:pt x="42" y="96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4"/>
                  </a:lnTo>
                  <a:lnTo>
                    <a:pt x="54" y="72"/>
                  </a:lnTo>
                  <a:lnTo>
                    <a:pt x="42" y="84"/>
                  </a:lnTo>
                  <a:lnTo>
                    <a:pt x="42" y="84"/>
                  </a:lnTo>
                  <a:lnTo>
                    <a:pt x="30" y="72"/>
                  </a:lnTo>
                  <a:lnTo>
                    <a:pt x="18" y="54"/>
                  </a:lnTo>
                  <a:lnTo>
                    <a:pt x="18" y="30"/>
                  </a:lnTo>
                  <a:lnTo>
                    <a:pt x="30" y="18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41" name="Freeform 21">
              <a:extLst>
                <a:ext uri="{FF2B5EF4-FFF2-40B4-BE49-F238E27FC236}">
                  <a16:creationId xmlns:a16="http://schemas.microsoft.com/office/drawing/2014/main" id="{D9D85ED4-E39C-4EFA-B687-42C19305365E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70" y="1433"/>
              <a:ext cx="90" cy="108"/>
            </a:xfrm>
            <a:custGeom>
              <a:avLst/>
              <a:gdLst>
                <a:gd name="T0" fmla="*/ 6 w 90"/>
                <a:gd name="T1" fmla="*/ 90 h 108"/>
                <a:gd name="T2" fmla="*/ 18 w 90"/>
                <a:gd name="T3" fmla="*/ 102 h 108"/>
                <a:gd name="T4" fmla="*/ 30 w 90"/>
                <a:gd name="T5" fmla="*/ 108 h 108"/>
                <a:gd name="T6" fmla="*/ 60 w 90"/>
                <a:gd name="T7" fmla="*/ 108 h 108"/>
                <a:gd name="T8" fmla="*/ 84 w 90"/>
                <a:gd name="T9" fmla="*/ 96 h 108"/>
                <a:gd name="T10" fmla="*/ 90 w 90"/>
                <a:gd name="T11" fmla="*/ 84 h 108"/>
                <a:gd name="T12" fmla="*/ 90 w 90"/>
                <a:gd name="T13" fmla="*/ 66 h 108"/>
                <a:gd name="T14" fmla="*/ 84 w 90"/>
                <a:gd name="T15" fmla="*/ 36 h 108"/>
                <a:gd name="T16" fmla="*/ 72 w 90"/>
                <a:gd name="T17" fmla="*/ 18 h 108"/>
                <a:gd name="T18" fmla="*/ 60 w 90"/>
                <a:gd name="T19" fmla="*/ 6 h 108"/>
                <a:gd name="T20" fmla="*/ 54 w 90"/>
                <a:gd name="T21" fmla="*/ 0 h 108"/>
                <a:gd name="T22" fmla="*/ 54 w 90"/>
                <a:gd name="T23" fmla="*/ 0 h 108"/>
                <a:gd name="T24" fmla="*/ 48 w 90"/>
                <a:gd name="T25" fmla="*/ 0 h 108"/>
                <a:gd name="T26" fmla="*/ 24 w 90"/>
                <a:gd name="T27" fmla="*/ 24 h 108"/>
                <a:gd name="T28" fmla="*/ 12 w 90"/>
                <a:gd name="T29" fmla="*/ 48 h 108"/>
                <a:gd name="T30" fmla="*/ 0 w 90"/>
                <a:gd name="T31" fmla="*/ 66 h 108"/>
                <a:gd name="T32" fmla="*/ 6 w 90"/>
                <a:gd name="T33" fmla="*/ 90 h 108"/>
                <a:gd name="T34" fmla="*/ 6 w 90"/>
                <a:gd name="T35" fmla="*/ 90 h 108"/>
                <a:gd name="T36" fmla="*/ 18 w 90"/>
                <a:gd name="T37" fmla="*/ 66 h 108"/>
                <a:gd name="T38" fmla="*/ 24 w 90"/>
                <a:gd name="T39" fmla="*/ 48 h 108"/>
                <a:gd name="T40" fmla="*/ 36 w 90"/>
                <a:gd name="T41" fmla="*/ 30 h 108"/>
                <a:gd name="T42" fmla="*/ 42 w 90"/>
                <a:gd name="T43" fmla="*/ 18 h 108"/>
                <a:gd name="T44" fmla="*/ 48 w 90"/>
                <a:gd name="T45" fmla="*/ 12 h 108"/>
                <a:gd name="T46" fmla="*/ 78 w 90"/>
                <a:gd name="T47" fmla="*/ 42 h 108"/>
                <a:gd name="T48" fmla="*/ 84 w 90"/>
                <a:gd name="T49" fmla="*/ 66 h 108"/>
                <a:gd name="T50" fmla="*/ 66 w 90"/>
                <a:gd name="T51" fmla="*/ 90 h 108"/>
                <a:gd name="T52" fmla="*/ 54 w 90"/>
                <a:gd name="T53" fmla="*/ 96 h 108"/>
                <a:gd name="T54" fmla="*/ 42 w 90"/>
                <a:gd name="T55" fmla="*/ 96 h 108"/>
                <a:gd name="T56" fmla="*/ 30 w 90"/>
                <a:gd name="T57" fmla="*/ 96 h 108"/>
                <a:gd name="T58" fmla="*/ 24 w 90"/>
                <a:gd name="T59" fmla="*/ 84 h 108"/>
                <a:gd name="T60" fmla="*/ 18 w 90"/>
                <a:gd name="T61" fmla="*/ 78 h 108"/>
                <a:gd name="T62" fmla="*/ 18 w 90"/>
                <a:gd name="T63" fmla="*/ 66 h 108"/>
                <a:gd name="T64" fmla="*/ 18 w 90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90" h="108">
                  <a:moveTo>
                    <a:pt x="6" y="90"/>
                  </a:moveTo>
                  <a:lnTo>
                    <a:pt x="18" y="102"/>
                  </a:lnTo>
                  <a:lnTo>
                    <a:pt x="30" y="108"/>
                  </a:lnTo>
                  <a:lnTo>
                    <a:pt x="60" y="108"/>
                  </a:lnTo>
                  <a:lnTo>
                    <a:pt x="84" y="96"/>
                  </a:lnTo>
                  <a:lnTo>
                    <a:pt x="90" y="84"/>
                  </a:lnTo>
                  <a:lnTo>
                    <a:pt x="90" y="66"/>
                  </a:lnTo>
                  <a:lnTo>
                    <a:pt x="84" y="36"/>
                  </a:lnTo>
                  <a:lnTo>
                    <a:pt x="72" y="18"/>
                  </a:lnTo>
                  <a:lnTo>
                    <a:pt x="60" y="6"/>
                  </a:lnTo>
                  <a:lnTo>
                    <a:pt x="54" y="0"/>
                  </a:lnTo>
                  <a:lnTo>
                    <a:pt x="54" y="0"/>
                  </a:lnTo>
                  <a:lnTo>
                    <a:pt x="48" y="0"/>
                  </a:lnTo>
                  <a:lnTo>
                    <a:pt x="24" y="24"/>
                  </a:lnTo>
                  <a:lnTo>
                    <a:pt x="12" y="48"/>
                  </a:lnTo>
                  <a:lnTo>
                    <a:pt x="0" y="66"/>
                  </a:lnTo>
                  <a:lnTo>
                    <a:pt x="6" y="90"/>
                  </a:lnTo>
                  <a:lnTo>
                    <a:pt x="6" y="90"/>
                  </a:lnTo>
                  <a:close/>
                  <a:moveTo>
                    <a:pt x="18" y="66"/>
                  </a:moveTo>
                  <a:lnTo>
                    <a:pt x="24" y="48"/>
                  </a:lnTo>
                  <a:lnTo>
                    <a:pt x="36" y="30"/>
                  </a:lnTo>
                  <a:lnTo>
                    <a:pt x="42" y="18"/>
                  </a:lnTo>
                  <a:lnTo>
                    <a:pt x="48" y="12"/>
                  </a:lnTo>
                  <a:lnTo>
                    <a:pt x="78" y="42"/>
                  </a:lnTo>
                  <a:lnTo>
                    <a:pt x="84" y="66"/>
                  </a:lnTo>
                  <a:lnTo>
                    <a:pt x="66" y="90"/>
                  </a:lnTo>
                  <a:lnTo>
                    <a:pt x="54" y="96"/>
                  </a:lnTo>
                  <a:lnTo>
                    <a:pt x="42" y="96"/>
                  </a:lnTo>
                  <a:lnTo>
                    <a:pt x="30" y="96"/>
                  </a:lnTo>
                  <a:lnTo>
                    <a:pt x="24" y="84"/>
                  </a:lnTo>
                  <a:lnTo>
                    <a:pt x="18" y="78"/>
                  </a:lnTo>
                  <a:lnTo>
                    <a:pt x="18" y="66"/>
                  </a:lnTo>
                  <a:lnTo>
                    <a:pt x="18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42" name="Freeform 22">
              <a:extLst>
                <a:ext uri="{FF2B5EF4-FFF2-40B4-BE49-F238E27FC236}">
                  <a16:creationId xmlns:a16="http://schemas.microsoft.com/office/drawing/2014/main" id="{75252B8B-1010-4BD0-93CF-15EBEED31362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28" y="3525"/>
              <a:ext cx="66" cy="96"/>
            </a:xfrm>
            <a:custGeom>
              <a:avLst/>
              <a:gdLst>
                <a:gd name="T0" fmla="*/ 30 w 66"/>
                <a:gd name="T1" fmla="*/ 96 h 96"/>
                <a:gd name="T2" fmla="*/ 54 w 66"/>
                <a:gd name="T3" fmla="*/ 72 h 96"/>
                <a:gd name="T4" fmla="*/ 66 w 66"/>
                <a:gd name="T5" fmla="*/ 48 h 96"/>
                <a:gd name="T6" fmla="*/ 66 w 66"/>
                <a:gd name="T7" fmla="*/ 24 h 96"/>
                <a:gd name="T8" fmla="*/ 54 w 66"/>
                <a:gd name="T9" fmla="*/ 6 h 96"/>
                <a:gd name="T10" fmla="*/ 30 w 66"/>
                <a:gd name="T11" fmla="*/ 0 h 96"/>
                <a:gd name="T12" fmla="*/ 18 w 66"/>
                <a:gd name="T13" fmla="*/ 0 h 96"/>
                <a:gd name="T14" fmla="*/ 6 w 66"/>
                <a:gd name="T15" fmla="*/ 12 h 96"/>
                <a:gd name="T16" fmla="*/ 0 w 66"/>
                <a:gd name="T17" fmla="*/ 36 h 96"/>
                <a:gd name="T18" fmla="*/ 6 w 66"/>
                <a:gd name="T19" fmla="*/ 60 h 96"/>
                <a:gd name="T20" fmla="*/ 18 w 66"/>
                <a:gd name="T21" fmla="*/ 84 h 96"/>
                <a:gd name="T22" fmla="*/ 30 w 66"/>
                <a:gd name="T23" fmla="*/ 96 h 96"/>
                <a:gd name="T24" fmla="*/ 30 w 66"/>
                <a:gd name="T25" fmla="*/ 96 h 96"/>
                <a:gd name="T26" fmla="*/ 30 w 66"/>
                <a:gd name="T27" fmla="*/ 12 h 96"/>
                <a:gd name="T28" fmla="*/ 48 w 66"/>
                <a:gd name="T29" fmla="*/ 18 h 96"/>
                <a:gd name="T30" fmla="*/ 54 w 66"/>
                <a:gd name="T31" fmla="*/ 24 h 96"/>
                <a:gd name="T32" fmla="*/ 54 w 66"/>
                <a:gd name="T33" fmla="*/ 36 h 96"/>
                <a:gd name="T34" fmla="*/ 48 w 66"/>
                <a:gd name="T35" fmla="*/ 48 h 96"/>
                <a:gd name="T36" fmla="*/ 36 w 66"/>
                <a:gd name="T37" fmla="*/ 66 h 96"/>
                <a:gd name="T38" fmla="*/ 30 w 66"/>
                <a:gd name="T39" fmla="*/ 78 h 96"/>
                <a:gd name="T40" fmla="*/ 18 w 66"/>
                <a:gd name="T41" fmla="*/ 66 h 96"/>
                <a:gd name="T42" fmla="*/ 12 w 66"/>
                <a:gd name="T43" fmla="*/ 48 h 96"/>
                <a:gd name="T44" fmla="*/ 6 w 66"/>
                <a:gd name="T45" fmla="*/ 30 h 96"/>
                <a:gd name="T46" fmla="*/ 18 w 66"/>
                <a:gd name="T47" fmla="*/ 12 h 96"/>
                <a:gd name="T48" fmla="*/ 30 w 66"/>
                <a:gd name="T49" fmla="*/ 12 h 96"/>
                <a:gd name="T50" fmla="*/ 30 w 66"/>
                <a:gd name="T51" fmla="*/ 12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66" h="96">
                  <a:moveTo>
                    <a:pt x="30" y="96"/>
                  </a:moveTo>
                  <a:lnTo>
                    <a:pt x="54" y="72"/>
                  </a:lnTo>
                  <a:lnTo>
                    <a:pt x="66" y="48"/>
                  </a:lnTo>
                  <a:lnTo>
                    <a:pt x="66" y="24"/>
                  </a:lnTo>
                  <a:lnTo>
                    <a:pt x="54" y="6"/>
                  </a:lnTo>
                  <a:lnTo>
                    <a:pt x="30" y="0"/>
                  </a:lnTo>
                  <a:lnTo>
                    <a:pt x="18" y="0"/>
                  </a:lnTo>
                  <a:lnTo>
                    <a:pt x="6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18" y="84"/>
                  </a:lnTo>
                  <a:lnTo>
                    <a:pt x="30" y="96"/>
                  </a:lnTo>
                  <a:lnTo>
                    <a:pt x="30" y="96"/>
                  </a:lnTo>
                  <a:close/>
                  <a:moveTo>
                    <a:pt x="30" y="12"/>
                  </a:moveTo>
                  <a:lnTo>
                    <a:pt x="48" y="18"/>
                  </a:lnTo>
                  <a:lnTo>
                    <a:pt x="54" y="24"/>
                  </a:lnTo>
                  <a:lnTo>
                    <a:pt x="54" y="36"/>
                  </a:lnTo>
                  <a:lnTo>
                    <a:pt x="48" y="48"/>
                  </a:lnTo>
                  <a:lnTo>
                    <a:pt x="36" y="66"/>
                  </a:lnTo>
                  <a:lnTo>
                    <a:pt x="30" y="78"/>
                  </a:lnTo>
                  <a:lnTo>
                    <a:pt x="18" y="66"/>
                  </a:lnTo>
                  <a:lnTo>
                    <a:pt x="12" y="48"/>
                  </a:lnTo>
                  <a:lnTo>
                    <a:pt x="6" y="30"/>
                  </a:lnTo>
                  <a:lnTo>
                    <a:pt x="18" y="12"/>
                  </a:lnTo>
                  <a:lnTo>
                    <a:pt x="30" y="12"/>
                  </a:lnTo>
                  <a:lnTo>
                    <a:pt x="30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43" name="Freeform 23">
              <a:extLst>
                <a:ext uri="{FF2B5EF4-FFF2-40B4-BE49-F238E27FC236}">
                  <a16:creationId xmlns:a16="http://schemas.microsoft.com/office/drawing/2014/main" id="{34256A06-5511-4A27-A8CB-6CB26FDE63FE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3017" y="1127"/>
              <a:ext cx="2603" cy="444"/>
            </a:xfrm>
            <a:custGeom>
              <a:avLst/>
              <a:gdLst>
                <a:gd name="T0" fmla="*/ 2577 w 2594"/>
                <a:gd name="T1" fmla="*/ 0 h 444"/>
                <a:gd name="T2" fmla="*/ 2594 w 2594"/>
                <a:gd name="T3" fmla="*/ 72 h 444"/>
                <a:gd name="T4" fmla="*/ 6 w 2594"/>
                <a:gd name="T5" fmla="*/ 444 h 444"/>
                <a:gd name="T6" fmla="*/ 0 w 2594"/>
                <a:gd name="T7" fmla="*/ 396 h 444"/>
                <a:gd name="T8" fmla="*/ 1225 w 2594"/>
                <a:gd name="T9" fmla="*/ 96 h 444"/>
                <a:gd name="T10" fmla="*/ 1351 w 2594"/>
                <a:gd name="T11" fmla="*/ 78 h 444"/>
                <a:gd name="T12" fmla="*/ 2577 w 2594"/>
                <a:gd name="T13" fmla="*/ 0 h 444"/>
                <a:gd name="T14" fmla="*/ 2577 w 2594"/>
                <a:gd name="T15" fmla="*/ 0 h 4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94" h="444">
                  <a:moveTo>
                    <a:pt x="2577" y="0"/>
                  </a:moveTo>
                  <a:lnTo>
                    <a:pt x="2594" y="72"/>
                  </a:lnTo>
                  <a:lnTo>
                    <a:pt x="6" y="444"/>
                  </a:lnTo>
                  <a:lnTo>
                    <a:pt x="0" y="396"/>
                  </a:lnTo>
                  <a:lnTo>
                    <a:pt x="1225" y="96"/>
                  </a:lnTo>
                  <a:lnTo>
                    <a:pt x="1351" y="78"/>
                  </a:lnTo>
                  <a:lnTo>
                    <a:pt x="2577" y="0"/>
                  </a:lnTo>
                  <a:lnTo>
                    <a:pt x="2577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44" name="Freeform 24">
              <a:extLst>
                <a:ext uri="{FF2B5EF4-FFF2-40B4-BE49-F238E27FC236}">
                  <a16:creationId xmlns:a16="http://schemas.microsoft.com/office/drawing/2014/main" id="{402374F3-E9E3-44C8-8005-9CC1F2B99AD0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2934" y="3773"/>
              <a:ext cx="84" cy="95"/>
            </a:xfrm>
            <a:custGeom>
              <a:avLst/>
              <a:gdLst>
                <a:gd name="T0" fmla="*/ 36 w 84"/>
                <a:gd name="T1" fmla="*/ 95 h 95"/>
                <a:gd name="T2" fmla="*/ 60 w 84"/>
                <a:gd name="T3" fmla="*/ 77 h 95"/>
                <a:gd name="T4" fmla="*/ 78 w 84"/>
                <a:gd name="T5" fmla="*/ 53 h 95"/>
                <a:gd name="T6" fmla="*/ 84 w 84"/>
                <a:gd name="T7" fmla="*/ 42 h 95"/>
                <a:gd name="T8" fmla="*/ 84 w 84"/>
                <a:gd name="T9" fmla="*/ 30 h 95"/>
                <a:gd name="T10" fmla="*/ 72 w 84"/>
                <a:gd name="T11" fmla="*/ 6 h 95"/>
                <a:gd name="T12" fmla="*/ 42 w 84"/>
                <a:gd name="T13" fmla="*/ 0 h 95"/>
                <a:gd name="T14" fmla="*/ 30 w 84"/>
                <a:gd name="T15" fmla="*/ 0 h 95"/>
                <a:gd name="T16" fmla="*/ 12 w 84"/>
                <a:gd name="T17" fmla="*/ 12 h 95"/>
                <a:gd name="T18" fmla="*/ 0 w 84"/>
                <a:gd name="T19" fmla="*/ 24 h 95"/>
                <a:gd name="T20" fmla="*/ 0 w 84"/>
                <a:gd name="T21" fmla="*/ 36 h 95"/>
                <a:gd name="T22" fmla="*/ 6 w 84"/>
                <a:gd name="T23" fmla="*/ 59 h 95"/>
                <a:gd name="T24" fmla="*/ 24 w 84"/>
                <a:gd name="T25" fmla="*/ 83 h 95"/>
                <a:gd name="T26" fmla="*/ 36 w 84"/>
                <a:gd name="T27" fmla="*/ 95 h 95"/>
                <a:gd name="T28" fmla="*/ 36 w 84"/>
                <a:gd name="T29" fmla="*/ 95 h 95"/>
                <a:gd name="T30" fmla="*/ 48 w 84"/>
                <a:gd name="T31" fmla="*/ 12 h 95"/>
                <a:gd name="T32" fmla="*/ 66 w 84"/>
                <a:gd name="T33" fmla="*/ 18 h 95"/>
                <a:gd name="T34" fmla="*/ 72 w 84"/>
                <a:gd name="T35" fmla="*/ 30 h 95"/>
                <a:gd name="T36" fmla="*/ 72 w 84"/>
                <a:gd name="T37" fmla="*/ 42 h 95"/>
                <a:gd name="T38" fmla="*/ 66 w 84"/>
                <a:gd name="T39" fmla="*/ 53 h 95"/>
                <a:gd name="T40" fmla="*/ 48 w 84"/>
                <a:gd name="T41" fmla="*/ 71 h 95"/>
                <a:gd name="T42" fmla="*/ 42 w 84"/>
                <a:gd name="T43" fmla="*/ 77 h 95"/>
                <a:gd name="T44" fmla="*/ 36 w 84"/>
                <a:gd name="T45" fmla="*/ 77 h 95"/>
                <a:gd name="T46" fmla="*/ 24 w 84"/>
                <a:gd name="T47" fmla="*/ 65 h 95"/>
                <a:gd name="T48" fmla="*/ 18 w 84"/>
                <a:gd name="T49" fmla="*/ 48 h 95"/>
                <a:gd name="T50" fmla="*/ 18 w 84"/>
                <a:gd name="T51" fmla="*/ 30 h 95"/>
                <a:gd name="T52" fmla="*/ 30 w 84"/>
                <a:gd name="T53" fmla="*/ 12 h 95"/>
                <a:gd name="T54" fmla="*/ 48 w 84"/>
                <a:gd name="T55" fmla="*/ 12 h 95"/>
                <a:gd name="T56" fmla="*/ 48 w 84"/>
                <a:gd name="T57" fmla="*/ 1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84" h="95">
                  <a:moveTo>
                    <a:pt x="36" y="95"/>
                  </a:moveTo>
                  <a:lnTo>
                    <a:pt x="60" y="77"/>
                  </a:lnTo>
                  <a:lnTo>
                    <a:pt x="78" y="53"/>
                  </a:lnTo>
                  <a:lnTo>
                    <a:pt x="84" y="42"/>
                  </a:lnTo>
                  <a:lnTo>
                    <a:pt x="84" y="30"/>
                  </a:lnTo>
                  <a:lnTo>
                    <a:pt x="72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12" y="12"/>
                  </a:lnTo>
                  <a:lnTo>
                    <a:pt x="0" y="24"/>
                  </a:lnTo>
                  <a:lnTo>
                    <a:pt x="0" y="36"/>
                  </a:lnTo>
                  <a:lnTo>
                    <a:pt x="6" y="59"/>
                  </a:lnTo>
                  <a:lnTo>
                    <a:pt x="24" y="83"/>
                  </a:lnTo>
                  <a:lnTo>
                    <a:pt x="36" y="95"/>
                  </a:lnTo>
                  <a:lnTo>
                    <a:pt x="36" y="95"/>
                  </a:lnTo>
                  <a:close/>
                  <a:moveTo>
                    <a:pt x="48" y="12"/>
                  </a:moveTo>
                  <a:lnTo>
                    <a:pt x="66" y="18"/>
                  </a:lnTo>
                  <a:lnTo>
                    <a:pt x="72" y="30"/>
                  </a:lnTo>
                  <a:lnTo>
                    <a:pt x="72" y="42"/>
                  </a:lnTo>
                  <a:lnTo>
                    <a:pt x="66" y="53"/>
                  </a:lnTo>
                  <a:lnTo>
                    <a:pt x="48" y="71"/>
                  </a:lnTo>
                  <a:lnTo>
                    <a:pt x="42" y="77"/>
                  </a:lnTo>
                  <a:lnTo>
                    <a:pt x="36" y="77"/>
                  </a:lnTo>
                  <a:lnTo>
                    <a:pt x="24" y="65"/>
                  </a:lnTo>
                  <a:lnTo>
                    <a:pt x="18" y="48"/>
                  </a:lnTo>
                  <a:lnTo>
                    <a:pt x="18" y="30"/>
                  </a:lnTo>
                  <a:lnTo>
                    <a:pt x="30" y="12"/>
                  </a:lnTo>
                  <a:lnTo>
                    <a:pt x="48" y="12"/>
                  </a:lnTo>
                  <a:lnTo>
                    <a:pt x="48" y="1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45" name="Freeform 25">
              <a:extLst>
                <a:ext uri="{FF2B5EF4-FFF2-40B4-BE49-F238E27FC236}">
                  <a16:creationId xmlns:a16="http://schemas.microsoft.com/office/drawing/2014/main" id="{BA9B98AA-54B3-4C0E-9CB4-40CFF2CE04AB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779" y="3872"/>
              <a:ext cx="90" cy="108"/>
            </a:xfrm>
            <a:custGeom>
              <a:avLst/>
              <a:gdLst>
                <a:gd name="T0" fmla="*/ 12 w 90"/>
                <a:gd name="T1" fmla="*/ 96 h 108"/>
                <a:gd name="T2" fmla="*/ 24 w 90"/>
                <a:gd name="T3" fmla="*/ 108 h 108"/>
                <a:gd name="T4" fmla="*/ 42 w 90"/>
                <a:gd name="T5" fmla="*/ 108 h 108"/>
                <a:gd name="T6" fmla="*/ 66 w 90"/>
                <a:gd name="T7" fmla="*/ 102 h 108"/>
                <a:gd name="T8" fmla="*/ 84 w 90"/>
                <a:gd name="T9" fmla="*/ 78 h 108"/>
                <a:gd name="T10" fmla="*/ 90 w 90"/>
                <a:gd name="T11" fmla="*/ 66 h 108"/>
                <a:gd name="T12" fmla="*/ 84 w 90"/>
                <a:gd name="T13" fmla="*/ 48 h 108"/>
                <a:gd name="T14" fmla="*/ 66 w 90"/>
                <a:gd name="T15" fmla="*/ 24 h 108"/>
                <a:gd name="T16" fmla="*/ 48 w 90"/>
                <a:gd name="T17" fmla="*/ 12 h 108"/>
                <a:gd name="T18" fmla="*/ 36 w 90"/>
                <a:gd name="T19" fmla="*/ 0 h 108"/>
                <a:gd name="T20" fmla="*/ 30 w 90"/>
                <a:gd name="T21" fmla="*/ 0 h 108"/>
                <a:gd name="T22" fmla="*/ 30 w 90"/>
                <a:gd name="T23" fmla="*/ 0 h 108"/>
                <a:gd name="T24" fmla="*/ 24 w 90"/>
                <a:gd name="T25" fmla="*/ 0 h 108"/>
                <a:gd name="T26" fmla="*/ 12 w 90"/>
                <a:gd name="T27" fmla="*/ 30 h 108"/>
                <a:gd name="T28" fmla="*/ 0 w 90"/>
                <a:gd name="T29" fmla="*/ 54 h 108"/>
                <a:gd name="T30" fmla="*/ 0 w 90"/>
                <a:gd name="T31" fmla="*/ 78 h 108"/>
                <a:gd name="T32" fmla="*/ 12 w 90"/>
                <a:gd name="T33" fmla="*/ 96 h 108"/>
                <a:gd name="T34" fmla="*/ 12 w 90"/>
                <a:gd name="T35" fmla="*/ 96 h 108"/>
                <a:gd name="T36" fmla="*/ 12 w 90"/>
                <a:gd name="T37" fmla="*/ 72 h 108"/>
                <a:gd name="T38" fmla="*/ 18 w 90"/>
                <a:gd name="T39" fmla="*/ 54 h 108"/>
                <a:gd name="T40" fmla="*/ 24 w 90"/>
                <a:gd name="T41" fmla="*/ 36 h 108"/>
                <a:gd name="T42" fmla="*/ 30 w 90"/>
                <a:gd name="T43" fmla="*/ 18 h 108"/>
                <a:gd name="T44" fmla="*/ 30 w 90"/>
                <a:gd name="T45" fmla="*/ 12 h 108"/>
                <a:gd name="T46" fmla="*/ 48 w 90"/>
                <a:gd name="T47" fmla="*/ 24 h 108"/>
                <a:gd name="T48" fmla="*/ 66 w 90"/>
                <a:gd name="T49" fmla="*/ 36 h 108"/>
                <a:gd name="T50" fmla="*/ 78 w 90"/>
                <a:gd name="T51" fmla="*/ 54 h 108"/>
                <a:gd name="T52" fmla="*/ 78 w 90"/>
                <a:gd name="T53" fmla="*/ 72 h 108"/>
                <a:gd name="T54" fmla="*/ 72 w 90"/>
                <a:gd name="T55" fmla="*/ 84 h 108"/>
                <a:gd name="T56" fmla="*/ 48 w 90"/>
                <a:gd name="T57" fmla="*/ 96 h 108"/>
                <a:gd name="T58" fmla="*/ 36 w 90"/>
                <a:gd name="T59" fmla="*/ 96 h 108"/>
                <a:gd name="T60" fmla="*/ 24 w 90"/>
                <a:gd name="T61" fmla="*/ 90 h 108"/>
                <a:gd name="T62" fmla="*/ 18 w 90"/>
                <a:gd name="T63" fmla="*/ 84 h 108"/>
                <a:gd name="T64" fmla="*/ 12 w 90"/>
                <a:gd name="T65" fmla="*/ 72 h 108"/>
                <a:gd name="T66" fmla="*/ 12 w 90"/>
                <a:gd name="T67" fmla="*/ 72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0" h="108">
                  <a:moveTo>
                    <a:pt x="12" y="96"/>
                  </a:moveTo>
                  <a:lnTo>
                    <a:pt x="24" y="108"/>
                  </a:lnTo>
                  <a:lnTo>
                    <a:pt x="42" y="108"/>
                  </a:lnTo>
                  <a:lnTo>
                    <a:pt x="66" y="102"/>
                  </a:lnTo>
                  <a:lnTo>
                    <a:pt x="84" y="78"/>
                  </a:lnTo>
                  <a:lnTo>
                    <a:pt x="90" y="66"/>
                  </a:lnTo>
                  <a:lnTo>
                    <a:pt x="84" y="48"/>
                  </a:lnTo>
                  <a:lnTo>
                    <a:pt x="66" y="24"/>
                  </a:lnTo>
                  <a:lnTo>
                    <a:pt x="48" y="12"/>
                  </a:lnTo>
                  <a:lnTo>
                    <a:pt x="36" y="0"/>
                  </a:lnTo>
                  <a:lnTo>
                    <a:pt x="30" y="0"/>
                  </a:lnTo>
                  <a:lnTo>
                    <a:pt x="30" y="0"/>
                  </a:lnTo>
                  <a:lnTo>
                    <a:pt x="24" y="0"/>
                  </a:lnTo>
                  <a:lnTo>
                    <a:pt x="12" y="30"/>
                  </a:lnTo>
                  <a:lnTo>
                    <a:pt x="0" y="54"/>
                  </a:lnTo>
                  <a:lnTo>
                    <a:pt x="0" y="78"/>
                  </a:lnTo>
                  <a:lnTo>
                    <a:pt x="12" y="96"/>
                  </a:lnTo>
                  <a:lnTo>
                    <a:pt x="12" y="96"/>
                  </a:lnTo>
                  <a:close/>
                  <a:moveTo>
                    <a:pt x="12" y="72"/>
                  </a:moveTo>
                  <a:lnTo>
                    <a:pt x="18" y="54"/>
                  </a:lnTo>
                  <a:lnTo>
                    <a:pt x="24" y="36"/>
                  </a:lnTo>
                  <a:lnTo>
                    <a:pt x="30" y="18"/>
                  </a:lnTo>
                  <a:lnTo>
                    <a:pt x="30" y="12"/>
                  </a:lnTo>
                  <a:lnTo>
                    <a:pt x="48" y="24"/>
                  </a:lnTo>
                  <a:lnTo>
                    <a:pt x="66" y="36"/>
                  </a:lnTo>
                  <a:lnTo>
                    <a:pt x="78" y="54"/>
                  </a:lnTo>
                  <a:lnTo>
                    <a:pt x="78" y="72"/>
                  </a:lnTo>
                  <a:lnTo>
                    <a:pt x="72" y="84"/>
                  </a:lnTo>
                  <a:lnTo>
                    <a:pt x="48" y="96"/>
                  </a:lnTo>
                  <a:lnTo>
                    <a:pt x="36" y="96"/>
                  </a:lnTo>
                  <a:lnTo>
                    <a:pt x="24" y="90"/>
                  </a:lnTo>
                  <a:lnTo>
                    <a:pt x="18" y="84"/>
                  </a:lnTo>
                  <a:lnTo>
                    <a:pt x="12" y="72"/>
                  </a:lnTo>
                  <a:lnTo>
                    <a:pt x="12" y="72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46" name="Freeform 26">
              <a:extLst>
                <a:ext uri="{FF2B5EF4-FFF2-40B4-BE49-F238E27FC236}">
                  <a16:creationId xmlns:a16="http://schemas.microsoft.com/office/drawing/2014/main" id="{2503A4C6-2C6C-42B7-8DAB-124EACFEC146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2400" y="3872"/>
              <a:ext cx="72" cy="90"/>
            </a:xfrm>
            <a:custGeom>
              <a:avLst/>
              <a:gdLst>
                <a:gd name="T0" fmla="*/ 71 w 71"/>
                <a:gd name="T1" fmla="*/ 90 h 90"/>
                <a:gd name="T2" fmla="*/ 71 w 71"/>
                <a:gd name="T3" fmla="*/ 60 h 90"/>
                <a:gd name="T4" fmla="*/ 71 w 71"/>
                <a:gd name="T5" fmla="*/ 36 h 90"/>
                <a:gd name="T6" fmla="*/ 60 w 71"/>
                <a:gd name="T7" fmla="*/ 12 h 90"/>
                <a:gd name="T8" fmla="*/ 36 w 71"/>
                <a:gd name="T9" fmla="*/ 0 h 90"/>
                <a:gd name="T10" fmla="*/ 12 w 71"/>
                <a:gd name="T11" fmla="*/ 12 h 90"/>
                <a:gd name="T12" fmla="*/ 0 w 71"/>
                <a:gd name="T13" fmla="*/ 36 h 90"/>
                <a:gd name="T14" fmla="*/ 6 w 71"/>
                <a:gd name="T15" fmla="*/ 60 h 90"/>
                <a:gd name="T16" fmla="*/ 30 w 71"/>
                <a:gd name="T17" fmla="*/ 78 h 90"/>
                <a:gd name="T18" fmla="*/ 54 w 71"/>
                <a:gd name="T19" fmla="*/ 90 h 90"/>
                <a:gd name="T20" fmla="*/ 71 w 71"/>
                <a:gd name="T21" fmla="*/ 90 h 90"/>
                <a:gd name="T22" fmla="*/ 71 w 71"/>
                <a:gd name="T23" fmla="*/ 90 h 90"/>
                <a:gd name="T24" fmla="*/ 24 w 71"/>
                <a:gd name="T25" fmla="*/ 18 h 90"/>
                <a:gd name="T26" fmla="*/ 42 w 71"/>
                <a:gd name="T27" fmla="*/ 18 h 90"/>
                <a:gd name="T28" fmla="*/ 54 w 71"/>
                <a:gd name="T29" fmla="*/ 18 h 90"/>
                <a:gd name="T30" fmla="*/ 60 w 71"/>
                <a:gd name="T31" fmla="*/ 42 h 90"/>
                <a:gd name="T32" fmla="*/ 60 w 71"/>
                <a:gd name="T33" fmla="*/ 66 h 90"/>
                <a:gd name="T34" fmla="*/ 60 w 71"/>
                <a:gd name="T35" fmla="*/ 72 h 90"/>
                <a:gd name="T36" fmla="*/ 60 w 71"/>
                <a:gd name="T37" fmla="*/ 78 h 90"/>
                <a:gd name="T38" fmla="*/ 42 w 71"/>
                <a:gd name="T39" fmla="*/ 72 h 90"/>
                <a:gd name="T40" fmla="*/ 24 w 71"/>
                <a:gd name="T41" fmla="*/ 66 h 90"/>
                <a:gd name="T42" fmla="*/ 12 w 71"/>
                <a:gd name="T43" fmla="*/ 48 h 90"/>
                <a:gd name="T44" fmla="*/ 12 w 71"/>
                <a:gd name="T45" fmla="*/ 30 h 90"/>
                <a:gd name="T46" fmla="*/ 24 w 71"/>
                <a:gd name="T47" fmla="*/ 18 h 90"/>
                <a:gd name="T48" fmla="*/ 24 w 71"/>
                <a:gd name="T49" fmla="*/ 18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</a:cxnLst>
              <a:rect l="0" t="0" r="r" b="b"/>
              <a:pathLst>
                <a:path w="71" h="90">
                  <a:moveTo>
                    <a:pt x="71" y="90"/>
                  </a:moveTo>
                  <a:lnTo>
                    <a:pt x="71" y="60"/>
                  </a:lnTo>
                  <a:lnTo>
                    <a:pt x="71" y="36"/>
                  </a:lnTo>
                  <a:lnTo>
                    <a:pt x="60" y="12"/>
                  </a:lnTo>
                  <a:lnTo>
                    <a:pt x="36" y="0"/>
                  </a:lnTo>
                  <a:lnTo>
                    <a:pt x="12" y="12"/>
                  </a:lnTo>
                  <a:lnTo>
                    <a:pt x="0" y="36"/>
                  </a:lnTo>
                  <a:lnTo>
                    <a:pt x="6" y="60"/>
                  </a:lnTo>
                  <a:lnTo>
                    <a:pt x="30" y="78"/>
                  </a:lnTo>
                  <a:lnTo>
                    <a:pt x="54" y="90"/>
                  </a:lnTo>
                  <a:lnTo>
                    <a:pt x="71" y="90"/>
                  </a:lnTo>
                  <a:lnTo>
                    <a:pt x="71" y="90"/>
                  </a:lnTo>
                  <a:close/>
                  <a:moveTo>
                    <a:pt x="24" y="18"/>
                  </a:moveTo>
                  <a:lnTo>
                    <a:pt x="42" y="18"/>
                  </a:lnTo>
                  <a:lnTo>
                    <a:pt x="54" y="18"/>
                  </a:lnTo>
                  <a:lnTo>
                    <a:pt x="60" y="42"/>
                  </a:lnTo>
                  <a:lnTo>
                    <a:pt x="60" y="66"/>
                  </a:lnTo>
                  <a:lnTo>
                    <a:pt x="60" y="72"/>
                  </a:lnTo>
                  <a:lnTo>
                    <a:pt x="60" y="78"/>
                  </a:lnTo>
                  <a:lnTo>
                    <a:pt x="42" y="72"/>
                  </a:lnTo>
                  <a:lnTo>
                    <a:pt x="24" y="66"/>
                  </a:lnTo>
                  <a:lnTo>
                    <a:pt x="12" y="48"/>
                  </a:lnTo>
                  <a:lnTo>
                    <a:pt x="12" y="30"/>
                  </a:lnTo>
                  <a:lnTo>
                    <a:pt x="24" y="18"/>
                  </a:lnTo>
                  <a:lnTo>
                    <a:pt x="24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47" name="Oval 27">
              <a:extLst>
                <a:ext uri="{FF2B5EF4-FFF2-40B4-BE49-F238E27FC236}">
                  <a16:creationId xmlns:a16="http://schemas.microsoft.com/office/drawing/2014/main" id="{C99A7419-E531-47FA-830C-C2036E57C864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444" y="3838"/>
              <a:ext cx="1380" cy="389"/>
            </a:xfrm>
            <a:prstGeom prst="ellipse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48" name="Oval 28">
              <a:extLst>
                <a:ext uri="{FF2B5EF4-FFF2-40B4-BE49-F238E27FC236}">
                  <a16:creationId xmlns:a16="http://schemas.microsoft.com/office/drawing/2014/main" id="{4EFB49E4-62DD-4750-B66D-AA32A699E849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394" y="3834"/>
              <a:ext cx="1502" cy="288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49" name="Oval 29">
              <a:extLst>
                <a:ext uri="{FF2B5EF4-FFF2-40B4-BE49-F238E27FC236}">
                  <a16:creationId xmlns:a16="http://schemas.microsoft.com/office/drawing/2014/main" id="{E248ECF4-4BF7-499F-ABE3-3FA5F69BDEDC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2441" y="3860"/>
              <a:ext cx="1425" cy="220"/>
            </a:xfrm>
            <a:prstGeom prst="ellipse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50" name="Freeform 30">
              <a:extLst>
                <a:ext uri="{FF2B5EF4-FFF2-40B4-BE49-F238E27FC236}">
                  <a16:creationId xmlns:a16="http://schemas.microsoft.com/office/drawing/2014/main" id="{4693BA16-E7FA-456B-9E0E-070675ED47FF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3743" y="3788"/>
              <a:ext cx="90" cy="96"/>
            </a:xfrm>
            <a:custGeom>
              <a:avLst/>
              <a:gdLst>
                <a:gd name="T0" fmla="*/ 66 w 90"/>
                <a:gd name="T1" fmla="*/ 96 h 96"/>
                <a:gd name="T2" fmla="*/ 78 w 90"/>
                <a:gd name="T3" fmla="*/ 66 h 96"/>
                <a:gd name="T4" fmla="*/ 90 w 90"/>
                <a:gd name="T5" fmla="*/ 42 h 96"/>
                <a:gd name="T6" fmla="*/ 78 w 90"/>
                <a:gd name="T7" fmla="*/ 18 h 96"/>
                <a:gd name="T8" fmla="*/ 60 w 90"/>
                <a:gd name="T9" fmla="*/ 0 h 96"/>
                <a:gd name="T10" fmla="*/ 30 w 90"/>
                <a:gd name="T11" fmla="*/ 6 h 96"/>
                <a:gd name="T12" fmla="*/ 18 w 90"/>
                <a:gd name="T13" fmla="*/ 18 h 96"/>
                <a:gd name="T14" fmla="*/ 6 w 90"/>
                <a:gd name="T15" fmla="*/ 30 h 96"/>
                <a:gd name="T16" fmla="*/ 0 w 90"/>
                <a:gd name="T17" fmla="*/ 42 h 96"/>
                <a:gd name="T18" fmla="*/ 6 w 90"/>
                <a:gd name="T19" fmla="*/ 60 h 96"/>
                <a:gd name="T20" fmla="*/ 24 w 90"/>
                <a:gd name="T21" fmla="*/ 78 h 96"/>
                <a:gd name="T22" fmla="*/ 48 w 90"/>
                <a:gd name="T23" fmla="*/ 90 h 96"/>
                <a:gd name="T24" fmla="*/ 66 w 90"/>
                <a:gd name="T25" fmla="*/ 96 h 96"/>
                <a:gd name="T26" fmla="*/ 66 w 90"/>
                <a:gd name="T27" fmla="*/ 96 h 96"/>
                <a:gd name="T28" fmla="*/ 42 w 90"/>
                <a:gd name="T29" fmla="*/ 18 h 96"/>
                <a:gd name="T30" fmla="*/ 60 w 90"/>
                <a:gd name="T31" fmla="*/ 18 h 96"/>
                <a:gd name="T32" fmla="*/ 72 w 90"/>
                <a:gd name="T33" fmla="*/ 24 h 96"/>
                <a:gd name="T34" fmla="*/ 72 w 90"/>
                <a:gd name="T35" fmla="*/ 36 h 96"/>
                <a:gd name="T36" fmla="*/ 72 w 90"/>
                <a:gd name="T37" fmla="*/ 48 h 96"/>
                <a:gd name="T38" fmla="*/ 66 w 90"/>
                <a:gd name="T39" fmla="*/ 72 h 96"/>
                <a:gd name="T40" fmla="*/ 60 w 90"/>
                <a:gd name="T41" fmla="*/ 78 h 96"/>
                <a:gd name="T42" fmla="*/ 60 w 90"/>
                <a:gd name="T43" fmla="*/ 84 h 96"/>
                <a:gd name="T44" fmla="*/ 42 w 90"/>
                <a:gd name="T45" fmla="*/ 72 h 96"/>
                <a:gd name="T46" fmla="*/ 30 w 90"/>
                <a:gd name="T47" fmla="*/ 66 h 96"/>
                <a:gd name="T48" fmla="*/ 18 w 90"/>
                <a:gd name="T49" fmla="*/ 42 h 96"/>
                <a:gd name="T50" fmla="*/ 24 w 90"/>
                <a:gd name="T51" fmla="*/ 30 h 96"/>
                <a:gd name="T52" fmla="*/ 42 w 90"/>
                <a:gd name="T53" fmla="*/ 18 h 96"/>
                <a:gd name="T54" fmla="*/ 42 w 90"/>
                <a:gd name="T55" fmla="*/ 18 h 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</a:cxnLst>
              <a:rect l="0" t="0" r="r" b="b"/>
              <a:pathLst>
                <a:path w="90" h="96">
                  <a:moveTo>
                    <a:pt x="66" y="96"/>
                  </a:moveTo>
                  <a:lnTo>
                    <a:pt x="78" y="66"/>
                  </a:lnTo>
                  <a:lnTo>
                    <a:pt x="90" y="42"/>
                  </a:lnTo>
                  <a:lnTo>
                    <a:pt x="78" y="18"/>
                  </a:lnTo>
                  <a:lnTo>
                    <a:pt x="60" y="0"/>
                  </a:lnTo>
                  <a:lnTo>
                    <a:pt x="30" y="6"/>
                  </a:lnTo>
                  <a:lnTo>
                    <a:pt x="18" y="18"/>
                  </a:lnTo>
                  <a:lnTo>
                    <a:pt x="6" y="30"/>
                  </a:lnTo>
                  <a:lnTo>
                    <a:pt x="0" y="42"/>
                  </a:lnTo>
                  <a:lnTo>
                    <a:pt x="6" y="60"/>
                  </a:lnTo>
                  <a:lnTo>
                    <a:pt x="24" y="78"/>
                  </a:lnTo>
                  <a:lnTo>
                    <a:pt x="48" y="90"/>
                  </a:lnTo>
                  <a:lnTo>
                    <a:pt x="66" y="96"/>
                  </a:lnTo>
                  <a:lnTo>
                    <a:pt x="66" y="96"/>
                  </a:lnTo>
                  <a:close/>
                  <a:moveTo>
                    <a:pt x="42" y="18"/>
                  </a:moveTo>
                  <a:lnTo>
                    <a:pt x="60" y="18"/>
                  </a:lnTo>
                  <a:lnTo>
                    <a:pt x="72" y="24"/>
                  </a:lnTo>
                  <a:lnTo>
                    <a:pt x="72" y="36"/>
                  </a:lnTo>
                  <a:lnTo>
                    <a:pt x="72" y="48"/>
                  </a:lnTo>
                  <a:lnTo>
                    <a:pt x="66" y="72"/>
                  </a:lnTo>
                  <a:lnTo>
                    <a:pt x="60" y="78"/>
                  </a:lnTo>
                  <a:lnTo>
                    <a:pt x="60" y="84"/>
                  </a:lnTo>
                  <a:lnTo>
                    <a:pt x="42" y="72"/>
                  </a:lnTo>
                  <a:lnTo>
                    <a:pt x="30" y="66"/>
                  </a:lnTo>
                  <a:lnTo>
                    <a:pt x="18" y="42"/>
                  </a:lnTo>
                  <a:lnTo>
                    <a:pt x="24" y="30"/>
                  </a:lnTo>
                  <a:lnTo>
                    <a:pt x="42" y="18"/>
                  </a:lnTo>
                  <a:lnTo>
                    <a:pt x="42" y="18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51" name="Freeform 31">
              <a:extLst>
                <a:ext uri="{FF2B5EF4-FFF2-40B4-BE49-F238E27FC236}">
                  <a16:creationId xmlns:a16="http://schemas.microsoft.com/office/drawing/2014/main" id="{243BA64D-FA28-457D-B5BB-47FBDF5D99D5}"/>
                </a:ext>
              </a:extLst>
            </p:cNvPr>
            <p:cNvSpPr>
              <a:spLocks noEditPoints="1"/>
            </p:cNvSpPr>
            <p:nvPr userDrawn="1"/>
          </p:nvSpPr>
          <p:spPr bwMode="ltGray">
            <a:xfrm>
              <a:off x="5422" y="3603"/>
              <a:ext cx="72" cy="108"/>
            </a:xfrm>
            <a:custGeom>
              <a:avLst/>
              <a:gdLst>
                <a:gd name="T0" fmla="*/ 0 w 72"/>
                <a:gd name="T1" fmla="*/ 90 h 108"/>
                <a:gd name="T2" fmla="*/ 12 w 72"/>
                <a:gd name="T3" fmla="*/ 102 h 108"/>
                <a:gd name="T4" fmla="*/ 24 w 72"/>
                <a:gd name="T5" fmla="*/ 108 h 108"/>
                <a:gd name="T6" fmla="*/ 48 w 72"/>
                <a:gd name="T7" fmla="*/ 108 h 108"/>
                <a:gd name="T8" fmla="*/ 66 w 72"/>
                <a:gd name="T9" fmla="*/ 96 h 108"/>
                <a:gd name="T10" fmla="*/ 72 w 72"/>
                <a:gd name="T11" fmla="*/ 66 h 108"/>
                <a:gd name="T12" fmla="*/ 66 w 72"/>
                <a:gd name="T13" fmla="*/ 42 h 108"/>
                <a:gd name="T14" fmla="*/ 60 w 72"/>
                <a:gd name="T15" fmla="*/ 18 h 108"/>
                <a:gd name="T16" fmla="*/ 48 w 72"/>
                <a:gd name="T17" fmla="*/ 6 h 108"/>
                <a:gd name="T18" fmla="*/ 42 w 72"/>
                <a:gd name="T19" fmla="*/ 0 h 108"/>
                <a:gd name="T20" fmla="*/ 42 w 72"/>
                <a:gd name="T21" fmla="*/ 0 h 108"/>
                <a:gd name="T22" fmla="*/ 36 w 72"/>
                <a:gd name="T23" fmla="*/ 0 h 108"/>
                <a:gd name="T24" fmla="*/ 18 w 72"/>
                <a:gd name="T25" fmla="*/ 24 h 108"/>
                <a:gd name="T26" fmla="*/ 6 w 72"/>
                <a:gd name="T27" fmla="*/ 48 h 108"/>
                <a:gd name="T28" fmla="*/ 0 w 72"/>
                <a:gd name="T29" fmla="*/ 66 h 108"/>
                <a:gd name="T30" fmla="*/ 0 w 72"/>
                <a:gd name="T31" fmla="*/ 90 h 108"/>
                <a:gd name="T32" fmla="*/ 0 w 72"/>
                <a:gd name="T33" fmla="*/ 90 h 108"/>
                <a:gd name="T34" fmla="*/ 12 w 72"/>
                <a:gd name="T35" fmla="*/ 66 h 108"/>
                <a:gd name="T36" fmla="*/ 18 w 72"/>
                <a:gd name="T37" fmla="*/ 48 h 108"/>
                <a:gd name="T38" fmla="*/ 24 w 72"/>
                <a:gd name="T39" fmla="*/ 36 h 108"/>
                <a:gd name="T40" fmla="*/ 30 w 72"/>
                <a:gd name="T41" fmla="*/ 24 h 108"/>
                <a:gd name="T42" fmla="*/ 36 w 72"/>
                <a:gd name="T43" fmla="*/ 18 h 108"/>
                <a:gd name="T44" fmla="*/ 54 w 72"/>
                <a:gd name="T45" fmla="*/ 30 h 108"/>
                <a:gd name="T46" fmla="*/ 60 w 72"/>
                <a:gd name="T47" fmla="*/ 48 h 108"/>
                <a:gd name="T48" fmla="*/ 66 w 72"/>
                <a:gd name="T49" fmla="*/ 72 h 108"/>
                <a:gd name="T50" fmla="*/ 66 w 72"/>
                <a:gd name="T51" fmla="*/ 84 h 108"/>
                <a:gd name="T52" fmla="*/ 54 w 72"/>
                <a:gd name="T53" fmla="*/ 96 h 108"/>
                <a:gd name="T54" fmla="*/ 30 w 72"/>
                <a:gd name="T55" fmla="*/ 102 h 108"/>
                <a:gd name="T56" fmla="*/ 24 w 72"/>
                <a:gd name="T57" fmla="*/ 96 h 108"/>
                <a:gd name="T58" fmla="*/ 12 w 72"/>
                <a:gd name="T59" fmla="*/ 90 h 108"/>
                <a:gd name="T60" fmla="*/ 12 w 72"/>
                <a:gd name="T61" fmla="*/ 78 h 108"/>
                <a:gd name="T62" fmla="*/ 12 w 72"/>
                <a:gd name="T63" fmla="*/ 66 h 108"/>
                <a:gd name="T64" fmla="*/ 12 w 72"/>
                <a:gd name="T65" fmla="*/ 66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72" h="108">
                  <a:moveTo>
                    <a:pt x="0" y="90"/>
                  </a:moveTo>
                  <a:lnTo>
                    <a:pt x="12" y="102"/>
                  </a:lnTo>
                  <a:lnTo>
                    <a:pt x="24" y="108"/>
                  </a:lnTo>
                  <a:lnTo>
                    <a:pt x="48" y="108"/>
                  </a:lnTo>
                  <a:lnTo>
                    <a:pt x="66" y="96"/>
                  </a:lnTo>
                  <a:lnTo>
                    <a:pt x="72" y="66"/>
                  </a:lnTo>
                  <a:lnTo>
                    <a:pt x="66" y="42"/>
                  </a:lnTo>
                  <a:lnTo>
                    <a:pt x="60" y="18"/>
                  </a:lnTo>
                  <a:lnTo>
                    <a:pt x="48" y="6"/>
                  </a:lnTo>
                  <a:lnTo>
                    <a:pt x="42" y="0"/>
                  </a:lnTo>
                  <a:lnTo>
                    <a:pt x="42" y="0"/>
                  </a:lnTo>
                  <a:lnTo>
                    <a:pt x="36" y="0"/>
                  </a:lnTo>
                  <a:lnTo>
                    <a:pt x="18" y="24"/>
                  </a:lnTo>
                  <a:lnTo>
                    <a:pt x="6" y="48"/>
                  </a:lnTo>
                  <a:lnTo>
                    <a:pt x="0" y="66"/>
                  </a:lnTo>
                  <a:lnTo>
                    <a:pt x="0" y="90"/>
                  </a:lnTo>
                  <a:lnTo>
                    <a:pt x="0" y="90"/>
                  </a:lnTo>
                  <a:close/>
                  <a:moveTo>
                    <a:pt x="12" y="66"/>
                  </a:moveTo>
                  <a:lnTo>
                    <a:pt x="18" y="48"/>
                  </a:lnTo>
                  <a:lnTo>
                    <a:pt x="24" y="36"/>
                  </a:lnTo>
                  <a:lnTo>
                    <a:pt x="30" y="24"/>
                  </a:lnTo>
                  <a:lnTo>
                    <a:pt x="36" y="18"/>
                  </a:lnTo>
                  <a:lnTo>
                    <a:pt x="54" y="30"/>
                  </a:lnTo>
                  <a:lnTo>
                    <a:pt x="60" y="48"/>
                  </a:lnTo>
                  <a:lnTo>
                    <a:pt x="66" y="72"/>
                  </a:lnTo>
                  <a:lnTo>
                    <a:pt x="66" y="84"/>
                  </a:lnTo>
                  <a:lnTo>
                    <a:pt x="54" y="96"/>
                  </a:lnTo>
                  <a:lnTo>
                    <a:pt x="30" y="102"/>
                  </a:lnTo>
                  <a:lnTo>
                    <a:pt x="24" y="96"/>
                  </a:lnTo>
                  <a:lnTo>
                    <a:pt x="12" y="90"/>
                  </a:lnTo>
                  <a:lnTo>
                    <a:pt x="12" y="78"/>
                  </a:lnTo>
                  <a:lnTo>
                    <a:pt x="12" y="66"/>
                  </a:lnTo>
                  <a:lnTo>
                    <a:pt x="12" y="66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52" name="Rectangle 32">
              <a:extLst>
                <a:ext uri="{FF2B5EF4-FFF2-40B4-BE49-F238E27FC236}">
                  <a16:creationId xmlns:a16="http://schemas.microsoft.com/office/drawing/2014/main" id="{F5F779E6-B467-42EC-8DAE-7CF3408AB45F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38" y="1773"/>
              <a:ext cx="173" cy="2539"/>
            </a:xfrm>
            <a:prstGeom prst="rect">
              <a:avLst/>
            </a:pr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53" name="Rectangle 33">
              <a:extLst>
                <a:ext uri="{FF2B5EF4-FFF2-40B4-BE49-F238E27FC236}">
                  <a16:creationId xmlns:a16="http://schemas.microsoft.com/office/drawing/2014/main" id="{2D0809F2-C576-4F22-A2C7-BC4AB3FB7FB1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88" y="1545"/>
              <a:ext cx="76" cy="240"/>
            </a:xfrm>
            <a:prstGeom prst="rect">
              <a:avLst/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54" name="AutoShape 34">
              <a:extLst>
                <a:ext uri="{FF2B5EF4-FFF2-40B4-BE49-F238E27FC236}">
                  <a16:creationId xmlns:a16="http://schemas.microsoft.com/office/drawing/2014/main" id="{F461BCEC-F007-4101-85E3-1E93756C8171}"/>
                </a:ext>
              </a:extLst>
            </p:cNvPr>
            <p:cNvSpPr>
              <a:spLocks noChangeArrowheads="1"/>
            </p:cNvSpPr>
            <p:nvPr userDrawn="1"/>
          </p:nvSpPr>
          <p:spPr bwMode="ltGray">
            <a:xfrm>
              <a:off x="4220" y="1743"/>
              <a:ext cx="205" cy="52"/>
            </a:xfrm>
            <a:prstGeom prst="roundRect">
              <a:avLst>
                <a:gd name="adj" fmla="val 16667"/>
              </a:avLst>
            </a:prstGeom>
            <a:gradFill rotWithShape="0">
              <a:gsLst>
                <a:gs pos="0">
                  <a:schemeClr val="bg2"/>
                </a:gs>
                <a:gs pos="100000">
                  <a:schemeClr val="bg2">
                    <a:gamma/>
                    <a:tint val="81961"/>
                    <a:invGamma/>
                  </a:schemeClr>
                </a:gs>
              </a:gsLst>
              <a:lin ang="5400000" scaled="1"/>
            </a:gra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55" name="Freeform 35">
              <a:extLst>
                <a:ext uri="{FF2B5EF4-FFF2-40B4-BE49-F238E27FC236}">
                  <a16:creationId xmlns:a16="http://schemas.microsoft.com/office/drawing/2014/main" id="{7A6B716A-0235-4939-AEDE-9480E5630D49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306" y="1529"/>
              <a:ext cx="252" cy="1576"/>
            </a:xfrm>
            <a:custGeom>
              <a:avLst/>
              <a:gdLst>
                <a:gd name="T0" fmla="*/ 252 w 252"/>
                <a:gd name="T1" fmla="*/ 1576 h 1576"/>
                <a:gd name="T2" fmla="*/ 12 w 252"/>
                <a:gd name="T3" fmla="*/ 84 h 1576"/>
                <a:gd name="T4" fmla="*/ 12 w 252"/>
                <a:gd name="T5" fmla="*/ 60 h 1576"/>
                <a:gd name="T6" fmla="*/ 0 w 252"/>
                <a:gd name="T7" fmla="*/ 12 h 1576"/>
                <a:gd name="T8" fmla="*/ 72 w 252"/>
                <a:gd name="T9" fmla="*/ 0 h 1576"/>
                <a:gd name="T10" fmla="*/ 72 w 252"/>
                <a:gd name="T11" fmla="*/ 0 h 1576"/>
                <a:gd name="T12" fmla="*/ 78 w 252"/>
                <a:gd name="T13" fmla="*/ 48 h 1576"/>
                <a:gd name="T14" fmla="*/ 88 w 252"/>
                <a:gd name="T15" fmla="*/ 66 h 15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52" h="1576">
                  <a:moveTo>
                    <a:pt x="252" y="1576"/>
                  </a:moveTo>
                  <a:lnTo>
                    <a:pt x="12" y="84"/>
                  </a:lnTo>
                  <a:lnTo>
                    <a:pt x="12" y="60"/>
                  </a:lnTo>
                  <a:lnTo>
                    <a:pt x="0" y="12"/>
                  </a:lnTo>
                  <a:lnTo>
                    <a:pt x="72" y="0"/>
                  </a:lnTo>
                  <a:lnTo>
                    <a:pt x="72" y="0"/>
                  </a:lnTo>
                  <a:lnTo>
                    <a:pt x="78" y="48"/>
                  </a:lnTo>
                  <a:lnTo>
                    <a:pt x="88" y="66"/>
                  </a:lnTo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  <p:sp>
          <p:nvSpPr>
            <p:cNvPr id="30756" name="Freeform 36">
              <a:extLst>
                <a:ext uri="{FF2B5EF4-FFF2-40B4-BE49-F238E27FC236}">
                  <a16:creationId xmlns:a16="http://schemas.microsoft.com/office/drawing/2014/main" id="{74116A6B-70C5-48E2-8058-63A6254DA442}"/>
                </a:ext>
              </a:extLst>
            </p:cNvPr>
            <p:cNvSpPr>
              <a:spLocks/>
            </p:cNvSpPr>
            <p:nvPr userDrawn="1"/>
          </p:nvSpPr>
          <p:spPr bwMode="ltGray">
            <a:xfrm>
              <a:off x="4169" y="1421"/>
              <a:ext cx="317" cy="138"/>
            </a:xfrm>
            <a:custGeom>
              <a:avLst/>
              <a:gdLst>
                <a:gd name="T0" fmla="*/ 161 w 316"/>
                <a:gd name="T1" fmla="*/ 0 h 138"/>
                <a:gd name="T2" fmla="*/ 227 w 316"/>
                <a:gd name="T3" fmla="*/ 6 h 138"/>
                <a:gd name="T4" fmla="*/ 275 w 316"/>
                <a:gd name="T5" fmla="*/ 36 h 138"/>
                <a:gd name="T6" fmla="*/ 304 w 316"/>
                <a:gd name="T7" fmla="*/ 78 h 138"/>
                <a:gd name="T8" fmla="*/ 316 w 316"/>
                <a:gd name="T9" fmla="*/ 138 h 138"/>
                <a:gd name="T10" fmla="*/ 0 w 316"/>
                <a:gd name="T11" fmla="*/ 138 h 138"/>
                <a:gd name="T12" fmla="*/ 11 w 316"/>
                <a:gd name="T13" fmla="*/ 78 h 138"/>
                <a:gd name="T14" fmla="*/ 47 w 316"/>
                <a:gd name="T15" fmla="*/ 36 h 138"/>
                <a:gd name="T16" fmla="*/ 95 w 316"/>
                <a:gd name="T17" fmla="*/ 6 h 138"/>
                <a:gd name="T18" fmla="*/ 161 w 316"/>
                <a:gd name="T19" fmla="*/ 0 h 138"/>
                <a:gd name="T20" fmla="*/ 161 w 316"/>
                <a:gd name="T21" fmla="*/ 0 h 1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316" h="138">
                  <a:moveTo>
                    <a:pt x="161" y="0"/>
                  </a:moveTo>
                  <a:lnTo>
                    <a:pt x="227" y="6"/>
                  </a:lnTo>
                  <a:lnTo>
                    <a:pt x="275" y="36"/>
                  </a:lnTo>
                  <a:lnTo>
                    <a:pt x="304" y="78"/>
                  </a:lnTo>
                  <a:lnTo>
                    <a:pt x="316" y="138"/>
                  </a:lnTo>
                  <a:lnTo>
                    <a:pt x="0" y="138"/>
                  </a:lnTo>
                  <a:lnTo>
                    <a:pt x="11" y="78"/>
                  </a:lnTo>
                  <a:lnTo>
                    <a:pt x="47" y="36"/>
                  </a:lnTo>
                  <a:lnTo>
                    <a:pt x="95" y="6"/>
                  </a:lnTo>
                  <a:lnTo>
                    <a:pt x="161" y="0"/>
                  </a:lnTo>
                  <a:lnTo>
                    <a:pt x="161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81961"/>
                    <a:invGamma/>
                  </a:schemeClr>
                </a:gs>
                <a:gs pos="100000">
                  <a:schemeClr val="bg2"/>
                </a:gs>
              </a:gsLst>
              <a:lin ang="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 algn="just" eaLnBrk="1" hangingPunct="1">
                <a:defRPr/>
              </a:pPr>
              <a:endParaRPr lang="cs-CZ" sz="1800"/>
            </a:p>
          </p:txBody>
        </p:sp>
      </p:grpSp>
      <p:sp>
        <p:nvSpPr>
          <p:cNvPr id="30757" name="Rectangle 37">
            <a:extLst>
              <a:ext uri="{FF2B5EF4-FFF2-40B4-BE49-F238E27FC236}">
                <a16:creationId xmlns:a16="http://schemas.microsoft.com/office/drawing/2014/main" id="{CBE39096-7E5A-4202-8DA8-C8717547FD5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77813"/>
            <a:ext cx="109728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 předlohy nadpisů.</a:t>
            </a:r>
          </a:p>
        </p:txBody>
      </p:sp>
      <p:sp>
        <p:nvSpPr>
          <p:cNvPr id="30758" name="Rectangle 38">
            <a:extLst>
              <a:ext uri="{FF2B5EF4-FFF2-40B4-BE49-F238E27FC236}">
                <a16:creationId xmlns:a16="http://schemas.microsoft.com/office/drawing/2014/main" id="{6C0FF79F-8965-4FE0-BB28-D3BA54F246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600201"/>
            <a:ext cx="10972800" cy="4530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altLang="cs-CZ"/>
              <a:t>Klepnutím lze upravit styly předlohy textu.</a:t>
            </a:r>
          </a:p>
          <a:p>
            <a:pPr lvl="1"/>
            <a:r>
              <a:rPr lang="cs-CZ" altLang="cs-CZ"/>
              <a:t>Druhá úroveň</a:t>
            </a:r>
          </a:p>
          <a:p>
            <a:pPr lvl="2"/>
            <a:r>
              <a:rPr lang="cs-CZ" altLang="cs-CZ"/>
              <a:t>Třetí úroveň</a:t>
            </a:r>
          </a:p>
          <a:p>
            <a:pPr lvl="3"/>
            <a:r>
              <a:rPr lang="cs-CZ" altLang="cs-CZ"/>
              <a:t>Čtvrtá úroveň</a:t>
            </a:r>
          </a:p>
          <a:p>
            <a:pPr lvl="4"/>
            <a:r>
              <a:rPr lang="cs-CZ" altLang="cs-CZ"/>
              <a:t>Pátá úroveň</a:t>
            </a:r>
          </a:p>
        </p:txBody>
      </p:sp>
      <p:sp>
        <p:nvSpPr>
          <p:cNvPr id="30759" name="Rectangle 39">
            <a:extLst>
              <a:ext uri="{FF2B5EF4-FFF2-40B4-BE49-F238E27FC236}">
                <a16:creationId xmlns:a16="http://schemas.microsoft.com/office/drawing/2014/main" id="{5E72A400-BFF8-4A69-B72A-5EC9A8EF2E8E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78563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 eaLnBrk="1" hangingPunct="1"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0760" name="Rectangle 40">
            <a:extLst>
              <a:ext uri="{FF2B5EF4-FFF2-40B4-BE49-F238E27FC236}">
                <a16:creationId xmlns:a16="http://schemas.microsoft.com/office/drawing/2014/main" id="{FEC8277D-65B2-413A-977A-FFEEE9C63C8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78563"/>
            <a:ext cx="3860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latin typeface="+mn-lt"/>
                <a:cs typeface="Arial" panose="020B0604020202020204" pitchFamily="34" charset="0"/>
              </a:defRPr>
            </a:lvl1pPr>
          </a:lstStyle>
          <a:p>
            <a:pPr>
              <a:defRPr/>
            </a:pPr>
            <a:endParaRPr lang="cs-CZ" altLang="cs-CZ"/>
          </a:p>
        </p:txBody>
      </p:sp>
      <p:sp>
        <p:nvSpPr>
          <p:cNvPr id="30761" name="Rectangle 41">
            <a:extLst>
              <a:ext uri="{FF2B5EF4-FFF2-40B4-BE49-F238E27FC236}">
                <a16:creationId xmlns:a16="http://schemas.microsoft.com/office/drawing/2014/main" id="{03432785-FD79-466D-AEBF-64E9376CD93D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78563"/>
            <a:ext cx="2844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Tahoma" panose="020B0604030504040204" pitchFamily="34" charset="0"/>
              </a:defRPr>
            </a:lvl1pPr>
          </a:lstStyle>
          <a:p>
            <a:fld id="{E76A2421-F715-4D82-A5DC-8CD3AFB14706}" type="slidenum">
              <a:rPr lang="cs-CZ" altLang="cs-CZ"/>
              <a:pPr/>
              <a:t>‹#›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2404523786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65000"/>
        <a:buFont typeface="Wingdings" panose="05000000000000000000" pitchFamily="2" charset="2"/>
        <a:buChar char="n"/>
        <a:defRPr sz="32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8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65000"/>
        <a:buFont typeface="Wingdings" panose="05000000000000000000" pitchFamily="2" charset="2"/>
        <a:buChar char="n"/>
        <a:defRPr sz="24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folHlink"/>
        </a:buClr>
        <a:buSzPct val="65000"/>
        <a:buFont typeface="Wingdings" panose="05000000000000000000" pitchFamily="2" charset="2"/>
        <a:buChar char="n"/>
        <a:defRPr sz="2000" kern="1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C00B0EB0-9AEC-42FF-8F19-6A5CCD1773D5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/>
              <a:t>Neurčitost jako vlastnost normativního právního textu</a:t>
            </a:r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D9C53D46-CB54-4BB2-BAF2-CC86BE79AD0F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cs-CZ" altLang="cs-CZ" dirty="0"/>
              <a:t>Lukáš Hlouch</a:t>
            </a:r>
          </a:p>
          <a:p>
            <a:pPr eaLnBrk="1" hangingPunct="1">
              <a:defRPr/>
            </a:pPr>
            <a:r>
              <a:rPr lang="cs-CZ" altLang="cs-CZ" dirty="0"/>
              <a:t>KPT </a:t>
            </a:r>
            <a:r>
              <a:rPr lang="cs-CZ" altLang="cs-CZ" dirty="0" err="1"/>
              <a:t>PrF</a:t>
            </a:r>
            <a:r>
              <a:rPr lang="cs-CZ" altLang="cs-CZ" dirty="0"/>
              <a:t> MU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8475ED-A840-45DA-9531-18083E3C38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Určitost jako právně-politický cíl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AD4AECD-DD72-41FB-81B9-76FA1E8DED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proklamovaným cílem zapojení určitých/přesných sémantických konstrukcí je požadavek </a:t>
            </a:r>
            <a:r>
              <a:rPr lang="cs-CZ" sz="2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komunikační (právní) jistoty </a:t>
            </a: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– předvídatelnosti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zároveň současné teorie přesvědčivě dokazují, že sémantika není zárukou jazykové (komunikační) ani právní jistoty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přesto jde o jeden ze stěžejních legislativních principů potvrzovaných judikaturou ústavních soudů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jaké sémantické konstrukce jsou tedy přesné – dle doktríny v zásadě pouze číselné pojmy a pojmy názvy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příklady situací se obvykle generují v povinnostních schématech veřejného i soukromého práva se zřejmými odpovědnostními následky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7750224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2C47F30-2F86-4707-A3A5-76C74949F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Určitost jako právně-politický cíl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52A1FAA-959C-4C6B-B2DD-66CA526625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Problématika</a:t>
            </a: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užití „určitých“ (přesných/jistých) termínů v právních textech: číselné pojmy a názvy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má-li mít číselný pojem ve spojení s jiným pojmem reálný denotát (deskriptivní pojmy) – tzv. kvanta	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problém metody empirického poznání </a:t>
            </a: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kolize ideálního světa abstraktních čísel x reálného světa konkrétních faktů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empirické poznání není </a:t>
            </a:r>
            <a:r>
              <a:rPr lang="cs-CZ" sz="28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zcela</a:t>
            </a: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přesné (měření fyzikálních veličin – rychlost vozidla, množství látky, poloha věci) – problémy při kvalifikaci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3913366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400B49-AF21-4BA7-8EC0-A4DBFB519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– koncept nejvyšší povolené rychlosti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A23C5B-DD3F-4DC9-AC2D-91D5C2EC206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koncept nejvyšší povolené rychlosti z teleologického pohledu (účel – zájem)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jak </a:t>
            </a:r>
            <a:r>
              <a:rPr lang="cs-CZ" sz="3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má </a:t>
            </a: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řidič vozidla jako účastník silničního provozu dle normotvůrce jet rychle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Hodnota/Princip: </a:t>
            </a:r>
            <a:r>
              <a:rPr lang="cs-CZ" sz="32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bezpečnost a plynulost silničního provozu</a:t>
            </a:r>
            <a:endParaRPr lang="cs-CZ" sz="3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Axiologický /deontologický pohled</a:t>
            </a:r>
          </a:p>
          <a:p>
            <a:pPr lvl="1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Funkcionální analýza institutu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772315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46F341C-9778-4A36-8AE8-F906FCAFC3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– koncept nejvyšší povolené rychlosti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BA9A2DDE-205E-482F-8B16-D6FED004B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979986"/>
          </a:xfrm>
        </p:spPr>
        <p:txBody>
          <a:bodyPr/>
          <a:lstStyle/>
          <a:p>
            <a:r>
              <a:rPr lang="cs-CZ" dirty="0"/>
              <a:t>Zákonný rámec vymezení nejvyšší povolené rychlosti</a:t>
            </a:r>
          </a:p>
          <a:p>
            <a:pPr marL="0" lvl="0" indent="0" algn="just">
              <a:buNone/>
            </a:pPr>
            <a:r>
              <a:rPr lang="cs-CZ" sz="32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	</a:t>
            </a:r>
            <a:r>
              <a:rPr lang="cs-CZ" sz="24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4 písm. a) zákona č. 361/2000 Sb. - princip</a:t>
            </a:r>
            <a:endParaRPr lang="cs-CZ" sz="24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57250" lvl="1" algn="just">
              <a:spcAft>
                <a:spcPts val="600"/>
              </a:spcAft>
            </a:pPr>
            <a:r>
              <a:rPr lang="cs-CZ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</a:t>
            </a:r>
            <a:r>
              <a:rPr lang="cs-CZ" sz="20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Při účasti na provozu na pozemních komunikacích je každý povinen chovat se ohleduplně a ukázněně, aby svým jednáním </a:t>
            </a:r>
            <a:r>
              <a:rPr lang="cs-CZ" sz="2000" b="1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neohrožoval </a:t>
            </a:r>
            <a:r>
              <a:rPr lang="cs-CZ" sz="20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život, zdraví nebo majetek jiných osob ani svůj vlastní, aby nepoškozoval životní prostředí ani neohrožoval život zvířat, své chování je povinen přizpůsobit zejména stavebnímu a dopravně technickému stavu pozemní komunikace, povětrnostním podmínkám, situaci v provozu na pozemních komunikacích, svým schopnostem a svému zdravotnímu stavu</a:t>
            </a:r>
          </a:p>
          <a:p>
            <a:pPr marL="457200" algn="just"/>
            <a:r>
              <a:rPr lang="cs-CZ" sz="2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18 odst. 1 zákona č. 361/2000 Sb. – norma/princip</a:t>
            </a:r>
            <a:endParaRPr lang="cs-CZ" sz="20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spcAft>
                <a:spcPts val="600"/>
              </a:spcAft>
              <a:buNone/>
            </a:pPr>
            <a:r>
              <a:rPr lang="cs-CZ" sz="20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Rychlost jízdy musí řidič přizpůsobit </a:t>
            </a:r>
            <a:r>
              <a:rPr lang="cs-CZ" sz="2000" b="1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zejména </a:t>
            </a:r>
            <a:r>
              <a:rPr lang="cs-CZ" sz="20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svým schopnostem, vlastnostem vozidla a nákladu, předpokládanému 	stavebnímu a dopravně technickému stavu pozemní komunikace, její kategorii a 	řídě, povětrnostním podmínkám a jiným 	okolnostem, které je možno předvídat; </a:t>
            </a:r>
            <a:r>
              <a:rPr lang="cs-CZ" sz="2000" b="1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smí jet jen takovou rychlostí, aby byl schopen zastavit vozidlo na 	vzdálenost, na kterou má rozhled.</a:t>
            </a:r>
            <a:endParaRPr lang="cs-CZ" sz="20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114300" indent="0" algn="just">
              <a:spcAft>
                <a:spcPts val="600"/>
              </a:spcAft>
              <a:buNone/>
            </a:pPr>
            <a:endParaRPr lang="cs-CZ" sz="2400" i="1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57200" algn="just">
              <a:spcAft>
                <a:spcPts val="600"/>
              </a:spcAft>
            </a:pPr>
            <a:endParaRPr lang="cs-CZ" sz="2400" i="1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6907006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ACCB684-1E65-4E39-BE79-E337BC3D4B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– koncept nejvyšší povolené rychlosti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F19FA29-0C4A-4786-B621-FD5CD7318C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5257799"/>
          </a:xfrm>
        </p:spPr>
        <p:txBody>
          <a:bodyPr/>
          <a:lstStyle/>
          <a:p>
            <a:pPr marL="457200" algn="just"/>
            <a:r>
              <a:rPr lang="cs-CZ" sz="22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§ 18 odst. 2, 3, 4 zákona č. 361/2000 Sb. – zakazující normy</a:t>
            </a:r>
            <a:endParaRPr lang="cs-CZ" sz="2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810260" algn="just"/>
            <a:r>
              <a:rPr lang="cs-CZ" sz="2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Řidič </a:t>
            </a:r>
            <a:r>
              <a:rPr lang="cs-CZ" sz="2200" b="1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nesmí</a:t>
            </a:r>
            <a:endParaRPr lang="cs-CZ" sz="2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7360" indent="0" algn="just">
              <a:buNone/>
            </a:pPr>
            <a:r>
              <a:rPr lang="cs-CZ" sz="2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a) snížit náhle rychlost jízdy nebo náhle zastavit, pokud to nevyžaduje bezpečnost provozu na 	pozemních komunikacích,</a:t>
            </a:r>
            <a:endParaRPr lang="cs-CZ" sz="2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7360" indent="0" algn="just">
              <a:buNone/>
            </a:pPr>
            <a:r>
              <a:rPr lang="cs-CZ" sz="2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b) omezovat plynulost provozu na pozemních komunikacích, zejména bezdůvodně pomalou jízdou a pomalým předjížděním.</a:t>
            </a:r>
            <a:endParaRPr lang="cs-CZ" sz="2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7360" indent="0" algn="just">
              <a:buNone/>
            </a:pPr>
            <a:r>
              <a:rPr lang="cs-CZ" sz="2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(3) Řidič motorového vozidla o maximální přípustné hmotnosti nepřevyšující 3 500 kg, vozidla základní složky integrovaného záchranného systému a autobusu smí jet mimo obec rychlostí nejvýše 90 km.h-1; </a:t>
            </a:r>
            <a:r>
              <a:rPr lang="cs-CZ" sz="2200" b="1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na silnici pro motorová vozidla rychlostí nejvýše 110 km.h-1 a na dálnici rychlostí nejvýše 130 km.h-1. Řidič jiného motorového vozidla smí jet rychlostí nejvýše 80 km.h-1.</a:t>
            </a:r>
            <a:endParaRPr lang="cs-CZ" sz="2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7360" indent="0" algn="just">
              <a:buNone/>
            </a:pPr>
            <a:r>
              <a:rPr lang="cs-CZ" sz="2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(4) </a:t>
            </a:r>
            <a:r>
              <a:rPr lang="cs-CZ" sz="2200" b="1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 obci smí jet řidič rychlostí nejvýše 50 km.h-1, a jde-li o dálnici nebo silnici pro motorová vozidla, nejvýše 80 km.h-1.</a:t>
            </a:r>
            <a:endParaRPr lang="cs-CZ" sz="2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467360" indent="0" algn="just">
              <a:spcAft>
                <a:spcPts val="600"/>
              </a:spcAft>
              <a:buNone/>
            </a:pPr>
            <a:r>
              <a:rPr lang="cs-CZ" sz="2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	(5) Řidič nesmí překročit nejvyšší povolenou rychlost vozidla,2) a jde-li o jízdní soupravu, nejvyšší povolenou rychlost žádného z vozidel soupravy.</a:t>
            </a:r>
            <a:endParaRPr lang="cs-CZ" sz="22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7159353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CD8C6A3-897D-4B69-839C-39CE202E8C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– koncept nejvyšší povolené rychlosti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2A631CAF-5F6D-4225-91B6-AAEB112902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855463"/>
          </a:xfrm>
        </p:spPr>
        <p:txBody>
          <a:bodyPr/>
          <a:lstStyle/>
          <a:p>
            <a:pPr marL="457200" algn="just"/>
            <a:r>
              <a:rPr lang="cs-CZ" sz="24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Interpretace:</a:t>
            </a:r>
            <a:endParaRPr lang="cs-CZ" sz="24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řidič nesmí jet moc pomalu – aby nezdržoval </a:t>
            </a:r>
            <a:r>
              <a:rPr lang="cs-CZ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plynulost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provozu</a:t>
            </a: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řidič nesmí jet moc rychle – aby neporušil </a:t>
            </a:r>
            <a:r>
              <a:rPr lang="cs-CZ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bezpečnost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provozu</a:t>
            </a: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řidič musí přizpůsobit rychlost vozidla podmínkám provozu a všem okolnostem (sjízdnost vozovky, počasí, stav vozidla, zdravotní stav řidiče…)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Z1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funkcionální analýza přikázaného či zakázaného chování řidiče generuje pravidlo o skutečném chování řidiče, nikoliv samotný rychlostní limit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Z2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řidič může jednat protiprávně, i když rychlostní limit neporuší – přesnost stanovené 	hranice není zárukou předvídatelnosti práva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Z3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řidič vždy jedná protiprávně, pokud jede vyšší než nejvyšší povolenou rychlostí, i 	kdyby jel vzhledem k okolnostem  bezpečně (kupř. slunečné počasí, zkušený motorista, 	prázdná dálnice…) 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Z4: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cílem právní úpravy je, aby řidič jel za všech okolností a ve všech situacích 	</a:t>
            </a:r>
            <a:r>
              <a:rPr lang="cs-CZ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PŘIMĚŘENĚ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rychle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Z5: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určitý číselně vyjádřený rychlostní limit negarantuje, že řidič pozná, jaká je 	přiměřená rychlost v konkrétní situaci silničního provozu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18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Z6: 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určitý rychlostní limit zpětně dotváří princip, z něhož vyplývá – porušuje-li řidič </a:t>
            </a:r>
            <a:r>
              <a:rPr lang="cs-CZ" sz="1800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rychostní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limit, minimálně </a:t>
            </a:r>
            <a:r>
              <a:rPr lang="cs-CZ" sz="1800" b="1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ohrožuje</a:t>
            </a:r>
            <a:r>
              <a:rPr lang="cs-CZ" sz="1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zákonem chráněný zájem (právní fikce)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1222156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C54F3D6-5F2B-4979-B441-40D218F234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Příklad – koncept nejvyšší povolené rychlosti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10ECB975-77FC-4EDC-B142-0B96614395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864607"/>
          </a:xfrm>
        </p:spPr>
        <p:txBody>
          <a:bodyPr/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otázka: má tedy stanovení přesného rychlostního limitu nějaký smysl/je prospěšné??	srov. Německo (neomezená rychlost na dálnicích)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4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teorie:</a:t>
            </a:r>
            <a:r>
              <a:rPr lang="cs-CZ" sz="2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 odpovědnostních schématech lze vycházet z hypotézy, že určitost je </a:t>
            </a:r>
            <a:r>
              <a:rPr lang="cs-CZ" sz="24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lepší </a:t>
            </a:r>
            <a:r>
              <a:rPr lang="cs-CZ" sz="2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než neurčitost – obava z nejistoty </a:t>
            </a: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cs-CZ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empirická zkušenost, anebo pouhý iracionální pocit strachu ???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návrh: korekce určitých sémantických konstrukcí kvantitativními neurčitými pojmy – </a:t>
            </a:r>
            <a:r>
              <a:rPr lang="cs-CZ" sz="24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přibližně, přiměřeně, průměrně</a:t>
            </a:r>
            <a:endParaRPr lang="cs-CZ" sz="24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cs-CZ" sz="2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vhodnost – podmíněnost kontextem (někdy ano, někdy ne), vůlí normotvůrce, předpokládané dopady na praktické jednání osob</a:t>
            </a: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cs-CZ" sz="2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Judikaturní požadavky</a:t>
            </a:r>
            <a:endParaRPr lang="cs-CZ" sz="20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4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přiblížení reality a ideálního světa norem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6097231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740C3E3-9475-4340-9C03-3F0820FDA2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Neurčité právní pojmy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5914384-6BF0-493C-8D7C-EFF5B4DE7D9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sz="3600" dirty="0">
                <a:latin typeface="Garamond" panose="02020404030301010803" pitchFamily="18" charset="0"/>
              </a:rPr>
              <a:t>„protipól“ určitých konstrukcí, mnohem častější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6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právní praxe se obrací k teorii, co s nimi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6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teorie neodpovídá zcela optimálně – vznik různých klišé, </a:t>
            </a:r>
            <a:r>
              <a:rPr lang="cs-CZ" sz="3600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paušalismů</a:t>
            </a:r>
            <a:r>
              <a:rPr lang="cs-CZ" sz="36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zjednodušujících frází užívaných v právní praxi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6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Příklad: „</a:t>
            </a:r>
            <a:r>
              <a:rPr lang="cs-CZ" sz="36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neurčité pojmy jsou takové pojmy, které nemají legální definici“</a:t>
            </a:r>
            <a:endParaRPr lang="cs-CZ" sz="36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36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Otázka: Jak se má provádět výklad neurčitých pojmů?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70965371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6A7DC5-6A33-4F5E-BC18-AC00E3A75D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Neurčité právní pojmy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1E66E91-A64C-4FB2-9F5F-9D1E5A926B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34441"/>
            <a:ext cx="10972800" cy="4530725"/>
          </a:xfrm>
        </p:spPr>
        <p:txBody>
          <a:bodyPr/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Judikatura zdánlivě požaduje výklad intenzionální – dle obsahu (dle pojmových znaků) – aby správní orgán nahlédl do „právnického slovníku“ a předvedl, že zná doktrínu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Cílem je ale kvalifikace skutkového stavu pod rozsah neurčitého pojmu, jehož neurčitá oblast je „bez jasných sémantických hranic“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Příklady: „veřejný zájem“, „přiměřené zadostiučinění“  „okolnosti zvláštního zřetele hodné“</a:t>
            </a: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cs-CZ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Definice dle pojmových znaků jsou možné, ale nepřinášejí pro subsumpci nic hodnotného</a:t>
            </a:r>
          </a:p>
          <a:p>
            <a:pPr lvl="1" indent="-342900" algn="just">
              <a:buFont typeface="Symbol" panose="05050102010706020507" pitchFamily="18" charset="2"/>
              <a:buChar char=""/>
            </a:pPr>
            <a:r>
              <a:rPr lang="cs-CZ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Klíčovou je zdůvodnění samotné subsumpce skutkového stavu pod neurčitý pojem</a:t>
            </a:r>
          </a:p>
        </p:txBody>
      </p:sp>
    </p:spTree>
    <p:extLst>
      <p:ext uri="{BB962C8B-B14F-4D97-AF65-F5344CB8AC3E}">
        <p14:creationId xmlns:p14="http://schemas.microsoft.com/office/powerpoint/2010/main" val="416935067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465A5A2-FAA3-492E-B6E8-E632D83F17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Neurčité právní pojmy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B4329-92D3-4DA6-A3CF-26F7501BA2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" y="1297858"/>
            <a:ext cx="10972800" cy="5442155"/>
          </a:xfrm>
        </p:spPr>
        <p:txBody>
          <a:bodyPr/>
          <a:lstStyle/>
          <a:p>
            <a:r>
              <a:rPr lang="cs-CZ" dirty="0"/>
              <a:t>Příklad – judikát NSS:</a:t>
            </a:r>
          </a:p>
          <a:p>
            <a:pPr lvl="1"/>
            <a:r>
              <a:rPr lang="cs-CZ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Konstantní judikatura Nejvyššího správního soudu uvádí, že </a:t>
            </a:r>
            <a:r>
              <a:rPr lang="cs-CZ" sz="20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„teprve poté, kdy správní orgán tento neurčitý právní pojem vyloží, může jej konfrontovat se skutkovými zjištěními konkrétního případu […]“ </a:t>
            </a:r>
            <a:r>
              <a:rPr lang="cs-CZ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(rozsudek Nejvyššího správního soudu ze dne 14. 2. 2008, č.j. 7 As 13/2007-56). Z toho tedy vyplývá, že správní orgán je v prvé řadě povoláván, aby provedl výklad neurčitého právního pojmu, a následně poté přistoupil ke konfrontaci se zjištěným skutkovým stavem, o němž nejsou důvodné pochybnosti. Žalovaný tento </a:t>
            </a:r>
            <a:r>
              <a:rPr lang="cs-CZ" sz="2000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judikaturně</a:t>
            </a:r>
            <a:r>
              <a:rPr lang="cs-CZ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doktrinálně stanovený postup nerespektoval, když přistoupil k subsumpci, aniž by však učinil výklad předmětného neurčitého právního pojmu. </a:t>
            </a:r>
            <a:r>
              <a:rPr lang="cs-CZ" sz="20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„Při interpretaci neurčitého právního pojmu se správní orgán musí zabývat konkrétní skutkovou podstatou, jakož i ostatními okolnostmi případu, přičemž </a:t>
            </a:r>
            <a:r>
              <a:rPr lang="cs-CZ" sz="2000" b="1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sám musí alespoň rámcově obsah a význam užitého neurčitého pojmu objasnit, a to z toho hlediska, zda posuzovanou věc lze do rámce vytvořeného rozsahem neurčitého pojmu zařadit</a:t>
            </a:r>
            <a:r>
              <a:rPr lang="cs-CZ" sz="20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“ </a:t>
            </a:r>
            <a:r>
              <a:rPr lang="cs-CZ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(rozsudek Nejvyššího správního soudu ze dne 28.7.2005, čj. 5 </a:t>
            </a:r>
            <a:r>
              <a:rPr lang="cs-CZ" sz="2000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Afs</a:t>
            </a:r>
            <a:r>
              <a:rPr lang="cs-CZ" sz="20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151/2004, č. 701/2005 Sb. NSS). </a:t>
            </a:r>
          </a:p>
          <a:p>
            <a:pPr lvl="1"/>
            <a:r>
              <a:rPr lang="cs-CZ" sz="20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výklad neurčitého právního pojmu nelze provést obecně či univerzálně, protože musí odpovídat dané situaci, místním podmínkám času a jiným významným okolnostem, které charakterizují určitou skutkovou podstatu.</a:t>
            </a:r>
            <a:endParaRPr lang="cs-CZ" sz="2000" dirty="0">
              <a:effectLst/>
              <a:latin typeface="Garamond" panose="02020404030301010803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lvl="1"/>
            <a:endParaRPr lang="cs-CZ" sz="3600" dirty="0"/>
          </a:p>
        </p:txBody>
      </p:sp>
    </p:spTree>
    <p:extLst>
      <p:ext uri="{BB962C8B-B14F-4D97-AF65-F5344CB8AC3E}">
        <p14:creationId xmlns:p14="http://schemas.microsoft.com/office/powerpoint/2010/main" val="21873896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číslo snímku 5">
            <a:extLst>
              <a:ext uri="{FF2B5EF4-FFF2-40B4-BE49-F238E27FC236}">
                <a16:creationId xmlns:a16="http://schemas.microsoft.com/office/drawing/2014/main" id="{EEF1AD06-20D5-4744-ACE3-075B8C1AE25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63A71956-808E-40C9-AF64-85C210D0268C}" type="slidenum">
              <a:rPr lang="cs-CZ" altLang="cs-CZ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2</a:t>
            </a:fld>
            <a:endParaRPr lang="cs-CZ" altLang="cs-CZ" sz="1200">
              <a:solidFill>
                <a:srgbClr val="898989"/>
              </a:solidFill>
            </a:endParaRP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DE03408B-4993-4FA2-9810-2CEF3148D5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1484" y="243348"/>
            <a:ext cx="8229600" cy="612057"/>
          </a:xfrm>
        </p:spPr>
        <p:txBody>
          <a:bodyPr/>
          <a:lstStyle/>
          <a:p>
            <a:r>
              <a:rPr lang="cs-CZ" altLang="cs-CZ" sz="3600" b="1" dirty="0">
                <a:latin typeface="Arial" panose="020B0604020202020204" pitchFamily="34" charset="0"/>
              </a:rPr>
              <a:t>Právní pojem a jeho struktura I.</a:t>
            </a:r>
            <a:endParaRPr lang="cs-CZ" altLang="cs-CZ" sz="3600" dirty="0"/>
          </a:p>
        </p:txBody>
      </p:sp>
      <p:sp>
        <p:nvSpPr>
          <p:cNvPr id="11268" name="Rectangle 3">
            <a:extLst>
              <a:ext uri="{FF2B5EF4-FFF2-40B4-BE49-F238E27FC236}">
                <a16:creationId xmlns:a16="http://schemas.microsoft.com/office/drawing/2014/main" id="{5E76E145-5295-4B8B-A406-003F67760B8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57200" y="855405"/>
            <a:ext cx="12314903" cy="5102944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 b="1" dirty="0"/>
              <a:t>PRÁVNÍ JAZYK JE JAZYKEM NEURČITÝM (NEOSTRÝM)</a:t>
            </a:r>
          </a:p>
          <a:p>
            <a:pPr>
              <a:lnSpc>
                <a:spcPct val="90000"/>
              </a:lnSpc>
            </a:pPr>
            <a:r>
              <a:rPr lang="cs-CZ" altLang="cs-CZ" sz="2400" dirty="0"/>
              <a:t>základní významovou jednotkou právního jazyka je </a:t>
            </a:r>
            <a:r>
              <a:rPr lang="cs-CZ" altLang="cs-CZ" sz="2400" b="1" dirty="0"/>
              <a:t>právní pojem </a:t>
            </a:r>
            <a:endParaRPr lang="cs-CZ" altLang="cs-CZ" sz="2400" b="1" dirty="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</a:rPr>
              <a:t>základní myšlenkový objekt právní interpretace</a:t>
            </a:r>
            <a:r>
              <a:rPr lang="cs-CZ" altLang="cs-CZ" dirty="0"/>
              <a:t> </a:t>
            </a:r>
            <a:endParaRPr lang="cs-CZ" altLang="cs-CZ" dirty="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altLang="cs-CZ" i="1" dirty="0">
                <a:latin typeface="Arial" panose="020B0604020202020204" pitchFamily="34" charset="0"/>
              </a:rPr>
              <a:t>„shrnutí objektů a přístupů v nejširším slova </a:t>
            </a:r>
            <a:r>
              <a:rPr lang="cs-CZ" altLang="cs-CZ" i="1" dirty="0" err="1">
                <a:latin typeface="Arial" panose="020B0604020202020204" pitchFamily="34" charset="0"/>
              </a:rPr>
              <a:t>smylu</a:t>
            </a:r>
            <a:r>
              <a:rPr lang="cs-CZ" altLang="cs-CZ" i="1" dirty="0">
                <a:latin typeface="Arial" panose="020B0604020202020204" pitchFamily="34" charset="0"/>
              </a:rPr>
              <a:t> do skupin a tříd, které vytvářejí společné juristické hodnoty a popisy.“</a:t>
            </a:r>
            <a:r>
              <a:rPr lang="cs-CZ" altLang="cs-CZ" dirty="0"/>
              <a:t> </a:t>
            </a:r>
            <a:r>
              <a:rPr lang="cs-CZ" altLang="cs-CZ" dirty="0">
                <a:latin typeface="Arial" panose="020B0604020202020204" pitchFamily="34" charset="0"/>
              </a:rPr>
              <a:t>(K. </a:t>
            </a:r>
            <a:r>
              <a:rPr lang="cs-CZ" altLang="cs-CZ" dirty="0" err="1">
                <a:latin typeface="Arial" panose="020B0604020202020204" pitchFamily="34" charset="0"/>
              </a:rPr>
              <a:t>Engisch</a:t>
            </a:r>
            <a:r>
              <a:rPr lang="cs-CZ" altLang="cs-CZ" dirty="0">
                <a:latin typeface="Arial" panose="020B0604020202020204" pitchFamily="34" charset="0"/>
              </a:rPr>
              <a:t>)</a:t>
            </a:r>
          </a:p>
          <a:p>
            <a:pPr>
              <a:lnSpc>
                <a:spcPct val="90000"/>
              </a:lnSpc>
            </a:pPr>
            <a:r>
              <a:rPr lang="cs-CZ" altLang="cs-CZ" sz="2400" dirty="0">
                <a:latin typeface="Arial" panose="020B0604020202020204" pitchFamily="34" charset="0"/>
              </a:rPr>
              <a:t>Základní dva rozměry porozumění pojmu / termínu:</a:t>
            </a:r>
          </a:p>
          <a:p>
            <a:pPr lvl="1">
              <a:lnSpc>
                <a:spcPct val="90000"/>
              </a:lnSpc>
            </a:pPr>
            <a:r>
              <a:rPr lang="cs-CZ" altLang="cs-CZ" sz="2400" b="1" dirty="0">
                <a:latin typeface="Arial" panose="020B0604020202020204" pitchFamily="34" charset="0"/>
              </a:rPr>
              <a:t>OBSAH (INTENZE) 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→ porozumění pojmu v podobě věty</a:t>
            </a:r>
          </a:p>
          <a:p>
            <a:pPr lvl="2"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</a:rPr>
              <a:t>souhrn obecných rozlišovacích </a:t>
            </a:r>
            <a:r>
              <a:rPr lang="cs-CZ" altLang="cs-CZ" b="1" dirty="0">
                <a:latin typeface="Arial" panose="020B0604020202020204" pitchFamily="34" charset="0"/>
              </a:rPr>
              <a:t>znaků</a:t>
            </a:r>
            <a:r>
              <a:rPr lang="cs-CZ" altLang="cs-CZ" dirty="0">
                <a:latin typeface="Arial" panose="020B0604020202020204" pitchFamily="34" charset="0"/>
              </a:rPr>
              <a:t>, jimiž je pojem jako myšlenkový odraz skutečnosti určen (pojmové znaky)</a:t>
            </a:r>
          </a:p>
          <a:p>
            <a:pPr lvl="2"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</a:rPr>
              <a:t>Někdy se intenze ztotožňuje s pojmem jako takovým („význam“)</a:t>
            </a:r>
          </a:p>
          <a:p>
            <a:pPr lv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2400" dirty="0">
                <a:latin typeface="Arial" panose="020B0604020202020204" pitchFamily="34" charset="0"/>
              </a:rPr>
              <a:t>	</a:t>
            </a:r>
            <a:r>
              <a:rPr lang="cs-CZ" altLang="cs-CZ" sz="2400" b="1" dirty="0">
                <a:latin typeface="Arial" panose="020B0604020202020204" pitchFamily="34" charset="0"/>
              </a:rPr>
              <a:t>XXXX</a:t>
            </a:r>
          </a:p>
          <a:p>
            <a:pPr lvl="1">
              <a:lnSpc>
                <a:spcPct val="90000"/>
              </a:lnSpc>
            </a:pPr>
            <a:endParaRPr lang="cs-CZ" altLang="cs-CZ" sz="2400" b="1" dirty="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altLang="cs-CZ" sz="2400" b="1" dirty="0">
                <a:latin typeface="Arial" panose="020B0604020202020204" pitchFamily="34" charset="0"/>
              </a:rPr>
              <a:t>ROZSAH (EXTENZE) </a:t>
            </a:r>
            <a:r>
              <a:rPr lang="cs-CZ" altLang="cs-CZ" sz="2400" b="1" dirty="0">
                <a:latin typeface="Arial" panose="020B0604020202020204" pitchFamily="34" charset="0"/>
                <a:cs typeface="Arial" panose="020B0604020202020204" pitchFamily="34" charset="0"/>
              </a:rPr>
              <a:t>→ porozumění pojmu v podobě výčtu prvků</a:t>
            </a:r>
            <a:endParaRPr lang="cs-CZ" altLang="cs-CZ" sz="2400" b="1" dirty="0">
              <a:latin typeface="Arial" panose="020B0604020202020204" pitchFamily="34" charset="0"/>
            </a:endParaRPr>
          </a:p>
          <a:p>
            <a:pPr lvl="2"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</a:rPr>
              <a:t>třída jedinců nebo tříd, na něž se pojem vztahuje</a:t>
            </a:r>
            <a:r>
              <a:rPr lang="cs-CZ" altLang="cs-CZ" dirty="0"/>
              <a:t>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13570ED-AB62-4DCF-91D8-AD7B1619A2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Závěr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D938F0-170C-4B4B-9F19-7872298A7C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neurčitost je nezbytná vlastnost práva v jeho komunikativní rovině – právo je k ní „odsouzeno“ a není to ani špatně, ani dobře (indiferentní pojetí neurčitosti)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při využití výhod neurčitosti lze více porozumět povaze právních poměrů samotných a neupínat se tolik na sémantiku právního textu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přílišný důraz na určitost „zavazuje“ k dodržení podmínek jazykové hry dle zásady konzistence právního textu – jestliže na jednom místě byl normotvůrce určitý, proč na jiném místě nikoliv?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kombinace určitých a neurčitých konstrukcí může u adresátů vyvolávat dojem, že určitá konstrukce vyčerpává poselství právního textu (viz příklad rychlostní limity)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601704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číslo snímku 5">
            <a:extLst>
              <a:ext uri="{FF2B5EF4-FFF2-40B4-BE49-F238E27FC236}">
                <a16:creationId xmlns:a16="http://schemas.microsoft.com/office/drawing/2014/main" id="{E5AD4C15-9179-46E6-B2D2-9FCAEB15D7E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89D8A645-4B82-4EB8-8759-3E635F1C6B35}" type="slidenum">
              <a:rPr lang="cs-CZ" altLang="cs-CZ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3</a:t>
            </a:fld>
            <a:endParaRPr lang="cs-CZ" altLang="cs-CZ" sz="1200">
              <a:solidFill>
                <a:srgbClr val="898989"/>
              </a:solidFill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85F226E3-6B57-49FD-8A40-3EA001D78D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671483" y="0"/>
            <a:ext cx="8229600" cy="811160"/>
          </a:xfrm>
        </p:spPr>
        <p:txBody>
          <a:bodyPr/>
          <a:lstStyle/>
          <a:p>
            <a:r>
              <a:rPr lang="cs-CZ" altLang="cs-CZ" sz="3600" b="1" dirty="0">
                <a:latin typeface="Arial" panose="020B0604020202020204" pitchFamily="34" charset="0"/>
              </a:rPr>
              <a:t>Právní pojem a jeho struktura II.</a:t>
            </a:r>
          </a:p>
        </p:txBody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C4495557-D494-4B92-8853-130FD61C713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21226" y="811161"/>
            <a:ext cx="11970774" cy="5924601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cs-CZ" altLang="cs-CZ" sz="2400" dirty="0"/>
              <a:t>model tří oblastí pojmu (Philipp </a:t>
            </a:r>
            <a:r>
              <a:rPr lang="cs-CZ" altLang="cs-CZ" sz="2400" dirty="0" err="1"/>
              <a:t>Heck</a:t>
            </a:r>
            <a:r>
              <a:rPr lang="cs-CZ" altLang="cs-CZ" sz="2400" dirty="0"/>
              <a:t>, Franz </a:t>
            </a:r>
            <a:r>
              <a:rPr lang="cs-CZ" altLang="cs-CZ" sz="2400" dirty="0" err="1"/>
              <a:t>Bydlinski</a:t>
            </a:r>
            <a:r>
              <a:rPr lang="cs-CZ" altLang="cs-CZ" sz="2400" dirty="0"/>
              <a:t>) – rozsah pojmu (extenze)</a:t>
            </a:r>
          </a:p>
          <a:p>
            <a:pPr lvl="1">
              <a:lnSpc>
                <a:spcPct val="90000"/>
              </a:lnSpc>
            </a:pPr>
            <a:r>
              <a:rPr lang="cs-CZ" altLang="cs-CZ" sz="2400" b="1" dirty="0"/>
              <a:t>JÁDRO </a:t>
            </a:r>
          </a:p>
          <a:p>
            <a:pPr lvl="2">
              <a:lnSpc>
                <a:spcPct val="90000"/>
              </a:lnSpc>
            </a:pPr>
            <a:r>
              <a:rPr lang="cs-CZ" altLang="cs-CZ" dirty="0"/>
              <a:t>význam pojmu vyplývající z obecného či právem definovaného významu</a:t>
            </a:r>
          </a:p>
          <a:p>
            <a:pPr lvl="1">
              <a:lnSpc>
                <a:spcPct val="90000"/>
              </a:lnSpc>
            </a:pPr>
            <a:r>
              <a:rPr lang="cs-CZ" altLang="cs-CZ" sz="2400" b="1" dirty="0"/>
              <a:t>NEURČITÁ OBLAST</a:t>
            </a:r>
            <a:r>
              <a:rPr lang="cs-CZ" altLang="cs-CZ" sz="2400" dirty="0"/>
              <a:t> (tzv. </a:t>
            </a:r>
            <a:r>
              <a:rPr lang="cs-CZ" altLang="cs-CZ" sz="2400" dirty="0" err="1"/>
              <a:t>furry</a:t>
            </a:r>
            <a:r>
              <a:rPr lang="cs-CZ" altLang="cs-CZ" sz="2400" dirty="0"/>
              <a:t> </a:t>
            </a:r>
            <a:r>
              <a:rPr lang="cs-CZ" altLang="cs-CZ" sz="2400" dirty="0" err="1"/>
              <a:t>edges</a:t>
            </a:r>
            <a:r>
              <a:rPr lang="cs-CZ" altLang="cs-CZ" sz="2400" dirty="0"/>
              <a:t> – H. L. A. Hart)</a:t>
            </a:r>
          </a:p>
          <a:p>
            <a:pPr lvl="2">
              <a:lnSpc>
                <a:spcPct val="90000"/>
              </a:lnSpc>
            </a:pPr>
            <a:r>
              <a:rPr lang="cs-CZ" altLang="cs-CZ" dirty="0"/>
              <a:t>podřazení určitého jevu či skutečnosti (znaku) je závislé na subjektivních faktorech a není jednoznačné</a:t>
            </a:r>
          </a:p>
          <a:p>
            <a:pPr lvl="1">
              <a:lnSpc>
                <a:spcPct val="90000"/>
              </a:lnSpc>
            </a:pPr>
            <a:r>
              <a:rPr lang="cs-CZ" altLang="cs-CZ" sz="2400" b="1" dirty="0"/>
              <a:t>HRANICE POJMU</a:t>
            </a:r>
          </a:p>
          <a:p>
            <a:pPr lvl="2">
              <a:lnSpc>
                <a:spcPct val="90000"/>
              </a:lnSpc>
            </a:pPr>
            <a:r>
              <a:rPr lang="cs-CZ" altLang="cs-CZ" dirty="0"/>
              <a:t>fiktivní sémantická hranice, za níž již sémanticky nelze předmětnou skutečnost (znak) </a:t>
            </a:r>
            <a:r>
              <a:rPr lang="cs-CZ" altLang="cs-CZ" dirty="0">
                <a:latin typeface="Arial" panose="020B0604020202020204" pitchFamily="34" charset="0"/>
              </a:rPr>
              <a:t>podřadit </a:t>
            </a:r>
            <a:r>
              <a:rPr lang="cs-CZ" altLang="cs-CZ" dirty="0"/>
              <a:t>pod význam pojmu</a:t>
            </a:r>
          </a:p>
          <a:p>
            <a:pPr lvl="2">
              <a:lnSpc>
                <a:spcPct val="90000"/>
              </a:lnSpc>
            </a:pPr>
            <a:r>
              <a:rPr lang="cs-CZ" altLang="cs-CZ" dirty="0"/>
              <a:t>v rámci rozsahu pojmu (jeho hranic) lze provádět výklad:</a:t>
            </a:r>
          </a:p>
          <a:p>
            <a:pPr lvl="3">
              <a:lnSpc>
                <a:spcPct val="90000"/>
              </a:lnSpc>
            </a:pPr>
            <a:r>
              <a:rPr lang="cs-CZ" altLang="cs-CZ" sz="2400" dirty="0"/>
              <a:t>striktní (přesný) </a:t>
            </a:r>
          </a:p>
          <a:p>
            <a:pPr lvl="3">
              <a:lnSpc>
                <a:spcPct val="90000"/>
              </a:lnSpc>
            </a:pPr>
            <a:r>
              <a:rPr lang="cs-CZ" altLang="cs-CZ" sz="2400" dirty="0"/>
              <a:t>restriktivní (zužující)</a:t>
            </a:r>
          </a:p>
          <a:p>
            <a:pPr lvl="3">
              <a:lnSpc>
                <a:spcPct val="90000"/>
              </a:lnSpc>
            </a:pPr>
            <a:r>
              <a:rPr lang="cs-CZ" altLang="cs-CZ" sz="2400" dirty="0"/>
              <a:t>extenzívní (rozšiřující)</a:t>
            </a:r>
            <a:endParaRPr lang="cs-CZ" altLang="cs-CZ" sz="2400" dirty="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altLang="cs-CZ" sz="2400" b="1" dirty="0"/>
              <a:t>OBLAST MIMO ROZSAH POJMU</a:t>
            </a:r>
          </a:p>
          <a:p>
            <a:pPr lvl="2">
              <a:lnSpc>
                <a:spcPct val="90000"/>
              </a:lnSpc>
            </a:pPr>
            <a:r>
              <a:rPr lang="cs-CZ" altLang="cs-CZ" dirty="0"/>
              <a:t>pokud má být podřazen jev či skutečnost mimo rozsah pojmu, je třeba užít jiné než sémantickou metodu výkladu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číslo snímku 5">
            <a:extLst>
              <a:ext uri="{FF2B5EF4-FFF2-40B4-BE49-F238E27FC236}">
                <a16:creationId xmlns:a16="http://schemas.microsoft.com/office/drawing/2014/main" id="{8A0FD787-1D57-4F9A-B7A4-0F82C8DE6A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4563F575-7E1E-4522-A4DE-F1CFDD398CDB}" type="slidenum">
              <a:rPr lang="cs-CZ" altLang="cs-CZ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4</a:t>
            </a:fld>
            <a:endParaRPr lang="cs-CZ" altLang="cs-CZ" sz="1200">
              <a:solidFill>
                <a:srgbClr val="898989"/>
              </a:solidFill>
            </a:endParaRPr>
          </a:p>
        </p:txBody>
      </p:sp>
      <p:sp>
        <p:nvSpPr>
          <p:cNvPr id="13315" name="Rectangle 2">
            <a:extLst>
              <a:ext uri="{FF2B5EF4-FFF2-40B4-BE49-F238E27FC236}">
                <a16:creationId xmlns:a16="http://schemas.microsoft.com/office/drawing/2014/main" id="{9AF95B8B-C22A-4FE5-BC25-3A42E03C84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43549" y="22228"/>
            <a:ext cx="8229600" cy="1049333"/>
          </a:xfrm>
        </p:spPr>
        <p:txBody>
          <a:bodyPr/>
          <a:lstStyle/>
          <a:p>
            <a:r>
              <a:rPr lang="cs-CZ" altLang="cs-CZ" sz="3200" b="1" dirty="0">
                <a:latin typeface="Arial" panose="020B0604020202020204" pitchFamily="34" charset="0"/>
              </a:rPr>
              <a:t>Právní pojem a jeho struktura III.</a:t>
            </a:r>
          </a:p>
        </p:txBody>
      </p:sp>
      <p:sp>
        <p:nvSpPr>
          <p:cNvPr id="13316" name="Rectangle 3">
            <a:extLst>
              <a:ext uri="{FF2B5EF4-FFF2-40B4-BE49-F238E27FC236}">
                <a16:creationId xmlns:a16="http://schemas.microsoft.com/office/drawing/2014/main" id="{0ED1B57D-416F-4389-BA02-012B0502E1D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0" y="825909"/>
            <a:ext cx="12049432" cy="5909854"/>
          </a:xfrm>
        </p:spPr>
        <p:txBody>
          <a:bodyPr/>
          <a:lstStyle/>
          <a:p>
            <a:pPr lv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2400" b="1" u="sng" dirty="0">
                <a:latin typeface="Arial" panose="020B0604020202020204" pitchFamily="34" charset="0"/>
              </a:rPr>
              <a:t>Jaké vlastnosti tedy má právní jazyk? 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 err="1">
                <a:latin typeface="Arial" panose="020B0604020202020204" pitchFamily="34" charset="0"/>
              </a:rPr>
              <a:t>Právněpolitické</a:t>
            </a:r>
            <a:r>
              <a:rPr lang="cs-CZ" altLang="cs-CZ" sz="2400" dirty="0">
                <a:latin typeface="Arial" panose="020B0604020202020204" pitchFamily="34" charset="0"/>
              </a:rPr>
              <a:t> požadavky na právní jazyk:</a:t>
            </a:r>
          </a:p>
          <a:p>
            <a:pPr lvl="2"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</a:rPr>
              <a:t>Srozumitelnost, určitost a jednoznačnost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/>
              <a:t>právní jazyk je neurčitý, protože právní pojmy jsou ze své povahy neurčité</a:t>
            </a:r>
          </a:p>
          <a:p>
            <a:pPr lvl="1">
              <a:lnSpc>
                <a:spcPct val="90000"/>
              </a:lnSpc>
            </a:pPr>
            <a:r>
              <a:rPr lang="cs-CZ" altLang="cs-CZ" sz="2400" dirty="0"/>
              <a:t>obecnost x neurčitost pojmu</a:t>
            </a:r>
          </a:p>
          <a:p>
            <a:pPr lvl="2"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</a:rPr>
              <a:t>právní pojem je obecný, protože se vztahuje na neurčitý počet skutečností (jevů) téhož druhu (třídy, významu)</a:t>
            </a:r>
          </a:p>
          <a:p>
            <a:pPr lvl="3">
              <a:lnSpc>
                <a:spcPct val="90000"/>
              </a:lnSpc>
            </a:pPr>
            <a:r>
              <a:rPr lang="cs-CZ" altLang="cs-CZ" sz="2400" i="1" dirty="0">
                <a:latin typeface="Arial" panose="020B0604020202020204" pitchFamily="34" charset="0"/>
              </a:rPr>
              <a:t>Vlastník je oprávněn věc držet, užívat, požívat její plody a užitky a nakládat s ní (§ 123 OZ) </a:t>
            </a:r>
            <a:r>
              <a:rPr lang="cs-CZ" altLang="cs-CZ" sz="2400" i="1" dirty="0">
                <a:latin typeface="Arial" panose="020B0604020202020204" pitchFamily="34" charset="0"/>
                <a:cs typeface="Arial" panose="020B0604020202020204" pitchFamily="34" charset="0"/>
              </a:rPr>
              <a:t>→ každá osoba, jíž svědčí vlastnické právo k věci </a:t>
            </a:r>
          </a:p>
          <a:p>
            <a:pPr lvl="2"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</a:rPr>
              <a:t>právní pojem je neurčitý, protože na základě jazykového výkladu nelze v každém posuzovaném případě kvalifikace dospět k jednoznačnému závěru, že: </a:t>
            </a:r>
            <a:r>
              <a:rPr lang="cs-CZ" altLang="cs-CZ" i="1" dirty="0">
                <a:latin typeface="Arial" panose="020B0604020202020204" pitchFamily="34" charset="0"/>
              </a:rPr>
              <a:t>„prvek x náleží do rozsahu (třídy) pojmu X “</a:t>
            </a:r>
            <a:r>
              <a:rPr lang="cs-CZ" altLang="cs-CZ" dirty="0"/>
              <a:t> </a:t>
            </a:r>
            <a:endParaRPr lang="cs-CZ" altLang="cs-CZ" dirty="0">
              <a:latin typeface="Arial" panose="020B0604020202020204" pitchFamily="34" charset="0"/>
            </a:endParaRPr>
          </a:p>
          <a:p>
            <a:pPr lvl="3">
              <a:lnSpc>
                <a:spcPct val="90000"/>
              </a:lnSpc>
            </a:pPr>
            <a:r>
              <a:rPr lang="cs-CZ" altLang="cs-CZ" sz="2400" i="1" dirty="0">
                <a:latin typeface="Arial" panose="020B0604020202020204" pitchFamily="34" charset="0"/>
              </a:rPr>
              <a:t>Má stejná oprávnění i </a:t>
            </a:r>
            <a:r>
              <a:rPr lang="cs-CZ" altLang="cs-CZ" sz="2400" b="1" i="1" dirty="0">
                <a:latin typeface="Arial" panose="020B0604020202020204" pitchFamily="34" charset="0"/>
              </a:rPr>
              <a:t>podílový spoluvlastník</a:t>
            </a:r>
            <a:r>
              <a:rPr lang="cs-CZ" altLang="cs-CZ" sz="2400" i="1" dirty="0">
                <a:latin typeface="Arial" panose="020B0604020202020204" pitchFamily="34" charset="0"/>
              </a:rPr>
              <a:t> věci? </a:t>
            </a:r>
          </a:p>
          <a:p>
            <a:pPr lvl="3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sz="2400" i="1" dirty="0">
                <a:latin typeface="Arial" panose="020B0604020202020204" pitchFamily="34" charset="0"/>
              </a:rPr>
              <a:t>= náleží spoluvlastník do rozsahu pojmu vlastník pro účely § 123 OZ?</a:t>
            </a:r>
          </a:p>
          <a:p>
            <a:pPr>
              <a:lnSpc>
                <a:spcPct val="90000"/>
              </a:lnSpc>
            </a:pPr>
            <a:endParaRPr lang="cs-CZ" altLang="cs-CZ" sz="1600" dirty="0"/>
          </a:p>
        </p:txBody>
      </p:sp>
    </p:spTree>
    <p:extLst>
      <p:ext uri="{BB962C8B-B14F-4D97-AF65-F5344CB8AC3E}">
        <p14:creationId xmlns:p14="http://schemas.microsoft.com/office/powerpoint/2010/main" val="28268106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AFE29C8-1C3D-412B-8A75-1DEDC9EEA1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Neurčitost v jazyce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3196423-5534-406C-B7C4-41EE2D6749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3961" y="1562471"/>
            <a:ext cx="11838039" cy="4358039"/>
          </a:xfrm>
        </p:spPr>
        <p:txBody>
          <a:bodyPr/>
          <a:lstStyle/>
          <a:p>
            <a:r>
              <a:rPr lang="cs-CZ" sz="2400" dirty="0"/>
              <a:t>Filosofie jazyka (též epistemologie a logika) zkoumá tzv. </a:t>
            </a:r>
            <a:r>
              <a:rPr lang="cs-CZ" sz="2400" dirty="0" err="1"/>
              <a:t>Sorites</a:t>
            </a:r>
            <a:r>
              <a:rPr lang="cs-CZ" sz="2400" dirty="0"/>
              <a:t> paradox (</a:t>
            </a:r>
            <a:r>
              <a:rPr lang="cs-CZ" sz="2400" dirty="0" err="1"/>
              <a:t>Eubildes</a:t>
            </a:r>
            <a:r>
              <a:rPr lang="cs-CZ" sz="2400" dirty="0"/>
              <a:t> – 4. stol. před n.l.):</a:t>
            </a:r>
          </a:p>
          <a:p>
            <a:r>
              <a:rPr lang="cs-CZ" sz="2400" dirty="0"/>
              <a:t>Kupa (hromada) </a:t>
            </a:r>
            <a:r>
              <a:rPr lang="cs-CZ" sz="2400" i="1" dirty="0"/>
              <a:t>písku, </a:t>
            </a:r>
            <a:r>
              <a:rPr lang="cs-CZ" sz="2400" i="1" dirty="0" err="1"/>
              <a:t>zrní,sena</a:t>
            </a:r>
            <a:r>
              <a:rPr lang="cs-CZ" sz="2400" i="1" dirty="0"/>
              <a:t>,  slámy, vlasů </a:t>
            </a:r>
            <a:r>
              <a:rPr lang="cs-CZ" sz="2400" dirty="0"/>
              <a:t>atd.</a:t>
            </a:r>
          </a:p>
          <a:p>
            <a:pPr lvl="1"/>
            <a:r>
              <a:rPr lang="cs-CZ" sz="2400" dirty="0"/>
              <a:t>Kolik </a:t>
            </a:r>
            <a:r>
              <a:rPr lang="cs-CZ" sz="2400" i="1" dirty="0"/>
              <a:t>zrn, stébel,….</a:t>
            </a:r>
            <a:r>
              <a:rPr lang="cs-CZ" sz="2400" dirty="0"/>
              <a:t>tzn. jednotlivin je zapotřebí, aby se jednalo o „hromadu“ těchto věcí?</a:t>
            </a:r>
          </a:p>
          <a:p>
            <a:pPr lvl="1"/>
            <a:r>
              <a:rPr lang="cs-CZ" sz="2400" dirty="0"/>
              <a:t>Otázka použitelnosti formální logiky k poznání konstrukcí přirozeného jazyka</a:t>
            </a:r>
          </a:p>
          <a:p>
            <a:pPr lvl="1"/>
            <a:r>
              <a:rPr lang="cs-CZ" sz="2400" dirty="0"/>
              <a:t>Obdobný problém s dalšími vlastnostmi (barvy, chutě, </a:t>
            </a:r>
          </a:p>
          <a:p>
            <a:r>
              <a:rPr lang="cs-CZ" sz="2400" dirty="0"/>
              <a:t>Problém subjekt predikátové logiky – určení hranic přičitatelnosti predikátu (vlastnosti) k určitému subjektu</a:t>
            </a:r>
          </a:p>
          <a:p>
            <a:pPr lvl="1"/>
            <a:r>
              <a:rPr lang="cs-CZ" sz="2400" dirty="0"/>
              <a:t>Jestliže </a:t>
            </a:r>
            <a:r>
              <a:rPr lang="cs-CZ" sz="2400" b="1" dirty="0"/>
              <a:t>jedno x</a:t>
            </a:r>
            <a:r>
              <a:rPr lang="cs-CZ" sz="2400" dirty="0"/>
              <a:t> netvoří „hromadu“ X, pak ani  </a:t>
            </a:r>
            <a:r>
              <a:rPr lang="cs-CZ" sz="2400" b="1" dirty="0"/>
              <a:t>n</a:t>
            </a:r>
            <a:r>
              <a:rPr lang="cs-CZ" sz="2400" dirty="0"/>
              <a:t> </a:t>
            </a:r>
            <a:r>
              <a:rPr lang="cs-CZ" sz="2400" b="1" dirty="0"/>
              <a:t>x</a:t>
            </a:r>
            <a:r>
              <a:rPr lang="cs-CZ" sz="2400" dirty="0"/>
              <a:t> netvoří „hromadu“ X</a:t>
            </a:r>
          </a:p>
          <a:p>
            <a:pPr lvl="1"/>
            <a:r>
              <a:rPr lang="cs-CZ" sz="2400" dirty="0"/>
              <a:t>Kde je chyba?</a:t>
            </a:r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992207C1-AFD7-4253-887F-22643C1CA06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3170B-0D82-4FD6-9E4C-FEA1E8FAEA1E}" type="slidenum">
              <a:rPr lang="cs-CZ" altLang="cs-CZ" smtClean="0"/>
              <a:pPr/>
              <a:t>5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150943864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6506F9E-2467-41E6-9809-4293D200E0B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7813"/>
            <a:ext cx="10972800" cy="916806"/>
          </a:xfrm>
        </p:spPr>
        <p:txBody>
          <a:bodyPr/>
          <a:lstStyle/>
          <a:p>
            <a:r>
              <a:rPr lang="cs-CZ" dirty="0"/>
              <a:t>Neurčitost v právním jazyce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0D25EFB6-E2DF-4653-A94A-D52C9D06992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194619"/>
            <a:ext cx="12192000" cy="4936307"/>
          </a:xfrm>
        </p:spPr>
        <p:txBody>
          <a:bodyPr/>
          <a:lstStyle/>
          <a:p>
            <a:r>
              <a:rPr lang="cs-CZ" sz="2200" dirty="0"/>
              <a:t>Otázka právních pojmů - dělení z hlediska škály URČITOST – NEURČITOST</a:t>
            </a:r>
          </a:p>
          <a:p>
            <a:pPr lvl="1"/>
            <a:r>
              <a:rPr lang="cs-CZ" sz="2200" dirty="0"/>
              <a:t>URČITÉ POJMY </a:t>
            </a:r>
          </a:p>
          <a:p>
            <a:pPr lvl="2"/>
            <a:r>
              <a:rPr lang="cs-CZ" sz="2200" dirty="0"/>
              <a:t>Jedinečné názvy (Měsíc, Antarktida…)</a:t>
            </a:r>
          </a:p>
          <a:p>
            <a:pPr lvl="3"/>
            <a:r>
              <a:rPr lang="cs-CZ" sz="2200" dirty="0"/>
              <a:t>Pojmy mají obvykle jeden </a:t>
            </a:r>
            <a:r>
              <a:rPr lang="cs-CZ" sz="2200" dirty="0" err="1"/>
              <a:t>existentní</a:t>
            </a:r>
            <a:r>
              <a:rPr lang="cs-CZ" sz="2200" dirty="0"/>
              <a:t> denotát</a:t>
            </a:r>
          </a:p>
          <a:p>
            <a:pPr lvl="2"/>
            <a:r>
              <a:rPr lang="cs-CZ" sz="2200" dirty="0"/>
              <a:t>Číslovky </a:t>
            </a:r>
          </a:p>
          <a:p>
            <a:pPr lvl="3"/>
            <a:r>
              <a:rPr lang="cs-CZ" sz="2200" dirty="0"/>
              <a:t>Paradox: zcela abstraktní x absolutně určité</a:t>
            </a:r>
          </a:p>
          <a:p>
            <a:pPr lvl="3"/>
            <a:r>
              <a:rPr lang="cs-CZ" sz="2200" dirty="0"/>
              <a:t>Neurčitost číslovek vytváří kontext jejich užití</a:t>
            </a:r>
          </a:p>
          <a:p>
            <a:pPr marL="1371600" lvl="3" indent="0">
              <a:buNone/>
            </a:pPr>
            <a:endParaRPr lang="cs-CZ" sz="2200" dirty="0"/>
          </a:p>
          <a:p>
            <a:pPr lvl="1"/>
            <a:r>
              <a:rPr lang="cs-CZ" sz="2200" dirty="0"/>
              <a:t>RELATIVNĚ URČITÉ</a:t>
            </a:r>
          </a:p>
          <a:p>
            <a:pPr lvl="2"/>
            <a:r>
              <a:rPr lang="cs-CZ" sz="2200" dirty="0"/>
              <a:t>Většina právních pojmů </a:t>
            </a:r>
          </a:p>
          <a:p>
            <a:pPr lvl="2"/>
            <a:r>
              <a:rPr lang="cs-CZ" sz="2200" dirty="0"/>
              <a:t>Náleží sem i pojmy, které mají legální definice či pojmy zcela ustálené pro obor právního myšlení</a:t>
            </a:r>
          </a:p>
          <a:p>
            <a:pPr lvl="1"/>
            <a:r>
              <a:rPr lang="cs-CZ" sz="2200" dirty="0"/>
              <a:t>NEURČITÉ</a:t>
            </a:r>
          </a:p>
          <a:p>
            <a:pPr lvl="2"/>
            <a:r>
              <a:rPr lang="cs-CZ" sz="2200" dirty="0"/>
              <a:t>Specifický případ neurčitosti v právní komunikaci</a:t>
            </a:r>
          </a:p>
          <a:p>
            <a:pPr marL="0" indent="0">
              <a:buNone/>
            </a:pPr>
            <a:endParaRPr lang="cs-CZ" dirty="0"/>
          </a:p>
        </p:txBody>
      </p:sp>
      <p:sp>
        <p:nvSpPr>
          <p:cNvPr id="4" name="Zástupný symbol pro číslo snímku 3">
            <a:extLst>
              <a:ext uri="{FF2B5EF4-FFF2-40B4-BE49-F238E27FC236}">
                <a16:creationId xmlns:a16="http://schemas.microsoft.com/office/drawing/2014/main" id="{E27A790B-D8F0-4A96-A803-773D306423F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013170B-0D82-4FD6-9E4C-FEA1E8FAEA1E}" type="slidenum">
              <a:rPr lang="cs-CZ" altLang="cs-CZ" smtClean="0"/>
              <a:pPr/>
              <a:t>6</a:t>
            </a:fld>
            <a:endParaRPr lang="cs-CZ" altLang="cs-CZ"/>
          </a:p>
        </p:txBody>
      </p:sp>
    </p:spTree>
    <p:extLst>
      <p:ext uri="{BB962C8B-B14F-4D97-AF65-F5344CB8AC3E}">
        <p14:creationId xmlns:p14="http://schemas.microsoft.com/office/powerpoint/2010/main" val="99204072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číslo snímku 5">
            <a:extLst>
              <a:ext uri="{FF2B5EF4-FFF2-40B4-BE49-F238E27FC236}">
                <a16:creationId xmlns:a16="http://schemas.microsoft.com/office/drawing/2014/main" id="{070438DA-425B-4AF8-A7DF-C7874D0E243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9137E4D-8118-4D5B-AE32-5C8851E25CFA}" type="slidenum">
              <a:rPr lang="cs-CZ" altLang="cs-CZ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7</a:t>
            </a:fld>
            <a:endParaRPr lang="cs-CZ" altLang="cs-CZ" sz="1200">
              <a:solidFill>
                <a:srgbClr val="898989"/>
              </a:solidFill>
            </a:endParaRPr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6B722B3E-1C08-40AA-8C81-932E83BE3F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228600"/>
            <a:ext cx="8229600" cy="971552"/>
          </a:xfrm>
        </p:spPr>
        <p:txBody>
          <a:bodyPr/>
          <a:lstStyle/>
          <a:p>
            <a:r>
              <a:rPr lang="cs-CZ" altLang="cs-CZ" sz="3600" b="1" dirty="0"/>
              <a:t>Neurčitost </a:t>
            </a:r>
            <a:r>
              <a:rPr lang="cs-CZ" altLang="cs-CZ" sz="3600" b="1" dirty="0">
                <a:latin typeface="Arial" panose="020B0604020202020204" pitchFamily="34" charset="0"/>
              </a:rPr>
              <a:t>právních pojmů</a:t>
            </a:r>
            <a:r>
              <a:rPr lang="cs-CZ" altLang="cs-CZ" sz="3600" dirty="0">
                <a:latin typeface="Arial" panose="020B0604020202020204" pitchFamily="34" charset="0"/>
              </a:rPr>
              <a:t> </a:t>
            </a:r>
          </a:p>
        </p:txBody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EC60471B-5732-40B0-BE27-D3DD2EF969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-206477" y="1047136"/>
            <a:ext cx="12536129" cy="4739304"/>
          </a:xfrm>
        </p:spPr>
        <p:txBody>
          <a:bodyPr/>
          <a:lstStyle/>
          <a:p>
            <a:pPr lvl="1">
              <a:lnSpc>
                <a:spcPct val="90000"/>
              </a:lnSpc>
              <a:buFont typeface="Arial" panose="020B0604020202020204" pitchFamily="34" charset="0"/>
              <a:buNone/>
            </a:pPr>
            <a:r>
              <a:rPr lang="cs-CZ" altLang="cs-CZ" dirty="0">
                <a:latin typeface="Arial" panose="020B0604020202020204" pitchFamily="34" charset="0"/>
              </a:rPr>
              <a:t>Co je to tzv. neurčitý právní pojem? 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terminus </a:t>
            </a:r>
            <a:r>
              <a:rPr lang="cs-CZ" altLang="cs-CZ" dirty="0" err="1"/>
              <a:t>technicus</a:t>
            </a:r>
            <a:r>
              <a:rPr lang="cs-CZ" altLang="cs-CZ" dirty="0">
                <a:latin typeface="Arial" panose="020B0604020202020204" pitchFamily="34" charset="0"/>
              </a:rPr>
              <a:t> – nejde o každý právní pojem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jsou prostředkem vyjádření vůle zákonodárce k dotváření obsahu právní normy interpretací</a:t>
            </a:r>
            <a:endParaRPr lang="cs-CZ" altLang="cs-CZ" dirty="0">
              <a:latin typeface="Arial" panose="020B0604020202020204" pitchFamily="34" charset="0"/>
            </a:endParaRPr>
          </a:p>
          <a:p>
            <a:pPr lvl="1">
              <a:lnSpc>
                <a:spcPct val="90000"/>
              </a:lnSpc>
            </a:pPr>
            <a:r>
              <a:rPr lang="cs-CZ" altLang="cs-CZ" dirty="0">
                <a:latin typeface="Arial" panose="020B0604020202020204" pitchFamily="34" charset="0"/>
              </a:rPr>
              <a:t>Často k těmto pojmům neexistují výslovné (explicitní) legální definice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např. veřejný zájem, společenská škodlivost, dobré mravy, dobrá víra, poctivý obchodní styk, péče řádného hospodáře, apod.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Jsou užívány v předpisech práva soukromého i veřejného, a to i v předpisech poměrně kazuistických a v předpisech procesního práva</a:t>
            </a:r>
          </a:p>
          <a:p>
            <a:pPr lvl="1">
              <a:lnSpc>
                <a:spcPct val="90000"/>
              </a:lnSpc>
            </a:pPr>
            <a:r>
              <a:rPr lang="cs-CZ" altLang="cs-CZ" dirty="0"/>
              <a:t>Souvisejí úzce s diskrecí </a:t>
            </a:r>
            <a:r>
              <a:rPr lang="cs-CZ" altLang="cs-CZ" dirty="0">
                <a:latin typeface="Arial" panose="020B0604020202020204" pitchFamily="34" charset="0"/>
              </a:rPr>
              <a:t>(uvážením, volnou úvahou) </a:t>
            </a:r>
            <a:r>
              <a:rPr lang="cs-CZ" altLang="cs-CZ" dirty="0"/>
              <a:t>orgánu aplikace práva</a:t>
            </a:r>
            <a:endParaRPr lang="cs-CZ" altLang="cs-CZ" dirty="0">
              <a:latin typeface="Arial" panose="020B0604020202020204" pitchFamily="34" charset="0"/>
            </a:endParaRPr>
          </a:p>
          <a:p>
            <a:pPr lvl="2">
              <a:lnSpc>
                <a:spcPct val="90000"/>
              </a:lnSpc>
            </a:pPr>
            <a:r>
              <a:rPr lang="cs-CZ" altLang="cs-CZ" b="1" u="sng" dirty="0">
                <a:latin typeface="Arial" panose="020B0604020202020204" pitchFamily="34" charset="0"/>
              </a:rPr>
              <a:t>výklad </a:t>
            </a:r>
            <a:r>
              <a:rPr lang="cs-CZ" altLang="cs-CZ" dirty="0">
                <a:latin typeface="Arial" panose="020B0604020202020204" pitchFamily="34" charset="0"/>
              </a:rPr>
              <a:t>neurčitých právních pojmů se zaměřuje na konkrétní skutkovou podstatu a na její vyhodnocení, </a:t>
            </a:r>
            <a:r>
              <a:rPr lang="cs-CZ" altLang="cs-CZ" b="1" u="sng" dirty="0">
                <a:latin typeface="Arial" panose="020B0604020202020204" pitchFamily="34" charset="0"/>
              </a:rPr>
              <a:t>volné uvážení (diskrece)</a:t>
            </a:r>
            <a:r>
              <a:rPr lang="cs-CZ" altLang="cs-CZ" dirty="0">
                <a:latin typeface="Arial" panose="020B0604020202020204" pitchFamily="34" charset="0"/>
              </a:rPr>
              <a:t> je orientováno na způsob užití právního následku</a:t>
            </a:r>
            <a:r>
              <a:rPr lang="cs-CZ" altLang="cs-CZ" dirty="0"/>
              <a:t> </a:t>
            </a:r>
            <a:r>
              <a:rPr lang="cs-CZ" altLang="cs-CZ" dirty="0">
                <a:latin typeface="Arial" panose="020B0604020202020204" pitchFamily="34" charset="0"/>
              </a:rPr>
              <a:t>(často se jedná o sankci)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číslo snímku 5">
            <a:extLst>
              <a:ext uri="{FF2B5EF4-FFF2-40B4-BE49-F238E27FC236}">
                <a16:creationId xmlns:a16="http://schemas.microsoft.com/office/drawing/2014/main" id="{39F37733-4AC9-482B-840E-2759A37D4C9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16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14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12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EDD8BB6-C1FC-4247-9EE3-5A118DBCE754}" type="slidenum">
              <a:rPr lang="cs-CZ" altLang="cs-CZ" sz="1200">
                <a:solidFill>
                  <a:srgbClr val="898989"/>
                </a:solidFill>
              </a:rPr>
              <a:pPr>
                <a:spcBef>
                  <a:spcPct val="0"/>
                </a:spcBef>
                <a:buFontTx/>
                <a:buNone/>
              </a:pPr>
              <a:t>8</a:t>
            </a:fld>
            <a:endParaRPr lang="cs-CZ" altLang="cs-CZ" sz="1200">
              <a:solidFill>
                <a:srgbClr val="898989"/>
              </a:solidFill>
            </a:endParaRPr>
          </a:p>
        </p:txBody>
      </p:sp>
      <p:sp>
        <p:nvSpPr>
          <p:cNvPr id="53250" name="Rectangle 2">
            <a:extLst>
              <a:ext uri="{FF2B5EF4-FFF2-40B4-BE49-F238E27FC236}">
                <a16:creationId xmlns:a16="http://schemas.microsoft.com/office/drawing/2014/main" id="{AD31D0A6-EC33-42FC-BECA-BD05BDC2254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032000" y="287594"/>
            <a:ext cx="8229600" cy="862780"/>
          </a:xfrm>
        </p:spPr>
        <p:txBody>
          <a:bodyPr/>
          <a:lstStyle/>
          <a:p>
            <a:pPr>
              <a:defRPr/>
            </a:pPr>
            <a:r>
              <a:rPr lang="cs-CZ" altLang="cs-CZ" sz="3200" b="1" dirty="0">
                <a:latin typeface="Arial" charset="0"/>
              </a:rPr>
              <a:t>Řešení n</a:t>
            </a:r>
            <a:r>
              <a:rPr lang="cs-CZ" altLang="cs-CZ" sz="3200" b="1" dirty="0">
                <a:latin typeface="+mn-lt"/>
              </a:rPr>
              <a:t>eurčitosti</a:t>
            </a:r>
            <a:r>
              <a:rPr lang="cs-CZ" altLang="cs-CZ" sz="3200" b="1" dirty="0">
                <a:latin typeface="Arial" charset="0"/>
              </a:rPr>
              <a:t> právních pojmů</a:t>
            </a:r>
            <a:r>
              <a:rPr lang="cs-CZ" altLang="cs-CZ" sz="3200" b="1" dirty="0"/>
              <a:t> </a:t>
            </a:r>
            <a:endParaRPr lang="cs-CZ" altLang="cs-CZ" sz="3200" b="1" dirty="0">
              <a:latin typeface="Arial" charset="0"/>
            </a:endParaRPr>
          </a:p>
        </p:txBody>
      </p:sp>
      <p:sp>
        <p:nvSpPr>
          <p:cNvPr id="15364" name="Rectangle 3">
            <a:extLst>
              <a:ext uri="{FF2B5EF4-FFF2-40B4-BE49-F238E27FC236}">
                <a16:creationId xmlns:a16="http://schemas.microsoft.com/office/drawing/2014/main" id="{0E0755B8-0AC7-4562-B939-90A5909589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265471" y="1150375"/>
            <a:ext cx="11926529" cy="5707626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cs-CZ" altLang="cs-CZ" sz="2400" dirty="0"/>
              <a:t>řešení problému neurčitosti </a:t>
            </a:r>
            <a:r>
              <a:rPr lang="cs-CZ" altLang="cs-CZ" sz="2400" dirty="0">
                <a:latin typeface="Arial" panose="020B0604020202020204" pitchFamily="34" charset="0"/>
              </a:rPr>
              <a:t>právních pojmů</a:t>
            </a:r>
          </a:p>
          <a:p>
            <a:pPr lvl="1">
              <a:lnSpc>
                <a:spcPct val="80000"/>
              </a:lnSpc>
            </a:pPr>
            <a:r>
              <a:rPr lang="cs-CZ" altLang="cs-CZ" sz="2400" dirty="0"/>
              <a:t>normotvorba a její kvalita</a:t>
            </a:r>
          </a:p>
          <a:p>
            <a:pPr lvl="2">
              <a:lnSpc>
                <a:spcPct val="80000"/>
              </a:lnSpc>
            </a:pPr>
            <a:r>
              <a:rPr lang="cs-CZ" altLang="cs-CZ" dirty="0" err="1"/>
              <a:t>kauzuistické</a:t>
            </a:r>
            <a:r>
              <a:rPr lang="cs-CZ" altLang="cs-CZ" dirty="0"/>
              <a:t> právní předpisy (např. nový trestní zákoník)</a:t>
            </a:r>
            <a:endParaRPr lang="cs-CZ" altLang="cs-CZ" i="1" dirty="0"/>
          </a:p>
          <a:p>
            <a:pPr lvl="2">
              <a:lnSpc>
                <a:spcPct val="80000"/>
              </a:lnSpc>
            </a:pPr>
            <a:r>
              <a:rPr lang="cs-CZ" altLang="cs-CZ" i="1" dirty="0"/>
              <a:t>Zvyšování jednoznačnosti, přesnosti právního jazyka a tedy zvyšování stupně jeho exaktnosti, vede k jeho nesrozumitelnosti, ke snížení informační hodnoty práv, a naopak. Je tím založen paradox právního jazyka: Zvyšování přesnosti, exaktnosti, vede k nesrozumitelnosti, a opačně, zvyšování srozumitelnosti vede ke snižování přesnosti. Snižování entropie přesností vede ke zvýšení nesrozumitelnosti.“(</a:t>
            </a:r>
            <a:r>
              <a:rPr lang="cs-CZ" altLang="cs-CZ" dirty="0"/>
              <a:t> </a:t>
            </a:r>
            <a:r>
              <a:rPr lang="cs-CZ" altLang="cs-CZ" dirty="0" err="1"/>
              <a:t>Holländer</a:t>
            </a:r>
            <a:r>
              <a:rPr lang="cs-CZ" altLang="cs-CZ" dirty="0"/>
              <a:t>, P. Filosofie práva. </a:t>
            </a:r>
            <a:r>
              <a:rPr lang="cs-CZ" altLang="cs-CZ" dirty="0" err="1"/>
              <a:t>Plzeň:Vydavatelství</a:t>
            </a:r>
            <a:r>
              <a:rPr lang="cs-CZ" altLang="cs-CZ" dirty="0"/>
              <a:t> a nakladatelství Aleš Čeněk, 2006, s. 216)</a:t>
            </a:r>
          </a:p>
          <a:p>
            <a:pPr lvl="1">
              <a:lnSpc>
                <a:spcPct val="80000"/>
              </a:lnSpc>
            </a:pPr>
            <a:r>
              <a:rPr lang="cs-CZ" altLang="cs-CZ" sz="2400" dirty="0"/>
              <a:t>interpretace</a:t>
            </a:r>
          </a:p>
          <a:p>
            <a:pPr lvl="2">
              <a:lnSpc>
                <a:spcPct val="80000"/>
              </a:lnSpc>
            </a:pPr>
            <a:r>
              <a:rPr lang="cs-CZ" altLang="cs-CZ" dirty="0"/>
              <a:t>využívání logicko-systematického a teleologického výkladu</a:t>
            </a:r>
          </a:p>
          <a:p>
            <a:pPr lvl="2">
              <a:lnSpc>
                <a:spcPct val="80000"/>
              </a:lnSpc>
            </a:pPr>
            <a:r>
              <a:rPr lang="cs-CZ" altLang="cs-CZ" dirty="0"/>
              <a:t>do jaké míry může interpret dotvářet v důsledku neurčitosti práva jeho obsah, příp. vytvářet interpretací nová pravidla chování, která normotvůrce výslovně nestanovil?</a:t>
            </a:r>
            <a:endParaRPr lang="cs-CZ" altLang="cs-CZ" dirty="0">
              <a:latin typeface="Arial" panose="020B0604020202020204" pitchFamily="34" charset="0"/>
            </a:endParaRPr>
          </a:p>
          <a:p>
            <a:pPr lvl="1">
              <a:lnSpc>
                <a:spcPct val="80000"/>
              </a:lnSpc>
            </a:pPr>
            <a:r>
              <a:rPr lang="cs-CZ" altLang="cs-CZ" dirty="0">
                <a:latin typeface="Arial" panose="020B0604020202020204" pitchFamily="34" charset="0"/>
              </a:rPr>
              <a:t>Tyto otázky představují základní rámec zkoumání právní metodologie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6632DAA-14BC-4D58-AC6C-4EC2E81EF2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Diskuse o neurčitosti – teoretický pohled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A82DCA4-E887-49ED-83B0-FABAB0E02A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současná diskuse v teorii – je neurčitost prospěšná </a:t>
            </a:r>
            <a:r>
              <a:rPr lang="cs-CZ" sz="3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</a:t>
            </a:r>
            <a:r>
              <a:rPr lang="cs-CZ" sz="3200" i="1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valuable</a:t>
            </a:r>
            <a:r>
              <a:rPr lang="cs-CZ" sz="3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anebo nikoliv? (</a:t>
            </a:r>
            <a:r>
              <a:rPr lang="cs-CZ" sz="3200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Sorensen</a:t>
            </a: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</a:t>
            </a:r>
            <a:r>
              <a:rPr lang="cs-CZ" sz="3200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Asgeirson</a:t>
            </a: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vztah mezi </a:t>
            </a:r>
            <a:r>
              <a:rPr lang="cs-CZ" sz="32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vágností</a:t>
            </a: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a </a:t>
            </a:r>
            <a:r>
              <a:rPr lang="cs-CZ" sz="32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neurčitostí</a:t>
            </a: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/nejasností – neurčitost či nejasnost nemusí být efektem vágnosti sémantických konstrukcí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Neurčitost a její vztah k právu</a:t>
            </a:r>
            <a:b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Je to přítel, či nepřítel právní regulace ? (T. </a:t>
            </a:r>
            <a:r>
              <a:rPr lang="cs-CZ" sz="3200" dirty="0" err="1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Endicott</a:t>
            </a: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</a:t>
            </a:r>
          </a:p>
          <a:p>
            <a:pPr marL="342900" lvl="0" indent="-342900" algn="just">
              <a:buFont typeface="Symbol" panose="05050102010706020507" pitchFamily="18" charset="2"/>
              <a:buChar char=""/>
            </a:pP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sofistikovaná diskuse plná obecných i praktických argumentů</a:t>
            </a:r>
          </a:p>
          <a:p>
            <a:pPr marL="342900" lvl="0" indent="-342900" algn="just">
              <a:spcAft>
                <a:spcPts val="600"/>
              </a:spcAft>
              <a:buFont typeface="Symbol" panose="05050102010706020507" pitchFamily="18" charset="2"/>
              <a:buChar char=""/>
            </a:pPr>
            <a:r>
              <a:rPr lang="cs-CZ" sz="3200" b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Otázka: </a:t>
            </a: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Není snaha o precizaci právního textu </a:t>
            </a:r>
            <a:r>
              <a:rPr lang="cs-CZ" sz="3200" i="1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(v určitých případech)</a:t>
            </a:r>
            <a:r>
              <a:rPr lang="cs-CZ" sz="3200" dirty="0">
                <a:effectLst/>
                <a:latin typeface="Garamond" panose="02020404030301010803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zbytečná/kontraproduktivní?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41016196"/>
      </p:ext>
    </p:extLst>
  </p:cSld>
  <p:clrMapOvr>
    <a:masterClrMapping/>
  </p:clrMapOvr>
</p:sld>
</file>

<file path=ppt/theme/theme1.xml><?xml version="1.0" encoding="utf-8"?>
<a:theme xmlns:a="http://schemas.openxmlformats.org/drawingml/2006/main" name="Váhy">
  <a:themeElements>
    <a:clrScheme name="Váhy 1">
      <a:dk1>
        <a:srgbClr val="663300"/>
      </a:dk1>
      <a:lt1>
        <a:srgbClr val="FFFFFF"/>
      </a:lt1>
      <a:dk2>
        <a:srgbClr val="996600"/>
      </a:dk2>
      <a:lt2>
        <a:srgbClr val="DBBD71"/>
      </a:lt2>
      <a:accent1>
        <a:srgbClr val="F8A500"/>
      </a:accent1>
      <a:accent2>
        <a:srgbClr val="808000"/>
      </a:accent2>
      <a:accent3>
        <a:srgbClr val="CAB8AA"/>
      </a:accent3>
      <a:accent4>
        <a:srgbClr val="DADADA"/>
      </a:accent4>
      <a:accent5>
        <a:srgbClr val="FBCFAA"/>
      </a:accent5>
      <a:accent6>
        <a:srgbClr val="737300"/>
      </a:accent6>
      <a:hlink>
        <a:srgbClr val="FFCC66"/>
      </a:hlink>
      <a:folHlink>
        <a:srgbClr val="CCA500"/>
      </a:folHlink>
    </a:clrScheme>
    <a:fontScheme name="Váhy">
      <a:majorFont>
        <a:latin typeface="Arial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99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08080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just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cs-CZ" altLang="cs-CZ" sz="2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cs typeface="Arial" panose="020B0604020202020204" pitchFamily="34" charset="0"/>
          </a:defRPr>
        </a:defPPr>
      </a:lstStyle>
    </a:lnDef>
  </a:objectDefaults>
  <a:extraClrSchemeLst>
    <a:extraClrScheme>
      <a:clrScheme name="Váhy 1">
        <a:dk1>
          <a:srgbClr val="663300"/>
        </a:dk1>
        <a:lt1>
          <a:srgbClr val="FFFFFF"/>
        </a:lt1>
        <a:dk2>
          <a:srgbClr val="996600"/>
        </a:dk2>
        <a:lt2>
          <a:srgbClr val="DBBD71"/>
        </a:lt2>
        <a:accent1>
          <a:srgbClr val="F8A500"/>
        </a:accent1>
        <a:accent2>
          <a:srgbClr val="808000"/>
        </a:accent2>
        <a:accent3>
          <a:srgbClr val="CAB8AA"/>
        </a:accent3>
        <a:accent4>
          <a:srgbClr val="DADADA"/>
        </a:accent4>
        <a:accent5>
          <a:srgbClr val="FBCFAA"/>
        </a:accent5>
        <a:accent6>
          <a:srgbClr val="737300"/>
        </a:accent6>
        <a:hlink>
          <a:srgbClr val="FFCC66"/>
        </a:hlink>
        <a:folHlink>
          <a:srgbClr val="CCA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2">
        <a:dk1>
          <a:srgbClr val="660000"/>
        </a:dk1>
        <a:lt1>
          <a:srgbClr val="FFFFFF"/>
        </a:lt1>
        <a:dk2>
          <a:srgbClr val="800000"/>
        </a:dk2>
        <a:lt2>
          <a:srgbClr val="FFFFCC"/>
        </a:lt2>
        <a:accent1>
          <a:srgbClr val="CC66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B8AA"/>
        </a:accent5>
        <a:accent6>
          <a:srgbClr val="AC6D56"/>
        </a:accent6>
        <a:hlink>
          <a:srgbClr val="FFFF99"/>
        </a:hlink>
        <a:folHlink>
          <a:srgbClr val="E5B325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3">
        <a:dk1>
          <a:srgbClr val="003300"/>
        </a:dk1>
        <a:lt1>
          <a:srgbClr val="FFFFFF"/>
        </a:lt1>
        <a:dk2>
          <a:srgbClr val="4D6A2A"/>
        </a:dk2>
        <a:lt2>
          <a:srgbClr val="CCFF99"/>
        </a:lt2>
        <a:accent1>
          <a:srgbClr val="2EB62E"/>
        </a:accent1>
        <a:accent2>
          <a:srgbClr val="527C3A"/>
        </a:accent2>
        <a:accent3>
          <a:srgbClr val="B2B9AC"/>
        </a:accent3>
        <a:accent4>
          <a:srgbClr val="DADADA"/>
        </a:accent4>
        <a:accent5>
          <a:srgbClr val="ADD7AD"/>
        </a:accent5>
        <a:accent6>
          <a:srgbClr val="497034"/>
        </a:accent6>
        <a:hlink>
          <a:srgbClr val="DDD800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4">
        <a:dk1>
          <a:srgbClr val="005A58"/>
        </a:dk1>
        <a:lt1>
          <a:srgbClr val="FFFFFF"/>
        </a:lt1>
        <a:dk2>
          <a:srgbClr val="00716E"/>
        </a:dk2>
        <a:lt2>
          <a:srgbClr val="FFFF99"/>
        </a:lt2>
        <a:accent1>
          <a:srgbClr val="2DB3B0"/>
        </a:accent1>
        <a:accent2>
          <a:srgbClr val="6D6FC7"/>
        </a:accent2>
        <a:accent3>
          <a:srgbClr val="AABBBA"/>
        </a:accent3>
        <a:accent4>
          <a:srgbClr val="DADADA"/>
        </a:accent4>
        <a:accent5>
          <a:srgbClr val="ADD6D4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5">
        <a:dk1>
          <a:srgbClr val="003366"/>
        </a:dk1>
        <a:lt1>
          <a:srgbClr val="FFFFFF"/>
        </a:lt1>
        <a:dk2>
          <a:srgbClr val="2B5481"/>
        </a:dk2>
        <a:lt2>
          <a:srgbClr val="E5FFFF"/>
        </a:lt2>
        <a:accent1>
          <a:srgbClr val="336699"/>
        </a:accent1>
        <a:accent2>
          <a:srgbClr val="00B000"/>
        </a:accent2>
        <a:accent3>
          <a:srgbClr val="ACB3C1"/>
        </a:accent3>
        <a:accent4>
          <a:srgbClr val="DADADA"/>
        </a:accent4>
        <a:accent5>
          <a:srgbClr val="ADB8CA"/>
        </a:accent5>
        <a:accent6>
          <a:srgbClr val="009F00"/>
        </a:accent6>
        <a:hlink>
          <a:srgbClr val="00CCFF"/>
        </a:hlink>
        <a:folHlink>
          <a:srgbClr val="B5FFFB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6">
        <a:dk1>
          <a:srgbClr val="2F2D25"/>
        </a:dk1>
        <a:lt1>
          <a:srgbClr val="FFFFFF"/>
        </a:lt1>
        <a:dk2>
          <a:srgbClr val="656151"/>
        </a:dk2>
        <a:lt2>
          <a:srgbClr val="FFFFCC"/>
        </a:lt2>
        <a:accent1>
          <a:srgbClr val="818173"/>
        </a:accent1>
        <a:accent2>
          <a:srgbClr val="809EA8"/>
        </a:accent2>
        <a:accent3>
          <a:srgbClr val="B8B7B3"/>
        </a:accent3>
        <a:accent4>
          <a:srgbClr val="DADADA"/>
        </a:accent4>
        <a:accent5>
          <a:srgbClr val="C1C1BC"/>
        </a:accent5>
        <a:accent6>
          <a:srgbClr val="738F98"/>
        </a:accent6>
        <a:hlink>
          <a:srgbClr val="E2C86A"/>
        </a:hlink>
        <a:folHlink>
          <a:srgbClr val="B7B6A3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7">
        <a:dk1>
          <a:srgbClr val="B4AF80"/>
        </a:dk1>
        <a:lt1>
          <a:srgbClr val="FFFFFF"/>
        </a:lt1>
        <a:dk2>
          <a:srgbClr val="C8C6A2"/>
        </a:dk2>
        <a:lt2>
          <a:srgbClr val="827F4C"/>
        </a:lt2>
        <a:accent1>
          <a:srgbClr val="7C784E"/>
        </a:accent1>
        <a:accent2>
          <a:srgbClr val="A2A4AC"/>
        </a:accent2>
        <a:accent3>
          <a:srgbClr val="E0DFCE"/>
        </a:accent3>
        <a:accent4>
          <a:srgbClr val="DADADA"/>
        </a:accent4>
        <a:accent5>
          <a:srgbClr val="BFBEB2"/>
        </a:accent5>
        <a:accent6>
          <a:srgbClr val="92949B"/>
        </a:accent6>
        <a:hlink>
          <a:srgbClr val="33CCCC"/>
        </a:hlink>
        <a:folHlink>
          <a:srgbClr val="0099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Váhy 8">
        <a:dk1>
          <a:srgbClr val="000000"/>
        </a:dk1>
        <a:lt1>
          <a:srgbClr val="DDDDDD"/>
        </a:lt1>
        <a:dk2>
          <a:srgbClr val="000000"/>
        </a:dk2>
        <a:lt2>
          <a:srgbClr val="B8B7D1"/>
        </a:lt2>
        <a:accent1>
          <a:srgbClr val="F1F0F4"/>
        </a:accent1>
        <a:accent2>
          <a:srgbClr val="C1BCFC"/>
        </a:accent2>
        <a:accent3>
          <a:srgbClr val="EBEBEB"/>
        </a:accent3>
        <a:accent4>
          <a:srgbClr val="000000"/>
        </a:accent4>
        <a:accent5>
          <a:srgbClr val="F7F6F8"/>
        </a:accent5>
        <a:accent6>
          <a:srgbClr val="AFAAE4"/>
        </a:accent6>
        <a:hlink>
          <a:srgbClr val="5454C6"/>
        </a:hlink>
        <a:folHlink>
          <a:srgbClr val="6A6F8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Váhy 9">
        <a:dk1>
          <a:srgbClr val="000000"/>
        </a:dk1>
        <a:lt1>
          <a:srgbClr val="FFFFFF"/>
        </a:lt1>
        <a:dk2>
          <a:srgbClr val="00A29E"/>
        </a:dk2>
        <a:lt2>
          <a:srgbClr val="CBCBCB"/>
        </a:lt2>
        <a:accent1>
          <a:srgbClr val="E5E5FF"/>
        </a:accent1>
        <a:accent2>
          <a:srgbClr val="79CD6B"/>
        </a:accent2>
        <a:accent3>
          <a:srgbClr val="FFFFFF"/>
        </a:accent3>
        <a:accent4>
          <a:srgbClr val="000000"/>
        </a:accent4>
        <a:accent5>
          <a:srgbClr val="F0F0FF"/>
        </a:accent5>
        <a:accent6>
          <a:srgbClr val="6DBA60"/>
        </a:accent6>
        <a:hlink>
          <a:srgbClr val="4477DE"/>
        </a:hlink>
        <a:folHlink>
          <a:srgbClr val="65498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94</TotalTime>
  <Words>2352</Words>
  <Application>Microsoft Office PowerPoint</Application>
  <PresentationFormat>Širokoúhlá obrazovka</PresentationFormat>
  <Paragraphs>168</Paragraphs>
  <Slides>20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20</vt:i4>
      </vt:variant>
    </vt:vector>
  </HeadingPairs>
  <TitlesOfParts>
    <vt:vector size="27" baseType="lpstr">
      <vt:lpstr>Arial</vt:lpstr>
      <vt:lpstr>Calibri</vt:lpstr>
      <vt:lpstr>Garamond</vt:lpstr>
      <vt:lpstr>Symbol</vt:lpstr>
      <vt:lpstr>Tahoma</vt:lpstr>
      <vt:lpstr>Wingdings</vt:lpstr>
      <vt:lpstr>Váhy</vt:lpstr>
      <vt:lpstr>Neurčitost jako vlastnost normativního právního textu</vt:lpstr>
      <vt:lpstr>Právní pojem a jeho struktura I.</vt:lpstr>
      <vt:lpstr>Právní pojem a jeho struktura II.</vt:lpstr>
      <vt:lpstr>Právní pojem a jeho struktura III.</vt:lpstr>
      <vt:lpstr>Neurčitost v jazyce</vt:lpstr>
      <vt:lpstr>Neurčitost v právním jazyce</vt:lpstr>
      <vt:lpstr>Neurčitost právních pojmů </vt:lpstr>
      <vt:lpstr>Řešení neurčitosti právních pojmů </vt:lpstr>
      <vt:lpstr>Diskuse o neurčitosti – teoretický pohled</vt:lpstr>
      <vt:lpstr>Určitost jako právně-politický cíl</vt:lpstr>
      <vt:lpstr>Určitost jako právně-politický cíl</vt:lpstr>
      <vt:lpstr>Příklad – koncept nejvyšší povolené rychlosti</vt:lpstr>
      <vt:lpstr>Příklad – koncept nejvyšší povolené rychlosti</vt:lpstr>
      <vt:lpstr>Příklad – koncept nejvyšší povolené rychlosti</vt:lpstr>
      <vt:lpstr>Příklad – koncept nejvyšší povolené rychlosti</vt:lpstr>
      <vt:lpstr>Příklad – koncept nejvyšší povolené rychlosti</vt:lpstr>
      <vt:lpstr>Neurčité právní pojmy</vt:lpstr>
      <vt:lpstr>Neurčité právní pojmy</vt:lpstr>
      <vt:lpstr>Neurčité právní pojmy</vt:lpstr>
      <vt:lpstr>Závěr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Neurčitost jako vlastnost právního textu</dc:title>
  <dc:creator>Lukáš Hlouch</dc:creator>
  <cp:lastModifiedBy>Lukáš Hlouch</cp:lastModifiedBy>
  <cp:revision>2</cp:revision>
  <dcterms:created xsi:type="dcterms:W3CDTF">2022-04-21T20:24:48Z</dcterms:created>
  <dcterms:modified xsi:type="dcterms:W3CDTF">2022-09-29T21:10:37Z</dcterms:modified>
</cp:coreProperties>
</file>