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36" r:id="rId3"/>
    <p:sldId id="351" r:id="rId4"/>
    <p:sldId id="334" r:id="rId5"/>
    <p:sldId id="338" r:id="rId6"/>
    <p:sldId id="337" r:id="rId7"/>
    <p:sldId id="340" r:id="rId8"/>
    <p:sldId id="341" r:id="rId9"/>
    <p:sldId id="342" r:id="rId10"/>
    <p:sldId id="343" r:id="rId11"/>
    <p:sldId id="346" r:id="rId12"/>
    <p:sldId id="344" r:id="rId13"/>
    <p:sldId id="347" r:id="rId14"/>
    <p:sldId id="345" r:id="rId15"/>
    <p:sldId id="348" r:id="rId16"/>
    <p:sldId id="349" r:id="rId17"/>
    <p:sldId id="350" r:id="rId18"/>
    <p:sldId id="339" r:id="rId19"/>
    <p:sldId id="333" r:id="rId20"/>
    <p:sldId id="261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105" d="100"/>
          <a:sy n="105" d="100"/>
        </p:scale>
        <p:origin x="70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20.09.2024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20.09.2024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386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478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064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572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228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922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410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884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3954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315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341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88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12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524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272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34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260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045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60320" y="418439"/>
            <a:ext cx="8942702" cy="2006530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Financování ekonomických subjektů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>
            <a:normAutofit/>
          </a:bodyPr>
          <a:lstStyle/>
          <a:p>
            <a:r>
              <a:rPr lang="cs-CZ" sz="3200" dirty="0"/>
              <a:t>Ekonomické základy práva</a:t>
            </a:r>
          </a:p>
          <a:p>
            <a:r>
              <a:rPr lang="cs-CZ" sz="3200" dirty="0"/>
              <a:t>přednáška</a:t>
            </a:r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eskontní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Slouží pro krátkodobé financování potřeb podniků (někdy bývá řazen mezi provozní úvěry)</a:t>
            </a:r>
          </a:p>
          <a:p>
            <a:r>
              <a:rPr lang="cs-CZ" altLang="cs-CZ" sz="3200" dirty="0"/>
              <a:t>Jeho podstata spočívá v tom, že banka (věřitel) odkupuje od klienta (dlužníka) směnku, kterou vystavil třetí subjekt a zavázal se v ní uhradit klientovi určitou částku; klient obdrží částku od banky hned (před splatností směnky), nákladem je „diskont“</a:t>
            </a:r>
          </a:p>
          <a:p>
            <a:r>
              <a:rPr lang="cs-CZ" altLang="cs-CZ" sz="3200" dirty="0"/>
              <a:t>Emitent směnky se stává dlužníkem banky, klient většinou „ručí“ (v případě neuhrazení směnky banka požaduje úhradu od klienta)</a:t>
            </a:r>
          </a:p>
          <a:p>
            <a:r>
              <a:rPr lang="cs-CZ" altLang="cs-CZ" sz="3200" dirty="0"/>
              <a:t>V ČR není hojně využíván, přesto ho poskytuje pár bank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2455073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Peněžní úvěry – hypoteční úvěr standardní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239519"/>
            <a:ext cx="10018713" cy="5435601"/>
          </a:xfrm>
        </p:spPr>
        <p:txBody>
          <a:bodyPr anchor="t">
            <a:normAutofit fontScale="85000" lnSpcReduction="20000"/>
          </a:bodyPr>
          <a:lstStyle/>
          <a:p>
            <a:r>
              <a:rPr lang="cs-CZ" altLang="cs-CZ" sz="3200" dirty="0"/>
              <a:t>Úvěr zajištěný zástavním právem k nemovitosti; standardně určen k nákupu, výstavbě či celkové rekonstrukci nemovitosti (příp. družstevního podílu)</a:t>
            </a:r>
          </a:p>
          <a:p>
            <a:r>
              <a:rPr lang="cs-CZ" altLang="cs-CZ" sz="3200" dirty="0"/>
              <a:t>Účelová, většinou dlouhodobá</a:t>
            </a:r>
          </a:p>
          <a:p>
            <a:r>
              <a:rPr lang="cs-CZ" altLang="cs-CZ" sz="3200" dirty="0"/>
              <a:t>Bývá splácena měsíčními splátkami (splátka jistiny a úroku, mění se poměr, tzv. anuitní splácení)</a:t>
            </a:r>
          </a:p>
          <a:p>
            <a:r>
              <a:rPr lang="cs-CZ" altLang="cs-CZ" sz="3200" dirty="0"/>
              <a:t>Fixace na určité období, pak </a:t>
            </a:r>
            <a:r>
              <a:rPr lang="cs-CZ" altLang="cs-CZ" sz="3200" dirty="0" err="1"/>
              <a:t>floating</a:t>
            </a:r>
            <a:r>
              <a:rPr lang="cs-CZ" altLang="cs-CZ" sz="3200" dirty="0"/>
              <a:t> (v ČR typicky PRIBOR + marže banky) či sjednání nové fixace (fixace má vliv na výši sazby a možnost předčasného splácení)</a:t>
            </a:r>
          </a:p>
          <a:p>
            <a:r>
              <a:rPr lang="cs-CZ" altLang="cs-CZ" sz="3200" dirty="0"/>
              <a:t>Délka čerpání vs. délka splácení</a:t>
            </a:r>
          </a:p>
          <a:p>
            <a:r>
              <a:rPr lang="cs-CZ" altLang="cs-CZ" sz="3200" dirty="0"/>
              <a:t>U rezidenčních nemovitostí limity (LTV, DTI, DSTI – ČNB)</a:t>
            </a:r>
          </a:p>
          <a:p>
            <a:r>
              <a:rPr lang="cs-CZ" altLang="cs-CZ" sz="3200" dirty="0"/>
              <a:t>Posouzení hodnoty nemovitosti + dokládání příjmu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67541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Peněžní úvěry – hypoteční úvěr neúčelový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Specifikem je neúčelový hypoteční úvěr (americká hypotéka)</a:t>
            </a:r>
          </a:p>
          <a:p>
            <a:r>
              <a:rPr lang="cs-CZ" altLang="cs-CZ" sz="3200" dirty="0"/>
              <a:t>Vyšší sazba než u standardního hypotečního úvěru (možná fixace)</a:t>
            </a:r>
          </a:p>
          <a:p>
            <a:r>
              <a:rPr lang="cs-CZ" altLang="cs-CZ" sz="3200" dirty="0"/>
              <a:t>Posuzována je především nemovitost (cena)</a:t>
            </a:r>
          </a:p>
          <a:p>
            <a:r>
              <a:rPr lang="cs-CZ" altLang="cs-CZ" sz="3200" dirty="0"/>
              <a:t>Prostředky mohou být použity např. pro vybavení, podnikatelský záměr, atd.</a:t>
            </a:r>
          </a:p>
          <a:p>
            <a:r>
              <a:rPr lang="cs-CZ" altLang="cs-CZ" sz="3200" dirty="0"/>
              <a:t>Někdy může být kombinovaná se standardní účelovou hypotékou (část účelová, část neúčelová)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048990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Peněžní úvěry – hypoteční úvěr, další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Splácení </a:t>
            </a:r>
          </a:p>
          <a:p>
            <a:pPr lvl="1"/>
            <a:r>
              <a:rPr lang="cs-CZ" altLang="cs-CZ" sz="2800" dirty="0"/>
              <a:t>Anuitní (viz výše)</a:t>
            </a:r>
          </a:p>
          <a:p>
            <a:pPr lvl="1"/>
            <a:r>
              <a:rPr lang="cs-CZ" altLang="cs-CZ" sz="2800" dirty="0"/>
              <a:t>Progresivní – výše splátek se zvyšuje (např. očekávaný kariérní růst)</a:t>
            </a:r>
          </a:p>
          <a:p>
            <a:pPr lvl="1"/>
            <a:r>
              <a:rPr lang="cs-CZ" altLang="cs-CZ" sz="2800" dirty="0"/>
              <a:t>Regresivní – výše splátek se snižuje (ve vztahu k trhu)</a:t>
            </a:r>
          </a:p>
          <a:p>
            <a:r>
              <a:rPr lang="cs-CZ" altLang="cs-CZ" sz="3200" dirty="0"/>
              <a:t>Specifikem je tzv. obrácená hypotéka (reverse </a:t>
            </a:r>
            <a:r>
              <a:rPr lang="cs-CZ" altLang="cs-CZ" sz="3200" dirty="0" err="1"/>
              <a:t>mortgage</a:t>
            </a:r>
            <a:r>
              <a:rPr lang="cs-CZ" altLang="cs-CZ" sz="3200" dirty="0"/>
              <a:t>), kde vlastník nemovitosti čerpá měsíčně prostředky („renta“) a roste zástava (třeba odlišovat od prodeje s věcným břemenem dožití)</a:t>
            </a:r>
          </a:p>
          <a:p>
            <a:r>
              <a:rPr lang="cs-CZ" altLang="cs-CZ" sz="3200" dirty="0"/>
              <a:t>Investiční hypotéka – standardně na nemovitosti, které nejsou primárně určeny pro bydlení dlužníka (např. celý činžovní dům, koupě penzionu, atd.)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215566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spotřebitelský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Slouží k nepodnikatelským účelům, typicky nákup spotřebního zboží</a:t>
            </a:r>
          </a:p>
          <a:p>
            <a:r>
              <a:rPr lang="cs-CZ" altLang="cs-CZ" sz="3200" dirty="0"/>
              <a:t>Zajištěný vs. nezajištěný</a:t>
            </a:r>
          </a:p>
          <a:p>
            <a:r>
              <a:rPr lang="cs-CZ" altLang="cs-CZ" sz="3200" dirty="0"/>
              <a:t>Vyšší úrok než u hypotečního úvěru</a:t>
            </a:r>
          </a:p>
          <a:p>
            <a:r>
              <a:rPr lang="cs-CZ" altLang="cs-CZ" sz="3200" dirty="0"/>
              <a:t>Může být ve formě peněžní (poskytnutí prostředků) či obchodní (odložení platby za zboží/služby)</a:t>
            </a:r>
          </a:p>
          <a:p>
            <a:r>
              <a:rPr lang="cs-CZ" altLang="cs-CZ" sz="3200" dirty="0"/>
              <a:t>Často možné do určité výše sjednat v internetovém bankovnictví</a:t>
            </a:r>
          </a:p>
          <a:p>
            <a:r>
              <a:rPr lang="cs-CZ" altLang="cs-CZ" sz="3200" dirty="0"/>
              <a:t>V související právní úpravě se objevuje přísnější ochrana spotřebitele (např. možnost odstoupit do 14 od smlouvy o zprostředkování spotřebitelského úvěru bez udání důvodů)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1526435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„závazkové úvěry“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85000" lnSpcReduction="20000"/>
          </a:bodyPr>
          <a:lstStyle/>
          <a:p>
            <a:r>
              <a:rPr lang="cs-CZ" altLang="cs-CZ" sz="3200" dirty="0"/>
              <a:t>V obecné rovině se jedná o poskytnutí určité formy garance</a:t>
            </a:r>
          </a:p>
          <a:p>
            <a:r>
              <a:rPr lang="cs-CZ" altLang="cs-CZ" sz="3200" dirty="0"/>
              <a:t>Bankovní záruka</a:t>
            </a:r>
          </a:p>
          <a:p>
            <a:pPr lvl="1"/>
            <a:r>
              <a:rPr lang="cs-CZ" altLang="cs-CZ" sz="2800" dirty="0"/>
              <a:t>Písemné prohlášení banky, že uspokojí věřitele, neučiní-li tak včas dlužník (podmínky v záruční listině)</a:t>
            </a:r>
          </a:p>
          <a:p>
            <a:r>
              <a:rPr lang="cs-CZ" altLang="cs-CZ" sz="3200" dirty="0"/>
              <a:t>Akceptační úvěr</a:t>
            </a:r>
          </a:p>
          <a:p>
            <a:pPr lvl="1"/>
            <a:r>
              <a:rPr lang="cs-CZ" altLang="cs-CZ" sz="2800" dirty="0"/>
              <a:t>Dlužník vystaví směnku (cizí), kterou banka na základě ujednání s dlužníkem akceptuje (stává se nepřímým dlužníkem); dlužník musí složit prostředky bance před splatností. Standardně při něm nedochází k poskytnutí prostředků bankou, pokud ano, mění se na úvěr peněžní. Většinou pro VIP klienty (obchodní styk, i mezinárodní)</a:t>
            </a:r>
          </a:p>
          <a:p>
            <a:r>
              <a:rPr lang="cs-CZ" altLang="cs-CZ" sz="3200" dirty="0"/>
              <a:t>Avalový úvěr</a:t>
            </a:r>
          </a:p>
          <a:p>
            <a:pPr lvl="1"/>
            <a:r>
              <a:rPr lang="cs-CZ" altLang="cs-CZ" sz="2800" dirty="0"/>
              <a:t>Povahou obdobné akceptačnímu úvěru, banka se stává avalem (směnečným ručitelem)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416925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Alternativní formy financování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Faktoring</a:t>
            </a:r>
          </a:p>
          <a:p>
            <a:pPr lvl="1"/>
            <a:r>
              <a:rPr lang="cs-CZ" altLang="cs-CZ" sz="2800" dirty="0"/>
              <a:t>Průběžný odkup krátkodobých pohledávek (z obchodního styku); buď s či bez přechodu rizika protistrany na nového věřitele</a:t>
            </a:r>
          </a:p>
          <a:p>
            <a:r>
              <a:rPr lang="cs-CZ" altLang="cs-CZ" sz="3200" dirty="0" err="1"/>
              <a:t>Forfeiting</a:t>
            </a:r>
            <a:endParaRPr lang="cs-CZ" altLang="cs-CZ" sz="3200" dirty="0"/>
          </a:p>
          <a:p>
            <a:pPr lvl="1"/>
            <a:r>
              <a:rPr lang="cs-CZ" altLang="cs-CZ" sz="2800" dirty="0"/>
              <a:t>Postup střednědobých (případně i dlouhodobých) zajištěných pohledávek ; přechod rizika protistrany na nového věřitele; typicky v zahraničním obchodě; většinou např. od 1 mil. Kč</a:t>
            </a:r>
          </a:p>
          <a:p>
            <a:r>
              <a:rPr lang="cs-CZ" altLang="cs-CZ" sz="3200" dirty="0"/>
              <a:t> Leasing</a:t>
            </a:r>
          </a:p>
          <a:p>
            <a:pPr lvl="1"/>
            <a:r>
              <a:rPr lang="cs-CZ" altLang="cs-CZ" sz="2800" dirty="0"/>
              <a:t>Nájemce platí pronajímateli za užívání aktiva (dopravní prostředky, výrobní zařízení, atd.) s tím, že teprve po uplynutí sjednané doby přechází vlastnické právo na nájemce (finanční leasing)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5252769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Financování - dluhopisy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Emise dluhopisů (primární trh)</a:t>
            </a:r>
          </a:p>
          <a:p>
            <a:r>
              <a:rPr lang="cs-CZ" altLang="cs-CZ" sz="3200" dirty="0"/>
              <a:t>Korporátní dluhopisy, státní dluhopisy (případně i ÚSC)</a:t>
            </a:r>
          </a:p>
          <a:p>
            <a:r>
              <a:rPr lang="cs-CZ" altLang="cs-CZ" sz="3200" dirty="0"/>
              <a:t>Spíše střední a velké obchodní společnosti</a:t>
            </a:r>
          </a:p>
          <a:p>
            <a:r>
              <a:rPr lang="cs-CZ" altLang="cs-CZ" sz="3200" dirty="0"/>
              <a:t>Možnost kótování (</a:t>
            </a:r>
            <a:r>
              <a:rPr lang="cs-CZ" altLang="cs-CZ" sz="3200" dirty="0" err="1"/>
              <a:t>listing</a:t>
            </a:r>
            <a:r>
              <a:rPr lang="cs-CZ" altLang="cs-CZ" sz="3200" dirty="0"/>
              <a:t>) na registrované burze a následně obchodování na sekundárním trhu</a:t>
            </a:r>
          </a:p>
          <a:p>
            <a:r>
              <a:rPr lang="cs-CZ" altLang="cs-CZ" sz="3200" dirty="0"/>
              <a:t>Klíčový dokument emisní podmínky a prospekt dluhopisu (ten schvaluje ČNB)</a:t>
            </a:r>
          </a:p>
          <a:p>
            <a:r>
              <a:rPr lang="cs-CZ" altLang="cs-CZ" sz="3200" dirty="0"/>
              <a:t>V některých případech (tzv. soukromé emise a malé veřejné emise) bez schválení ČNB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78064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031" y="34544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Druhy financování z vlastních zdrojů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73200"/>
            <a:ext cx="10018713" cy="511048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U vzniku obchodní (kapitálové) společnosti</a:t>
            </a:r>
          </a:p>
          <a:p>
            <a:pPr lvl="1"/>
            <a:r>
              <a:rPr lang="cs-CZ" altLang="cs-CZ" sz="2800" dirty="0"/>
              <a:t>Úpis akcií „prvními akcionáři“</a:t>
            </a:r>
          </a:p>
          <a:p>
            <a:r>
              <a:rPr lang="cs-CZ" altLang="cs-CZ" sz="3200" dirty="0"/>
              <a:t>V průběhu existence obchodní (kapitálové) společnosti</a:t>
            </a:r>
          </a:p>
          <a:p>
            <a:pPr lvl="1"/>
            <a:r>
              <a:rPr lang="cs-CZ" altLang="cs-CZ" sz="2800" dirty="0"/>
              <a:t>Zvyšování základního kapitálu </a:t>
            </a:r>
          </a:p>
          <a:p>
            <a:pPr lvl="1"/>
            <a:r>
              <a:rPr lang="cs-CZ" altLang="cs-CZ" sz="2800" dirty="0"/>
              <a:t>Úpis stávajícími a případně i novými akcionáři</a:t>
            </a:r>
          </a:p>
          <a:p>
            <a:pPr lvl="1"/>
            <a:r>
              <a:rPr lang="cs-CZ" altLang="cs-CZ" sz="2800" dirty="0"/>
              <a:t>Konkrétní podmínky úpise stanovuje zákon (v ČR ZOK) a stanovy</a:t>
            </a:r>
          </a:p>
          <a:p>
            <a:pPr lvl="1"/>
            <a:r>
              <a:rPr lang="cs-CZ" altLang="cs-CZ" sz="2800" dirty="0"/>
              <a:t>Různé druhy akcií (kmenové, prioritní)</a:t>
            </a:r>
          </a:p>
          <a:p>
            <a:pPr lvl="1"/>
            <a:r>
              <a:rPr lang="cs-CZ" altLang="cs-CZ" sz="2800" dirty="0"/>
              <a:t>Příplatek mimo základní kapitál</a:t>
            </a:r>
          </a:p>
        </p:txBody>
      </p:sp>
    </p:spTree>
    <p:extLst>
      <p:ext uri="{BB962C8B-B14F-4D97-AF65-F5344CB8AC3E}">
        <p14:creationId xmlns:p14="http://schemas.microsoft.com/office/powerpoint/2010/main" val="6625566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Financování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73200"/>
            <a:ext cx="10018713" cy="5110480"/>
          </a:xfrm>
        </p:spPr>
        <p:txBody>
          <a:bodyPr anchor="t">
            <a:normAutofit fontScale="77500" lnSpcReduction="20000"/>
          </a:bodyPr>
          <a:lstStyle/>
          <a:p>
            <a:r>
              <a:rPr lang="cs-CZ" altLang="cs-CZ" sz="3200" dirty="0"/>
              <a:t>Z vlastních zdrojů vs. z cizích zdrojů</a:t>
            </a:r>
          </a:p>
          <a:p>
            <a:endParaRPr lang="cs-CZ" altLang="cs-CZ" sz="3200" dirty="0"/>
          </a:p>
          <a:p>
            <a:r>
              <a:rPr lang="cs-CZ" altLang="cs-CZ" sz="3200" dirty="0"/>
              <a:t>Z vlastních zdrojů</a:t>
            </a:r>
          </a:p>
          <a:p>
            <a:pPr lvl="1"/>
            <a:r>
              <a:rPr lang="cs-CZ" altLang="cs-CZ" sz="2800" dirty="0"/>
              <a:t>Zvýšení (snížení) základního kapitálu</a:t>
            </a:r>
          </a:p>
          <a:p>
            <a:pPr lvl="1"/>
            <a:r>
              <a:rPr lang="cs-CZ" altLang="cs-CZ" sz="2800" dirty="0"/>
              <a:t>Příplatek mimo základní kapitál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/>
              <a:t>Z cizích zdrojů</a:t>
            </a:r>
          </a:p>
          <a:p>
            <a:pPr lvl="1"/>
            <a:r>
              <a:rPr lang="cs-CZ" altLang="cs-CZ" sz="2800" dirty="0"/>
              <a:t>Dle titulu (smlouva, cenný papír)</a:t>
            </a:r>
          </a:p>
          <a:p>
            <a:pPr lvl="1"/>
            <a:r>
              <a:rPr lang="cs-CZ" altLang="cs-CZ" sz="2800" dirty="0"/>
              <a:t>Dle kauzy (např. přímé poskytnutí prostředků, poskytnutí zboží a odložení splatnosti)</a:t>
            </a:r>
          </a:p>
          <a:p>
            <a:pPr lvl="1"/>
            <a:r>
              <a:rPr lang="cs-CZ" altLang="cs-CZ" sz="2800" dirty="0"/>
              <a:t>Dle osoby věřitele (např. bankovní, nebankovní, dodavatel, prodávající)</a:t>
            </a:r>
          </a:p>
          <a:p>
            <a:pPr lvl="1"/>
            <a:r>
              <a:rPr lang="cs-CZ" altLang="cs-CZ" sz="2800" dirty="0"/>
              <a:t>Dle zajištění (zajištěné, nezajištěné)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01897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Obsah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564640"/>
            <a:ext cx="10018713" cy="5110480"/>
          </a:xfrm>
        </p:spPr>
        <p:txBody>
          <a:bodyPr anchor="t">
            <a:normAutofit/>
          </a:bodyPr>
          <a:lstStyle/>
          <a:p>
            <a:r>
              <a:rPr lang="cs-CZ" altLang="cs-CZ" sz="3200"/>
              <a:t>Probereme </a:t>
            </a:r>
            <a:r>
              <a:rPr lang="cs-CZ" altLang="cs-CZ" sz="3200" dirty="0"/>
              <a:t>nejprve vybrané možnosti financování z cizích zdrojů</a:t>
            </a:r>
          </a:p>
          <a:p>
            <a:r>
              <a:rPr lang="cs-CZ" altLang="cs-CZ" sz="3200" dirty="0"/>
              <a:t>Následně se stručně podíváme na financování z vlastních zdrojů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1979847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91160"/>
            <a:ext cx="10018713" cy="1752599"/>
          </a:xfrm>
        </p:spPr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860230" y="1950721"/>
            <a:ext cx="10018713" cy="43256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800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564640"/>
            <a:ext cx="10018713" cy="511048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Věřitel, dlužník, pohledávka, závazek</a:t>
            </a:r>
          </a:p>
          <a:p>
            <a:r>
              <a:rPr lang="cs-CZ" altLang="cs-CZ" sz="3200" dirty="0"/>
              <a:t>Splatnost, splatná pohledávka, pohledávka po splatnosti</a:t>
            </a:r>
          </a:p>
          <a:p>
            <a:r>
              <a:rPr lang="cs-CZ" altLang="cs-CZ" sz="3200" dirty="0"/>
              <a:t>Běžný úrok, úrok z prodlení, smluvní a zákonný úrok</a:t>
            </a:r>
          </a:p>
          <a:p>
            <a:r>
              <a:rPr lang="cs-CZ" altLang="cs-CZ" sz="3200" dirty="0"/>
              <a:t>Fixace úrokové sazby, </a:t>
            </a:r>
            <a:r>
              <a:rPr lang="cs-CZ" altLang="cs-CZ" sz="3200" dirty="0" err="1"/>
              <a:t>benchmark</a:t>
            </a:r>
            <a:endParaRPr lang="cs-CZ" altLang="cs-CZ" sz="3200" dirty="0"/>
          </a:p>
          <a:p>
            <a:r>
              <a:rPr lang="cs-CZ" altLang="cs-CZ" sz="3200" dirty="0"/>
              <a:t>Zástavní právo, zástavní věřitel, zástavce, zástavní dlužník</a:t>
            </a:r>
          </a:p>
          <a:p>
            <a:r>
              <a:rPr lang="cs-CZ" altLang="cs-CZ" sz="3200" dirty="0"/>
              <a:t>Smluvní zástavní právo, exekutorské zástavní právo</a:t>
            </a:r>
          </a:p>
          <a:p>
            <a:r>
              <a:rPr lang="cs-CZ" altLang="cs-CZ" sz="3200" dirty="0"/>
              <a:t>Zápočet (jednostranný, smluvní)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4327972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031" y="34544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Druhy financování z cizích zdrojů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73200"/>
            <a:ext cx="10018713" cy="511048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Obchodní úvěry</a:t>
            </a:r>
          </a:p>
          <a:p>
            <a:pPr lvl="1"/>
            <a:r>
              <a:rPr lang="cs-CZ" altLang="cs-CZ" sz="2800" dirty="0"/>
              <a:t>Poskytnutí zboží či služeb a budoucí splácení v penězích</a:t>
            </a:r>
          </a:p>
          <a:p>
            <a:r>
              <a:rPr lang="cs-CZ" altLang="cs-CZ" sz="3200" dirty="0"/>
              <a:t>Peněžní úvěry</a:t>
            </a:r>
          </a:p>
          <a:p>
            <a:pPr lvl="1"/>
            <a:r>
              <a:rPr lang="cs-CZ" altLang="cs-CZ" sz="2800" dirty="0"/>
              <a:t>Poskytnutí peněžních prostředků a jejich následné splácení</a:t>
            </a:r>
          </a:p>
          <a:p>
            <a:pPr lvl="1"/>
            <a:r>
              <a:rPr lang="cs-CZ" altLang="cs-CZ" sz="2800" dirty="0"/>
              <a:t>Bývají sem řazeny i různé alternativní prostředky (</a:t>
            </a:r>
            <a:r>
              <a:rPr lang="cs-CZ" altLang="cs-CZ" sz="2800" dirty="0" err="1"/>
              <a:t>factoring</a:t>
            </a:r>
            <a:r>
              <a:rPr lang="cs-CZ" altLang="cs-CZ" sz="2800" dirty="0"/>
              <a:t>, leasing, atd.) </a:t>
            </a:r>
          </a:p>
          <a:p>
            <a:pPr marL="457200" lvl="1" indent="0">
              <a:buNone/>
            </a:pPr>
            <a:endParaRPr lang="cs-CZ" altLang="cs-CZ" sz="2800" dirty="0"/>
          </a:p>
          <a:p>
            <a:r>
              <a:rPr lang="cs-CZ" altLang="cs-CZ" sz="3200" dirty="0"/>
              <a:t>Mezi úvěry jsou někdy řazeny i tzv. „závazkové úvěry“</a:t>
            </a:r>
          </a:p>
          <a:p>
            <a:pPr lvl="1"/>
            <a:r>
              <a:rPr lang="cs-CZ" altLang="cs-CZ" sz="2800" dirty="0"/>
              <a:t>Poskytnutí garance, ručení, atd.</a:t>
            </a:r>
          </a:p>
          <a:p>
            <a:pPr marL="0" indent="0"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4447524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03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Obchodní 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10639"/>
            <a:ext cx="10018713" cy="5273041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Dodavatel, obchodník poskytne zboží či službu a fakturuje s určitou dobou splatnosti</a:t>
            </a:r>
          </a:p>
          <a:p>
            <a:r>
              <a:rPr lang="cs-CZ" altLang="cs-CZ" sz="3200" dirty="0"/>
              <a:t>Do zaplacení faktury je příjemce v pozici dlužníka, vystavitel v pozici věřitele</a:t>
            </a:r>
          </a:p>
          <a:p>
            <a:r>
              <a:rPr lang="cs-CZ" altLang="cs-CZ" sz="3200" dirty="0"/>
              <a:t>Různé délky splatnosti např. dle zvyklostí ve sektoru, konkurence, vzájemné zkušenosti mezi stranami, atd.</a:t>
            </a:r>
          </a:p>
          <a:p>
            <a:r>
              <a:rPr lang="cs-CZ" altLang="cs-CZ" sz="3200" dirty="0"/>
              <a:t>Financování není spojeno s úrokem (ovšem individuálně může být dohodnuta jiná cena za odebrané zboží/služby dle doby splatnosti) </a:t>
            </a:r>
          </a:p>
          <a:p>
            <a:r>
              <a:rPr lang="cs-CZ" altLang="cs-CZ" sz="3200" dirty="0"/>
              <a:t>Určité specifikum představuje tzv. zbožový úvěr, kdy je dodáno zboží a následně je spláceno rovněž ve zboží (často jiném)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0410831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Věřitel poskytne prostředky v penězích (většinou bezhotovostně) a dlužník je splácí v penězích</a:t>
            </a:r>
          </a:p>
          <a:p>
            <a:r>
              <a:rPr lang="cs-CZ" altLang="cs-CZ" sz="3200" dirty="0"/>
              <a:t>Příklady:</a:t>
            </a:r>
          </a:p>
          <a:p>
            <a:r>
              <a:rPr lang="cs-CZ" altLang="cs-CZ" sz="3200" dirty="0"/>
              <a:t>Kontokorentní úvěr</a:t>
            </a:r>
          </a:p>
          <a:p>
            <a:r>
              <a:rPr lang="cs-CZ" altLang="cs-CZ" sz="3200" dirty="0"/>
              <a:t>Provozní úvěr</a:t>
            </a:r>
          </a:p>
          <a:p>
            <a:r>
              <a:rPr lang="cs-CZ" altLang="cs-CZ" sz="3200" dirty="0"/>
              <a:t>Investiční úvěr</a:t>
            </a:r>
          </a:p>
          <a:p>
            <a:r>
              <a:rPr lang="cs-CZ" altLang="cs-CZ" sz="3200" dirty="0"/>
              <a:t>Eskontní úvěr</a:t>
            </a:r>
          </a:p>
          <a:p>
            <a:r>
              <a:rPr lang="cs-CZ" altLang="cs-CZ" sz="3200" dirty="0"/>
              <a:t>Hypoteční úvěr</a:t>
            </a:r>
          </a:p>
          <a:p>
            <a:r>
              <a:rPr lang="cs-CZ" altLang="cs-CZ" sz="3200" dirty="0"/>
              <a:t>Spotřebitelský úvěr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279401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kontokorentní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77500" lnSpcReduction="20000"/>
          </a:bodyPr>
          <a:lstStyle/>
          <a:p>
            <a:r>
              <a:rPr lang="cs-CZ" altLang="cs-CZ" sz="3200" dirty="0"/>
              <a:t>Doplňuje běžný účet (někdy označován jako kontokorentní účet)</a:t>
            </a:r>
          </a:p>
          <a:p>
            <a:r>
              <a:rPr lang="cs-CZ" altLang="cs-CZ" sz="3200" dirty="0"/>
              <a:t>Umožňuje přečerpání zůstatku (dostat se do „mínusu“) s tím, že do určité doby je třeba splatit či začít splácet (většinou automaticky)</a:t>
            </a:r>
          </a:p>
          <a:p>
            <a:r>
              <a:rPr lang="cs-CZ" altLang="cs-CZ" sz="3200" dirty="0"/>
              <a:t>Z povahy krátkodobý úvěr, který lze opakovaně zcela či částečně čerpat</a:t>
            </a:r>
          </a:p>
          <a:p>
            <a:r>
              <a:rPr lang="cs-CZ" altLang="cs-CZ" sz="3200" dirty="0"/>
              <a:t>Sjednání maximální výše úvěru (kontokorentu) a úrokové sazby</a:t>
            </a:r>
          </a:p>
          <a:p>
            <a:r>
              <a:rPr lang="cs-CZ" altLang="cs-CZ" sz="3200" dirty="0"/>
              <a:t>Může být nezajištěný či zajištěný (např. termínovaným vkladem)</a:t>
            </a:r>
          </a:p>
          <a:p>
            <a:r>
              <a:rPr lang="cs-CZ" altLang="cs-CZ" sz="3200" dirty="0"/>
              <a:t>Čerpat lze většinou podáním platebního příkazu, výběrem hotovosti či prostřednictvím platby kartou</a:t>
            </a:r>
          </a:p>
          <a:p>
            <a:r>
              <a:rPr lang="cs-CZ" altLang="cs-CZ" sz="3200" dirty="0"/>
              <a:t>Často možné sjednat elektronicky (internetové bankovnictví), limit snižuje bonitu pro další úvěry</a:t>
            </a:r>
          </a:p>
          <a:p>
            <a:r>
              <a:rPr lang="cs-CZ" altLang="cs-CZ" sz="3200" dirty="0"/>
              <a:t>Rozdíl od kreditní karty (např. ve výši úroku, bezúročném období, délce splatnosti, nastavení poplatků) </a:t>
            </a:r>
          </a:p>
        </p:txBody>
      </p:sp>
    </p:spTree>
    <p:extLst>
      <p:ext uri="{BB962C8B-B14F-4D97-AF65-F5344CB8AC3E}">
        <p14:creationId xmlns:p14="http://schemas.microsoft.com/office/powerpoint/2010/main" val="21149341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provozní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Slouží ke krátkodobému financování provozu obchodní společnosti (např. nákup materiálu, úhrada závazků z obchodního styku, atd.)</a:t>
            </a:r>
          </a:p>
          <a:p>
            <a:r>
              <a:rPr lang="cs-CZ" altLang="cs-CZ" sz="3200" dirty="0"/>
              <a:t>Pokrytí výkyvů v příjmech a výdajích</a:t>
            </a:r>
          </a:p>
          <a:p>
            <a:r>
              <a:rPr lang="cs-CZ" altLang="cs-CZ" sz="3200" dirty="0"/>
              <a:t>Většinou bezúčelový, vyšší úrok, někdy nabízena možnost prodlužování (individuální dle bonity klienta a např. i délky vztahu s ním)</a:t>
            </a:r>
          </a:p>
          <a:p>
            <a:r>
              <a:rPr lang="cs-CZ" altLang="cs-CZ" sz="3200" dirty="0"/>
              <a:t>V některých případech „zajištěný“ směnkou, popř. tzv. DSRA (</a:t>
            </a:r>
            <a:r>
              <a:rPr lang="cs-CZ" altLang="cs-CZ" sz="3200" dirty="0" err="1"/>
              <a:t>debt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service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reserve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account</a:t>
            </a:r>
            <a:r>
              <a:rPr lang="cs-CZ" altLang="cs-CZ" sz="3200" dirty="0"/>
              <a:t>)</a:t>
            </a:r>
          </a:p>
          <a:p>
            <a:r>
              <a:rPr lang="cs-CZ" altLang="cs-CZ" sz="3200" dirty="0"/>
              <a:t>Někdy mezi provozní úvěry bývá řazen např. i kontokorent či některé alternativní formy financování (viz dále)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8809975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investiční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Autofit/>
          </a:bodyPr>
          <a:lstStyle/>
          <a:p>
            <a:r>
              <a:rPr lang="cs-CZ" altLang="cs-CZ" sz="2000" dirty="0"/>
              <a:t>Slouží k financování investičního záměru (např. výstavba nové haly, pořízení nové výrobní linky, atd.)</a:t>
            </a:r>
          </a:p>
          <a:p>
            <a:r>
              <a:rPr lang="cs-CZ" altLang="cs-CZ" sz="2000" dirty="0"/>
              <a:t>Banka posuzuje investiční záměr (a bonitu žadatele) a dle toho rozhoduje o poskytnutí a parametrech úvěru</a:t>
            </a:r>
          </a:p>
          <a:p>
            <a:r>
              <a:rPr lang="cs-CZ" altLang="cs-CZ" sz="2000" dirty="0"/>
              <a:t>Bývá zajištěn předmětem investice (případně kombinace více druhů zajištění; např. blankosměnka s avalem vlastníka)</a:t>
            </a:r>
          </a:p>
          <a:p>
            <a:r>
              <a:rPr lang="cs-CZ" altLang="cs-CZ" sz="2000" dirty="0"/>
              <a:t>Z povahy se jedná o účelový zajištěný úvěr (od krátkodobých po dlouhodobé)</a:t>
            </a:r>
          </a:p>
          <a:p>
            <a:r>
              <a:rPr lang="cs-CZ" altLang="cs-CZ" sz="2000" dirty="0"/>
              <a:t>Specifikem je tzv. akviziční úvěr, který slouží k financování převzetí jiné společnosti (nákup cenných papírů); často se jeho výše vypočítává z provozní výkonnosti kupované společnosti (určitý násobek EBITDA)</a:t>
            </a:r>
          </a:p>
          <a:p>
            <a:r>
              <a:rPr lang="cs-CZ" altLang="cs-CZ" sz="2000" dirty="0"/>
              <a:t>Dalším specifikem je tzv. syndikovaný úvěr; používá se pro velké projekty a prostředky poskytuje společně skupina věřitelů (více bank) na základě mnohostranného smluvního vztahu (v určitých případech může sloužit i k refinancování předchozích závazků)</a:t>
            </a:r>
          </a:p>
        </p:txBody>
      </p:sp>
    </p:spTree>
    <p:extLst>
      <p:ext uri="{BB962C8B-B14F-4D97-AF65-F5344CB8AC3E}">
        <p14:creationId xmlns:p14="http://schemas.microsoft.com/office/powerpoint/2010/main" val="39139407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1520</Words>
  <Application>Microsoft Office PowerPoint</Application>
  <PresentationFormat>Širokoúhlá obrazovka</PresentationFormat>
  <Paragraphs>184</Paragraphs>
  <Slides>20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Corbel</vt:lpstr>
      <vt:lpstr>Paralaxa</vt:lpstr>
      <vt:lpstr>Financování ekonomických subjektů</vt:lpstr>
      <vt:lpstr>Obsah přednášky</vt:lpstr>
      <vt:lpstr>Základní pojmy</vt:lpstr>
      <vt:lpstr>Druhy financování z cizích zdrojů - obecně</vt:lpstr>
      <vt:lpstr>Obchodní úvěry</vt:lpstr>
      <vt:lpstr>Peněžní úvěry - obecně</vt:lpstr>
      <vt:lpstr>Peněžní úvěry – kontokorentní úvěr</vt:lpstr>
      <vt:lpstr>Peněžní úvěry – provozní úvěr</vt:lpstr>
      <vt:lpstr>Peněžní úvěry – investiční úvěr</vt:lpstr>
      <vt:lpstr>Peněžní úvěry – eskontní úvěr</vt:lpstr>
      <vt:lpstr>Peněžní úvěry – hypoteční úvěr standardní</vt:lpstr>
      <vt:lpstr>Peněžní úvěry – hypoteční úvěr neúčelový</vt:lpstr>
      <vt:lpstr>Peněžní úvěry – hypoteční úvěr, další pojmy</vt:lpstr>
      <vt:lpstr>Peněžní úvěry – spotřebitelský úvěr</vt:lpstr>
      <vt:lpstr>Peněžní úvěry – „závazkové úvěry“</vt:lpstr>
      <vt:lpstr>Alternativní formy financování</vt:lpstr>
      <vt:lpstr>Financování - dluhopisy</vt:lpstr>
      <vt:lpstr>Druhy financování z vlastních zdrojů - obecně</vt:lpstr>
      <vt:lpstr>Financování - shrnutí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Johan Schweigl</dc:creator>
  <cp:lastModifiedBy>Eva Tomášková</cp:lastModifiedBy>
  <cp:revision>225</cp:revision>
  <cp:lastPrinted>2018-10-05T11:21:44Z</cp:lastPrinted>
  <dcterms:created xsi:type="dcterms:W3CDTF">2016-10-17T17:38:14Z</dcterms:created>
  <dcterms:modified xsi:type="dcterms:W3CDTF">2024-09-20T06:42:39Z</dcterms:modified>
</cp:coreProperties>
</file>