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9" r:id="rId1"/>
  </p:sldMasterIdLst>
  <p:handoutMasterIdLst>
    <p:handoutMasterId r:id="rId34"/>
  </p:handoutMasterIdLst>
  <p:sldIdLst>
    <p:sldId id="336" r:id="rId2"/>
    <p:sldId id="284" r:id="rId3"/>
    <p:sldId id="285" r:id="rId4"/>
    <p:sldId id="286" r:id="rId5"/>
    <p:sldId id="291" r:id="rId6"/>
    <p:sldId id="288" r:id="rId7"/>
    <p:sldId id="340" r:id="rId8"/>
    <p:sldId id="437" r:id="rId9"/>
    <p:sldId id="438" r:id="rId10"/>
    <p:sldId id="440" r:id="rId11"/>
    <p:sldId id="293" r:id="rId12"/>
    <p:sldId id="421" r:id="rId13"/>
    <p:sldId id="302" r:id="rId14"/>
    <p:sldId id="442" r:id="rId15"/>
    <p:sldId id="339" r:id="rId16"/>
    <p:sldId id="345" r:id="rId17"/>
    <p:sldId id="337" r:id="rId18"/>
    <p:sldId id="338" r:id="rId19"/>
    <p:sldId id="346" r:id="rId20"/>
    <p:sldId id="341" r:id="rId21"/>
    <p:sldId id="342" r:id="rId22"/>
    <p:sldId id="415" r:id="rId23"/>
    <p:sldId id="416" r:id="rId24"/>
    <p:sldId id="417" r:id="rId25"/>
    <p:sldId id="418" r:id="rId26"/>
    <p:sldId id="419" r:id="rId27"/>
    <p:sldId id="348" r:id="rId28"/>
    <p:sldId id="350" r:id="rId29"/>
    <p:sldId id="420" r:id="rId30"/>
    <p:sldId id="344" r:id="rId31"/>
    <p:sldId id="330" r:id="rId32"/>
    <p:sldId id="335" r:id="rId3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85" autoAdjust="0"/>
    <p:restoredTop sz="93897" autoAdjust="0"/>
  </p:normalViewPr>
  <p:slideViewPr>
    <p:cSldViewPr>
      <p:cViewPr varScale="1">
        <p:scale>
          <a:sx n="62" d="100"/>
          <a:sy n="62" d="100"/>
        </p:scale>
        <p:origin x="114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5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118333B2-3BB8-42E3-96AC-FAC92075A5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D037CF96-A362-4306-8B51-38F60B82ED8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D97FC33E-D399-4C7B-83C4-9FC8272E217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482DB70A-F9E7-4490-8BF6-5AE35A1A5A8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CF17F0A-A51E-416D-84E1-0E7A210039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>
            <a:extLst>
              <a:ext uri="{FF2B5EF4-FFF2-40B4-BE49-F238E27FC236}">
                <a16:creationId xmlns:a16="http://schemas.microsoft.com/office/drawing/2014/main" id="{86AD3BC9-564F-40FB-B964-E119507EE85F}"/>
              </a:ext>
            </a:extLst>
          </p:cNvPr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1006217 w 8042"/>
              <a:gd name="T1" fmla="*/ 781050 h 10000"/>
              <a:gd name="T2" fmla="*/ 1034327 w 8042"/>
              <a:gd name="T3" fmla="*/ 771677 h 10000"/>
              <a:gd name="T4" fmla="*/ 1039012 w 8042"/>
              <a:gd name="T5" fmla="*/ 766991 h 10000"/>
              <a:gd name="T6" fmla="*/ 1395413 w 8042"/>
              <a:gd name="T7" fmla="*/ 410832 h 10000"/>
              <a:gd name="T8" fmla="*/ 1395413 w 8042"/>
              <a:gd name="T9" fmla="*/ 368734 h 10000"/>
              <a:gd name="T10" fmla="*/ 1039012 w 8042"/>
              <a:gd name="T11" fmla="*/ 17261 h 10000"/>
              <a:gd name="T12" fmla="*/ 1034327 w 8042"/>
              <a:gd name="T13" fmla="*/ 12497 h 10000"/>
              <a:gd name="T14" fmla="*/ 1006217 w 8042"/>
              <a:gd name="T15" fmla="*/ 3202 h 10000"/>
              <a:gd name="T16" fmla="*/ 3123 w 8042"/>
              <a:gd name="T17" fmla="*/ 0 h 10000"/>
              <a:gd name="T18" fmla="*/ 0 w 8042"/>
              <a:gd name="T19" fmla="*/ 780347 h 10000"/>
              <a:gd name="T20" fmla="*/ 1006217 w 8042"/>
              <a:gd name="T21" fmla="*/ 781050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E568D7-DCF2-4830-B8E2-9033C6546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5DB7460-041B-4AD2-80BD-4F49EECF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02575B-2061-4729-9A56-DFF233CE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1EF72-0D0F-4BD8-9EAD-A02768EF25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11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242DE4A7-B22F-4EB8-8945-9E3C38F0A408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AEA941F-E6AD-4587-BFFE-28EA4E9F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912A0F-F0CC-41E2-9ADB-EED08F022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DB8545A-C7F8-4A0A-B237-9FF86A989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55385-E9AE-4581-A4B8-B688382034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530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9E84835A-C225-434B-B73C-7F02F65A9663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TextBox 13">
            <a:extLst>
              <a:ext uri="{FF2B5EF4-FFF2-40B4-BE49-F238E27FC236}">
                <a16:creationId xmlns:a16="http://schemas.microsoft.com/office/drawing/2014/main" id="{BC2D2B81-9C16-4CDD-B3D2-4BA375E68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cs-CZ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F8361D14-44E4-4735-9C8F-8FEDEAD41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cs-CZ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0F99EAF-6995-4635-B44E-5A94AD26FE6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897344B-0B70-41D9-B22D-EBA92BCFF1C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86BD670-7995-4C4A-A751-31663EC88FE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7494E-CE46-423D-AD81-A0BBDBE1F5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850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000F591C-1587-456A-A3F5-0A25D47775B7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2562AA8-512C-4543-A97D-7EF67097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80F0FBB-3BD5-4C51-9165-FB263093D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E619E1B-754D-40F0-86F0-B288DB6AA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8280C-25A8-4AB5-AEC6-D0974C43AB5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7134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14BC6168-B01D-4ED2-8E4A-DA3F9BB3917A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TextBox 10">
            <a:extLst>
              <a:ext uri="{FF2B5EF4-FFF2-40B4-BE49-F238E27FC236}">
                <a16:creationId xmlns:a16="http://schemas.microsoft.com/office/drawing/2014/main" id="{32B306E9-4D6C-40B6-A95C-FB3CE6F21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cs-CZ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14B60B6C-912D-4F14-A528-D2A4E6DE2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cs-CZ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F683452-031C-4A3E-809A-A685D9B62F7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25B76A13-9A93-480B-95A2-1F9AEF175CF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F4AF9736-0DDC-4B05-9F57-0A1375DD3F6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EDF75-3FBB-46DF-964B-DADFA154B5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4324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9E1DF19D-459C-4415-8BB8-1762436027F5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26F8814-E76E-4590-B032-DF299406C8E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F2DD8ED-DE3A-4E28-A476-D9ACD1C8CA9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8B0BF48-C735-459A-BF7D-DC865474E0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2476E-E960-4B1E-AE57-BA02DF69270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0777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002554ED-E23E-4AF9-8E38-F72AF8C9157F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0B1CD5B-4FAF-4239-A1D3-7D606B79B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BEB64A-46E8-4B81-8BD5-C7AFBC628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0215F39-89A9-4BE7-9FD8-C5889527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D2EA4-EFD4-44B6-933A-E41F930CA5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4207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78A1E417-CDE6-4D08-B6AE-2099B0B5D9C6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1F6F29-5EC8-4EA9-90A5-4B3B40EDA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16B93F5-8B53-4421-83A8-5B9688AB5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635B75A-1A1E-47BA-A027-A27132E65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7DC4C-D72B-41FC-B27B-7602CD8AED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137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72778943-568F-41A7-A46F-2EDACD422513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F45C971-263E-45E7-9C18-6A0076834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6145C88-7B96-4732-9358-B0CAA820B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C2B749C-CF1F-415C-8823-CBD968295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B4040-2609-43FC-8602-07BE21CB257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3755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A091BEAE-9474-4B69-A969-36B67F568EB5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398FDEE-0233-483F-8DD3-C1E56F1D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E1EB64-9CAA-4C8C-94B9-8CE36DF28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0628E92-4516-4E08-8D1C-46A09161E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97012-DBD7-45A3-97A3-A0E78E2C56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2311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9C538F53-81B9-4F48-A2A9-629EF3AE6FC0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E07E0C3-E3B9-4C52-821C-977AB63A3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BBD844F5-C6A1-4656-B6DB-F207C4680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281BAA1-AF3F-44FB-BECE-3D33A0874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70E56-2C0B-4298-9436-46CE14A0C6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401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>
            <a:extLst>
              <a:ext uri="{FF2B5EF4-FFF2-40B4-BE49-F238E27FC236}">
                <a16:creationId xmlns:a16="http://schemas.microsoft.com/office/drawing/2014/main" id="{B44A4B70-4F98-475C-8766-F0FACA33E9F8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7AE7E566-DBA8-42F2-AEDA-4305F1D1E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0B3BAB4F-F2E7-40C7-938B-C7AB744E2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1A0983C-4C38-4AE2-9111-21C9A6309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05C10-F73F-4B8D-AFD2-547CA6D01D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31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6CCD926D-966E-4F33-A38D-7E0A14C0FD7B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AC3E98EE-DF3C-4BD3-BD0E-78D8104C7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C3E8B21-55C0-4A8B-B45E-3033AEB87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57A37063-50AF-43D3-9B48-EF3CBB35C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23C7C-D9A4-48A1-805C-AF3E3F44CD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575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B4162EC0-0AA1-4533-89C9-21F628F03790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90C72C07-C8A2-4584-BD27-07BDED8D2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53498955-858D-48BD-A26A-DC2DAEBAE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F9100F0-DD89-4033-B9A1-54A0B1E8F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58EDC-266A-4939-A250-00CF1B6E2A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0205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DFFCB091-84FD-4526-8325-61BE75D61A9A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A913BE6-D88B-40EF-A6A1-3D88FCFCE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14B6AE4B-0FE2-4EA2-9EBD-F09FD9FE1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9394783-A826-4216-B922-90EA4262A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1A68F-DAA5-423D-A428-F360E32061C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860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00728783-2575-4B95-8E53-B497F3308BCF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07E71B15-343C-40DD-ABF6-9A5AE9D7D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F9F2D5F-17A7-44E9-9CAB-B796D2BF8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1A8DD9E-DFA7-451A-8119-6FF436D1F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2A66B-C7F6-4BD6-9932-BFD8F7AE96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980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>
            <a:extLst>
              <a:ext uri="{FF2B5EF4-FFF2-40B4-BE49-F238E27FC236}">
                <a16:creationId xmlns:a16="http://schemas.microsoft.com/office/drawing/2014/main" id="{1880C864-1A95-4B0C-88F7-316D2F6E4641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>
              <a:extLst>
                <a:ext uri="{FF2B5EF4-FFF2-40B4-BE49-F238E27FC236}">
                  <a16:creationId xmlns:a16="http://schemas.microsoft.com/office/drawing/2014/main" id="{92F6A2CA-3900-4F8E-9C86-024FDC2468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85725 w 22"/>
                <a:gd name="T1" fmla="*/ 533400 h 136"/>
                <a:gd name="T2" fmla="*/ 66242 w 22"/>
                <a:gd name="T3" fmla="*/ 313765 h 136"/>
                <a:gd name="T4" fmla="*/ 0 w 22"/>
                <a:gd name="T5" fmla="*/ 0 h 136"/>
                <a:gd name="T6" fmla="*/ 0 w 22"/>
                <a:gd name="T7" fmla="*/ 137272 h 136"/>
                <a:gd name="T8" fmla="*/ 77932 w 22"/>
                <a:gd name="T9" fmla="*/ 486335 h 136"/>
                <a:gd name="T10" fmla="*/ 85725 w 22"/>
                <a:gd name="T11" fmla="*/ 533400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7" name="Freeform 12">
              <a:extLst>
                <a:ext uri="{FF2B5EF4-FFF2-40B4-BE49-F238E27FC236}">
                  <a16:creationId xmlns:a16="http://schemas.microsoft.com/office/drawing/2014/main" id="{A0F752A0-DC7E-4623-AF11-68CD0CA04A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338387 w 140"/>
                <a:gd name="T1" fmla="*/ 1373628 h 504"/>
                <a:gd name="T2" fmla="*/ 546928 w 140"/>
                <a:gd name="T3" fmla="*/ 1978025 h 504"/>
                <a:gd name="T4" fmla="*/ 550863 w 140"/>
                <a:gd name="T5" fmla="*/ 1875984 h 504"/>
                <a:gd name="T6" fmla="*/ 373800 w 140"/>
                <a:gd name="T7" fmla="*/ 1361855 h 504"/>
                <a:gd name="T8" fmla="*/ 0 w 140"/>
                <a:gd name="T9" fmla="*/ 0 h 504"/>
                <a:gd name="T10" fmla="*/ 23608 w 140"/>
                <a:gd name="T11" fmla="*/ 239404 h 504"/>
                <a:gd name="T12" fmla="*/ 338387 w 140"/>
                <a:gd name="T13" fmla="*/ 1373628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8" name="Freeform 13">
              <a:extLst>
                <a:ext uri="{FF2B5EF4-FFF2-40B4-BE49-F238E27FC236}">
                  <a16:creationId xmlns:a16="http://schemas.microsoft.com/office/drawing/2014/main" id="{FBC57B6D-1618-49ED-AD3E-DA38BCE1E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31461 w 132"/>
                <a:gd name="T1" fmla="*/ 86405 h 308"/>
                <a:gd name="T2" fmla="*/ 0 w 132"/>
                <a:gd name="T3" fmla="*/ 0 h 308"/>
                <a:gd name="T4" fmla="*/ 0 w 132"/>
                <a:gd name="T5" fmla="*/ 113898 h 308"/>
                <a:gd name="T6" fmla="*/ 267422 w 132"/>
                <a:gd name="T7" fmla="*/ 761938 h 308"/>
                <a:gd name="T8" fmla="*/ 483719 w 132"/>
                <a:gd name="T9" fmla="*/ 1209675 h 308"/>
                <a:gd name="T10" fmla="*/ 519113 w 132"/>
                <a:gd name="T11" fmla="*/ 1209675 h 308"/>
                <a:gd name="T12" fmla="*/ 302816 w 132"/>
                <a:gd name="T13" fmla="*/ 746228 h 308"/>
                <a:gd name="T14" fmla="*/ 31461 w 132"/>
                <a:gd name="T15" fmla="*/ 86405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9" name="Freeform 14">
              <a:extLst>
                <a:ext uri="{FF2B5EF4-FFF2-40B4-BE49-F238E27FC236}">
                  <a16:creationId xmlns:a16="http://schemas.microsoft.com/office/drawing/2014/main" id="{2F6672EF-EB98-4D3F-8793-6B4700162F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110524 w 37"/>
                <a:gd name="T1" fmla="*/ 309563 h 79"/>
                <a:gd name="T2" fmla="*/ 146050 w 37"/>
                <a:gd name="T3" fmla="*/ 309563 h 79"/>
                <a:gd name="T4" fmla="*/ 0 w 37"/>
                <a:gd name="T5" fmla="*/ 0 h 79"/>
                <a:gd name="T6" fmla="*/ 110524 w 37"/>
                <a:gd name="T7" fmla="*/ 309563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Freeform 15">
              <a:extLst>
                <a:ext uri="{FF2B5EF4-FFF2-40B4-BE49-F238E27FC236}">
                  <a16:creationId xmlns:a16="http://schemas.microsoft.com/office/drawing/2014/main" id="{59F9DF82-65ED-472F-A257-1C77E79E3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637159 w 178"/>
                <a:gd name="T1" fmla="*/ 2591803 h 722"/>
                <a:gd name="T2" fmla="*/ 456237 w 178"/>
                <a:gd name="T3" fmla="*/ 2097004 h 722"/>
                <a:gd name="T4" fmla="*/ 157323 w 178"/>
                <a:gd name="T5" fmla="*/ 926766 h 722"/>
                <a:gd name="T6" fmla="*/ 47197 w 178"/>
                <a:gd name="T7" fmla="*/ 200276 h 722"/>
                <a:gd name="T8" fmla="*/ 0 w 178"/>
                <a:gd name="T9" fmla="*/ 0 h 722"/>
                <a:gd name="T10" fmla="*/ 129792 w 178"/>
                <a:gd name="T11" fmla="*/ 930693 h 722"/>
                <a:gd name="T12" fmla="*/ 420839 w 178"/>
                <a:gd name="T13" fmla="*/ 2108785 h 722"/>
                <a:gd name="T14" fmla="*/ 629293 w 178"/>
                <a:gd name="T15" fmla="*/ 2674269 h 722"/>
                <a:gd name="T16" fmla="*/ 700088 w 178"/>
                <a:gd name="T17" fmla="*/ 2835275 h 722"/>
                <a:gd name="T18" fmla="*/ 684356 w 178"/>
                <a:gd name="T19" fmla="*/ 2780297 h 722"/>
                <a:gd name="T20" fmla="*/ 637159 w 178"/>
                <a:gd name="T21" fmla="*/ 2591803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1" name="Freeform 16">
              <a:extLst>
                <a:ext uri="{FF2B5EF4-FFF2-40B4-BE49-F238E27FC236}">
                  <a16:creationId xmlns:a16="http://schemas.microsoft.com/office/drawing/2014/main" id="{E1F9FE88-247F-4BDC-AF59-03E656C914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43277 w 23"/>
                <a:gd name="T1" fmla="*/ 2266168 h 635"/>
                <a:gd name="T2" fmla="*/ 47211 w 23"/>
                <a:gd name="T3" fmla="*/ 2313298 h 635"/>
                <a:gd name="T4" fmla="*/ 86554 w 23"/>
                <a:gd name="T5" fmla="*/ 2482180 h 635"/>
                <a:gd name="T6" fmla="*/ 90488 w 23"/>
                <a:gd name="T7" fmla="*/ 2493963 h 635"/>
                <a:gd name="T8" fmla="*/ 66882 w 23"/>
                <a:gd name="T9" fmla="*/ 2262240 h 635"/>
                <a:gd name="T10" fmla="*/ 19671 w 23"/>
                <a:gd name="T11" fmla="*/ 1056498 h 635"/>
                <a:gd name="T12" fmla="*/ 59014 w 23"/>
                <a:gd name="T13" fmla="*/ 0 h 635"/>
                <a:gd name="T14" fmla="*/ 47211 w 23"/>
                <a:gd name="T15" fmla="*/ 0 h 635"/>
                <a:gd name="T16" fmla="*/ 3934 w 23"/>
                <a:gd name="T17" fmla="*/ 1056498 h 635"/>
                <a:gd name="T18" fmla="*/ 43277 w 23"/>
                <a:gd name="T19" fmla="*/ 2266168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2" name="Freeform 17">
              <a:extLst>
                <a:ext uri="{FF2B5EF4-FFF2-40B4-BE49-F238E27FC236}">
                  <a16:creationId xmlns:a16="http://schemas.microsoft.com/office/drawing/2014/main" id="{E458C761-8067-444F-8FF8-7984D80330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9610 w 17"/>
                <a:gd name="T3" fmla="*/ 220173 h 107"/>
                <a:gd name="T4" fmla="*/ 66675 w 17"/>
                <a:gd name="T5" fmla="*/ 420688 h 107"/>
                <a:gd name="T6" fmla="*/ 43143 w 17"/>
                <a:gd name="T7" fmla="*/ 180857 h 107"/>
                <a:gd name="T8" fmla="*/ 39221 w 17"/>
                <a:gd name="T9" fmla="*/ 169062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3" name="Freeform 18">
              <a:extLst>
                <a:ext uri="{FF2B5EF4-FFF2-40B4-BE49-F238E27FC236}">
                  <a16:creationId xmlns:a16="http://schemas.microsoft.com/office/drawing/2014/main" id="{177A9D37-DD6F-41B3-A346-D68B9B347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19747 w 41"/>
                <a:gd name="T3" fmla="*/ 365769 h 222"/>
                <a:gd name="T4" fmla="*/ 67140 w 41"/>
                <a:gd name="T5" fmla="*/ 652877 h 222"/>
                <a:gd name="T6" fmla="*/ 94785 w 41"/>
                <a:gd name="T7" fmla="*/ 723671 h 222"/>
                <a:gd name="T8" fmla="*/ 161925 w 41"/>
                <a:gd name="T9" fmla="*/ 873125 h 222"/>
                <a:gd name="T10" fmla="*/ 150077 w 41"/>
                <a:gd name="T11" fmla="*/ 833795 h 222"/>
                <a:gd name="T12" fmla="*/ 51342 w 41"/>
                <a:gd name="T13" fmla="*/ 361836 h 222"/>
                <a:gd name="T14" fmla="*/ 31595 w 41"/>
                <a:gd name="T15" fmla="*/ 86526 h 222"/>
                <a:gd name="T16" fmla="*/ 27646 w 41"/>
                <a:gd name="T17" fmla="*/ 70794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Freeform 19">
              <a:extLst>
                <a:ext uri="{FF2B5EF4-FFF2-40B4-BE49-F238E27FC236}">
                  <a16:creationId xmlns:a16="http://schemas.microsoft.com/office/drawing/2014/main" id="{F893717B-C3E6-4354-B5C0-6BBF6FA7C2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7510 w 450"/>
                <a:gd name="T1" fmla="*/ 3353798 h 878"/>
                <a:gd name="T2" fmla="*/ 196497 w 450"/>
                <a:gd name="T3" fmla="*/ 2407352 h 878"/>
                <a:gd name="T4" fmla="*/ 585562 w 450"/>
                <a:gd name="T5" fmla="*/ 1523740 h 878"/>
                <a:gd name="T6" fmla="*/ 1120034 w 450"/>
                <a:gd name="T7" fmla="*/ 718671 h 878"/>
                <a:gd name="T8" fmla="*/ 1430500 w 450"/>
                <a:gd name="T9" fmla="*/ 349518 h 878"/>
                <a:gd name="T10" fmla="*/ 1595557 w 450"/>
                <a:gd name="T11" fmla="*/ 172795 h 878"/>
                <a:gd name="T12" fmla="*/ 1768475 w 450"/>
                <a:gd name="T13" fmla="*/ 3927 h 878"/>
                <a:gd name="T14" fmla="*/ 1768475 w 450"/>
                <a:gd name="T15" fmla="*/ 0 h 878"/>
                <a:gd name="T16" fmla="*/ 1591628 w 450"/>
                <a:gd name="T17" fmla="*/ 168868 h 878"/>
                <a:gd name="T18" fmla="*/ 1426570 w 450"/>
                <a:gd name="T19" fmla="*/ 345590 h 878"/>
                <a:gd name="T20" fmla="*/ 1112174 w 450"/>
                <a:gd name="T21" fmla="*/ 710817 h 878"/>
                <a:gd name="T22" fmla="*/ 569842 w 450"/>
                <a:gd name="T23" fmla="*/ 1515885 h 878"/>
                <a:gd name="T24" fmla="*/ 176848 w 450"/>
                <a:gd name="T25" fmla="*/ 2399497 h 878"/>
                <a:gd name="T26" fmla="*/ 0 w 450"/>
                <a:gd name="T27" fmla="*/ 3353798 h 878"/>
                <a:gd name="T28" fmla="*/ 0 w 450"/>
                <a:gd name="T29" fmla="*/ 3373434 h 878"/>
                <a:gd name="T30" fmla="*/ 27510 w 450"/>
                <a:gd name="T31" fmla="*/ 3448050 h 878"/>
                <a:gd name="T32" fmla="*/ 27510 w 450"/>
                <a:gd name="T33" fmla="*/ 3353798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Freeform 20">
              <a:extLst>
                <a:ext uri="{FF2B5EF4-FFF2-40B4-BE49-F238E27FC236}">
                  <a16:creationId xmlns:a16="http://schemas.microsoft.com/office/drawing/2014/main" id="{E4BEC1ED-DED9-4760-962D-3832B04530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102598 w 35"/>
                <a:gd name="T3" fmla="*/ 287338 h 73"/>
                <a:gd name="T4" fmla="*/ 138113 w 35"/>
                <a:gd name="T5" fmla="*/ 287338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Freeform 21">
              <a:extLst>
                <a:ext uri="{FF2B5EF4-FFF2-40B4-BE49-F238E27FC236}">
                  <a16:creationId xmlns:a16="http://schemas.microsoft.com/office/drawing/2014/main" id="{CDC6E40B-814E-46F1-BB18-06D09ED959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7781 w 8"/>
                <a:gd name="T1" fmla="*/ 173170 h 48"/>
                <a:gd name="T2" fmla="*/ 31750 w 8"/>
                <a:gd name="T3" fmla="*/ 188913 h 48"/>
                <a:gd name="T4" fmla="*/ 31750 w 8"/>
                <a:gd name="T5" fmla="*/ 74778 h 48"/>
                <a:gd name="T6" fmla="*/ 3969 w 8"/>
                <a:gd name="T7" fmla="*/ 0 h 48"/>
                <a:gd name="T8" fmla="*/ 0 w 8"/>
                <a:gd name="T9" fmla="*/ 102328 h 48"/>
                <a:gd name="T10" fmla="*/ 27781 w 8"/>
                <a:gd name="T11" fmla="*/ 173170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7" name="Freeform 22">
              <a:extLst>
                <a:ext uri="{FF2B5EF4-FFF2-40B4-BE49-F238E27FC236}">
                  <a16:creationId xmlns:a16="http://schemas.microsoft.com/office/drawing/2014/main" id="{40059D30-AC6A-4B0D-816F-A6177A63D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7354 w 52"/>
                <a:gd name="T1" fmla="*/ 70697 h 135"/>
                <a:gd name="T2" fmla="*/ 0 w 52"/>
                <a:gd name="T3" fmla="*/ 0 h 135"/>
                <a:gd name="T4" fmla="*/ 46892 w 52"/>
                <a:gd name="T5" fmla="*/ 188524 h 135"/>
                <a:gd name="T6" fmla="*/ 62523 w 52"/>
                <a:gd name="T7" fmla="*/ 243511 h 135"/>
                <a:gd name="T8" fmla="*/ 199292 w 52"/>
                <a:gd name="T9" fmla="*/ 530225 h 135"/>
                <a:gd name="T10" fmla="*/ 203200 w 52"/>
                <a:gd name="T11" fmla="*/ 530225 h 135"/>
                <a:gd name="T12" fmla="*/ 93785 w 52"/>
                <a:gd name="T13" fmla="*/ 219945 h 135"/>
                <a:gd name="T14" fmla="*/ 27354 w 52"/>
                <a:gd name="T15" fmla="*/ 7069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027" name="Group 48">
            <a:extLst>
              <a:ext uri="{FF2B5EF4-FFF2-40B4-BE49-F238E27FC236}">
                <a16:creationId xmlns:a16="http://schemas.microsoft.com/office/drawing/2014/main" id="{D896A567-C750-4750-B5B9-A3E71DD08F42}"/>
              </a:ext>
            </a:extLst>
          </p:cNvPr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>
              <a:extLst>
                <a:ext uri="{FF2B5EF4-FFF2-40B4-BE49-F238E27FC236}">
                  <a16:creationId xmlns:a16="http://schemas.microsoft.com/office/drawing/2014/main" id="{DC275193-4DF6-403E-9842-A30431E2A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7835 w 103"/>
                <a:gd name="T1" fmla="*/ 832351 h 920"/>
                <a:gd name="T2" fmla="*/ 103388 w 103"/>
                <a:gd name="T3" fmla="*/ 1763790 h 920"/>
                <a:gd name="T4" fmla="*/ 226658 w 103"/>
                <a:gd name="T5" fmla="*/ 2691267 h 920"/>
                <a:gd name="T6" fmla="*/ 401622 w 103"/>
                <a:gd name="T7" fmla="*/ 3610816 h 920"/>
                <a:gd name="T8" fmla="*/ 409575 w 103"/>
                <a:gd name="T9" fmla="*/ 3646488 h 920"/>
                <a:gd name="T10" fmla="*/ 393669 w 103"/>
                <a:gd name="T11" fmla="*/ 3464164 h 920"/>
                <a:gd name="T12" fmla="*/ 393669 w 103"/>
                <a:gd name="T13" fmla="*/ 3432455 h 920"/>
                <a:gd name="T14" fmla="*/ 250517 w 103"/>
                <a:gd name="T15" fmla="*/ 2687303 h 920"/>
                <a:gd name="T16" fmla="*/ 119294 w 103"/>
                <a:gd name="T17" fmla="*/ 1759827 h 920"/>
                <a:gd name="T18" fmla="*/ 35788 w 103"/>
                <a:gd name="T19" fmla="*/ 828387 h 920"/>
                <a:gd name="T20" fmla="*/ 11929 w 103"/>
                <a:gd name="T21" fmla="*/ 364649 h 920"/>
                <a:gd name="T22" fmla="*/ 3976 w 103"/>
                <a:gd name="T23" fmla="*/ 0 h 920"/>
                <a:gd name="T24" fmla="*/ 0 w 103"/>
                <a:gd name="T25" fmla="*/ 0 h 920"/>
                <a:gd name="T26" fmla="*/ 3976 w 103"/>
                <a:gd name="T27" fmla="*/ 364649 h 920"/>
                <a:gd name="T28" fmla="*/ 27835 w 103"/>
                <a:gd name="T29" fmla="*/ 832351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5" name="Freeform 28">
              <a:extLst>
                <a:ext uri="{FF2B5EF4-FFF2-40B4-BE49-F238E27FC236}">
                  <a16:creationId xmlns:a16="http://schemas.microsoft.com/office/drawing/2014/main" id="{C1C63A30-31D5-4894-A2EF-B60AD13CA9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1300 w 88"/>
                <a:gd name="T1" fmla="*/ 908844 h 330"/>
                <a:gd name="T2" fmla="*/ 350838 w 88"/>
                <a:gd name="T3" fmla="*/ 1309688 h 330"/>
                <a:gd name="T4" fmla="*/ 350838 w 88"/>
                <a:gd name="T5" fmla="*/ 1222375 h 330"/>
                <a:gd name="T6" fmla="*/ 350838 w 88"/>
                <a:gd name="T7" fmla="*/ 1206500 h 330"/>
                <a:gd name="T8" fmla="*/ 247181 w 88"/>
                <a:gd name="T9" fmla="*/ 896938 h 330"/>
                <a:gd name="T10" fmla="*/ 0 w 88"/>
                <a:gd name="T11" fmla="*/ 0 h 330"/>
                <a:gd name="T12" fmla="*/ 27908 w 88"/>
                <a:gd name="T13" fmla="*/ 250031 h 330"/>
                <a:gd name="T14" fmla="*/ 211300 w 88"/>
                <a:gd name="T15" fmla="*/ 908844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6" name="Freeform 29">
              <a:extLst>
                <a:ext uri="{FF2B5EF4-FFF2-40B4-BE49-F238E27FC236}">
                  <a16:creationId xmlns:a16="http://schemas.microsoft.com/office/drawing/2014/main" id="{8704A511-D47E-4103-945A-4C9C6AAE6EC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3813 w 90"/>
                <a:gd name="T1" fmla="*/ 59474 h 207"/>
                <a:gd name="T2" fmla="*/ 0 w 90"/>
                <a:gd name="T3" fmla="*/ 0 h 207"/>
                <a:gd name="T4" fmla="*/ 3969 w 90"/>
                <a:gd name="T5" fmla="*/ 114983 h 207"/>
                <a:gd name="T6" fmla="*/ 166688 w 90"/>
                <a:gd name="T7" fmla="*/ 503545 h 207"/>
                <a:gd name="T8" fmla="*/ 317500 w 90"/>
                <a:gd name="T9" fmla="*/ 820738 h 207"/>
                <a:gd name="T10" fmla="*/ 357188 w 90"/>
                <a:gd name="T11" fmla="*/ 820738 h 207"/>
                <a:gd name="T12" fmla="*/ 198438 w 90"/>
                <a:gd name="T13" fmla="*/ 487685 h 207"/>
                <a:gd name="T14" fmla="*/ 23813 w 90"/>
                <a:gd name="T15" fmla="*/ 59474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7" name="Freeform 30">
              <a:extLst>
                <a:ext uri="{FF2B5EF4-FFF2-40B4-BE49-F238E27FC236}">
                  <a16:creationId xmlns:a16="http://schemas.microsoft.com/office/drawing/2014/main" id="{A87FD5AE-4407-4D3D-917F-5537EADD5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401541 w 115"/>
                <a:gd name="T1" fmla="*/ 1622524 h 467"/>
                <a:gd name="T2" fmla="*/ 310101 w 115"/>
                <a:gd name="T3" fmla="*/ 1364666 h 467"/>
                <a:gd name="T4" fmla="*/ 115294 w 115"/>
                <a:gd name="T5" fmla="*/ 599025 h 467"/>
                <a:gd name="T6" fmla="*/ 51683 w 115"/>
                <a:gd name="T7" fmla="*/ 210254 h 467"/>
                <a:gd name="T8" fmla="*/ 0 w 115"/>
                <a:gd name="T9" fmla="*/ 0 h 467"/>
                <a:gd name="T10" fmla="*/ 83489 w 115"/>
                <a:gd name="T11" fmla="*/ 602992 h 467"/>
                <a:gd name="T12" fmla="*/ 274320 w 115"/>
                <a:gd name="T13" fmla="*/ 1376567 h 467"/>
                <a:gd name="T14" fmla="*/ 409492 w 115"/>
                <a:gd name="T15" fmla="*/ 1749470 h 467"/>
                <a:gd name="T16" fmla="*/ 457200 w 115"/>
                <a:gd name="T17" fmla="*/ 1852613 h 467"/>
                <a:gd name="T18" fmla="*/ 445273 w 115"/>
                <a:gd name="T19" fmla="*/ 1816910 h 467"/>
                <a:gd name="T20" fmla="*/ 401541 w 115"/>
                <a:gd name="T21" fmla="*/ 1622524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8" name="Freeform 31">
              <a:extLst>
                <a:ext uri="{FF2B5EF4-FFF2-40B4-BE49-F238E27FC236}">
                  <a16:creationId xmlns:a16="http://schemas.microsoft.com/office/drawing/2014/main" id="{5CC49072-34F3-44C1-A31E-C23626DB8DD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68219 w 36"/>
                <a:gd name="T1" fmla="*/ 2508250 h 633"/>
                <a:gd name="T2" fmla="*/ 52167 w 36"/>
                <a:gd name="T3" fmla="*/ 2365601 h 633"/>
                <a:gd name="T4" fmla="*/ 20064 w 36"/>
                <a:gd name="T5" fmla="*/ 1577067 h 633"/>
                <a:gd name="T6" fmla="*/ 52167 w 36"/>
                <a:gd name="T7" fmla="*/ 784571 h 633"/>
                <a:gd name="T8" fmla="*/ 88283 w 36"/>
                <a:gd name="T9" fmla="*/ 392286 h 633"/>
                <a:gd name="T10" fmla="*/ 144463 w 36"/>
                <a:gd name="T11" fmla="*/ 0 h 633"/>
                <a:gd name="T12" fmla="*/ 140450 w 36"/>
                <a:gd name="T13" fmla="*/ 0 h 633"/>
                <a:gd name="T14" fmla="*/ 80257 w 36"/>
                <a:gd name="T15" fmla="*/ 392286 h 633"/>
                <a:gd name="T16" fmla="*/ 40129 w 36"/>
                <a:gd name="T17" fmla="*/ 784571 h 633"/>
                <a:gd name="T18" fmla="*/ 4013 w 36"/>
                <a:gd name="T19" fmla="*/ 1577067 h 633"/>
                <a:gd name="T20" fmla="*/ 28090 w 36"/>
                <a:gd name="T21" fmla="*/ 2333901 h 633"/>
                <a:gd name="T22" fmla="*/ 64206 w 36"/>
                <a:gd name="T23" fmla="*/ 2504288 h 633"/>
                <a:gd name="T24" fmla="*/ 68219 w 36"/>
                <a:gd name="T25" fmla="*/ 2508250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9" name="Freeform 32">
              <a:extLst>
                <a:ext uri="{FF2B5EF4-FFF2-40B4-BE49-F238E27FC236}">
                  <a16:creationId xmlns:a16="http://schemas.microsoft.com/office/drawing/2014/main" id="{13F9E66F-0015-4456-8841-DC70ACC4E87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87313 w 28"/>
                <a:gd name="T1" fmla="*/ 233363 h 59"/>
                <a:gd name="T2" fmla="*/ 111125 w 28"/>
                <a:gd name="T3" fmla="*/ 233363 h 59"/>
                <a:gd name="T4" fmla="*/ 0 w 28"/>
                <a:gd name="T5" fmla="*/ 0 h 59"/>
                <a:gd name="T6" fmla="*/ 87313 w 28"/>
                <a:gd name="T7" fmla="*/ 233363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0" name="Freeform 33">
              <a:extLst>
                <a:ext uri="{FF2B5EF4-FFF2-40B4-BE49-F238E27FC236}">
                  <a16:creationId xmlns:a16="http://schemas.microsoft.com/office/drawing/2014/main" id="{DE5B9E94-E7D2-4463-8A32-B32CDA3ED200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16062 w 17"/>
                <a:gd name="T1" fmla="*/ 213912 h 107"/>
                <a:gd name="T2" fmla="*/ 68263 w 17"/>
                <a:gd name="T3" fmla="*/ 423863 h 107"/>
                <a:gd name="T4" fmla="*/ 40155 w 17"/>
                <a:gd name="T5" fmla="*/ 174299 h 107"/>
                <a:gd name="T6" fmla="*/ 36139 w 17"/>
                <a:gd name="T7" fmla="*/ 170337 h 107"/>
                <a:gd name="T8" fmla="*/ 0 w 17"/>
                <a:gd name="T9" fmla="*/ 0 h 107"/>
                <a:gd name="T10" fmla="*/ 0 w 17"/>
                <a:gd name="T11" fmla="*/ 31691 h 107"/>
                <a:gd name="T12" fmla="*/ 16062 w 17"/>
                <a:gd name="T13" fmla="*/ 213912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1" name="Freeform 34">
              <a:extLst>
                <a:ext uri="{FF2B5EF4-FFF2-40B4-BE49-F238E27FC236}">
                  <a16:creationId xmlns:a16="http://schemas.microsoft.com/office/drawing/2014/main" id="{13579EC8-71C4-447D-82D9-1B15FB7DC7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31793 w 294"/>
                <a:gd name="T1" fmla="*/ 2191628 h 568"/>
                <a:gd name="T2" fmla="*/ 139095 w 294"/>
                <a:gd name="T3" fmla="*/ 1573375 h 568"/>
                <a:gd name="T4" fmla="*/ 393441 w 294"/>
                <a:gd name="T5" fmla="*/ 998716 h 568"/>
                <a:gd name="T6" fmla="*/ 743166 w 294"/>
                <a:gd name="T7" fmla="*/ 471616 h 568"/>
                <a:gd name="T8" fmla="*/ 945848 w 294"/>
                <a:gd name="T9" fmla="*/ 229863 h 568"/>
                <a:gd name="T10" fmla="*/ 1053150 w 294"/>
                <a:gd name="T11" fmla="*/ 110968 h 568"/>
                <a:gd name="T12" fmla="*/ 1168400 w 294"/>
                <a:gd name="T13" fmla="*/ 0 h 568"/>
                <a:gd name="T14" fmla="*/ 1164426 w 294"/>
                <a:gd name="T15" fmla="*/ 0 h 568"/>
                <a:gd name="T16" fmla="*/ 1049176 w 294"/>
                <a:gd name="T17" fmla="*/ 107005 h 568"/>
                <a:gd name="T18" fmla="*/ 941873 w 294"/>
                <a:gd name="T19" fmla="*/ 221937 h 568"/>
                <a:gd name="T20" fmla="*/ 735218 w 294"/>
                <a:gd name="T21" fmla="*/ 463690 h 568"/>
                <a:gd name="T22" fmla="*/ 377544 w 294"/>
                <a:gd name="T23" fmla="*/ 986827 h 568"/>
                <a:gd name="T24" fmla="*/ 119224 w 294"/>
                <a:gd name="T25" fmla="*/ 1569411 h 568"/>
                <a:gd name="T26" fmla="*/ 0 w 294"/>
                <a:gd name="T27" fmla="*/ 2175775 h 568"/>
                <a:gd name="T28" fmla="*/ 27819 w 294"/>
                <a:gd name="T29" fmla="*/ 2251075 h 568"/>
                <a:gd name="T30" fmla="*/ 31793 w 294"/>
                <a:gd name="T31" fmla="*/ 2191628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2" name="Freeform 35">
              <a:extLst>
                <a:ext uri="{FF2B5EF4-FFF2-40B4-BE49-F238E27FC236}">
                  <a16:creationId xmlns:a16="http://schemas.microsoft.com/office/drawing/2014/main" id="{0555FA28-C46C-4089-AA16-7DDA05E440E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76010 w 25"/>
                <a:gd name="T3" fmla="*/ 209550 h 53"/>
                <a:gd name="T4" fmla="*/ 100013 w 25"/>
                <a:gd name="T5" fmla="*/ 209550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3" name="Freeform 36">
              <a:extLst>
                <a:ext uri="{FF2B5EF4-FFF2-40B4-BE49-F238E27FC236}">
                  <a16:creationId xmlns:a16="http://schemas.microsoft.com/office/drawing/2014/main" id="{C094959A-BDD7-4831-B941-20C2A34E42D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7590 w 29"/>
                <a:gd name="T3" fmla="*/ 352718 h 141"/>
                <a:gd name="T4" fmla="*/ 70945 w 29"/>
                <a:gd name="T5" fmla="*/ 463685 h 141"/>
                <a:gd name="T6" fmla="*/ 114300 w 29"/>
                <a:gd name="T7" fmla="*/ 558800 h 141"/>
                <a:gd name="T8" fmla="*/ 106417 w 29"/>
                <a:gd name="T9" fmla="*/ 535021 h 141"/>
                <a:gd name="T10" fmla="*/ 31531 w 29"/>
                <a:gd name="T11" fmla="*/ 87189 h 141"/>
                <a:gd name="T12" fmla="*/ 15766 w 29"/>
                <a:gd name="T13" fmla="*/ 43594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4" name="Freeform 37">
              <a:extLst>
                <a:ext uri="{FF2B5EF4-FFF2-40B4-BE49-F238E27FC236}">
                  <a16:creationId xmlns:a16="http://schemas.microsoft.com/office/drawing/2014/main" id="{5694029B-6DB4-4BDC-B8DC-1EBAC962A177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102328 h 48"/>
                <a:gd name="T2" fmla="*/ 15875 w 8"/>
                <a:gd name="T3" fmla="*/ 145620 h 48"/>
                <a:gd name="T4" fmla="*/ 31750 w 8"/>
                <a:gd name="T5" fmla="*/ 188913 h 48"/>
                <a:gd name="T6" fmla="*/ 27781 w 8"/>
                <a:gd name="T7" fmla="*/ 74778 h 48"/>
                <a:gd name="T8" fmla="*/ 0 w 8"/>
                <a:gd name="T9" fmla="*/ 0 h 48"/>
                <a:gd name="T10" fmla="*/ 0 w 8"/>
                <a:gd name="T11" fmla="*/ 15743 h 48"/>
                <a:gd name="T12" fmla="*/ 0 w 8"/>
                <a:gd name="T13" fmla="*/ 102328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5" name="Freeform 38">
              <a:extLst>
                <a:ext uri="{FF2B5EF4-FFF2-40B4-BE49-F238E27FC236}">
                  <a16:creationId xmlns:a16="http://schemas.microsoft.com/office/drawing/2014/main" id="{1C39F3B0-FD81-40C0-B83C-3CB5A1919F39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43656 w 44"/>
                <a:gd name="T1" fmla="*/ 110925 h 111"/>
                <a:gd name="T2" fmla="*/ 0 w 44"/>
                <a:gd name="T3" fmla="*/ 0 h 111"/>
                <a:gd name="T4" fmla="*/ 43656 w 44"/>
                <a:gd name="T5" fmla="*/ 194119 h 111"/>
                <a:gd name="T6" fmla="*/ 55563 w 44"/>
                <a:gd name="T7" fmla="*/ 229773 h 111"/>
                <a:gd name="T8" fmla="*/ 154781 w 44"/>
                <a:gd name="T9" fmla="*/ 439738 h 111"/>
                <a:gd name="T10" fmla="*/ 174625 w 44"/>
                <a:gd name="T11" fmla="*/ 439738 h 111"/>
                <a:gd name="T12" fmla="*/ 87313 w 44"/>
                <a:gd name="T13" fmla="*/ 206003 h 111"/>
                <a:gd name="T14" fmla="*/ 43656 w 44"/>
                <a:gd name="T15" fmla="*/ 110925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2C39FDD2-DECB-48ED-B8C2-2115213B7660}"/>
              </a:ext>
            </a:extLst>
          </p:cNvPr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>
            <a:extLst>
              <a:ext uri="{FF2B5EF4-FFF2-40B4-BE49-F238E27FC236}">
                <a16:creationId xmlns:a16="http://schemas.microsoft.com/office/drawing/2014/main" id="{57284423-81F0-4953-A449-988BEE73E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8CD50F16-FFAE-4DC6-96E5-30C203274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Po kliknutí můžete upravovat styly textu v předloze.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60655-0FA1-457A-9524-9AA26320EF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65DA2-52CA-4D8F-8D62-A818D8DB1E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AAA7D-7434-4542-A47D-BDA7CE4F9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>
                <a:solidFill>
                  <a:srgbClr val="FEFFFF"/>
                </a:solidFill>
                <a:latin typeface="+mn-lt"/>
              </a:defRPr>
            </a:lvl1pPr>
          </a:lstStyle>
          <a:p>
            <a:pPr>
              <a:defRPr/>
            </a:pPr>
            <a:fld id="{36998264-8BC3-442C-B3E4-FD13AC0051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439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  <p:sldLayoutId id="2147484161" r:id="rId12"/>
    <p:sldLayoutId id="2147484162" r:id="rId13"/>
    <p:sldLayoutId id="2147484163" r:id="rId14"/>
    <p:sldLayoutId id="2147484164" r:id="rId15"/>
    <p:sldLayoutId id="2147484165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39200564-AE4A-45F1-8CA0-C4EA8CD25DA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27368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b="1" i="1" dirty="0"/>
              <a:t>   </a:t>
            </a:r>
            <a:br>
              <a:rPr lang="cs-CZ" sz="3200" b="1" i="1" dirty="0"/>
            </a:br>
            <a:br>
              <a:rPr lang="cs-CZ" sz="3200" b="1" i="1" dirty="0"/>
            </a:br>
            <a:br>
              <a:rPr lang="cs-CZ" sz="3200" b="1" i="1" dirty="0"/>
            </a:br>
            <a:r>
              <a:rPr lang="cs-CZ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MÍSTNÍ SPRÁVA   II.</a:t>
            </a:r>
            <a:r>
              <a:rPr lang="cs-CZ" sz="4000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4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4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400" b="1" i="1" dirty="0"/>
            </a:br>
            <a:r>
              <a:rPr lang="cs-CZ" sz="4800" b="1" i="1" dirty="0"/>
              <a:t> 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24F73AE-6447-4311-BE80-E5B160F0F5A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19250" y="2852738"/>
            <a:ext cx="6400800" cy="2760662"/>
          </a:xfrm>
        </p:spPr>
        <p:txBody>
          <a:bodyPr/>
          <a:lstStyle/>
          <a:p>
            <a:pPr marL="508000" indent="-5080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b="1" i="1" dirty="0"/>
              <a:t> 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45747137-F1C8-48E8-AE61-959CF8111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868863"/>
            <a:ext cx="8569325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76176" anchor="ctr">
            <a:spAutoFit/>
          </a:bodyPr>
          <a:lstStyle>
            <a:lvl1pPr indent="4572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                       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PrF</a:t>
            </a:r>
            <a:r>
              <a:rPr kumimoji="0" lang="cs-CZ" altLang="cs-CZ" sz="18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MU  v  Brně 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© </a:t>
            </a:r>
            <a:r>
              <a:rPr kumimoji="0" lang="cs-CZ" altLang="cs-CZ" sz="1400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petr</a:t>
            </a:r>
            <a:r>
              <a:rPr kumimoji="0" lang="cs-CZ" altLang="cs-CZ" sz="1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cs-CZ" altLang="cs-CZ" sz="1400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průcha</a:t>
            </a:r>
            <a:r>
              <a:rPr kumimoji="0" lang="cs-CZ" altLang="cs-CZ" sz="1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2024</a:t>
            </a:r>
          </a:p>
        </p:txBody>
      </p:sp>
      <p:pic>
        <p:nvPicPr>
          <p:cNvPr id="4101" name="Picture 5" descr="Kraje (NUTS III) a okresy (NUTS IV) v České republice">
            <a:extLst>
              <a:ext uri="{FF2B5EF4-FFF2-40B4-BE49-F238E27FC236}">
                <a16:creationId xmlns:a16="http://schemas.microsoft.com/office/drawing/2014/main" id="{9A67EFAE-18FE-4E4C-A079-AA44D5DC3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349500"/>
            <a:ext cx="3959225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5C555-CB79-4E02-A1EE-CE05810A3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Starosta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BD201E-4268-43AE-872B-F77107DE2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2456268"/>
            <a:ext cx="6591985" cy="3777622"/>
          </a:xfrm>
        </p:spPr>
        <p:txBody>
          <a:bodyPr/>
          <a:lstStyle/>
          <a:p>
            <a:pPr lvl="1" algn="just">
              <a:lnSpc>
                <a:spcPct val="107000"/>
              </a:lnSpc>
              <a:spcAft>
                <a:spcPts val="600"/>
              </a:spcAft>
            </a:pPr>
            <a:endParaRPr lang="cs-CZ" sz="15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just">
              <a:lnSpc>
                <a:spcPct val="107000"/>
              </a:lnSpc>
              <a:spcAft>
                <a:spcPts val="600"/>
              </a:spcAft>
            </a:pPr>
            <a:r>
              <a:rPr lang="cs-CZ" sz="1500" b="1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Starosta zastupuje obec navenek. </a:t>
            </a:r>
          </a:p>
          <a:p>
            <a:pPr lvl="1" algn="just">
              <a:lnSpc>
                <a:spcPct val="107000"/>
              </a:lnSpc>
              <a:spcAft>
                <a:spcPts val="600"/>
              </a:spcAft>
            </a:pPr>
            <a:r>
              <a:rPr lang="cs-CZ" sz="1500" b="1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Starostu a místostarostu (místostarosty) volí do funkcí zastupitelstvo obce z řad svých členů. </a:t>
            </a:r>
          </a:p>
          <a:p>
            <a:pPr lvl="1" algn="just">
              <a:lnSpc>
                <a:spcPct val="107000"/>
              </a:lnSpc>
              <a:spcAft>
                <a:spcPts val="600"/>
              </a:spcAft>
            </a:pPr>
            <a:r>
              <a:rPr lang="cs-CZ" sz="1500" b="1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Starosta a místostarosta musí být občanem České republiky. Za výkon své funkce odpovídají zastupitelstvu obce.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047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8D3D1C5-9844-447F-ADEC-EB32FF9368C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624" y="332656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2400" b="1" i="1" dirty="0"/>
              <a:t>Obecní úřad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087F2C8-150F-4B4F-B047-709E709B63C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89088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obecní úřad tvoří starosta, místostarosta (místostarostové), tajemník obecního úřadu, je-li tato funkce zřízena, a zaměstnanci obce zařazení do obecního úřadu  (zákona č. 312/2002 Sb.)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b="1" i="1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v čele obecního úřadu je starosta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rada obce může zřídit pro jednotlivé úseky činnosti obecního úřadu odbory a oddělení, v nichž jsou začleněni zaměstnanci obce zařazení do obecního úřadu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b="1" i="1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funkce tajemníka obecního úřadu se zřizuje povinně v obcích s pověřeným obecním úřadem a v obcích s rozšířenou působností, v ostatních obcích  záleží na úvaze; tajemník je zaměstnancem obce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8D3D1C5-9844-447F-ADEC-EB32FF9368C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619672" y="825687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Účast občanů a místní správě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087F2C8-150F-4B4F-B047-709E709B63C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03648" y="2204864"/>
            <a:ext cx="8229600" cy="4530725"/>
          </a:xfrm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aktivní a pasivní volební právo do zastupitelstev</a:t>
            </a:r>
          </a:p>
          <a:p>
            <a:pPr marL="742950" marR="0" lvl="1" indent="-285750" algn="just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trvalý pobyt, 18 let</a:t>
            </a:r>
          </a:p>
          <a:p>
            <a:pPr marL="457200" marR="0" lvl="1" indent="0" algn="just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endParaRPr kumimoji="0" lang="cs-CZ" sz="2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342900" marR="0" lvl="0" indent="-342900" algn="just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členství ve výborech, komisích, zvláštních orgánech</a:t>
            </a:r>
          </a:p>
          <a:p>
            <a:pPr marL="0" marR="0" lvl="0" indent="0" algn="just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None/>
              <a:tabLst/>
              <a:defRPr/>
            </a:pPr>
            <a:endParaRPr kumimoji="0" lang="cs-CZ" sz="2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účast na zasedání zastupitelstva</a:t>
            </a:r>
          </a:p>
          <a:p>
            <a:pPr marL="342900" marR="0" lvl="0" indent="-342900" algn="just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endParaRPr kumimoji="0" lang="cs-CZ" sz="2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podávání návrhů, připomínek, podnětů, stížností, petic</a:t>
            </a:r>
          </a:p>
          <a:p>
            <a:pPr marL="0" marR="0" lvl="0" indent="0" algn="just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None/>
              <a:tabLst/>
              <a:defRPr/>
            </a:pPr>
            <a:endParaRPr kumimoji="0" lang="cs-CZ" sz="2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místní a krajské referendum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b="1" i="1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836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3FEEA95C-52E2-4F32-A9D1-7E4D9DF0737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2800" b="1" i="1" dirty="0"/>
              <a:t>IV.  SVAZKY OBCÍ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94D980DF-ED46-408C-A8C9-04E59128279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908050"/>
            <a:ext cx="82296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sz="2000" b="1" i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institucionalizované vyjádření  spolupráce mezi obcemi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předmět činnosti svazků obcí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charset="0"/>
              </a:rPr>
              <a:t>úkoly v oblasti školství, sociální péče, zdravotnictví, kultury, požární ochrany, veřejného pořádku, ochrany životního prostředí, cestovního ruchu a péče o zvířata,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charset="0"/>
              </a:rPr>
              <a:t>zabezpečování čistoty obce, správy veřejné zeleně a veřejného osvětlení, shromažďování a odvozu komunálních odpadů a jejich nezávadného zpracování, využití nebo zneškodnění, zásobování vodou, odvádění a čištění odpadních vod,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charset="0"/>
              </a:rPr>
              <a:t>zavádění, rozšiřování a zdokonalování sítí technického vybavení a systémů veřejné osobní dopravy k zajištění dopravní obslužnosti daného území,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charset="0"/>
              </a:rPr>
              <a:t>úkoly v oblasti ochrany ovzduší, úkoly související se zabezpečováním přestavby vytápění nebo ohřevu vody tuhými palivy na využití ekologicky vhodnějších zdrojů tepelné energie v obytných a jiných objektech ve vlastnictví obcí,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charset="0"/>
              </a:rPr>
              <a:t>provoz lomů, pískoven a zařízení sloužících k těžbě a úpravě nerostných surovin, jakož i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charset="0"/>
              </a:rPr>
              <a:t>správa majetku obcí, zejména místních komunikací, lesů, domovního a bytového fondu, sportovních, kulturních zařízení a dalších zařízení spravovaných obcemi.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b="1" i="1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239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AD31F9C-5931-4920-A28E-58607BC295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282940"/>
            <a:ext cx="7410450" cy="857250"/>
          </a:xfrm>
        </p:spPr>
        <p:txBody>
          <a:bodyPr/>
          <a:lstStyle/>
          <a:p>
            <a:pPr eaLnBrk="1" hangingPunct="1"/>
            <a:r>
              <a:rPr lang="cs-CZ" altLang="cs-CZ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Společenství obcí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9406673-4714-4538-8629-B97970C561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3394" y="1268760"/>
            <a:ext cx="8409086" cy="3679031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altLang="cs-CZ" sz="1500" b="1" i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600" b="1" i="1" dirty="0">
                <a:latin typeface="Arial" panose="020B0604020202020204" pitchFamily="34" charset="0"/>
              </a:rPr>
              <a:t>Postavení společenství obcí může nabýt svazek obcí, jehož členy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sz="1600" b="1" i="1" dirty="0">
                <a:latin typeface="Arial" panose="020B0604020202020204" pitchFamily="34" charset="0"/>
              </a:rPr>
              <a:t>	- je alespoň 15 obcí, nebo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sz="1600" b="1" i="1" dirty="0">
                <a:latin typeface="Arial" panose="020B0604020202020204" pitchFamily="34" charset="0"/>
              </a:rPr>
              <a:t>	- jsou alespoň tři pětiny všech obcí ze správního obvodu obce s rozšířenou působností, jestliže do tohoto správního obvodu náleží méně než 25 obcí.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sz="1600" b="1" i="1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600" b="1" i="1" dirty="0">
                <a:latin typeface="Arial" panose="020B0604020202020204" pitchFamily="34" charset="0"/>
              </a:rPr>
              <a:t> Členy společenství obcí mohou být pouze obce nacházející se ve stejném správním  obvodu obce s rozšířenou působností.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600" b="1" i="1" dirty="0">
                <a:latin typeface="Arial" panose="020B0604020202020204" pitchFamily="34" charset="0"/>
              </a:rPr>
              <a:t> Obec může být členem pouze jednoho společenství obcí.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600" b="1" i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600" b="1" i="1" dirty="0">
                <a:latin typeface="Arial" panose="020B0604020202020204" pitchFamily="34" charset="0"/>
              </a:rPr>
              <a:t>Předmětem činnosti společenství obcí je vedle obecných činností svazku obcí 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b="1" i="1" dirty="0">
                <a:latin typeface="Arial" panose="020B0604020202020204" pitchFamily="34" charset="0"/>
              </a:rPr>
              <a:t>zajišťování koordinace veřejných služeb na území členských obcí a strategického rozvoje tohoto území; z tímto účelem společenství obcí zpracovává strategii rozvoje společenství obcí,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b="1" i="1" dirty="0">
                <a:latin typeface="Arial" panose="020B0604020202020204" pitchFamily="34" charset="0"/>
              </a:rPr>
              <a:t>předmětem činnosti společenství obcí může být i zajišťování výkonu tzv. správních činností (tzv. létající úředník), jakož i plnění dalších úkolů,  které nejsou výkonem správní činnosti.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A927F03-50B5-490B-8C49-2B66607F215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-171450"/>
            <a:ext cx="8676456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br>
              <a:rPr lang="cs-CZ" altLang="cs-CZ" sz="2800" b="1" i="1" dirty="0">
                <a:effectLst/>
              </a:rPr>
            </a:br>
            <a:r>
              <a:rPr lang="cs-CZ" altLang="cs-CZ" sz="2800" b="1" i="1" dirty="0">
                <a:effectLst/>
              </a:rPr>
              <a:t>V. </a:t>
            </a:r>
            <a:r>
              <a:rPr lang="cs-CZ" altLang="cs-CZ" sz="28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PŮSOBNOST  A PRAVOMOC OBCÍ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5F7806F-F779-4AC4-AA70-941A1D6044B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90972" y="1412776"/>
            <a:ext cx="8229600" cy="4530725"/>
          </a:xfrm>
        </p:spPr>
        <p:txBody>
          <a:bodyPr/>
          <a:lstStyle/>
          <a:p>
            <a:pPr marL="457200" lvl="1" indent="0">
              <a:buNone/>
              <a:defRPr/>
            </a:pPr>
            <a:r>
              <a:rPr lang="cs-CZ" sz="2800" b="1" i="1" dirty="0">
                <a:solidFill>
                  <a:schemeClr val="tx1"/>
                </a:solidFill>
                <a:effectLst/>
                <a:latin typeface="Arial" charset="0"/>
              </a:rPr>
              <a:t>Působnost obcí </a:t>
            </a:r>
          </a:p>
          <a:p>
            <a:pPr marL="457200" lvl="1" indent="0">
              <a:buNone/>
              <a:defRPr/>
            </a:pPr>
            <a:endParaRPr lang="cs-CZ" sz="2400" b="1" i="1" dirty="0">
              <a:effectLst/>
              <a:latin typeface="Arial" charset="0"/>
            </a:endParaRPr>
          </a:p>
          <a:p>
            <a:pPr lvl="1">
              <a:defRPr/>
            </a:pPr>
            <a:r>
              <a:rPr lang="cs-CZ" sz="2400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 činnosti se diferencuje mezi realizací </a:t>
            </a:r>
          </a:p>
          <a:p>
            <a:pPr lvl="2">
              <a:defRPr/>
            </a:pPr>
            <a:r>
              <a:rPr lang="cs-CZ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samostatné  působnosti, a </a:t>
            </a:r>
          </a:p>
          <a:p>
            <a:pPr lvl="2">
              <a:defRPr/>
            </a:pPr>
            <a:r>
              <a:rPr lang="cs-CZ" sz="2000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přenesené  působnosti</a:t>
            </a:r>
            <a:r>
              <a:rPr lang="cs-CZ" sz="2000" b="1" i="1" u="sng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defRPr/>
            </a:pPr>
            <a:r>
              <a:rPr lang="cs-CZ" sz="2400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povaha, rozdíly, vzájemné vztahy, diferenciace ve vázanosti  právem</a:t>
            </a:r>
          </a:p>
          <a:p>
            <a:pPr lvl="2">
              <a:buFont typeface="Wingdings" panose="05000000000000000000" pitchFamily="2" charset="2"/>
              <a:buNone/>
              <a:defRPr/>
            </a:pPr>
            <a:r>
              <a:rPr lang="cs-CZ" sz="2000" b="1" i="1" dirty="0">
                <a:solidFill>
                  <a:schemeClr val="tx1"/>
                </a:solidFill>
                <a:effectLst/>
                <a:latin typeface="Arial" charset="0"/>
              </a:rPr>
              <a:t>	</a:t>
            </a:r>
            <a:endParaRPr lang="cs-CZ" b="1" i="1" dirty="0">
              <a:solidFill>
                <a:schemeClr val="tx1"/>
              </a:solidFill>
              <a:effectLst/>
              <a:latin typeface="Arial" charset="0"/>
            </a:endParaRPr>
          </a:p>
          <a:p>
            <a:pPr lvl="1">
              <a:defRPr/>
            </a:pPr>
            <a:r>
              <a:rPr lang="cs-CZ" b="1" i="1" dirty="0">
                <a:solidFill>
                  <a:schemeClr val="tx1"/>
                </a:solidFill>
                <a:effectLst/>
                <a:latin typeface="Arial" charset="0"/>
              </a:rPr>
              <a:t>Pozn.: </a:t>
            </a:r>
          </a:p>
          <a:p>
            <a:pPr lvl="2">
              <a:defRPr/>
            </a:pPr>
            <a:r>
              <a:rPr lang="cs-CZ" sz="1600" b="1" i="1" dirty="0">
                <a:solidFill>
                  <a:schemeClr val="tx1"/>
                </a:solidFill>
                <a:effectLst/>
                <a:latin typeface="Arial" charset="0"/>
              </a:rPr>
              <a:t>Pokud zvláštní zákon upravuje působnost obcí a nestanoví, že jde o přenesenou působnost obce, platí, že jde vždy o </a:t>
            </a:r>
            <a:r>
              <a:rPr lang="cs-CZ" sz="1600" b="1" i="1" u="sng" dirty="0">
                <a:solidFill>
                  <a:schemeClr val="tx1"/>
                </a:solidFill>
                <a:effectLst/>
                <a:latin typeface="Arial" charset="0"/>
              </a:rPr>
              <a:t>samostatnou působnost </a:t>
            </a:r>
            <a:r>
              <a:rPr lang="cs-CZ" sz="1600" b="1" i="1" dirty="0">
                <a:solidFill>
                  <a:schemeClr val="tx1"/>
                </a:solidFill>
                <a:effectLst/>
                <a:latin typeface="Arial" charset="0"/>
              </a:rPr>
              <a:t> (§ 8 zákona o obcích).</a:t>
            </a:r>
          </a:p>
        </p:txBody>
      </p:sp>
    </p:spTree>
    <p:extLst>
      <p:ext uri="{BB962C8B-B14F-4D97-AF65-F5344CB8AC3E}">
        <p14:creationId xmlns:p14="http://schemas.microsoft.com/office/powerpoint/2010/main" val="3374956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4D2D8E58-BCD7-44F6-88E2-D81AAA58B4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br>
              <a:rPr lang="cs-CZ" sz="2400" b="1" i="1" dirty="0"/>
            </a:br>
            <a:r>
              <a:rPr lang="cs-CZ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Pravomoc  obcí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AFB89B5D-5729-41A2-AEF3-30DF005B56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endParaRPr lang="cs-CZ" b="1" i="1" dirty="0">
              <a:latin typeface="Arial" charset="0"/>
            </a:endParaRPr>
          </a:p>
          <a:p>
            <a:pPr lvl="1" eaLnBrk="1" hangingPunct="1">
              <a:defRPr/>
            </a:pPr>
            <a:endParaRPr lang="cs-CZ" b="1" i="1" dirty="0">
              <a:latin typeface="Arial" charset="0"/>
            </a:endParaRPr>
          </a:p>
          <a:p>
            <a:pPr lvl="1"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latin typeface="Arial" charset="0"/>
              </a:rPr>
              <a:t>pravomoc </a:t>
            </a:r>
          </a:p>
          <a:p>
            <a:pPr lvl="2" eaLnBrk="1" hangingPunct="1"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normotvorná pravomoc </a:t>
            </a:r>
          </a:p>
          <a:p>
            <a:pPr lvl="2" eaLnBrk="1" hangingPunct="1"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ostatní (nenormotvorná) pravomoc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4400" b="1" i="1" dirty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lvl="1"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latin typeface="Arial" charset="0"/>
              </a:rPr>
              <a:t>role správního řádu</a:t>
            </a: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19803E-6FB9-4B3A-AAD8-DC8F78EBDAC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91680" y="260648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NORMOTVORNÁ PRAVOMOC OBCÍ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F59880-26C5-462B-8AEE-A08CFCBCC1F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2800" i="1" dirty="0">
                <a:solidFill>
                  <a:schemeClr val="tx1"/>
                </a:solidFill>
                <a:latin typeface="Arial" charset="0"/>
              </a:rPr>
              <a:t>Ústavněprávní  úprava </a:t>
            </a:r>
          </a:p>
          <a:p>
            <a:pPr lvl="2" eaLnBrk="1" hangingPunct="1">
              <a:defRPr/>
            </a:pPr>
            <a:endParaRPr lang="cs-CZ" sz="1600" i="1" dirty="0">
              <a:solidFill>
                <a:schemeClr val="tx1"/>
              </a:solidFill>
              <a:latin typeface="Arial" charset="0"/>
            </a:endParaRPr>
          </a:p>
          <a:p>
            <a:pPr lvl="2" eaLnBrk="1" hangingPunct="1"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Čl. 79  odst. 3 Ústavy</a:t>
            </a:r>
          </a:p>
          <a:p>
            <a:pPr lvl="3" eaLnBrk="1" hangingPunct="1">
              <a:defRPr/>
            </a:pPr>
            <a:r>
              <a:rPr lang="cs-CZ" sz="1800" i="1" dirty="0">
                <a:solidFill>
                  <a:schemeClr val="tx1"/>
                </a:solidFill>
                <a:latin typeface="Arial" charset="0"/>
              </a:rPr>
              <a:t>Ministerstva, jiné správní úřady a orgány územní samosprávy mohou na základě a v mezích zákona vydávat právní předpisy, jsou-li k tomu zákonem zmocněny.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cs-CZ" sz="3600" i="1" dirty="0">
              <a:solidFill>
                <a:schemeClr val="tx1"/>
              </a:solidFill>
              <a:latin typeface="Arial" charset="0"/>
            </a:endParaRPr>
          </a:p>
          <a:p>
            <a:pPr lvl="2" eaLnBrk="1" hangingPunct="1"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Čl. 104 odst. 1 a 3 Ústavy</a:t>
            </a:r>
            <a:r>
              <a:rPr lang="cs-CZ" sz="2400" i="1" dirty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lvl="3" eaLnBrk="1" hangingPunct="1">
              <a:defRPr/>
            </a:pPr>
            <a:r>
              <a:rPr lang="cs-CZ" sz="1800" i="1" dirty="0">
                <a:solidFill>
                  <a:schemeClr val="tx1"/>
                </a:solidFill>
                <a:latin typeface="Arial" charset="0"/>
              </a:rPr>
              <a:t>Působnost zastupitelstev může být stanovena jen zákonem.</a:t>
            </a:r>
          </a:p>
          <a:p>
            <a:pPr lvl="3" eaLnBrk="1" hangingPunct="1">
              <a:defRPr/>
            </a:pPr>
            <a:r>
              <a:rPr lang="cs-CZ" sz="1800" i="1" dirty="0">
                <a:solidFill>
                  <a:schemeClr val="tx1"/>
                </a:solidFill>
                <a:latin typeface="Arial" charset="0"/>
              </a:rPr>
              <a:t>Zastupitelstva mohou v mezích své působnosti vydávat obecně závazné vyhlášky.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6B7B5F47-C54F-40CB-BCD8-731CE0A484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800"/>
              <a:t>.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7727637D-0543-4DCD-B21B-76C60EE822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75656" y="1264555"/>
            <a:ext cx="6591985" cy="377762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200" i="1" dirty="0">
                <a:solidFill>
                  <a:schemeClr val="tx1"/>
                </a:solidFill>
                <a:latin typeface="Arial" charset="0"/>
              </a:rPr>
              <a:t>Listina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3200" i="1" dirty="0">
              <a:solidFill>
                <a:schemeClr val="tx1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i="1" dirty="0">
                <a:solidFill>
                  <a:schemeClr val="tx1"/>
                </a:solidFill>
                <a:latin typeface="Arial" charset="0"/>
              </a:rPr>
              <a:t>Čl.4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400" i="1" dirty="0">
                <a:solidFill>
                  <a:schemeClr val="tx1"/>
                </a:solidFill>
                <a:latin typeface="Arial" charset="0"/>
              </a:rPr>
              <a:t>(1) Povinnosti mohou být ukládány toliko na základě zákona a v jeho mezích a jen při zachování základních práv a svobod.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800" i="1" dirty="0">
              <a:solidFill>
                <a:schemeClr val="tx1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i="1" dirty="0">
                <a:solidFill>
                  <a:schemeClr val="tx1"/>
                </a:solidFill>
                <a:latin typeface="Arial" charset="0"/>
              </a:rPr>
              <a:t>Čl. 11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400" i="1" dirty="0">
                <a:solidFill>
                  <a:schemeClr val="tx1"/>
                </a:solidFill>
                <a:latin typeface="Arial" charset="0"/>
              </a:rPr>
              <a:t>(5) Daně a poplatky lze ukládat jen na základě zákona.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9C302FD5-63E7-4DC6-9DB2-FD8604AAD4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2400" b="1" i="1"/>
              <a:t>Dřívější judikatura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7B16CC7A-7849-4CF2-93A0-FF2EDF180A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229600" cy="55895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sz="700" dirty="0"/>
          </a:p>
          <a:p>
            <a:pPr eaLnBrk="1" hangingPunct="1">
              <a:lnSpc>
                <a:spcPct val="80000"/>
              </a:lnSpc>
              <a:defRPr/>
            </a:pPr>
            <a:endParaRPr lang="cs-CZ" sz="900" b="1" i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</a:t>
            </a:r>
            <a:r>
              <a:rPr lang="cs-CZ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ÚS 5/93  (Zásady prodejní doby na území města Žďár nad Sázavou)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Zrušení OZV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1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Podle čl. 4 odst. 1 Listiny základních práv a svobod mohou být povinnosti ukládány toliko na základě zákona a v jeho mezích; rovněž podle čl. 2 odst. 4 Ústavy České republiky a čl. 2 odst. 3 Listiny základních práv a svobod nesmí být nikdo nucen činit, co zákon neukládá. Z těchto ustanovení nutno pro oblast působnosti obce dovodit závěr, že v případech, kdy obec vystupuje jako subjekt určující pro občana povinnosti jednostrannými příkazy a zákazy, platí ustanovení čl. 2 odst. 4 Ústavy české republiky a čl. 2 odst. 3 Listiny základních práv a svobod. Obec tudíž může vydávat obecně závazné vyhlášky, jejichž obsahem jsou právní povinnosti, jen na základě a v mezích zákona. K vydání obecně závazné vyhlášky, jejímž obsahem jsou právní povinnosti, je obec proto oprávněna jenom v případě </a:t>
            </a:r>
            <a:r>
              <a:rPr lang="cs-CZ" b="1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výslovného zákonného zmocnění.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b="1" i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charset="0"/>
              </a:rPr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317F554-6346-499A-9082-061D248553D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47664" y="692696"/>
            <a:ext cx="8229600" cy="1143000"/>
          </a:xfrm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cs-CZ" sz="2400" b="1" i="1" dirty="0"/>
              <a:t>I. ZÁKONNÁ ÚPRAVA  MÍSTNÍ SPRÁVY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91CC8F4-D384-4C41-B6DA-EEBD5469EEF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366838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2800" b="1" i="1" dirty="0">
              <a:latin typeface="Arial" charset="0"/>
            </a:endParaRPr>
          </a:p>
          <a:p>
            <a:pPr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latin typeface="Arial" charset="0"/>
              </a:rPr>
              <a:t>navazuje na</a:t>
            </a:r>
          </a:p>
          <a:p>
            <a:pPr lvl="1" eaLnBrk="1" hangingPunct="1"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Evropskou chartu místní samosprávy</a:t>
            </a:r>
          </a:p>
          <a:p>
            <a:pPr lvl="1" eaLnBrk="1" hangingPunct="1"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ústavně právní úpravu  </a:t>
            </a:r>
          </a:p>
          <a:p>
            <a:pPr eaLnBrk="1" hangingPunct="1">
              <a:defRPr/>
            </a:pPr>
            <a:endParaRPr lang="cs-CZ" sz="2400" b="1" i="1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latin typeface="Arial" charset="0"/>
              </a:rPr>
              <a:t>základem je zákon č. 128/2000 Sb., o obcích  (obecní zřízení)</a:t>
            </a:r>
            <a:endParaRPr lang="cs-CZ" sz="2800" b="1" i="1" u="sng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2800" b="1" i="1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latin typeface="Arial" charset="0"/>
              </a:rPr>
              <a:t>je výrazem „smíšeného modelu“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cs-CZ" b="1" i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2B590E37-1DFF-4611-BD2D-D4A924A1553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47664" y="476672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2800" b="1" i="1" dirty="0"/>
              <a:t>Zákonná úprava 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91258876-DDA5-4725-BCA6-AFB6FAE5883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268760"/>
            <a:ext cx="8229600" cy="55165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altLang="cs-CZ" sz="2000" b="1" i="1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b="1" i="1" dirty="0">
                <a:solidFill>
                  <a:schemeClr val="tx1"/>
                </a:solidFill>
                <a:latin typeface="Arial" charset="0"/>
              </a:rPr>
              <a:t>Povinnosti může obec ukládat v </a:t>
            </a:r>
            <a:r>
              <a:rPr lang="cs-CZ" altLang="cs-CZ" sz="2000" b="1" i="1" u="sng" dirty="0">
                <a:solidFill>
                  <a:schemeClr val="tx1"/>
                </a:solidFill>
                <a:latin typeface="Arial" charset="0"/>
              </a:rPr>
              <a:t>samostatné působnosti</a:t>
            </a:r>
            <a:r>
              <a:rPr lang="cs-CZ" altLang="cs-CZ" sz="2000" b="1" i="1" dirty="0">
                <a:solidFill>
                  <a:schemeClr val="tx1"/>
                </a:solidFill>
                <a:latin typeface="Arial" charset="0"/>
              </a:rPr>
              <a:t> obecně závaznou vyhláškou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b="1" i="1" dirty="0">
                <a:solidFill>
                  <a:schemeClr val="tx1"/>
                </a:solidFill>
                <a:latin typeface="Arial" charset="0"/>
              </a:rPr>
              <a:t>k zabezpečení místních záležitostí </a:t>
            </a:r>
            <a:r>
              <a:rPr lang="cs-CZ" altLang="cs-CZ" sz="1800" b="1" i="1" u="sng" dirty="0">
                <a:solidFill>
                  <a:schemeClr val="tx1"/>
                </a:solidFill>
                <a:latin typeface="Arial" charset="0"/>
              </a:rPr>
              <a:t>veřejného pořádku</a:t>
            </a:r>
            <a:r>
              <a:rPr lang="cs-CZ" altLang="cs-CZ" sz="1800" b="1" i="1" dirty="0">
                <a:solidFill>
                  <a:schemeClr val="tx1"/>
                </a:solidFill>
                <a:latin typeface="Arial" charset="0"/>
              </a:rPr>
              <a:t>; zejména může stanovit, které činnosti, jež by mohly narušit veřejný pořádek v obci nebo být v rozporu s dobrými mravy, ochranou bezpečnosti, zdraví a majetku, lze vykonávat pouze na místech a v čase obecně závaznou vyhláškou určených, nebo stanovit, že na některých veřejných prostranství v obci jsou takové činnosti zakázány,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b="1" i="1" dirty="0">
                <a:solidFill>
                  <a:schemeClr val="tx1"/>
                </a:solidFill>
                <a:latin typeface="Arial" charset="0"/>
              </a:rPr>
              <a:t>pro </a:t>
            </a:r>
            <a:r>
              <a:rPr lang="cs-CZ" altLang="cs-CZ" sz="1800" b="1" i="1" u="sng" dirty="0">
                <a:solidFill>
                  <a:schemeClr val="tx1"/>
                </a:solidFill>
                <a:latin typeface="Arial" charset="0"/>
              </a:rPr>
              <a:t>pořádání</a:t>
            </a:r>
            <a:r>
              <a:rPr lang="cs-CZ" altLang="cs-CZ" sz="1800" b="1" i="1" dirty="0">
                <a:solidFill>
                  <a:schemeClr val="tx1"/>
                </a:solidFill>
                <a:latin typeface="Arial" charset="0"/>
              </a:rPr>
              <a:t>, průběh a ukončení </a:t>
            </a:r>
            <a:r>
              <a:rPr lang="cs-CZ" altLang="cs-CZ" sz="1800" b="1" i="1" u="sng" dirty="0">
                <a:solidFill>
                  <a:schemeClr val="tx1"/>
                </a:solidFill>
                <a:latin typeface="Arial" charset="0"/>
              </a:rPr>
              <a:t>veřejnosti přístupných</a:t>
            </a:r>
            <a:r>
              <a:rPr lang="cs-CZ" altLang="cs-CZ" sz="1800" b="1" i="1" dirty="0">
                <a:solidFill>
                  <a:schemeClr val="tx1"/>
                </a:solidFill>
                <a:latin typeface="Arial" charset="0"/>
              </a:rPr>
              <a:t> sportovních a kulturních </a:t>
            </a:r>
            <a:r>
              <a:rPr lang="cs-CZ" altLang="cs-CZ" sz="1800" b="1" i="1" u="sng" dirty="0">
                <a:solidFill>
                  <a:schemeClr val="tx1"/>
                </a:solidFill>
                <a:latin typeface="Arial" charset="0"/>
              </a:rPr>
              <a:t>podniků</a:t>
            </a:r>
            <a:r>
              <a:rPr lang="cs-CZ" altLang="cs-CZ" sz="1800" b="1" i="1" dirty="0">
                <a:solidFill>
                  <a:schemeClr val="tx1"/>
                </a:solidFill>
                <a:latin typeface="Arial" charset="0"/>
              </a:rPr>
              <a:t>, včetně tanečních zábav a diskoték, stanovením závazných podmínek v rozsahu nezbytném k zajištění veřejného pořádku,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b="1" i="1" dirty="0">
                <a:solidFill>
                  <a:schemeClr val="tx1"/>
                </a:solidFill>
                <a:latin typeface="Arial" charset="0"/>
              </a:rPr>
              <a:t>k zajištění udržování čistoty ulic a jiných </a:t>
            </a:r>
            <a:r>
              <a:rPr lang="cs-CZ" altLang="cs-CZ" sz="1800" b="1" i="1" u="sng" dirty="0">
                <a:solidFill>
                  <a:schemeClr val="tx1"/>
                </a:solidFill>
                <a:latin typeface="Arial" charset="0"/>
              </a:rPr>
              <a:t>veřejných prostranství</a:t>
            </a:r>
            <a:r>
              <a:rPr lang="cs-CZ" altLang="cs-CZ" sz="1800" b="1" i="1" dirty="0">
                <a:solidFill>
                  <a:schemeClr val="tx1"/>
                </a:solidFill>
                <a:latin typeface="Arial" charset="0"/>
              </a:rPr>
              <a:t>, k ochraně životního prostředí, zeleně v zástavbě a ostatní </a:t>
            </a:r>
            <a:r>
              <a:rPr lang="cs-CZ" altLang="cs-CZ" sz="1800" b="1" i="1" u="sng" dirty="0">
                <a:solidFill>
                  <a:schemeClr val="tx1"/>
                </a:solidFill>
                <a:latin typeface="Arial" charset="0"/>
              </a:rPr>
              <a:t>veřejné zeleně</a:t>
            </a:r>
            <a:r>
              <a:rPr lang="cs-CZ" altLang="cs-CZ" sz="1800" b="1" i="1" dirty="0">
                <a:solidFill>
                  <a:schemeClr val="tx1"/>
                </a:solidFill>
                <a:latin typeface="Arial" charset="0"/>
              </a:rPr>
              <a:t> (dále jen "veřejná zeleň") a k užívání zařízení obce sloužících potřebám veřejnosti,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b="1" i="1" dirty="0">
                <a:solidFill>
                  <a:schemeClr val="tx1"/>
                </a:solidFill>
                <a:latin typeface="Arial" charset="0"/>
              </a:rPr>
              <a:t>stanoví-li tak zvláštní zákon.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b="1" i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EEC6432D-FAEA-4D2D-B5F8-FB508F8FB4D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703262"/>
          </a:xfrm>
        </p:spPr>
        <p:txBody>
          <a:bodyPr/>
          <a:lstStyle/>
          <a:p>
            <a:pPr eaLnBrk="1" hangingPunct="1">
              <a:defRPr/>
            </a:pPr>
            <a:r>
              <a:rPr lang="cs-CZ" sz="800"/>
              <a:t>.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01C938B2-2077-4156-B717-E4A17DCA081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340768"/>
            <a:ext cx="7560840" cy="5005387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Obec může v </a:t>
            </a:r>
            <a:r>
              <a:rPr lang="cs-CZ" sz="2400" b="1" i="1" u="sng" dirty="0">
                <a:solidFill>
                  <a:schemeClr val="tx1"/>
                </a:solidFill>
                <a:latin typeface="Arial" charset="0"/>
              </a:rPr>
              <a:t>přenesené působnosti</a:t>
            </a: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lvl="2" eaLnBrk="1" hangingPunct="1">
              <a:defRPr/>
            </a:pPr>
            <a:endParaRPr lang="cs-CZ" b="1" i="1" dirty="0">
              <a:latin typeface="Arial" charset="0"/>
            </a:endParaRPr>
          </a:p>
          <a:p>
            <a:pPr lvl="2" eaLnBrk="1" hangingPunct="1"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vydávat na základě zákona a v jeho mezích nařízení obce, je-li k tomu zákonem zmocněna</a:t>
            </a:r>
          </a:p>
          <a:p>
            <a:pPr lvl="2" eaLnBrk="1" hangingPunct="1">
              <a:defRPr/>
            </a:pPr>
            <a:endParaRPr lang="cs-CZ" sz="2000" b="1" i="1" dirty="0">
              <a:solidFill>
                <a:schemeClr val="tx1"/>
              </a:solidFill>
              <a:latin typeface="Arial" charset="0"/>
            </a:endParaRPr>
          </a:p>
          <a:p>
            <a:pPr lvl="2" eaLnBrk="1" hangingPunct="1"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obec vykonávající rozšířenou působnost  (§ 66) může na základě zákona a v jeho mezích, je-li k tomu zákonem zmocněna, vydávat nařízení obce pro správní obvod stanovený zvláštním právním předpisem</a:t>
            </a:r>
          </a:p>
          <a:p>
            <a:pPr eaLnBrk="1" hangingPunct="1">
              <a:defRPr/>
            </a:pPr>
            <a:endParaRPr lang="cs-CZ" sz="2400" dirty="0">
              <a:latin typeface="Arial" charset="0"/>
            </a:endParaRPr>
          </a:p>
          <a:p>
            <a:pPr eaLnBrk="1" hangingPunct="1">
              <a:defRPr/>
            </a:pPr>
            <a:endParaRPr lang="cs-CZ" dirty="0">
              <a:latin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id="{B9E8C452-BCE8-4CAE-85A2-8175AE709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7664" y="302045"/>
            <a:ext cx="6589199" cy="1280890"/>
          </a:xfrm>
        </p:spPr>
        <p:txBody>
          <a:bodyPr/>
          <a:lstStyle/>
          <a:p>
            <a:pPr algn="l" eaLnBrk="1" hangingPunct="1">
              <a:defRPr/>
            </a:pPr>
            <a:br>
              <a:rPr lang="cs-CZ" sz="2400" b="1" i="1" dirty="0"/>
            </a:br>
            <a:r>
              <a:rPr lang="cs-CZ" sz="2800" b="1" i="1" dirty="0"/>
              <a:t>Role judikatury Ústavního soudu  - test ústavnosti,  </a:t>
            </a:r>
            <a:r>
              <a:rPr lang="cs-CZ" sz="2000" b="1" i="1" dirty="0"/>
              <a:t>tzv. test čtyř kroků</a:t>
            </a:r>
            <a:endParaRPr lang="cs-CZ" sz="1800" b="1" i="1" dirty="0"/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03F0C3E8-E0E7-462D-A22D-626CD8CA61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endParaRPr lang="cs-CZ" sz="2000" i="1" dirty="0">
              <a:latin typeface="Arial" charset="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1. Přezkoumání pravomoci obce vydávat obecně závazné vyhlášky.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2. Přezkoumání otázky, zda se obec při vydávání obecně závazné vyhlášky nepohybovala mimo zákonem vymezené věcnou působnost (jednání ultra </a:t>
            </a:r>
            <a:r>
              <a:rPr lang="cs-CZ" sz="2000" b="1" i="1" dirty="0" err="1">
                <a:solidFill>
                  <a:schemeClr val="tx1"/>
                </a:solidFill>
                <a:latin typeface="Arial" charset="0"/>
              </a:rPr>
              <a:t>vires</a:t>
            </a: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).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3. Vyřešení otázky, zda obec při vydávání obecně závazné vyhlášky nezneužila zákonem jí svěřenou působnost.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4. Přezkum obsahu vyhlášky z hlediska "nerozumnosti" (</a:t>
            </a:r>
            <a:r>
              <a:rPr lang="cs-CZ" sz="2000" b="1" i="1" dirty="0" err="1">
                <a:solidFill>
                  <a:schemeClr val="tx1"/>
                </a:solidFill>
                <a:latin typeface="Arial" charset="0"/>
              </a:rPr>
              <a:t>unreasonabless</a:t>
            </a: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000" i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000" i="1" dirty="0" err="1">
                <a:solidFill>
                  <a:schemeClr val="tx1"/>
                </a:solidFill>
                <a:latin typeface="Arial" charset="0"/>
              </a:rPr>
              <a:t>Pl</a:t>
            </a:r>
            <a:r>
              <a:rPr lang="cs-CZ" sz="2000" i="1" dirty="0">
                <a:solidFill>
                  <a:schemeClr val="tx1"/>
                </a:solidFill>
                <a:latin typeface="Arial" charset="0"/>
              </a:rPr>
              <a:t>. ÚS 63/04, ze dne 22.3.2005 (Prostějov)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36CAB51B-B19D-4B5C-8508-ED2B95A012D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28700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br>
              <a:rPr lang="cs-CZ" sz="2400" b="1" i="1" dirty="0"/>
            </a:br>
            <a:r>
              <a:rPr lang="cs-CZ" sz="2800" b="1" i="1" dirty="0" err="1"/>
              <a:t>Zřetelehodné</a:t>
            </a:r>
            <a:r>
              <a:rPr lang="cs-CZ" sz="2800" b="1" i="1" dirty="0"/>
              <a:t> nálezy :</a:t>
            </a:r>
            <a:endParaRPr lang="cs-CZ" sz="2400" b="1" i="1" dirty="0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F827517E-46E0-47AD-8388-55B6313EC5E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626781"/>
            <a:ext cx="8229600" cy="4530725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cs-CZ" sz="2000" b="1" i="1" dirty="0">
              <a:solidFill>
                <a:schemeClr val="tx1"/>
              </a:solidFill>
              <a:latin typeface="Arial" charset="0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cs-CZ" sz="2000" b="1" i="1" dirty="0">
              <a:solidFill>
                <a:schemeClr val="tx1"/>
              </a:solidFill>
              <a:latin typeface="Arial" charset="0"/>
            </a:endParaRPr>
          </a:p>
          <a:p>
            <a:pPr lvl="1" eaLnBrk="1" hangingPunct="1"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tzv. „jirkovská vyhláška“ </a:t>
            </a:r>
          </a:p>
          <a:p>
            <a:pPr lvl="2" eaLnBrk="1" hangingPunct="1">
              <a:defRPr/>
            </a:pPr>
            <a:r>
              <a:rPr lang="cs-CZ" sz="2000" i="1" dirty="0">
                <a:solidFill>
                  <a:schemeClr val="tx1"/>
                </a:solidFill>
                <a:latin typeface="Arial" charset="0"/>
              </a:rPr>
              <a:t>Nález Ústavního soudu </a:t>
            </a:r>
            <a:r>
              <a:rPr lang="cs-CZ" sz="2000" i="1" dirty="0" err="1">
                <a:solidFill>
                  <a:schemeClr val="tx1"/>
                </a:solidFill>
                <a:latin typeface="Arial" charset="0"/>
              </a:rPr>
              <a:t>Pl</a:t>
            </a:r>
            <a:r>
              <a:rPr lang="cs-CZ" sz="2000" i="1" dirty="0">
                <a:solidFill>
                  <a:schemeClr val="tx1"/>
                </a:solidFill>
                <a:latin typeface="Arial" charset="0"/>
              </a:rPr>
              <a:t>. ÚS 45/06, ze dne 11.12.2007</a:t>
            </a: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cs-CZ" sz="2000" b="1" i="1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sz="2400" b="1" i="1" dirty="0">
              <a:solidFill>
                <a:schemeClr val="tx1"/>
              </a:solidFill>
              <a:latin typeface="Arial" charset="0"/>
            </a:endParaRPr>
          </a:p>
          <a:p>
            <a:pPr lvl="1" eaLnBrk="1" hangingPunct="1"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tzv. „břeclavská vyhláška“</a:t>
            </a:r>
          </a:p>
          <a:p>
            <a:pPr lvl="2" eaLnBrk="1" hangingPunct="1">
              <a:defRPr/>
            </a:pPr>
            <a:r>
              <a:rPr lang="cs-CZ" sz="2000" i="1" dirty="0">
                <a:solidFill>
                  <a:schemeClr val="tx1"/>
                </a:solidFill>
                <a:latin typeface="Arial" charset="0"/>
              </a:rPr>
              <a:t>Nález Ústavního soudu </a:t>
            </a:r>
            <a:r>
              <a:rPr lang="cs-CZ" sz="2000" i="1" dirty="0" err="1">
                <a:solidFill>
                  <a:schemeClr val="tx1"/>
                </a:solidFill>
                <a:latin typeface="Arial" charset="0"/>
              </a:rPr>
              <a:t>Pl</a:t>
            </a:r>
            <a:r>
              <a:rPr lang="cs-CZ" sz="2000" i="1" dirty="0">
                <a:solidFill>
                  <a:schemeClr val="tx1"/>
                </a:solidFill>
                <a:latin typeface="Arial" charset="0"/>
              </a:rPr>
              <a:t>. ÚS 28/09, ze dne 2.11.2010 (</a:t>
            </a:r>
            <a:r>
              <a:rPr lang="cs-CZ" sz="2000" i="1" dirty="0" err="1">
                <a:solidFill>
                  <a:schemeClr val="tx1"/>
                </a:solidFill>
                <a:latin typeface="Arial" charset="0"/>
              </a:rPr>
              <a:t>vyhášen</a:t>
            </a:r>
            <a:r>
              <a:rPr lang="cs-CZ" sz="2000" i="1" dirty="0">
                <a:solidFill>
                  <a:schemeClr val="tx1"/>
                </a:solidFill>
                <a:latin typeface="Arial" charset="0"/>
              </a:rPr>
              <a:t> 15.11.2010)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B8742265-4EE3-4CBD-BA6D-CEFE321658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271462"/>
          </a:xfrm>
        </p:spPr>
        <p:txBody>
          <a:bodyPr/>
          <a:lstStyle/>
          <a:p>
            <a:pPr eaLnBrk="1" hangingPunct="1">
              <a:defRPr/>
            </a:pPr>
            <a:r>
              <a:rPr lang="cs-CZ" sz="800"/>
              <a:t>.</a:t>
            </a: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1705D1F4-7955-42E7-B073-587FCFBB43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765175"/>
            <a:ext cx="8229600" cy="60928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sz="1400" b="1" i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b="1" i="1" dirty="0">
                <a:solidFill>
                  <a:schemeClr val="tx1"/>
                </a:solidFill>
                <a:latin typeface="Arial" charset="0"/>
              </a:rPr>
              <a:t>        </a:t>
            </a:r>
            <a:r>
              <a:rPr lang="cs-CZ" b="1" i="1" dirty="0" err="1">
                <a:solidFill>
                  <a:schemeClr val="tx1"/>
                </a:solidFill>
                <a:latin typeface="Arial" charset="0"/>
              </a:rPr>
              <a:t>Pl</a:t>
            </a:r>
            <a:r>
              <a:rPr lang="cs-CZ" b="1" i="1" dirty="0">
                <a:solidFill>
                  <a:schemeClr val="tx1"/>
                </a:solidFill>
                <a:latin typeface="Arial" charset="0"/>
              </a:rPr>
              <a:t>. ÚS 45/06  - Jirkov -  (OZV – pravidelné sekání trávy,  návrh se zamítá)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b="1" i="1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b="1" i="1" dirty="0">
                <a:solidFill>
                  <a:schemeClr val="tx1"/>
                </a:solidFill>
                <a:latin typeface="Arial" charset="0"/>
              </a:rPr>
              <a:t>	Ustanovením čl. 104 odst. 3 Ústavy jsou obce přímo zmocněny tvořit právo ve formě vydávání obecně závazných vyhlášek. Na rozdíl od vydávání právních předpisů v přenesené působnosti ve smyslu čl. 79 odst. 3 Ústavy, k vydávání obecně závazných vyhlášek v mezích své věcné působnosti, a to i když jsou jimi ukládány povinnosti, </a:t>
            </a:r>
            <a:r>
              <a:rPr lang="cs-CZ" b="1" i="1" u="sng" dirty="0">
                <a:solidFill>
                  <a:schemeClr val="tx1"/>
                </a:solidFill>
                <a:latin typeface="Arial" charset="0"/>
              </a:rPr>
              <a:t>již obce žádné další zákonné zmocnění nepotřebují</a:t>
            </a:r>
            <a:r>
              <a:rPr lang="cs-CZ" b="1" i="1" dirty="0">
                <a:solidFill>
                  <a:schemeClr val="tx1"/>
                </a:solidFill>
                <a:latin typeface="Arial" charset="0"/>
              </a:rPr>
              <a:t> (s výhradou ukládání daní a poplatků vzhledem k čl. 11 odst. 5 Listiny).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b="1" i="1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b="1" i="1" dirty="0">
                <a:solidFill>
                  <a:schemeClr val="tx1"/>
                </a:solidFill>
                <a:latin typeface="Arial" charset="0"/>
              </a:rPr>
              <a:t>	Stanovení mezí samostatné působnosti obce svěřila Ústava zákonu (čl. 104 odst. 1 Ústavy), jímž je de lege lata zákon č. 128/2000 Sb., o obcích (obecní zřízení). Ten </a:t>
            </a:r>
            <a:r>
              <a:rPr lang="cs-CZ" b="1" i="1" u="sng" dirty="0">
                <a:solidFill>
                  <a:schemeClr val="tx1"/>
                </a:solidFill>
                <a:latin typeface="Arial" charset="0"/>
              </a:rPr>
              <a:t>v § 10</a:t>
            </a:r>
            <a:r>
              <a:rPr lang="cs-CZ" b="1" i="1" dirty="0">
                <a:solidFill>
                  <a:schemeClr val="tx1"/>
                </a:solidFill>
                <a:latin typeface="Arial" charset="0"/>
              </a:rPr>
              <a:t> stanoví věcné oblasti, v nichž jsou obce oprávněny </a:t>
            </a:r>
            <a:r>
              <a:rPr lang="cs-CZ" b="1" i="1" u="sng" dirty="0">
                <a:solidFill>
                  <a:schemeClr val="tx1"/>
                </a:solidFill>
                <a:latin typeface="Arial" charset="0"/>
              </a:rPr>
              <a:t>bez výslovného zákonného zmocnění</a:t>
            </a:r>
            <a:r>
              <a:rPr lang="cs-CZ" b="1" i="1" dirty="0">
                <a:solidFill>
                  <a:schemeClr val="tx1"/>
                </a:solidFill>
                <a:latin typeface="Arial" charset="0"/>
              </a:rPr>
              <a:t> tvořit právo. Pro všechny tyto věcné oblasti platí společná podmínka, že musí jít o záležitost v zájmu obce a občanů obce (§ 35 odst. 1 zákona o obcích), tzn. o záležitost místní, nikoli o záležitost krajského nebo celostátního významu. Platí také, že obecně závazná vyhláška se nesmí dostat do rozporu se zákonem.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200" b="1" i="1" dirty="0">
              <a:solidFill>
                <a:schemeClr val="tx1"/>
              </a:solidFill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sz="1200" b="1" i="1" dirty="0">
                <a:solidFill>
                  <a:schemeClr val="tx1"/>
                </a:solidFill>
                <a:latin typeface="Arial" charset="0"/>
              </a:rPr>
              <a:t>	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0F809845-20E1-41D8-B58B-632173BFD7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558800"/>
          </a:xfrm>
        </p:spPr>
        <p:txBody>
          <a:bodyPr/>
          <a:lstStyle/>
          <a:p>
            <a:pPr eaLnBrk="1" hangingPunct="1">
              <a:defRPr/>
            </a:pPr>
            <a:r>
              <a:rPr lang="cs-CZ" sz="800"/>
              <a:t>.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05553010-1D95-432E-AA57-677AF47CCD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6632"/>
            <a:ext cx="8229600" cy="61198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sz="1400" i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i="1" dirty="0" err="1">
                <a:solidFill>
                  <a:schemeClr val="tx1"/>
                </a:solidFill>
                <a:latin typeface="Arial" charset="0"/>
              </a:rPr>
              <a:t>Pl</a:t>
            </a:r>
            <a:r>
              <a:rPr lang="cs-CZ" sz="1800" b="1" i="1" dirty="0">
                <a:solidFill>
                  <a:schemeClr val="tx1"/>
                </a:solidFill>
                <a:latin typeface="Arial" charset="0"/>
              </a:rPr>
              <a:t>. ÚS 28/09 – Břeclav – zavírací hodina  v restauracích - OZV se zrušuje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b="1" i="1" dirty="0">
                <a:solidFill>
                  <a:schemeClr val="tx1"/>
                </a:solidFill>
                <a:latin typeface="Arial" charset="0"/>
              </a:rPr>
              <a:t>za účasti ombudsmana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i="1" dirty="0">
                <a:solidFill>
                  <a:schemeClr val="tx1"/>
                </a:solidFill>
                <a:latin typeface="Arial" charset="0"/>
              </a:rPr>
              <a:t>	Za situace, kdy úprava v obecně závazné vyhlášce obce směřuje primárně k „zabezpečení veřejného pořádku v širších dimenzích“, do nichž spadá právo občanů na ochranu soukromí, nerušené užívání jejich domovů, dobré soužití, jakož i uspokojení jejich oprávněných zájmů a potřeb, přičemž provozováním hostinské činnosti v nočních hodinách může docházet k narušování veřejného pořádku, má obec možnost na základě zmocnění vyplývajícího z </a:t>
            </a:r>
            <a:r>
              <a:rPr lang="cs-CZ" sz="1800" b="1" i="1" u="sng" dirty="0">
                <a:solidFill>
                  <a:schemeClr val="tx1"/>
                </a:solidFill>
                <a:latin typeface="Arial" charset="0"/>
              </a:rPr>
              <a:t>§ 10 zákona o obcích</a:t>
            </a:r>
            <a:r>
              <a:rPr lang="cs-CZ" sz="1800" b="1" i="1" dirty="0">
                <a:solidFill>
                  <a:schemeClr val="tx1"/>
                </a:solidFill>
                <a:latin typeface="Arial" charset="0"/>
              </a:rPr>
              <a:t> a čl. 104 Ústavy, stanovit povinnosti subjektům tuto činnost provozujícím, a to včetně povinnosti spočívající v omezení provozní doby v nočních hodinách. Ústavní soud tedy nevylučuje, že obce mohou na svém území regulovat provozní dobu hostinských (a obdobných) zařízení a určitým způsobem tak omezit právo provozovat hospodářskou činnost dle </a:t>
            </a:r>
            <a:r>
              <a:rPr lang="cs-CZ" sz="1800" b="1" i="1" u="sng" dirty="0">
                <a:solidFill>
                  <a:schemeClr val="tx1"/>
                </a:solidFill>
                <a:latin typeface="Arial" charset="0"/>
              </a:rPr>
              <a:t>čl. 26 Listiny</a:t>
            </a:r>
            <a:r>
              <a:rPr lang="cs-CZ" sz="1800" b="1" i="1" dirty="0">
                <a:solidFill>
                  <a:schemeClr val="tx1"/>
                </a:solidFill>
                <a:latin typeface="Arial" charset="0"/>
              </a:rPr>
              <a:t> v zájmu ochrany jiných ústavně zaručených práv.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800" b="1" i="1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i="1" dirty="0">
                <a:solidFill>
                  <a:schemeClr val="tx1"/>
                </a:solidFill>
                <a:latin typeface="Arial" charset="0"/>
              </a:rPr>
              <a:t>	Obecně závazné vyhlášky obcí musí naplňovat obecná kritéria tvorby právních předpisů spočívajících v požadavcích jejich </a:t>
            </a:r>
            <a:r>
              <a:rPr lang="cs-CZ" sz="1800" b="1" i="1" u="sng" dirty="0">
                <a:solidFill>
                  <a:schemeClr val="tx1"/>
                </a:solidFill>
                <a:latin typeface="Arial" charset="0"/>
              </a:rPr>
              <a:t>určitosti</a:t>
            </a:r>
            <a:r>
              <a:rPr lang="cs-CZ" sz="1800" b="1" i="1" dirty="0">
                <a:solidFill>
                  <a:schemeClr val="tx1"/>
                </a:solidFill>
                <a:latin typeface="Arial" charset="0"/>
              </a:rPr>
              <a:t>, srozumitelnosti a adekvátní </a:t>
            </a:r>
            <a:r>
              <a:rPr lang="cs-CZ" sz="1800" b="1" i="1" dirty="0" err="1">
                <a:solidFill>
                  <a:schemeClr val="tx1"/>
                </a:solidFill>
                <a:latin typeface="Arial" charset="0"/>
              </a:rPr>
              <a:t>interpretovatelnosti</a:t>
            </a:r>
            <a:r>
              <a:rPr lang="cs-CZ" sz="1800" b="1" i="1" dirty="0">
                <a:solidFill>
                  <a:schemeClr val="tx1"/>
                </a:solidFill>
                <a:latin typeface="Arial" charset="0"/>
              </a:rPr>
              <a:t>. Pokud </a:t>
            </a:r>
            <a:r>
              <a:rPr lang="cs-CZ" sz="1800" b="1" i="1" u="sng" dirty="0">
                <a:solidFill>
                  <a:schemeClr val="tx1"/>
                </a:solidFill>
                <a:latin typeface="Arial" charset="0"/>
              </a:rPr>
              <a:t>pojem obytná zástavba</a:t>
            </a:r>
            <a:r>
              <a:rPr lang="cs-CZ" sz="1800" b="1" i="1" dirty="0">
                <a:solidFill>
                  <a:schemeClr val="tx1"/>
                </a:solidFill>
                <a:latin typeface="Arial" charset="0"/>
              </a:rPr>
              <a:t> není nikterak definován v právních normách, ani v obecně závazné vyhlášce (ani v jiné vyhlášce obce), jedná se o pojem neurčitý, neboť nelze nikterak dovodit, o jaký typ zástavby se jedná. Adresáti této normy by nebyli schopni předvídat její aplikaci a neměli by možnost upravit podle toho své chování.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020891A2-AD44-499C-90E9-4B05E969D6D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624" y="1052736"/>
            <a:ext cx="8229600" cy="703263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SANKČNÍ PRAVOMOC OBCÍ 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C795A837-3390-4E53-AE57-E303D8FB544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28775"/>
            <a:ext cx="8229600" cy="48244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endParaRPr lang="cs-CZ" b="1" i="1" dirty="0">
              <a:latin typeface="Arial" charset="0"/>
            </a:endParaRPr>
          </a:p>
          <a:p>
            <a:pPr lvl="2" eaLnBrk="1" hangingPunct="1"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  v přenesené působnosti </a:t>
            </a:r>
          </a:p>
          <a:p>
            <a:pPr lvl="4" eaLnBrk="1" hangingPunct="1"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přestupky </a:t>
            </a: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       -  zákon č.  250/2016 Sb.</a:t>
            </a: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       -  zákon č.  251/2016 Sb.</a:t>
            </a: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        - zákon č. 128/2000 Sb. (§ 66 d)</a:t>
            </a: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        - zvláštní zákony (zákon č. 183/2017 Sb.)</a:t>
            </a:r>
          </a:p>
          <a:p>
            <a:pPr lvl="4" eaLnBrk="1" hangingPunct="1"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pořádkové delikty (správní řád)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F44B68B6-C0C4-4132-80F4-07429A47A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r>
              <a:rPr lang="cs-CZ" sz="800"/>
              <a:t>.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D785C53D-E7F1-480B-B5C2-9BE60827A2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560" y="1700808"/>
            <a:ext cx="8075240" cy="3777622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U přestupků převažují delikty  spočívající v porušení povinností ve státní správě 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cs-CZ" sz="1800" b="1" i="1" dirty="0">
              <a:solidFill>
                <a:schemeClr val="tx1"/>
              </a:solidFill>
              <a:latin typeface="Arial" charset="0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b="1" i="1" dirty="0">
                <a:solidFill>
                  <a:schemeClr val="tx1"/>
                </a:solidFill>
                <a:latin typeface="Arial" charset="0"/>
              </a:rPr>
              <a:t>zpravidla chybí pocit špatného svědomí – viz sociální podstata právní odpovědnosti, zpravidla subjektivně, ale i fakticky, 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cs-CZ" sz="2000" b="1" i="1" dirty="0">
              <a:solidFill>
                <a:schemeClr val="tx1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cs-CZ" sz="2400" b="1" i="1" dirty="0">
              <a:solidFill>
                <a:schemeClr val="tx1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Přestupky v samosprávě –  problém OZV, nemohou samy formulovat skutkové podstaty přestupků (</a:t>
            </a: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viz  nález  </a:t>
            </a:r>
            <a:r>
              <a:rPr lang="cs-CZ" sz="2000" b="1" i="1" dirty="0" err="1">
                <a:solidFill>
                  <a:schemeClr val="tx1"/>
                </a:solidFill>
                <a:latin typeface="Arial" charset="0"/>
              </a:rPr>
              <a:t>Pl</a:t>
            </a: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. ÚS 35/06, Kořenov</a:t>
            </a: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).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400" b="1" i="1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F2562896-DE16-49AB-93DD-A5E0AAF277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188887"/>
            <a:ext cx="9453736" cy="703262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Přestupky, resp. postihy, upravené v § 66d zákona o obcích</a:t>
            </a:r>
            <a:br>
              <a:rPr lang="cs-CZ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i="1" dirty="0"/>
              <a:t> 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CC8100B4-6C14-47E3-A8A0-05F486AE89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560" y="1268760"/>
            <a:ext cx="8229600" cy="5400353"/>
          </a:xfrm>
        </p:spPr>
        <p:txBody>
          <a:bodyPr/>
          <a:lstStyle/>
          <a:p>
            <a:pPr marL="0" indent="0">
              <a:lnSpc>
                <a:spcPts val="1400"/>
              </a:lnSpc>
              <a:buNone/>
              <a:defRPr/>
            </a:pPr>
            <a:r>
              <a:rPr lang="cs-CZ" sz="1600" b="1" i="1" dirty="0">
                <a:latin typeface="Arial" pitchFamily="34" charset="0"/>
                <a:cs typeface="Arial" pitchFamily="34" charset="0"/>
              </a:rPr>
              <a:t>(1</a:t>
            </a:r>
            <a:r>
              <a:rPr lang="cs-CZ" sz="1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Fyzická osoba se dopustí přestupku tím, že </a:t>
            </a:r>
          </a:p>
          <a:p>
            <a:pPr>
              <a:lnSpc>
                <a:spcPts val="1400"/>
              </a:lnSpc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a) úmyslně poškodí, odstraní nebo zakryje tabulku s označením ulice nebo jiného veřejného prostranství, </a:t>
            </a:r>
          </a:p>
          <a:p>
            <a:pPr>
              <a:lnSpc>
                <a:spcPts val="1400"/>
              </a:lnSpc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b) neudržuje čistotu a pořádek na pozemku, který užívá nebo vlastní, a tím naruší vzhled obce, nebo </a:t>
            </a:r>
          </a:p>
          <a:p>
            <a:pPr>
              <a:lnSpc>
                <a:spcPts val="1400"/>
              </a:lnSpc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c) naruší životní prostředí v obci nebo odloží věc mimo vyhrazené místo. </a:t>
            </a:r>
          </a:p>
          <a:p>
            <a:pPr marL="0" indent="0">
              <a:lnSpc>
                <a:spcPts val="1400"/>
              </a:lnSpc>
              <a:buNone/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(2) Právnická nebo podnikající fyzická osoba se dopustí přestupku tím, že </a:t>
            </a:r>
          </a:p>
          <a:p>
            <a:pPr>
              <a:lnSpc>
                <a:spcPts val="1400"/>
              </a:lnSpc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a) poškodí, odstraní nebo zakryje tabulku s označením ulice nebo jiného veřejného prostranství, </a:t>
            </a:r>
          </a:p>
          <a:p>
            <a:pPr>
              <a:lnSpc>
                <a:spcPts val="1400"/>
              </a:lnSpc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b) neudržuje čistotu a pořádek na pozemku, který užívá nebo vlastní, a tím naruší vzhled obce, nebo </a:t>
            </a:r>
          </a:p>
          <a:p>
            <a:pPr>
              <a:lnSpc>
                <a:spcPts val="1400"/>
              </a:lnSpc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c) naruší životní prostředí v obci nebo odloží věc mimo vyhrazené místo. </a:t>
            </a:r>
          </a:p>
          <a:p>
            <a:pPr marL="0" indent="0">
              <a:lnSpc>
                <a:spcPts val="1400"/>
              </a:lnSpc>
              <a:buNone/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(3) Fyzická, právnická nebo podnikající fyzická osoba se jako vlastník nemovitosti dopustí přestupku tím, že </a:t>
            </a:r>
          </a:p>
          <a:p>
            <a:pPr>
              <a:lnSpc>
                <a:spcPts val="1400"/>
              </a:lnSpc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a) neoznačí budovu čísly stanovenými obecním úřadem nebo je neudržuje v řádném stavu, nebo </a:t>
            </a:r>
          </a:p>
          <a:p>
            <a:pPr>
              <a:lnSpc>
                <a:spcPts val="1400"/>
              </a:lnSpc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b) odmítne strpět bezúplatné připevnění tabulky s označením ulice nebo jiného veřejného prostranství na své nemovitosti nebo v blízkosti tabulky s označením umístí jiný nápis. </a:t>
            </a:r>
          </a:p>
          <a:p>
            <a:pPr marL="0" indent="0">
              <a:lnSpc>
                <a:spcPts val="1400"/>
              </a:lnSpc>
              <a:buNone/>
              <a:defRPr/>
            </a:pPr>
            <a:r>
              <a:rPr lang="cs-CZ" sz="1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(4) Za přestupek podle odstavce 1 písm. b) nebo c) nebo odstavce 2 písm. b) nebo c) lze uložit pokutu do 500 000 Kč a za přestupek podle odstavce 1 písm. a), odstavce 2 písm. a) nebo odstavce 3 pokutu do 200 000 Kč. </a:t>
            </a:r>
          </a:p>
          <a:p>
            <a:pPr eaLnBrk="1" hangingPunct="1">
              <a:lnSpc>
                <a:spcPts val="1400"/>
              </a:lnSpc>
              <a:buFont typeface="Wingdings" panose="05000000000000000000" pitchFamily="2" charset="2"/>
              <a:buNone/>
              <a:defRPr/>
            </a:pPr>
            <a:endParaRPr lang="cs-CZ" sz="1400" b="1" i="1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ts val="14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cs-CZ" sz="1400" b="1" i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65D6E6-C450-4279-9515-F627F0B6B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60648"/>
            <a:ext cx="8568630" cy="1143000"/>
          </a:xfrm>
        </p:spPr>
        <p:txBody>
          <a:bodyPr/>
          <a:lstStyle/>
          <a:p>
            <a:pPr algn="just">
              <a:defRPr/>
            </a:pPr>
            <a:r>
              <a:rPr 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Přestupky proti pořádku ve státní správě a přestupky      				proti pořádku v územní samosprávě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FEB86F-D831-47E8-A605-C4739EC9E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628800"/>
            <a:ext cx="7778824" cy="377762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cs-CZ" sz="1800" b="1" i="1" dirty="0">
                <a:latin typeface="+mj-lt"/>
              </a:rPr>
              <a:t>§ 4  </a:t>
            </a:r>
            <a:r>
              <a:rPr lang="cs-CZ" sz="1800" b="1" i="1" dirty="0" err="1">
                <a:solidFill>
                  <a:schemeClr val="tx1"/>
                </a:solidFill>
                <a:latin typeface="+mj-lt"/>
              </a:rPr>
              <a:t>zák.č</a:t>
            </a:r>
            <a:r>
              <a:rPr lang="cs-CZ" sz="1800" b="1" i="1" dirty="0">
                <a:solidFill>
                  <a:schemeClr val="tx1"/>
                </a:solidFill>
                <a:latin typeface="+mj-lt"/>
              </a:rPr>
              <a:t>. 251/2016 Sb. </a:t>
            </a:r>
          </a:p>
          <a:p>
            <a:pPr>
              <a:defRPr/>
            </a:pPr>
            <a:endParaRPr lang="cs-CZ" sz="1800" b="1" i="1" dirty="0">
              <a:solidFill>
                <a:schemeClr val="tx1"/>
              </a:solidFill>
              <a:latin typeface="+mj-lt"/>
            </a:endParaRPr>
          </a:p>
          <a:p>
            <a:pPr>
              <a:defRPr/>
            </a:pPr>
            <a:r>
              <a:rPr lang="cs-CZ" sz="1800" b="1" i="1" dirty="0">
                <a:solidFill>
                  <a:schemeClr val="tx1"/>
                </a:solidFill>
                <a:latin typeface="+mj-lt"/>
              </a:rPr>
              <a:t>	(1) Fyzická, právnická nebo podnikající fyzická osoba se dopustí přestupku tím, že poruší povinnost stanovenou v </a:t>
            </a:r>
            <a:r>
              <a:rPr lang="cs-CZ" sz="1800" b="1" i="1" u="sng" dirty="0">
                <a:solidFill>
                  <a:schemeClr val="tx1"/>
                </a:solidFill>
                <a:latin typeface="+mj-lt"/>
              </a:rPr>
              <a:t>nařízení obce </a:t>
            </a:r>
            <a:r>
              <a:rPr lang="cs-CZ" sz="1800" b="1" i="1" dirty="0">
                <a:solidFill>
                  <a:schemeClr val="tx1"/>
                </a:solidFill>
                <a:latin typeface="+mj-lt"/>
              </a:rPr>
              <a:t>nebo kraje.</a:t>
            </a:r>
          </a:p>
          <a:p>
            <a:pPr>
              <a:defRPr/>
            </a:pPr>
            <a:r>
              <a:rPr lang="cs-CZ" sz="1800" b="1" i="1" dirty="0">
                <a:solidFill>
                  <a:schemeClr val="tx1"/>
                </a:solidFill>
                <a:latin typeface="+mj-lt"/>
              </a:rPr>
              <a:t> 	(2) Fyzická, právnická nebo podnikající fyzická osoba se dopustí přestupku tím, že poruší povinnost stanovenou v </a:t>
            </a:r>
            <a:r>
              <a:rPr lang="cs-CZ" sz="1800" b="1" i="1" u="sng" dirty="0">
                <a:solidFill>
                  <a:schemeClr val="tx1"/>
                </a:solidFill>
                <a:latin typeface="+mj-lt"/>
              </a:rPr>
              <a:t>obecně závazné vyhlášce obce</a:t>
            </a:r>
            <a:r>
              <a:rPr lang="cs-CZ" sz="1800" b="1" i="1" dirty="0">
                <a:solidFill>
                  <a:schemeClr val="tx1"/>
                </a:solidFill>
                <a:latin typeface="+mj-lt"/>
              </a:rPr>
              <a:t> nebo kraje.</a:t>
            </a:r>
          </a:p>
          <a:p>
            <a:pPr>
              <a:defRPr/>
            </a:pPr>
            <a:r>
              <a:rPr lang="cs-CZ" sz="1800" b="1" i="1" dirty="0">
                <a:solidFill>
                  <a:schemeClr val="tx1"/>
                </a:solidFill>
                <a:latin typeface="+mj-lt"/>
              </a:rPr>
              <a:t> 	(3) Za přestupek podle odstavce 1 nebo 2 lze uložit pokutu do 100 000 Kč.</a:t>
            </a:r>
          </a:p>
          <a:p>
            <a:pPr>
              <a:defRPr/>
            </a:pPr>
            <a:r>
              <a:rPr lang="cs-CZ" sz="1800" b="1" i="1" dirty="0">
                <a:solidFill>
                  <a:schemeClr val="tx1"/>
                </a:solidFill>
                <a:latin typeface="+mj-lt"/>
              </a:rPr>
              <a:t> 	(4) Dopustí-li se přestupku podle odstavce 1 nebo 2 fyzická osoba, lze jí uložit omezující opatření.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6576E1E0-3807-481D-A337-83CDDC01939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908720"/>
            <a:ext cx="8229600" cy="936625"/>
          </a:xfrm>
        </p:spPr>
        <p:txBody>
          <a:bodyPr/>
          <a:lstStyle/>
          <a:p>
            <a:pPr algn="l" eaLnBrk="1" hangingPunct="1">
              <a:defRPr/>
            </a:pPr>
            <a:br>
              <a:rPr lang="cs-CZ" sz="2400" b="1" i="1" dirty="0"/>
            </a:br>
            <a:r>
              <a:rPr lang="cs-CZ" sz="2400" b="1" i="1" dirty="0"/>
              <a:t> Další nejvýznamnější prameny zákonné úpravy 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2C2BAAE8-6418-421B-B131-CF2DA463E95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2338908"/>
            <a:ext cx="8229600" cy="4762500"/>
          </a:xfrm>
        </p:spPr>
        <p:txBody>
          <a:bodyPr/>
          <a:lstStyle/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cs-CZ" sz="1800" b="1" i="1" dirty="0">
              <a:latin typeface="Arial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zákon č. 129/2000 Sb., o krajích (krajské zřízení), ve znění pozdějších předpisů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zákon č. 131/2000 Sb., o hlavním městě Praze, ve znění pozdějších předpisů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zákon č. 248/2000 Sb., o podpoře regionálního rozvoje, ve znění pozdějších předpisů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b="1" i="1">
                <a:solidFill>
                  <a:schemeClr val="tx1"/>
                </a:solidFill>
                <a:latin typeface="Arial" charset="0"/>
              </a:rPr>
              <a:t>zákon </a:t>
            </a: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č. 553/1991 Sb., o obecní policii, ve znění pozdějších předpisů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zákon č. 312/2002 Sb., o úřednících územních samosprávných celků, ve znění pozdějších předpisů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b="1" i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A927F03-50B5-490B-8C49-2B66607F215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32329" y="764704"/>
            <a:ext cx="8229600" cy="11430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br>
              <a:rPr lang="cs-CZ" altLang="cs-CZ" sz="2800" b="1" i="1" dirty="0">
                <a:effectLst/>
              </a:rPr>
            </a:br>
            <a:r>
              <a:rPr lang="cs-CZ" altLang="cs-CZ" sz="3200" b="1" i="1" dirty="0">
                <a:solidFill>
                  <a:schemeClr val="tx1"/>
                </a:solidFill>
                <a:effectLst/>
              </a:rPr>
              <a:t>Dozor nad výkonem působnosti  a pravomoci obcí</a:t>
            </a:r>
            <a:endParaRPr lang="cs-CZ" altLang="cs-CZ" sz="2800" b="1" i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5F7806F-F779-4AC4-AA70-941A1D6044B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2343009"/>
            <a:ext cx="8229600" cy="4530725"/>
          </a:xfrm>
        </p:spPr>
        <p:txBody>
          <a:bodyPr/>
          <a:lstStyle/>
          <a:p>
            <a:pPr lvl="1">
              <a:defRPr/>
            </a:pPr>
            <a:endParaRPr lang="cs-CZ" sz="2400" b="1" i="1" dirty="0">
              <a:effectLst/>
              <a:latin typeface="Arial" charset="0"/>
            </a:endParaRPr>
          </a:p>
          <a:p>
            <a:pPr lvl="1">
              <a:defRPr/>
            </a:pPr>
            <a:r>
              <a:rPr lang="cs-CZ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800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samostatné působnosti</a:t>
            </a:r>
          </a:p>
          <a:p>
            <a:pPr lvl="2">
              <a:defRPr/>
            </a:pPr>
            <a:r>
              <a:rPr lang="cs-CZ" sz="2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vztahu k obecně závazným vyhláškám</a:t>
            </a:r>
          </a:p>
          <a:p>
            <a:pPr lvl="2">
              <a:defRPr/>
            </a:pPr>
            <a:r>
              <a:rPr lang="cs-CZ" sz="2200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 vztahu k jiným aktům či úkonům</a:t>
            </a:r>
          </a:p>
          <a:p>
            <a:pPr lvl="2">
              <a:defRPr/>
            </a:pPr>
            <a:endParaRPr lang="cs-CZ" sz="2200" b="1" i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cs-CZ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přenesené působnosti</a:t>
            </a:r>
            <a:endParaRPr lang="cs-CZ" sz="2800" b="1" i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cs-CZ" sz="2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vztahu k nařízením obce </a:t>
            </a:r>
          </a:p>
          <a:p>
            <a:pPr lvl="2">
              <a:defRPr/>
            </a:pPr>
            <a:r>
              <a:rPr lang="cs-CZ" sz="2200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 vztahu k jiným aktům či úkonům</a:t>
            </a:r>
          </a:p>
          <a:p>
            <a:pPr lvl="2">
              <a:defRPr/>
            </a:pPr>
            <a:endParaRPr lang="cs-CZ" sz="22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1053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71BFAA34-7EE3-4BE6-92DC-7C61EF57D039}"/>
              </a:ext>
            </a:extLst>
          </p:cNvPr>
          <p:cNvSpPr/>
          <p:nvPr/>
        </p:nvSpPr>
        <p:spPr>
          <a:xfrm>
            <a:off x="892175" y="1125538"/>
            <a:ext cx="599440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12" b="1" i="1" u="none" strike="noStrike" kern="0" cap="none" spc="0" normalizeH="0" baseline="0" noProof="0" dirty="0">
                <a:ln>
                  <a:noFill/>
                </a:ln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Prameny ke studiu  tohoto bloku: </a:t>
            </a:r>
            <a:endParaRPr kumimoji="0" lang="cs-CZ" sz="1800" b="0" i="0" u="none" strike="noStrike" kern="0" cap="none" spc="0" normalizeH="0" baseline="0" noProof="0" dirty="0">
              <a:ln>
                <a:noFill/>
              </a:ln>
              <a:uLnTx/>
              <a:uFillTx/>
              <a:latin typeface="Tahoma" panose="020B0604030504040204" pitchFamily="34" charset="0"/>
              <a:ea typeface="+mn-ea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EDDB14E6-FDDD-4F1A-8FFC-6D971F139F54}"/>
              </a:ext>
            </a:extLst>
          </p:cNvPr>
          <p:cNvSpPr/>
          <p:nvPr/>
        </p:nvSpPr>
        <p:spPr>
          <a:xfrm>
            <a:off x="838200" y="2133600"/>
            <a:ext cx="6102350" cy="36194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r>
              <a:rPr kumimoji="0" lang="cs-CZ" sz="1600" b="1" i="1" u="none" strike="noStrike" kern="0" cap="none" spc="0" normalizeH="0" baseline="0" noProof="0" dirty="0">
                <a:ln>
                  <a:noFill/>
                </a:ln>
                <a:uLnTx/>
                <a:uFillTx/>
                <a:latin typeface="Arial" charset="0"/>
                <a:ea typeface="+mn-ea"/>
                <a:cs typeface="+mn-cs"/>
              </a:rPr>
              <a:t>Základní literatura</a:t>
            </a:r>
          </a:p>
          <a:p>
            <a:pPr marL="1200150" marR="0" lvl="2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endParaRPr kumimoji="0" lang="cs-CZ" sz="1600" b="1" i="1" u="none" strike="noStrike" kern="0" cap="none" spc="0" normalizeH="0" baseline="0" noProof="0" dirty="0">
              <a:ln>
                <a:noFill/>
              </a:ln>
              <a:uLnTx/>
              <a:uFillTx/>
              <a:latin typeface="Arial" charset="0"/>
              <a:ea typeface="+mn-ea"/>
              <a:cs typeface="+mn-cs"/>
            </a:endParaRPr>
          </a:p>
          <a:p>
            <a:pPr marL="1200150" marR="0" lvl="2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r>
              <a:rPr kumimoji="0" lang="cs-CZ" sz="1600" b="1" i="1" u="none" strike="noStrike" kern="0" cap="none" spc="0" normalizeH="0" baseline="0" noProof="0" dirty="0">
                <a:ln>
                  <a:noFill/>
                </a:ln>
                <a:uLnTx/>
                <a:uFillTx/>
                <a:latin typeface="Arial" charset="0"/>
                <a:ea typeface="+mn-ea"/>
                <a:cs typeface="+mn-cs"/>
              </a:rPr>
              <a:t>Průcha, P.: Místní správa, 2. vydání, MU Brno, 2018 </a:t>
            </a:r>
          </a:p>
          <a:p>
            <a:pPr marL="914400" marR="0" lvl="2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5000"/>
              <a:buFontTx/>
              <a:buNone/>
              <a:tabLst/>
              <a:defRPr/>
            </a:pPr>
            <a:endParaRPr kumimoji="0" lang="cs-CZ" sz="1600" b="1" i="1" u="none" strike="noStrike" kern="0" cap="none" spc="0" normalizeH="0" baseline="0" noProof="0" dirty="0">
              <a:ln>
                <a:noFill/>
              </a:ln>
              <a:uLnTx/>
              <a:uFillTx/>
              <a:latin typeface="Arial" charset="0"/>
              <a:ea typeface="+mn-ea"/>
              <a:cs typeface="+mn-cs"/>
            </a:endParaRPr>
          </a:p>
          <a:p>
            <a:pPr marL="1200150" marR="0" lvl="2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r>
              <a:rPr kumimoji="0" lang="cs-CZ" sz="1600" b="1" i="1" u="none" strike="noStrike" kern="0" cap="none" spc="0" normalizeH="0" baseline="0" noProof="0" dirty="0">
                <a:ln>
                  <a:noFill/>
                </a:ln>
                <a:uLnTx/>
                <a:uFillTx/>
                <a:latin typeface="Arial" charset="0"/>
                <a:ea typeface="+mn-ea"/>
                <a:cs typeface="+mn-cs"/>
              </a:rPr>
              <a:t>Ústava ČR</a:t>
            </a:r>
          </a:p>
          <a:p>
            <a:pPr marL="1200150" marR="0" lvl="2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r>
              <a:rPr kumimoji="0" lang="cs-CZ" sz="1600" b="1" i="1" u="none" strike="noStrike" kern="0" cap="none" spc="0" normalizeH="0" baseline="0" noProof="0" dirty="0">
                <a:ln>
                  <a:noFill/>
                </a:ln>
                <a:uLnTx/>
                <a:uFillTx/>
                <a:latin typeface="Arial" charset="0"/>
                <a:ea typeface="+mn-ea"/>
                <a:cs typeface="+mn-cs"/>
              </a:rPr>
              <a:t>Listina základních práv a svobod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endParaRPr kumimoji="0" lang="cs-CZ" sz="1600" b="1" i="1" u="none" strike="noStrike" kern="0" cap="none" spc="0" normalizeH="0" baseline="0" noProof="0" dirty="0">
              <a:ln>
                <a:noFill/>
              </a:ln>
              <a:uLnTx/>
              <a:uFillTx/>
              <a:latin typeface="Arial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endParaRPr kumimoji="0" lang="cs-CZ" sz="1600" b="1" i="1" u="none" strike="noStrike" kern="1200" cap="none" spc="0" normalizeH="0" baseline="0" noProof="0" dirty="0">
              <a:ln>
                <a:noFill/>
              </a:ln>
              <a:uLnTx/>
              <a:uFillTx/>
              <a:latin typeface="Arial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r>
              <a:rPr kumimoji="0" lang="cs-CZ" sz="1600" b="1" i="1" u="none" strike="noStrike" kern="1200" cap="none" spc="0" normalizeH="0" baseline="0" noProof="0" dirty="0">
                <a:ln>
                  <a:noFill/>
                </a:ln>
                <a:uLnTx/>
                <a:uFillTx/>
                <a:latin typeface="Arial" charset="0"/>
                <a:ea typeface="+mn-ea"/>
                <a:cs typeface="+mn-cs"/>
              </a:rPr>
              <a:t>Podpůrně : 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endParaRPr kumimoji="0" lang="cs-CZ" sz="1600" b="1" i="1" u="none" strike="noStrike" kern="1200" cap="none" spc="0" normalizeH="0" baseline="0" noProof="0" dirty="0">
              <a:ln>
                <a:noFill/>
              </a:ln>
              <a:uLnTx/>
              <a:uFillTx/>
              <a:latin typeface="Arial" charset="0"/>
              <a:ea typeface="+mn-ea"/>
              <a:cs typeface="+mn-cs"/>
            </a:endParaRPr>
          </a:p>
          <a:p>
            <a:pPr marL="1200150" marR="0" lvl="2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r>
              <a:rPr kumimoji="0" lang="cs-CZ" sz="1600" b="1" i="1" u="none" strike="noStrike" kern="1200" cap="none" spc="0" normalizeH="0" baseline="0" noProof="0" dirty="0">
                <a:ln>
                  <a:noFill/>
                </a:ln>
                <a:uLnTx/>
                <a:uFillTx/>
                <a:latin typeface="Arial" charset="0"/>
                <a:ea typeface="+mn-ea"/>
                <a:cs typeface="+mn-cs"/>
              </a:rPr>
              <a:t>Kopecký, M.:  Právní postavení obcí a krajů – základy komunálního práva, 2. vydání, </a:t>
            </a:r>
            <a:r>
              <a:rPr kumimoji="0" lang="cs-CZ" sz="1600" b="1" i="1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Arial" charset="0"/>
                <a:ea typeface="+mn-ea"/>
                <a:cs typeface="+mn-cs"/>
              </a:rPr>
              <a:t>Wolters</a:t>
            </a:r>
            <a:r>
              <a:rPr kumimoji="0" lang="cs-CZ" sz="1600" b="1" i="1" u="none" strike="noStrike" kern="1200" cap="none" spc="0" normalizeH="0" baseline="0" noProof="0" dirty="0">
                <a:ln>
                  <a:noFill/>
                </a:ln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cs-CZ" sz="1600" b="1" i="1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Arial" charset="0"/>
                <a:ea typeface="+mn-ea"/>
                <a:cs typeface="+mn-cs"/>
              </a:rPr>
              <a:t>Kluwer</a:t>
            </a:r>
            <a:r>
              <a:rPr kumimoji="0" lang="cs-CZ" sz="1600" b="1" i="1" u="none" strike="noStrike" kern="1200" cap="none" spc="0" normalizeH="0" baseline="0" noProof="0" dirty="0">
                <a:ln>
                  <a:noFill/>
                </a:ln>
                <a:uLnTx/>
                <a:uFillTx/>
                <a:latin typeface="Arial" charset="0"/>
                <a:ea typeface="+mn-ea"/>
                <a:cs typeface="+mn-cs"/>
              </a:rPr>
              <a:t>, Praha 2017 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endParaRPr kumimoji="0" lang="cs-CZ" sz="1800" b="1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A23783E-E175-4206-91FE-0C31F84F89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92138" y="548680"/>
            <a:ext cx="7772400" cy="2736850"/>
          </a:xfrm>
        </p:spPr>
        <p:txBody>
          <a:bodyPr/>
          <a:lstStyle/>
          <a:p>
            <a:pPr eaLnBrk="1" hangingPunct="1"/>
            <a:r>
              <a:rPr lang="cs-CZ" altLang="cs-CZ" sz="3200" b="1" i="1" dirty="0"/>
              <a:t>   </a:t>
            </a:r>
            <a:r>
              <a:rPr lang="cs-CZ" sz="2800" b="1" i="1" dirty="0"/>
              <a:t>SHRNUTÍ, ZÁVĚR</a:t>
            </a:r>
            <a:br>
              <a:rPr lang="cs-CZ" altLang="cs-CZ" sz="2800" b="1" i="1" dirty="0"/>
            </a:br>
            <a:br>
              <a:rPr lang="cs-CZ" altLang="cs-CZ" sz="3200" b="1" i="1" dirty="0"/>
            </a:br>
            <a:br>
              <a:rPr lang="cs-CZ" altLang="cs-CZ" sz="1400" b="1" i="1" dirty="0"/>
            </a:br>
            <a:r>
              <a:rPr lang="cs-CZ" altLang="cs-CZ" sz="4800" b="1" i="1" dirty="0"/>
              <a:t> 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7C6D4ED0-C5A6-42C4-96AF-10F4B1F849F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19250" y="2852738"/>
            <a:ext cx="6400800" cy="2760662"/>
          </a:xfrm>
        </p:spPr>
        <p:txBody>
          <a:bodyPr rtlCol="0">
            <a:normAutofit/>
          </a:bodyPr>
          <a:lstStyle/>
          <a:p>
            <a:pPr marL="508000" indent="-5080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b="1" i="1"/>
              <a:t> </a:t>
            </a:r>
            <a:endParaRPr lang="cs-CZ" sz="2400" b="1" i="1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E8E66A61-CE8A-45E0-825C-31F75D4F2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138" y="5330034"/>
            <a:ext cx="8569325" cy="954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76176" anchor="ctr">
            <a:spAutoFit/>
          </a:bodyPr>
          <a:lstStyle>
            <a:lvl1pPr indent="4572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marL="0" marR="0" lvl="0" indent="4572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                       </a:t>
            </a:r>
          </a:p>
          <a:p>
            <a:pPr marL="0" marR="0" lvl="0" indent="45720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PrF</a:t>
            </a:r>
            <a:r>
              <a:rPr kumimoji="0" lang="cs-CZ" altLang="cs-CZ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MU  v  Brně </a:t>
            </a:r>
          </a:p>
          <a:p>
            <a:pPr marL="0" marR="0" lvl="0" indent="45720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19461" name="Picture 5" descr="Kraje (NUTS III) a okresy (NUTS IV) v České republice">
            <a:extLst>
              <a:ext uri="{FF2B5EF4-FFF2-40B4-BE49-F238E27FC236}">
                <a16:creationId xmlns:a16="http://schemas.microsoft.com/office/drawing/2014/main" id="{A740E110-F1AD-42B0-9F26-64B0238EA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349500"/>
            <a:ext cx="3959225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4919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3753EB57-FF67-4A59-9026-3B10F8B512F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619672" y="430349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2400" b="1" i="1" dirty="0"/>
              <a:t>II.  OBCE JAKO ZÁKLADNÍ JEDNOTKY ÚZEMNÍ SAMOSPRÁVY 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BA8EDBA-1F36-4D9D-93AF-CA3C4599061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obec jako základní územní samosprávný celek  s povahou veřejnoprávní  korporace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„právní osobnost“ (právní subjektivita), obec je právnickou osobou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000" b="1" i="1" dirty="0">
              <a:solidFill>
                <a:schemeClr val="tx1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základ samosprávy obcí 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územní, 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 osobní, 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 ekonomický, 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 organizačně kompetenční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F4CDB368-5E5A-4E4B-A983-1B3C62BA5E8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55575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2800" b="1" i="1" dirty="0"/>
              <a:t>Velikostní struktura obcí </a:t>
            </a:r>
            <a:endParaRPr lang="cs-CZ" dirty="0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2E62D8A6-CD78-43C9-893B-D1ABA4B35C9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36588" y="1600200"/>
            <a:ext cx="8507412" cy="4530725"/>
          </a:xfrm>
        </p:spPr>
        <p:txBody>
          <a:bodyPr/>
          <a:lstStyle/>
          <a:p>
            <a:pPr eaLnBrk="1" hangingPunct="1">
              <a:defRPr/>
            </a:pPr>
            <a:endParaRPr lang="cs-CZ" sz="2400" b="1" dirty="0">
              <a:latin typeface="Arial" charset="0"/>
            </a:endParaRPr>
          </a:p>
          <a:p>
            <a:pPr eaLnBrk="1" hangingPunct="1">
              <a:lnSpc>
                <a:spcPts val="2200"/>
              </a:lnSpc>
              <a:defRPr/>
            </a:pPr>
            <a:r>
              <a:rPr lang="cs-CZ" sz="2200" b="1" i="1" dirty="0">
                <a:solidFill>
                  <a:schemeClr val="tx1"/>
                </a:solidFill>
                <a:latin typeface="Arial" charset="0"/>
              </a:rPr>
              <a:t>Celkem cca 50 % všech obcí jsou obce do 500 obyvatel.</a:t>
            </a:r>
          </a:p>
          <a:p>
            <a:pPr lvl="2" eaLnBrk="1" hangingPunct="1">
              <a:lnSpc>
                <a:spcPts val="22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kategorie obcí do 199 obyvatel (cca 20 %)</a:t>
            </a:r>
            <a:endParaRPr lang="cs-CZ" sz="1800" b="1" i="1" dirty="0">
              <a:solidFill>
                <a:schemeClr val="tx1"/>
              </a:solidFill>
              <a:latin typeface="Arial" charset="0"/>
            </a:endParaRPr>
          </a:p>
          <a:p>
            <a:pPr lvl="2" eaLnBrk="1" hangingPunct="1">
              <a:lnSpc>
                <a:spcPts val="22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kategorie obcí od </a:t>
            </a:r>
            <a:r>
              <a:rPr lang="cs-CZ" sz="1800" b="1" i="1" dirty="0">
                <a:solidFill>
                  <a:schemeClr val="tx1"/>
                </a:solidFill>
                <a:latin typeface="Arial" charset="0"/>
              </a:rPr>
              <a:t>200 - 499 obyvatel (cca 30 %), </a:t>
            </a:r>
          </a:p>
          <a:p>
            <a:pPr eaLnBrk="1" hangingPunct="1">
              <a:lnSpc>
                <a:spcPts val="2200"/>
              </a:lnSpc>
              <a:defRPr/>
            </a:pPr>
            <a:endParaRPr lang="cs-CZ" sz="2400" b="1" i="1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ts val="2200"/>
              </a:lnSpc>
              <a:defRPr/>
            </a:pPr>
            <a:r>
              <a:rPr lang="cs-CZ" sz="2200" b="1" i="1" dirty="0">
                <a:solidFill>
                  <a:schemeClr val="tx1"/>
                </a:solidFill>
                <a:latin typeface="Arial" charset="0"/>
              </a:rPr>
              <a:t>V obcích do 500 obyvatel žije pouze cca 10 % celkové populace České republiky. </a:t>
            </a:r>
          </a:p>
          <a:p>
            <a:pPr lvl="1" eaLnBrk="1" hangingPunct="1">
              <a:lnSpc>
                <a:spcPts val="22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Tyto obce však zabírají víc než 1/3 rozlohy České republiky. </a:t>
            </a:r>
          </a:p>
          <a:p>
            <a:pPr eaLnBrk="1" hangingPunct="1">
              <a:lnSpc>
                <a:spcPts val="2200"/>
              </a:lnSpc>
              <a:defRPr/>
            </a:pPr>
            <a:endParaRPr lang="cs-CZ" sz="2000" b="1" i="1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ts val="2200"/>
              </a:lnSpc>
              <a:defRPr/>
            </a:pPr>
            <a:r>
              <a:rPr lang="cs-CZ" sz="2200" b="1" i="1" dirty="0">
                <a:solidFill>
                  <a:schemeClr val="tx1"/>
                </a:solidFill>
                <a:latin typeface="Arial" charset="0"/>
              </a:rPr>
              <a:t>Velký počet obcí do 1 000 obyvatel.</a:t>
            </a:r>
          </a:p>
          <a:p>
            <a:pPr lvl="2" eaLnBrk="1" hangingPunct="1">
              <a:lnSpc>
                <a:spcPts val="22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  kategorie od 500-999 obyvatel (cca 20 %).</a:t>
            </a:r>
          </a:p>
        </p:txBody>
      </p:sp>
    </p:spTree>
    <p:extLst>
      <p:ext uri="{BB962C8B-B14F-4D97-AF65-F5344CB8AC3E}">
        <p14:creationId xmlns:p14="http://schemas.microsoft.com/office/powerpoint/2010/main" val="2786785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77F448BD-0E50-4251-97BB-8C7F5AEA15F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331640" y="-449177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br>
              <a:rPr lang="cs-CZ" sz="2400" b="1" i="1" dirty="0"/>
            </a:br>
            <a:br>
              <a:rPr lang="cs-CZ" sz="2400" b="1" i="1" dirty="0"/>
            </a:br>
            <a:r>
              <a:rPr lang="cs-CZ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Kategorizace obcí  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(dle rozsahu přenesené působnosti),  </a:t>
            </a:r>
            <a:b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 působnost jen některých obcí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1C92574-E0DB-42F2-9B32-04CE7A008A2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lvl="2"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obce </a:t>
            </a:r>
          </a:p>
          <a:p>
            <a:pPr lvl="3" eaLnBrk="1" hangingPunct="1"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kategorie</a:t>
            </a:r>
          </a:p>
          <a:p>
            <a:pPr lvl="3" eaLnBrk="1" hangingPunct="1"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kategorie</a:t>
            </a:r>
          </a:p>
          <a:p>
            <a:pPr lvl="3" eaLnBrk="1" hangingPunct="1"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kategorie </a:t>
            </a:r>
          </a:p>
          <a:p>
            <a:pPr lvl="2" eaLnBrk="1" hangingPunct="1">
              <a:defRPr/>
            </a:pPr>
            <a:endParaRPr lang="cs-CZ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cs-CZ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defRPr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obce  s     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matričním úřadem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defRPr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obce  se   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stavebním úřadem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E3F2102-B4B4-42D1-B9DF-4D8F5EF07C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03648" y="404664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2800" b="1" i="1" dirty="0"/>
              <a:t>III. ORGÁNY OBCÍ A MĚST</a:t>
            </a:r>
            <a:r>
              <a:rPr lang="cs-CZ" dirty="0"/>
              <a:t> 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2F91D3FC-0A7E-47E6-9C14-B024945C47A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619672" y="1772816"/>
            <a:ext cx="8229600" cy="4530725"/>
          </a:xfrm>
        </p:spPr>
        <p:txBody>
          <a:bodyPr/>
          <a:lstStyle/>
          <a:p>
            <a:pPr lvl="2" eaLnBrk="1" hangingPunct="1">
              <a:lnSpc>
                <a:spcPts val="1800"/>
              </a:lnSpc>
              <a:defRPr/>
            </a:pPr>
            <a:r>
              <a:rPr lang="cs-CZ" dirty="0"/>
              <a:t> </a:t>
            </a: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zastupitelstvo obce (města)</a:t>
            </a:r>
          </a:p>
          <a:p>
            <a:pPr lvl="3" eaLnBrk="1" hangingPunct="1">
              <a:lnSpc>
                <a:spcPts val="18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výbory zastupitelstva</a:t>
            </a:r>
          </a:p>
          <a:p>
            <a:pPr lvl="2" eaLnBrk="1" hangingPunct="1">
              <a:lnSpc>
                <a:spcPts val="1800"/>
              </a:lnSpc>
              <a:defRPr/>
            </a:pPr>
            <a:endParaRPr lang="cs-CZ" sz="2400" b="1" i="1" dirty="0">
              <a:solidFill>
                <a:schemeClr val="tx1"/>
              </a:solidFill>
              <a:latin typeface="Arial" charset="0"/>
            </a:endParaRPr>
          </a:p>
          <a:p>
            <a:pPr lvl="2" eaLnBrk="1" hangingPunct="1">
              <a:lnSpc>
                <a:spcPts val="1800"/>
              </a:lnSpc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 rada obce (města)</a:t>
            </a:r>
          </a:p>
          <a:p>
            <a:pPr lvl="3" eaLnBrk="1" hangingPunct="1">
              <a:lnSpc>
                <a:spcPts val="1800"/>
              </a:lnSpc>
              <a:defRPr/>
            </a:pPr>
            <a:r>
              <a:rPr lang="cs-CZ" sz="2000" b="1" i="1" dirty="0">
                <a:solidFill>
                  <a:schemeClr val="tx1"/>
                </a:solidFill>
                <a:latin typeface="Arial" charset="0"/>
              </a:rPr>
              <a:t>komise rady  </a:t>
            </a:r>
          </a:p>
          <a:p>
            <a:pPr lvl="2" eaLnBrk="1" hangingPunct="1">
              <a:lnSpc>
                <a:spcPts val="1800"/>
              </a:lnSpc>
              <a:defRPr/>
            </a:pPr>
            <a:endParaRPr lang="cs-CZ" sz="2400" b="1" i="1" dirty="0">
              <a:solidFill>
                <a:schemeClr val="tx1"/>
              </a:solidFill>
              <a:latin typeface="Arial" charset="0"/>
            </a:endParaRPr>
          </a:p>
          <a:p>
            <a:pPr lvl="2" eaLnBrk="1" hangingPunct="1">
              <a:lnSpc>
                <a:spcPts val="1800"/>
              </a:lnSpc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 starosta </a:t>
            </a:r>
          </a:p>
          <a:p>
            <a:pPr lvl="2" eaLnBrk="1" hangingPunct="1">
              <a:lnSpc>
                <a:spcPts val="1800"/>
              </a:lnSpc>
              <a:defRPr/>
            </a:pPr>
            <a:endParaRPr lang="cs-CZ" sz="2400" b="1" i="1" dirty="0">
              <a:solidFill>
                <a:schemeClr val="tx1"/>
              </a:solidFill>
              <a:latin typeface="Arial" charset="0"/>
            </a:endParaRPr>
          </a:p>
          <a:p>
            <a:pPr lvl="2" eaLnBrk="1" hangingPunct="1">
              <a:lnSpc>
                <a:spcPts val="1800"/>
              </a:lnSpc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 obecní úřad  (městský úřad)</a:t>
            </a:r>
          </a:p>
          <a:p>
            <a:pPr lvl="2" eaLnBrk="1" hangingPunct="1">
              <a:lnSpc>
                <a:spcPts val="1800"/>
              </a:lnSpc>
              <a:defRPr/>
            </a:pPr>
            <a:endParaRPr lang="cs-CZ" sz="2400" b="1" i="1" dirty="0">
              <a:solidFill>
                <a:schemeClr val="tx1"/>
              </a:solidFill>
              <a:latin typeface="Arial" charset="0"/>
            </a:endParaRPr>
          </a:p>
          <a:p>
            <a:pPr lvl="2" eaLnBrk="1" hangingPunct="1">
              <a:lnSpc>
                <a:spcPts val="1800"/>
              </a:lnSpc>
              <a:defRPr/>
            </a:pPr>
            <a:r>
              <a:rPr lang="cs-CZ" sz="2400" b="1" i="1" dirty="0">
                <a:solidFill>
                  <a:schemeClr val="tx1"/>
                </a:solidFill>
                <a:latin typeface="Arial" charset="0"/>
              </a:rPr>
              <a:t> zvláštní orgány obce (města)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b="1" i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8EAF24-57F1-4F7C-A012-4C776E9D8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Zastupitelstvo, počet členů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56577B-F6C4-43EA-8413-AC4E1B745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6007" y="2204864"/>
            <a:ext cx="6591985" cy="3777622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cs-CZ" sz="1350" b="1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Zastupitelstvo obce při stanovení počtu členů zastupitelstva obce přihlédne zejména k počtu obyvatel a velikosti územního obvodu. Počet členů stanoví tak, aby zastupitelstvo obce mělo v obci, městysu, městě, městském obvodu, městské části </a:t>
            </a:r>
          </a:p>
          <a:p>
            <a:pPr lvl="1" algn="just">
              <a:lnSpc>
                <a:spcPct val="107000"/>
              </a:lnSpc>
              <a:spcAft>
                <a:spcPts val="600"/>
              </a:spcAft>
            </a:pPr>
            <a:endParaRPr lang="cs-CZ" sz="1050" b="1" i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just">
              <a:lnSpc>
                <a:spcPct val="107000"/>
              </a:lnSpc>
              <a:spcAft>
                <a:spcPts val="600"/>
              </a:spcAft>
            </a:pPr>
            <a:r>
              <a:rPr lang="cs-CZ" sz="1350" b="1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 500 obyvatel                                5 až 15 členů</a:t>
            </a:r>
          </a:p>
          <a:p>
            <a:pPr lvl="1" algn="just">
              <a:lnSpc>
                <a:spcPct val="107000"/>
              </a:lnSpc>
              <a:spcAft>
                <a:spcPts val="600"/>
              </a:spcAft>
            </a:pPr>
            <a:r>
              <a:rPr lang="cs-CZ" sz="1350" b="1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nad 500 do 3 000 obyvatel               7 až 15 členů</a:t>
            </a:r>
          </a:p>
          <a:p>
            <a:pPr lvl="1" algn="just">
              <a:lnSpc>
                <a:spcPct val="107000"/>
              </a:lnSpc>
              <a:spcAft>
                <a:spcPts val="600"/>
              </a:spcAft>
            </a:pPr>
            <a:r>
              <a:rPr lang="cs-CZ" sz="1350" b="1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nad 3 000 do 10 000 obyvatel         11 až 25 členů</a:t>
            </a:r>
          </a:p>
          <a:p>
            <a:pPr lvl="1" algn="just">
              <a:lnSpc>
                <a:spcPct val="107000"/>
              </a:lnSpc>
              <a:spcAft>
                <a:spcPts val="600"/>
              </a:spcAft>
            </a:pPr>
            <a:r>
              <a:rPr lang="cs-CZ" sz="1350" b="1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nad 10 000 do 50 000 obyvatel       15 až 35 členů</a:t>
            </a:r>
          </a:p>
          <a:p>
            <a:pPr lvl="1" algn="just">
              <a:lnSpc>
                <a:spcPct val="107000"/>
              </a:lnSpc>
              <a:spcAft>
                <a:spcPts val="600"/>
              </a:spcAft>
            </a:pPr>
            <a:r>
              <a:rPr lang="cs-CZ" sz="1350" b="1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nad 50 000 do 150 000 obyvatel     25 až 45 členů</a:t>
            </a:r>
          </a:p>
          <a:p>
            <a:pPr lvl="1" algn="just">
              <a:lnSpc>
                <a:spcPct val="107000"/>
              </a:lnSpc>
              <a:spcAft>
                <a:spcPts val="600"/>
              </a:spcAft>
            </a:pPr>
            <a:r>
              <a:rPr lang="cs-CZ" sz="1350" b="1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nad 150 000 obyvatel                      35 až 55 členů.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95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5C555-CB79-4E02-A1EE-CE05810A3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Rada obce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BD201E-4268-43AE-872B-F77107DE2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6007" y="2132856"/>
            <a:ext cx="6591985" cy="3777622"/>
          </a:xfrm>
        </p:spPr>
        <p:txBody>
          <a:bodyPr/>
          <a:lstStyle/>
          <a:p>
            <a:pPr lvl="1" algn="just">
              <a:lnSpc>
                <a:spcPct val="107000"/>
              </a:lnSpc>
              <a:spcAft>
                <a:spcPts val="600"/>
              </a:spcAft>
            </a:pPr>
            <a:endParaRPr lang="cs-CZ" sz="1500" b="1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just">
              <a:lnSpc>
                <a:spcPct val="107000"/>
              </a:lnSpc>
              <a:spcAft>
                <a:spcPts val="600"/>
              </a:spcAft>
            </a:pPr>
            <a:r>
              <a:rPr lang="cs-CZ" sz="1500" b="1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Radu obce tvoří starosta, místostarosta (místostarostové) a další členové rady volení z řad členů zastupitelstva obce. </a:t>
            </a:r>
          </a:p>
          <a:p>
            <a:pPr lvl="1" algn="just">
              <a:lnSpc>
                <a:spcPct val="107000"/>
              </a:lnSpc>
              <a:spcAft>
                <a:spcPts val="600"/>
              </a:spcAft>
            </a:pPr>
            <a:endParaRPr lang="cs-CZ" sz="1500" b="1" i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just">
              <a:lnSpc>
                <a:spcPct val="107000"/>
              </a:lnSpc>
              <a:spcAft>
                <a:spcPts val="600"/>
              </a:spcAft>
            </a:pPr>
            <a:r>
              <a:rPr lang="cs-CZ" sz="1500" b="1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Počet členů rady obce je lichý a činí nejméně 5 a nejvýše 11 členů, přičemž nesmí přesahovat jednu třetinu počtu členů zastupitelstva obce. </a:t>
            </a:r>
          </a:p>
          <a:p>
            <a:pPr lvl="1" algn="just">
              <a:lnSpc>
                <a:spcPct val="107000"/>
              </a:lnSpc>
              <a:spcAft>
                <a:spcPts val="600"/>
              </a:spcAft>
            </a:pPr>
            <a:endParaRPr lang="cs-CZ" sz="1500" b="1" i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just">
              <a:lnSpc>
                <a:spcPct val="107000"/>
              </a:lnSpc>
              <a:spcAft>
                <a:spcPts val="600"/>
              </a:spcAft>
            </a:pPr>
            <a:r>
              <a:rPr lang="cs-CZ" sz="1500" b="1" i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Rada obce se nevolí v obcích, kde zastupitelstvo obce má méně než 15 členů.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019281"/>
      </p:ext>
    </p:extLst>
  </p:cSld>
  <p:clrMapOvr>
    <a:masterClrMapping/>
  </p:clrMapOvr>
</p:sld>
</file>

<file path=ppt/theme/theme1.xml><?xml version="1.0" encoding="utf-8"?>
<a:theme xmlns:a="http://schemas.openxmlformats.org/drawingml/2006/main" name="1_Stébla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7011</TotalTime>
  <Words>2773</Words>
  <Application>Microsoft Office PowerPoint</Application>
  <PresentationFormat>Předvádění na obrazovce (4:3)</PresentationFormat>
  <Paragraphs>281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Century Gothic</vt:lpstr>
      <vt:lpstr>Tahoma</vt:lpstr>
      <vt:lpstr>Times New Roman</vt:lpstr>
      <vt:lpstr>Wingdings</vt:lpstr>
      <vt:lpstr>Wingdings 3</vt:lpstr>
      <vt:lpstr>1_Stébla</vt:lpstr>
      <vt:lpstr>      MÍSTNÍ SPRÁVA   II.     </vt:lpstr>
      <vt:lpstr>I. ZÁKONNÁ ÚPRAVA  MÍSTNÍ SPRÁVY</vt:lpstr>
      <vt:lpstr>  Další nejvýznamnější prameny zákonné úpravy </vt:lpstr>
      <vt:lpstr>II.  OBCE JAKO ZÁKLADNÍ JEDNOTKY ÚZEMNÍ SAMOSPRÁVY </vt:lpstr>
      <vt:lpstr>Velikostní struktura obcí </vt:lpstr>
      <vt:lpstr>  Kategorizace obcí  (dle rozsahu přenesené působnosti),   a působnost jen některých obcí</vt:lpstr>
      <vt:lpstr>III. ORGÁNY OBCÍ A MĚST </vt:lpstr>
      <vt:lpstr>Zastupitelstvo, počet členů</vt:lpstr>
      <vt:lpstr>Rada obce </vt:lpstr>
      <vt:lpstr>Starosta </vt:lpstr>
      <vt:lpstr>Obecní úřad</vt:lpstr>
      <vt:lpstr>Účast občanů a místní správě</vt:lpstr>
      <vt:lpstr>IV.  SVAZKY OBCÍ</vt:lpstr>
      <vt:lpstr>Společenství obcí</vt:lpstr>
      <vt:lpstr> V. PŮSOBNOST  A PRAVOMOC OBCÍ</vt:lpstr>
      <vt:lpstr> Pravomoc  obcí </vt:lpstr>
      <vt:lpstr>NORMOTVORNÁ PRAVOMOC OBCÍ </vt:lpstr>
      <vt:lpstr>.</vt:lpstr>
      <vt:lpstr>Dřívější judikatura</vt:lpstr>
      <vt:lpstr>Zákonná úprava </vt:lpstr>
      <vt:lpstr>.</vt:lpstr>
      <vt:lpstr> Role judikatury Ústavního soudu  - test ústavnosti,  tzv. test čtyř kroků</vt:lpstr>
      <vt:lpstr> Zřetelehodné nálezy :</vt:lpstr>
      <vt:lpstr>.</vt:lpstr>
      <vt:lpstr>.</vt:lpstr>
      <vt:lpstr>SANKČNÍ PRAVOMOC OBCÍ </vt:lpstr>
      <vt:lpstr>.</vt:lpstr>
      <vt:lpstr>Přestupky, resp. postihy, upravené v § 66d zákona o obcích  </vt:lpstr>
      <vt:lpstr>Přestupky proti pořádku ve státní správě a přestupky          proti pořádku v územní samosprávě</vt:lpstr>
      <vt:lpstr> Dozor nad výkonem působnosti  a pravomoci obcí</vt:lpstr>
      <vt:lpstr>Prezentace aplikace PowerPoint</vt:lpstr>
      <vt:lpstr>   SHRNUTÍ, ZÁVĚR    </vt:lpstr>
    </vt:vector>
  </TitlesOfParts>
  <Company>NSSOUD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prucha petr</dc:creator>
  <cp:lastModifiedBy>Petr Průcha</cp:lastModifiedBy>
  <cp:revision>285</cp:revision>
  <dcterms:created xsi:type="dcterms:W3CDTF">2010-03-31T10:54:32Z</dcterms:created>
  <dcterms:modified xsi:type="dcterms:W3CDTF">2024-11-19T21:14:05Z</dcterms:modified>
</cp:coreProperties>
</file>