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23"/>
  </p:notesMasterIdLst>
  <p:sldIdLst>
    <p:sldId id="271" r:id="rId2"/>
    <p:sldId id="299" r:id="rId3"/>
    <p:sldId id="300" r:id="rId4"/>
    <p:sldId id="301" r:id="rId5"/>
    <p:sldId id="302" r:id="rId6"/>
    <p:sldId id="303" r:id="rId7"/>
    <p:sldId id="304" r:id="rId8"/>
    <p:sldId id="305" r:id="rId9"/>
    <p:sldId id="306" r:id="rId10"/>
    <p:sldId id="307" r:id="rId11"/>
    <p:sldId id="308" r:id="rId12"/>
    <p:sldId id="309" r:id="rId13"/>
    <p:sldId id="310" r:id="rId14"/>
    <p:sldId id="311" r:id="rId15"/>
    <p:sldId id="312" r:id="rId16"/>
    <p:sldId id="313" r:id="rId17"/>
    <p:sldId id="314" r:id="rId18"/>
    <p:sldId id="315" r:id="rId19"/>
    <p:sldId id="316" r:id="rId20"/>
    <p:sldId id="317" r:id="rId21"/>
    <p:sldId id="285" r:id="rId22"/>
  </p:sldIdLst>
  <p:sldSz cx="9144000" cy="5143500" type="screen16x9"/>
  <p:notesSz cx="6858000" cy="9144000"/>
  <p:defaultTextStyle>
    <a:defPPr>
      <a:defRPr lang="de-DE"/>
    </a:defPPr>
    <a:lvl1pPr marL="0" algn="l" defTabSz="389626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1pPr>
    <a:lvl2pPr marL="389626" algn="l" defTabSz="389626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2pPr>
    <a:lvl3pPr marL="779252" algn="l" defTabSz="389626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3pPr>
    <a:lvl4pPr marL="1168878" algn="l" defTabSz="389626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4pPr>
    <a:lvl5pPr marL="1558503" algn="l" defTabSz="389626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5pPr>
    <a:lvl6pPr marL="1948129" algn="l" defTabSz="389626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6pPr>
    <a:lvl7pPr marL="2337755" algn="l" defTabSz="389626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7pPr>
    <a:lvl8pPr marL="2727381" algn="l" defTabSz="389626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8pPr>
    <a:lvl9pPr marL="3117007" algn="l" defTabSz="389626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35353"/>
    <a:srgbClr val="666666"/>
    <a:srgbClr val="0063A6"/>
    <a:srgbClr val="FFFFFF"/>
    <a:srgbClr val="0A528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ittlere Formatvorlage 3 - Akz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Helle Formatvorlage 1 - Akz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44" d="100"/>
          <a:sy n="144" d="100"/>
        </p:scale>
        <p:origin x="654" y="114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berschrift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1775CB5-DA8E-3C45-9FFB-0CBF4AEE2A78}" type="datetimeFigureOut">
              <a:rPr lang="de-DE" smtClean="0"/>
              <a:t>04.12.2021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AT"/>
              <a:t>Mastertextformat bearbeiten</a:t>
            </a:r>
          </a:p>
          <a:p>
            <a:pPr lvl="1"/>
            <a:r>
              <a:rPr lang="de-AT"/>
              <a:t>Zweite Ebene</a:t>
            </a:r>
          </a:p>
          <a:p>
            <a:pPr lvl="2"/>
            <a:r>
              <a:rPr lang="de-AT"/>
              <a:t>Dritte Ebene</a:t>
            </a:r>
          </a:p>
          <a:p>
            <a:pPr lvl="3"/>
            <a:r>
              <a:rPr lang="de-AT"/>
              <a:t>Vierte Ebene</a:t>
            </a:r>
          </a:p>
          <a:p>
            <a:pPr lvl="4"/>
            <a:r>
              <a:rPr lang="de-AT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DEBA9D-5519-1147-9946-66438FC2E6C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521971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389626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1pPr>
    <a:lvl2pPr marL="389626" algn="l" defTabSz="389626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2pPr>
    <a:lvl3pPr marL="779252" algn="l" defTabSz="389626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3pPr>
    <a:lvl4pPr marL="1168878" algn="l" defTabSz="389626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4pPr>
    <a:lvl5pPr marL="1558503" algn="l" defTabSz="389626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5pPr>
    <a:lvl6pPr marL="1948129" algn="l" defTabSz="389626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6pPr>
    <a:lvl7pPr marL="2337755" algn="l" defTabSz="389626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7pPr>
    <a:lvl8pPr marL="2727381" algn="l" defTabSz="389626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8pPr>
    <a:lvl9pPr marL="3117007" algn="l" defTabSz="389626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DEBA9D-5519-1147-9946-66438FC2E6CA}" type="slidenum">
              <a:rPr lang="de-DE" smtClean="0"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158872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DEBA9D-5519-1147-9946-66438FC2E6CA}" type="slidenum">
              <a:rPr lang="de-DE" smtClean="0"/>
              <a:t>21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010355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415636" y="1450398"/>
            <a:ext cx="6328923" cy="807027"/>
          </a:xfrm>
          <a:prstGeom prst="rect">
            <a:avLst/>
          </a:prstGeom>
        </p:spPr>
        <p:txBody>
          <a:bodyPr lIns="77925" tIns="38963" rIns="77925" bIns="38963"/>
          <a:lstStyle>
            <a:lvl1pPr algn="l">
              <a:defRPr sz="4300">
                <a:solidFill>
                  <a:srgbClr val="0063A6"/>
                </a:solidFill>
              </a:defRPr>
            </a:lvl1pPr>
          </a:lstStyle>
          <a:p>
            <a:r>
              <a:rPr lang="de-AT" dirty="0"/>
              <a:t>Mastertitelformat </a:t>
            </a:r>
            <a:br>
              <a:rPr lang="de-AT" dirty="0"/>
            </a:br>
            <a:r>
              <a:rPr lang="de-AT" dirty="0"/>
              <a:t>bearbeiten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415636" y="2626322"/>
            <a:ext cx="6328923" cy="886900"/>
          </a:xfrm>
        </p:spPr>
        <p:txBody>
          <a:bodyPr>
            <a:normAutofit/>
          </a:bodyPr>
          <a:lstStyle>
            <a:lvl1pPr marL="0" indent="0" algn="l">
              <a:lnSpc>
                <a:spcPct val="90000"/>
              </a:lnSpc>
              <a:buNone/>
              <a:defRPr sz="2300">
                <a:solidFill>
                  <a:srgbClr val="535353"/>
                </a:solidFill>
              </a:defRPr>
            </a:lvl1pPr>
            <a:lvl2pPr marL="3896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7792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1688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5585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9481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33775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72738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1170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AT" dirty="0"/>
              <a:t>Master-Untertitelformat </a:t>
            </a:r>
          </a:p>
          <a:p>
            <a:r>
              <a:rPr lang="de-AT" dirty="0"/>
              <a:t>Calibri Standard 26 Punkt</a:t>
            </a:r>
            <a:endParaRPr lang="de-DE" dirty="0"/>
          </a:p>
        </p:txBody>
      </p:sp>
      <p:sp>
        <p:nvSpPr>
          <p:cNvPr id="7" name="Inhaltsplatzhalter 6"/>
          <p:cNvSpPr>
            <a:spLocks noGrp="1"/>
          </p:cNvSpPr>
          <p:nvPr>
            <p:ph sz="quarter" idx="10" hasCustomPrompt="1"/>
          </p:nvPr>
        </p:nvSpPr>
        <p:spPr>
          <a:xfrm>
            <a:off x="415637" y="4234815"/>
            <a:ext cx="4133503" cy="344805"/>
          </a:xfrm>
        </p:spPr>
        <p:txBody>
          <a:bodyPr>
            <a:noAutofit/>
          </a:bodyPr>
          <a:lstStyle>
            <a:lvl1pPr>
              <a:defRPr sz="1600" b="1">
                <a:solidFill>
                  <a:srgbClr val="666666"/>
                </a:solidFill>
              </a:defRPr>
            </a:lvl1pPr>
          </a:lstStyle>
          <a:p>
            <a:pPr lvl="0"/>
            <a:r>
              <a:rPr lang="de-DE" dirty="0" err="1"/>
              <a:t>ErstellerIn</a:t>
            </a:r>
            <a:endParaRPr lang="de-AT" dirty="0"/>
          </a:p>
        </p:txBody>
      </p:sp>
      <p:sp>
        <p:nvSpPr>
          <p:cNvPr id="8" name="Inhaltsplatzhalter 6"/>
          <p:cNvSpPr>
            <a:spLocks noGrp="1"/>
          </p:cNvSpPr>
          <p:nvPr>
            <p:ph sz="quarter" idx="11" hasCustomPrompt="1"/>
          </p:nvPr>
        </p:nvSpPr>
        <p:spPr>
          <a:xfrm>
            <a:off x="6438900" y="4234815"/>
            <a:ext cx="2247899" cy="344805"/>
          </a:xfrm>
        </p:spPr>
        <p:txBody>
          <a:bodyPr>
            <a:noAutofit/>
          </a:bodyPr>
          <a:lstStyle>
            <a:lvl1pPr algn="r">
              <a:defRPr sz="1400" b="0">
                <a:solidFill>
                  <a:srgbClr val="666666"/>
                </a:solidFill>
              </a:defRPr>
            </a:lvl1pPr>
          </a:lstStyle>
          <a:p>
            <a:pPr lvl="0"/>
            <a:r>
              <a:rPr lang="de-DE" dirty="0"/>
              <a:t>Ort, Datum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5773727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sfolie (Text, Grafik, Tabelle...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166E51-7DC7-7047-B811-A7233D3B7FD6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Univ.-Prof. Dr. Martin Schauer</a:t>
            </a:r>
            <a:endParaRPr lang="de-AT" dirty="0"/>
          </a:p>
        </p:txBody>
      </p:sp>
      <p:sp>
        <p:nvSpPr>
          <p:cNvPr id="6" name="Inhaltsplatzhalter 5"/>
          <p:cNvSpPr>
            <a:spLocks noGrp="1"/>
          </p:cNvSpPr>
          <p:nvPr>
            <p:ph sz="quarter" idx="12"/>
          </p:nvPr>
        </p:nvSpPr>
        <p:spPr>
          <a:xfrm>
            <a:off x="415925" y="1244600"/>
            <a:ext cx="8307388" cy="3368675"/>
          </a:xfrm>
        </p:spPr>
        <p:txBody>
          <a:bodyPr/>
          <a:lstStyle>
            <a:lvl4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/>
            </a:lvl4pPr>
            <a:lvl5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/>
            </a:lvl5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25950957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de-DE" dirty="0"/>
              <a:t>Hier Titel einfügen</a:t>
            </a:r>
            <a:endParaRPr lang="de-AT" dirty="0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DE"/>
              <a:t>Univ.-Prof. Dr. Martin Schauer</a:t>
            </a:r>
            <a:endParaRPr lang="de-AT" dirty="0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0166E51-7DC7-7047-B811-A7233D3B7FD6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10" name="Bildplatzhalter 9"/>
          <p:cNvSpPr>
            <a:spLocks noGrp="1"/>
          </p:cNvSpPr>
          <p:nvPr>
            <p:ph type="pic" sz="quarter" idx="12"/>
          </p:nvPr>
        </p:nvSpPr>
        <p:spPr>
          <a:xfrm>
            <a:off x="415636" y="1210033"/>
            <a:ext cx="3905539" cy="3384192"/>
          </a:xfrm>
        </p:spPr>
        <p:txBody>
          <a:bodyPr/>
          <a:lstStyle/>
          <a:p>
            <a:endParaRPr lang="de-AT" dirty="0"/>
          </a:p>
        </p:txBody>
      </p:sp>
      <p:sp>
        <p:nvSpPr>
          <p:cNvPr id="9" name="Textplatzhalter 8"/>
          <p:cNvSpPr>
            <a:spLocks noGrp="1"/>
          </p:cNvSpPr>
          <p:nvPr>
            <p:ph type="body" sz="quarter" idx="13"/>
          </p:nvPr>
        </p:nvSpPr>
        <p:spPr>
          <a:xfrm>
            <a:off x="4572000" y="1209675"/>
            <a:ext cx="4151313" cy="3384550"/>
          </a:xfrm>
        </p:spPr>
        <p:txBody>
          <a:bodyPr/>
          <a:lstStyle>
            <a:lvl3pPr>
              <a:spcBef>
                <a:spcPts val="0"/>
              </a:spcBef>
              <a:spcAft>
                <a:spcPts val="600"/>
              </a:spcAft>
              <a:defRPr/>
            </a:lvl3pPr>
            <a:lvl4pPr>
              <a:spcBef>
                <a:spcPts val="0"/>
              </a:spcBef>
              <a:spcAft>
                <a:spcPts val="600"/>
              </a:spcAft>
              <a:defRPr/>
            </a:lvl4pPr>
            <a:lvl5pPr>
              <a:spcAft>
                <a:spcPts val="600"/>
              </a:spcAft>
              <a:defRPr/>
            </a:lvl5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31959745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jp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15636" y="1223783"/>
            <a:ext cx="8332828" cy="3370840"/>
          </a:xfrm>
          <a:prstGeom prst="rect">
            <a:avLst/>
          </a:prstGeom>
        </p:spPr>
        <p:txBody>
          <a:bodyPr vert="horz" lIns="77925" tIns="38963" rIns="77925" bIns="38963" rtlCol="0">
            <a:normAutofit/>
          </a:bodyPr>
          <a:lstStyle/>
          <a:p>
            <a:pPr lvl="0"/>
            <a:r>
              <a:rPr lang="de-AT" dirty="0"/>
              <a:t>Mastertextformat Calibri Standard 23 Punkt </a:t>
            </a:r>
            <a:r>
              <a:rPr lang="de-AT" dirty="0" err="1"/>
              <a:t>unigrau</a:t>
            </a:r>
            <a:endParaRPr lang="de-AT" dirty="0"/>
          </a:p>
          <a:p>
            <a:pPr lvl="1"/>
            <a:r>
              <a:rPr lang="de-AT" dirty="0"/>
              <a:t>Zweite Ebene Calibri Standard 20 Punkt </a:t>
            </a:r>
            <a:r>
              <a:rPr lang="de-AT" dirty="0" err="1"/>
              <a:t>unigrau</a:t>
            </a:r>
            <a:endParaRPr lang="de-AT" dirty="0"/>
          </a:p>
          <a:p>
            <a:pPr lvl="1"/>
            <a:r>
              <a:rPr lang="de-AT" dirty="0"/>
              <a:t>Zweite Ebene Calibri Standard 20 Punkt </a:t>
            </a:r>
            <a:r>
              <a:rPr lang="de-AT" dirty="0" err="1"/>
              <a:t>unigrau</a:t>
            </a:r>
            <a:endParaRPr lang="de-AT" dirty="0"/>
          </a:p>
          <a:p>
            <a:pPr marL="642937" marR="0" lvl="2" indent="-285750" algn="l" defTabSz="38962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de-AT" dirty="0"/>
              <a:t>Dritte Ebene Calibri Fett 16 Punkt </a:t>
            </a:r>
            <a:r>
              <a:rPr lang="de-AT" dirty="0" err="1"/>
              <a:t>unigrau</a:t>
            </a:r>
            <a:r>
              <a:rPr lang="de-AT" dirty="0"/>
              <a:t> </a:t>
            </a:r>
          </a:p>
          <a:p>
            <a:pPr lvl="2"/>
            <a:r>
              <a:rPr lang="de-AT" dirty="0"/>
              <a:t>Dritte Ebene Calibri Fett 16 Punkt </a:t>
            </a:r>
            <a:r>
              <a:rPr lang="de-AT" dirty="0" err="1"/>
              <a:t>unigrau</a:t>
            </a:r>
            <a:endParaRPr lang="de-AT" dirty="0"/>
          </a:p>
          <a:p>
            <a:pPr marL="268288" marR="0" lvl="1" indent="-268288" algn="l" defTabSz="389626" rtl="0" eaLnBrk="1" fontAlgn="auto" latinLnBrk="0" hangingPunct="1">
              <a:lnSpc>
                <a:spcPts val="18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 typeface="Arial"/>
              <a:buChar char="–"/>
              <a:tabLst/>
              <a:defRPr/>
            </a:pPr>
            <a:r>
              <a:rPr lang="de-AT" dirty="0"/>
              <a:t>Zweite Ebene Calibri Standard 16 Punkt </a:t>
            </a:r>
            <a:r>
              <a:rPr lang="de-AT" dirty="0" err="1"/>
              <a:t>unigrau</a:t>
            </a:r>
            <a:endParaRPr lang="de-AT" dirty="0"/>
          </a:p>
          <a:p>
            <a:pPr lvl="2"/>
            <a:r>
              <a:rPr lang="de-AT" dirty="0"/>
              <a:t>Dritte Ebene Calibri Fett 16 Punkt </a:t>
            </a:r>
            <a:r>
              <a:rPr lang="de-AT" dirty="0" err="1"/>
              <a:t>unigrau</a:t>
            </a:r>
            <a:endParaRPr lang="de-AT" dirty="0"/>
          </a:p>
          <a:p>
            <a:pPr marL="625475" marR="0" lvl="2" indent="-268288" algn="l" defTabSz="38962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/>
              <a:buChar char="•"/>
              <a:tabLst/>
              <a:defRPr/>
            </a:pPr>
            <a:r>
              <a:rPr lang="de-AT" dirty="0"/>
              <a:t>Dritte Ebene Calibri Fett 16 Punkt </a:t>
            </a:r>
            <a:r>
              <a:rPr lang="de-AT" dirty="0" err="1"/>
              <a:t>unigrau</a:t>
            </a:r>
            <a:endParaRPr lang="de-AT" dirty="0"/>
          </a:p>
          <a:p>
            <a:pPr marL="1346228" marR="0" lvl="3" indent="-268288" algn="l" defTabSz="38962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/>
              <a:buChar char="•"/>
              <a:tabLst/>
              <a:defRPr/>
            </a:pPr>
            <a:r>
              <a:rPr lang="de-DE" dirty="0"/>
              <a:t>Vierte Ebene Calibri Standard 16 </a:t>
            </a:r>
            <a:r>
              <a:rPr lang="de-DE" dirty="0" err="1"/>
              <a:t>unigrau</a:t>
            </a:r>
            <a:endParaRPr lang="de-DE" dirty="0"/>
          </a:p>
          <a:p>
            <a:pPr marL="1753316" marR="0" lvl="4" indent="-194813" algn="l" defTabSz="389626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 typeface="Arial"/>
              <a:buChar char="»"/>
              <a:tabLst/>
              <a:defRPr/>
            </a:pPr>
            <a:r>
              <a:rPr lang="de-DE" dirty="0"/>
              <a:t>Fünfte Ebene Calibri Standard </a:t>
            </a:r>
            <a:r>
              <a:rPr lang="de-DE" dirty="0" err="1"/>
              <a:t>uniblau</a:t>
            </a:r>
            <a:endParaRPr lang="de-AT" dirty="0"/>
          </a:p>
          <a:p>
            <a:pPr lvl="1"/>
            <a:endParaRPr lang="de-AT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90502" y="4709085"/>
            <a:ext cx="2133599" cy="273844"/>
          </a:xfrm>
          <a:prstGeom prst="rect">
            <a:avLst/>
          </a:prstGeom>
        </p:spPr>
        <p:txBody>
          <a:bodyPr vert="horz" lIns="77925" tIns="38963" rIns="77925" bIns="38963" rtlCol="0" anchor="ctr"/>
          <a:lstStyle>
            <a:lvl1pPr algn="r">
              <a:defRPr sz="900">
                <a:solidFill>
                  <a:srgbClr val="666666"/>
                </a:solidFill>
              </a:defRPr>
            </a:lvl1pPr>
          </a:lstStyle>
          <a:p>
            <a:fld id="{20166E51-7DC7-7047-B811-A7233D3B7FD6}" type="slidenum">
              <a:rPr lang="de-DE" smtClean="0"/>
              <a:pPr/>
              <a:t>‹Nr.›</a:t>
            </a:fld>
            <a:endParaRPr lang="de-DE" dirty="0"/>
          </a:p>
        </p:txBody>
      </p:sp>
      <p:cxnSp>
        <p:nvCxnSpPr>
          <p:cNvPr id="7" name="Gerade Verbindung 6"/>
          <p:cNvCxnSpPr/>
          <p:nvPr userDrawn="1"/>
        </p:nvCxnSpPr>
        <p:spPr>
          <a:xfrm>
            <a:off x="395536" y="4705702"/>
            <a:ext cx="8352928" cy="1"/>
          </a:xfrm>
          <a:prstGeom prst="line">
            <a:avLst/>
          </a:prstGeom>
          <a:ln w="9525" cmpd="sng">
            <a:solidFill>
              <a:srgbClr val="666666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15636" y="336885"/>
            <a:ext cx="6246421" cy="818148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de-DE" dirty="0"/>
              <a:t>Hier können Sie Ihren Titel bearbeiten</a:t>
            </a:r>
            <a:endParaRPr lang="de-AT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15636" y="4708292"/>
            <a:ext cx="2895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lang="de-AT" sz="900" kern="1200" dirty="0">
                <a:solidFill>
                  <a:srgbClr val="666666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de-DE"/>
              <a:t>Univ.-Prof. Dr. Martin Schauer</a:t>
            </a:r>
            <a:endParaRPr lang="de-AT" dirty="0"/>
          </a:p>
        </p:txBody>
      </p:sp>
      <p:pic>
        <p:nvPicPr>
          <p:cNvPr id="9" name="Bild 8" descr="UNI-Logo_CMYK.jpg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4133" y="321591"/>
            <a:ext cx="1803399" cy="4975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3065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3" r:id="rId2"/>
    <p:sldLayoutId id="2147483651" r:id="rId3"/>
  </p:sldLayoutIdLst>
  <p:hf hdr="0" dt="0"/>
  <p:txStyles>
    <p:titleStyle>
      <a:lvl1pPr algn="l" defTabSz="389626" rtl="0" eaLnBrk="1" latinLnBrk="0" hangingPunct="1">
        <a:lnSpc>
          <a:spcPct val="80000"/>
        </a:lnSpc>
        <a:spcBef>
          <a:spcPts val="0"/>
        </a:spcBef>
        <a:buNone/>
        <a:defRPr sz="3200" kern="12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389626" rtl="0" eaLnBrk="1" latinLnBrk="0" hangingPunct="1">
        <a:lnSpc>
          <a:spcPct val="90000"/>
        </a:lnSpc>
        <a:spcBef>
          <a:spcPts val="0"/>
        </a:spcBef>
        <a:spcAft>
          <a:spcPts val="600"/>
        </a:spcAft>
        <a:buFont typeface="Arial"/>
        <a:buNone/>
        <a:defRPr lang="de-AT" sz="2300" b="1" kern="1200" dirty="0" smtClean="0">
          <a:solidFill>
            <a:srgbClr val="535353"/>
          </a:solidFill>
          <a:latin typeface="+mn-lt"/>
          <a:ea typeface="+mn-ea"/>
          <a:cs typeface="+mn-cs"/>
        </a:defRPr>
      </a:lvl1pPr>
      <a:lvl2pPr marL="268288" marR="0" indent="-268288" algn="l" defTabSz="389626" rtl="0" eaLnBrk="1" fontAlgn="auto" latinLnBrk="0" hangingPunct="1">
        <a:lnSpc>
          <a:spcPts val="1800"/>
        </a:lnSpc>
        <a:spcBef>
          <a:spcPts val="0"/>
        </a:spcBef>
        <a:spcAft>
          <a:spcPts val="800"/>
        </a:spcAft>
        <a:buClrTx/>
        <a:buSzTx/>
        <a:buFont typeface="Arial"/>
        <a:buChar char="–"/>
        <a:tabLst/>
        <a:defRPr lang="de-AT" sz="2000" kern="1200" dirty="0" smtClean="0">
          <a:solidFill>
            <a:srgbClr val="535353"/>
          </a:solidFill>
          <a:latin typeface="+mn-lt"/>
          <a:ea typeface="+mn-ea"/>
          <a:cs typeface="+mn-cs"/>
        </a:defRPr>
      </a:lvl2pPr>
      <a:lvl3pPr marL="642937" marR="0" indent="-285750" algn="l" defTabSz="389626" rtl="0" eaLnBrk="1" fontAlgn="auto" latinLnBrk="0" hangingPunct="1">
        <a:lnSpc>
          <a:spcPct val="100000"/>
        </a:lnSpc>
        <a:spcBef>
          <a:spcPts val="0"/>
        </a:spcBef>
        <a:spcAft>
          <a:spcPts val="600"/>
        </a:spcAft>
        <a:buClrTx/>
        <a:buSzTx/>
        <a:buFont typeface="Arial" panose="020B0604020202020204" pitchFamily="34" charset="0"/>
        <a:buChar char="•"/>
        <a:tabLst/>
        <a:defRPr lang="de-AT" sz="1600" b="0" kern="1200" dirty="0" smtClean="0">
          <a:solidFill>
            <a:srgbClr val="535353"/>
          </a:solidFill>
          <a:latin typeface="+mn-lt"/>
          <a:ea typeface="+mn-ea"/>
          <a:cs typeface="+mn-cs"/>
        </a:defRPr>
      </a:lvl3pPr>
      <a:lvl4pPr marL="1363690" indent="-194813" algn="l" defTabSz="389626" rtl="0" eaLnBrk="1" latinLnBrk="0" hangingPunct="1">
        <a:lnSpc>
          <a:spcPts val="1500"/>
        </a:lnSpc>
        <a:spcBef>
          <a:spcPts val="300"/>
        </a:spcBef>
        <a:spcAft>
          <a:spcPts val="0"/>
        </a:spcAft>
        <a:buFont typeface="Arial"/>
        <a:buChar char="–"/>
        <a:defRPr sz="1600" kern="1200" cap="all" baseline="0">
          <a:solidFill>
            <a:srgbClr val="666666"/>
          </a:solidFill>
          <a:latin typeface="+mn-lt"/>
          <a:ea typeface="+mn-ea"/>
          <a:cs typeface="+mn-cs"/>
        </a:defRPr>
      </a:lvl4pPr>
      <a:lvl5pPr marL="1753316" indent="-194813" algn="l" defTabSz="389626" rtl="0" eaLnBrk="1" latinLnBrk="0" hangingPunct="1">
        <a:lnSpc>
          <a:spcPts val="1500"/>
        </a:lnSpc>
        <a:spcBef>
          <a:spcPts val="300"/>
        </a:spcBef>
        <a:spcAft>
          <a:spcPts val="0"/>
        </a:spcAft>
        <a:buFont typeface="Arial"/>
        <a:buChar char="»"/>
        <a:defRPr lang="de-AT" sz="1600" kern="1200" baseline="0" dirty="0" smtClean="0">
          <a:solidFill>
            <a:schemeClr val="tx1"/>
          </a:solidFill>
          <a:latin typeface="+mn-lt"/>
          <a:ea typeface="+mn-ea"/>
          <a:cs typeface="+mn-cs"/>
        </a:defRPr>
      </a:lvl5pPr>
      <a:lvl6pPr marL="2142942" indent="-194813" algn="l" defTabSz="389626" rtl="0" eaLnBrk="1" latinLnBrk="0" hangingPunct="1">
        <a:spcBef>
          <a:spcPct val="20000"/>
        </a:spcBef>
        <a:buFont typeface="Arial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532568" indent="-194813" algn="l" defTabSz="389626" rtl="0" eaLnBrk="1" latinLnBrk="0" hangingPunct="1">
        <a:spcBef>
          <a:spcPct val="20000"/>
        </a:spcBef>
        <a:buFont typeface="Arial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2922194" indent="-194813" algn="l" defTabSz="389626" rtl="0" eaLnBrk="1" latinLnBrk="0" hangingPunct="1">
        <a:spcBef>
          <a:spcPct val="20000"/>
        </a:spcBef>
        <a:buFont typeface="Arial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311820" indent="-194813" algn="l" defTabSz="389626" rtl="0" eaLnBrk="1" latinLnBrk="0" hangingPunct="1">
        <a:spcBef>
          <a:spcPct val="20000"/>
        </a:spcBef>
        <a:buFont typeface="Arial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389626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389626" algn="l" defTabSz="389626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2pPr>
      <a:lvl3pPr marL="779252" algn="l" defTabSz="389626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168878" algn="l" defTabSz="389626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58503" algn="l" defTabSz="389626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948129" algn="l" defTabSz="389626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337755" algn="l" defTabSz="389626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727381" algn="l" defTabSz="389626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3117007" algn="l" defTabSz="389626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AT" dirty="0" smtClean="0"/>
              <a:t>Estate </a:t>
            </a:r>
            <a:r>
              <a:rPr lang="de-AT" dirty="0" err="1" smtClean="0"/>
              <a:t>Planning</a:t>
            </a:r>
            <a:r>
              <a:rPr lang="de-AT" dirty="0" smtClean="0"/>
              <a:t> in </a:t>
            </a:r>
            <a:r>
              <a:rPr lang="de-AT" dirty="0" err="1" smtClean="0"/>
              <a:t>Families</a:t>
            </a:r>
            <a:endParaRPr lang="de-AT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de-AT" dirty="0" smtClean="0"/>
              <a:t>Report on a </a:t>
            </a:r>
            <a:r>
              <a:rPr lang="de-AT" dirty="0" err="1" smtClean="0"/>
              <a:t>research</a:t>
            </a:r>
            <a:r>
              <a:rPr lang="de-AT" dirty="0" smtClean="0"/>
              <a:t> </a:t>
            </a:r>
            <a:r>
              <a:rPr lang="de-AT" dirty="0" err="1" smtClean="0"/>
              <a:t>project</a:t>
            </a:r>
            <a:r>
              <a:rPr lang="de-AT" dirty="0" smtClean="0"/>
              <a:t> in </a:t>
            </a:r>
            <a:r>
              <a:rPr lang="de-AT" dirty="0" err="1" smtClean="0"/>
              <a:t>comparative</a:t>
            </a:r>
            <a:r>
              <a:rPr lang="de-AT" dirty="0" smtClean="0"/>
              <a:t> </a:t>
            </a:r>
            <a:r>
              <a:rPr lang="de-AT" dirty="0" err="1" smtClean="0"/>
              <a:t>law</a:t>
            </a:r>
            <a:endParaRPr lang="de-AT" dirty="0" smtClean="0"/>
          </a:p>
          <a:p>
            <a:r>
              <a:rPr lang="de-AT" dirty="0" smtClean="0"/>
              <a:t>Familiäre Vermögensplanung</a:t>
            </a:r>
          </a:p>
          <a:p>
            <a:r>
              <a:rPr lang="de-DE" dirty="0" err="1" smtClean="0"/>
              <a:t>Majetkové</a:t>
            </a:r>
            <a:r>
              <a:rPr lang="de-DE" dirty="0" smtClean="0"/>
              <a:t> </a:t>
            </a:r>
            <a:r>
              <a:rPr lang="de-DE" dirty="0" err="1"/>
              <a:t>plánování</a:t>
            </a:r>
            <a:r>
              <a:rPr lang="de-DE" dirty="0"/>
              <a:t> v </a:t>
            </a:r>
            <a:r>
              <a:rPr lang="de-DE" dirty="0" err="1"/>
              <a:t>rámci</a:t>
            </a:r>
            <a:r>
              <a:rPr lang="de-DE" dirty="0"/>
              <a:t> </a:t>
            </a:r>
            <a:r>
              <a:rPr lang="de-DE" dirty="0" err="1"/>
              <a:t>rodiny</a:t>
            </a:r>
            <a:endParaRPr lang="de-AT" dirty="0"/>
          </a:p>
        </p:txBody>
      </p:sp>
      <p:sp>
        <p:nvSpPr>
          <p:cNvPr id="4" name="Inhaltsplatzhalter 3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de-AT" dirty="0" smtClean="0"/>
              <a:t>Univ.-Prof. Dr. Martin Schauer</a:t>
            </a:r>
            <a:endParaRPr lang="de-AT" dirty="0"/>
          </a:p>
        </p:txBody>
      </p:sp>
      <p:sp>
        <p:nvSpPr>
          <p:cNvPr id="5" name="Inhaltsplatzhalter 4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de-AT" dirty="0" smtClean="0"/>
              <a:t>Masaryk </a:t>
            </a:r>
            <a:r>
              <a:rPr lang="de-AT" dirty="0" err="1" smtClean="0"/>
              <a:t>university</a:t>
            </a:r>
            <a:r>
              <a:rPr lang="de-AT" dirty="0" smtClean="0"/>
              <a:t> Brno, </a:t>
            </a:r>
            <a:r>
              <a:rPr lang="de-AT" dirty="0" err="1" smtClean="0"/>
              <a:t>Dec</a:t>
            </a:r>
            <a:r>
              <a:rPr lang="de-AT" dirty="0" smtClean="0"/>
              <a:t> 7, 2021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32758937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II. </a:t>
            </a:r>
            <a:r>
              <a:rPr lang="de-DE" dirty="0" err="1"/>
              <a:t>How</a:t>
            </a:r>
            <a:r>
              <a:rPr lang="de-DE" dirty="0"/>
              <a:t> </a:t>
            </a:r>
            <a:r>
              <a:rPr lang="de-DE" dirty="0" err="1"/>
              <a:t>it</a:t>
            </a:r>
            <a:r>
              <a:rPr lang="de-DE" dirty="0"/>
              <a:t> all </a:t>
            </a:r>
            <a:r>
              <a:rPr lang="de-DE" dirty="0" err="1"/>
              <a:t>started</a:t>
            </a:r>
            <a:endParaRPr lang="de-DE" dirty="0"/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166E51-7DC7-7047-B811-A7233D3B7FD6}" type="slidenum">
              <a:rPr lang="de-DE" smtClean="0"/>
              <a:pPr/>
              <a:t>10</a:t>
            </a:fld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Univ.-Prof. Dr. Martin Schauer</a:t>
            </a:r>
            <a:endParaRPr lang="de-AT" dirty="0"/>
          </a:p>
        </p:txBody>
      </p:sp>
      <p:sp>
        <p:nvSpPr>
          <p:cNvPr id="5" name="Inhaltsplatzhalter 4"/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pPr lvl="1"/>
            <a:r>
              <a:rPr lang="de-DE" dirty="0" err="1" smtClean="0"/>
              <a:t>Preparation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project</a:t>
            </a:r>
            <a:r>
              <a:rPr lang="de-DE" dirty="0" smtClean="0"/>
              <a:t> design </a:t>
            </a:r>
            <a:r>
              <a:rPr lang="de-DE" dirty="0" err="1" smtClean="0"/>
              <a:t>and</a:t>
            </a:r>
            <a:r>
              <a:rPr lang="de-DE" dirty="0" smtClean="0"/>
              <a:t> </a:t>
            </a:r>
            <a:r>
              <a:rPr lang="de-DE" dirty="0" err="1" smtClean="0"/>
              <a:t>definition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objectives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project</a:t>
            </a:r>
            <a:endParaRPr lang="de-DE" dirty="0" smtClean="0"/>
          </a:p>
          <a:p>
            <a:pPr lvl="2"/>
            <a:r>
              <a:rPr lang="de-DE" dirty="0" smtClean="0"/>
              <a:t>Research on </a:t>
            </a:r>
            <a:r>
              <a:rPr lang="de-DE" dirty="0" err="1" smtClean="0"/>
              <a:t>whether</a:t>
            </a:r>
            <a:r>
              <a:rPr lang="de-DE" dirty="0" smtClean="0"/>
              <a:t> </a:t>
            </a:r>
            <a:r>
              <a:rPr lang="de-DE" dirty="0" err="1" smtClean="0"/>
              <a:t>and</a:t>
            </a:r>
            <a:r>
              <a:rPr lang="de-DE" dirty="0" smtClean="0"/>
              <a:t> </a:t>
            </a:r>
            <a:r>
              <a:rPr lang="de-DE" dirty="0" err="1" smtClean="0"/>
              <a:t>inhowfar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individual </a:t>
            </a:r>
            <a:r>
              <a:rPr lang="de-DE" dirty="0" err="1" smtClean="0"/>
              <a:t>person</a:t>
            </a:r>
            <a:r>
              <a:rPr lang="de-DE" dirty="0" smtClean="0"/>
              <a:t> </a:t>
            </a:r>
            <a:r>
              <a:rPr lang="de-DE" dirty="0" err="1" smtClean="0"/>
              <a:t>may</a:t>
            </a:r>
            <a:r>
              <a:rPr lang="de-DE" dirty="0" smtClean="0"/>
              <a:t> </a:t>
            </a:r>
            <a:r>
              <a:rPr lang="de-DE" dirty="0" err="1" smtClean="0"/>
              <a:t>constitute</a:t>
            </a:r>
            <a:r>
              <a:rPr lang="de-DE" dirty="0" smtClean="0"/>
              <a:t> </a:t>
            </a:r>
            <a:r>
              <a:rPr lang="de-DE" dirty="0" err="1" smtClean="0"/>
              <a:t>binding</a:t>
            </a:r>
            <a:r>
              <a:rPr lang="de-DE" dirty="0" smtClean="0"/>
              <a:t> </a:t>
            </a:r>
            <a:r>
              <a:rPr lang="de-DE" dirty="0" err="1" smtClean="0"/>
              <a:t>rules</a:t>
            </a:r>
            <a:r>
              <a:rPr lang="de-DE" dirty="0" smtClean="0"/>
              <a:t> </a:t>
            </a:r>
            <a:r>
              <a:rPr lang="de-DE" dirty="0" err="1" smtClean="0"/>
              <a:t>which</a:t>
            </a:r>
            <a:r>
              <a:rPr lang="de-DE" dirty="0" smtClean="0"/>
              <a:t> </a:t>
            </a:r>
            <a:r>
              <a:rPr lang="de-DE" dirty="0" err="1" smtClean="0"/>
              <a:t>have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respected</a:t>
            </a:r>
            <a:r>
              <a:rPr lang="de-DE" dirty="0" smtClean="0"/>
              <a:t> </a:t>
            </a:r>
            <a:r>
              <a:rPr lang="de-DE" dirty="0" err="1" smtClean="0"/>
              <a:t>by</a:t>
            </a:r>
            <a:r>
              <a:rPr lang="de-DE" dirty="0" smtClean="0"/>
              <a:t> </a:t>
            </a:r>
            <a:r>
              <a:rPr lang="de-DE" dirty="0" err="1" smtClean="0"/>
              <a:t>others</a:t>
            </a:r>
            <a:r>
              <a:rPr lang="de-DE" dirty="0" smtClean="0"/>
              <a:t> on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disposition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his</a:t>
            </a:r>
            <a:r>
              <a:rPr lang="de-DE" dirty="0" smtClean="0"/>
              <a:t> </a:t>
            </a:r>
            <a:r>
              <a:rPr lang="de-DE" dirty="0" err="1" smtClean="0"/>
              <a:t>or</a:t>
            </a:r>
            <a:r>
              <a:rPr lang="de-DE" dirty="0" smtClean="0"/>
              <a:t> her </a:t>
            </a:r>
            <a:r>
              <a:rPr lang="de-DE" dirty="0" err="1" smtClean="0"/>
              <a:t>assets</a:t>
            </a:r>
            <a:r>
              <a:rPr lang="de-DE" dirty="0" smtClean="0"/>
              <a:t> </a:t>
            </a:r>
            <a:r>
              <a:rPr lang="de-DE" dirty="0" err="1" smtClean="0"/>
              <a:t>for</a:t>
            </a:r>
            <a:r>
              <a:rPr lang="de-DE" dirty="0" smtClean="0"/>
              <a:t> a </a:t>
            </a:r>
            <a:r>
              <a:rPr lang="de-DE" dirty="0" err="1" smtClean="0"/>
              <a:t>shorter</a:t>
            </a:r>
            <a:r>
              <a:rPr lang="de-DE" dirty="0" smtClean="0"/>
              <a:t> </a:t>
            </a:r>
            <a:r>
              <a:rPr lang="de-DE" dirty="0" err="1" smtClean="0"/>
              <a:t>or</a:t>
            </a:r>
            <a:r>
              <a:rPr lang="de-DE" dirty="0" smtClean="0"/>
              <a:t> an </a:t>
            </a:r>
            <a:r>
              <a:rPr lang="de-DE" dirty="0" err="1" smtClean="0"/>
              <a:t>extended</a:t>
            </a:r>
            <a:r>
              <a:rPr lang="de-DE" dirty="0" smtClean="0"/>
              <a:t> </a:t>
            </a:r>
            <a:r>
              <a:rPr lang="de-DE" dirty="0" err="1" smtClean="0"/>
              <a:t>period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time</a:t>
            </a:r>
          </a:p>
          <a:p>
            <a:pPr lvl="2"/>
            <a:r>
              <a:rPr lang="de-DE" dirty="0" smtClean="0"/>
              <a:t>on </a:t>
            </a:r>
            <a:r>
              <a:rPr lang="de-DE" dirty="0" err="1" smtClean="0"/>
              <a:t>where</a:t>
            </a:r>
            <a:r>
              <a:rPr lang="de-DE" dirty="0" smtClean="0"/>
              <a:t> </a:t>
            </a:r>
            <a:r>
              <a:rPr lang="de-DE" dirty="0" err="1" smtClean="0"/>
              <a:t>there</a:t>
            </a:r>
            <a:r>
              <a:rPr lang="de-DE" dirty="0" smtClean="0"/>
              <a:t> </a:t>
            </a:r>
            <a:r>
              <a:rPr lang="de-DE" dirty="0" err="1" smtClean="0"/>
              <a:t>are</a:t>
            </a:r>
            <a:r>
              <a:rPr lang="de-DE" dirty="0" smtClean="0"/>
              <a:t> </a:t>
            </a:r>
            <a:r>
              <a:rPr lang="de-DE" dirty="0" err="1" smtClean="0"/>
              <a:t>restrictions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autonomy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individual </a:t>
            </a:r>
            <a:r>
              <a:rPr lang="de-DE" dirty="0" err="1" smtClean="0"/>
              <a:t>person</a:t>
            </a:r>
            <a:r>
              <a:rPr lang="de-DE" dirty="0" smtClean="0"/>
              <a:t> </a:t>
            </a:r>
            <a:r>
              <a:rPr lang="de-DE" dirty="0" err="1" smtClean="0"/>
              <a:t>for</a:t>
            </a:r>
            <a:r>
              <a:rPr lang="de-DE" dirty="0" smtClean="0"/>
              <a:t> such </a:t>
            </a:r>
            <a:r>
              <a:rPr lang="de-DE" dirty="0" err="1" smtClean="0"/>
              <a:t>setting</a:t>
            </a:r>
            <a:r>
              <a:rPr lang="de-DE" dirty="0" smtClean="0"/>
              <a:t> </a:t>
            </a:r>
            <a:r>
              <a:rPr lang="de-DE" dirty="0" err="1" smtClean="0"/>
              <a:t>up</a:t>
            </a:r>
            <a:r>
              <a:rPr lang="de-DE" dirty="0" smtClean="0"/>
              <a:t> such </a:t>
            </a:r>
            <a:r>
              <a:rPr lang="de-DE" dirty="0" err="1" smtClean="0"/>
              <a:t>rules</a:t>
            </a:r>
            <a:r>
              <a:rPr lang="de-DE" dirty="0" smtClean="0"/>
              <a:t> </a:t>
            </a:r>
            <a:r>
              <a:rPr lang="de-DE" dirty="0" err="1" smtClean="0"/>
              <a:t>and</a:t>
            </a:r>
            <a:r>
              <a:rPr lang="de-DE" dirty="0" smtClean="0"/>
              <a:t> </a:t>
            </a:r>
            <a:r>
              <a:rPr lang="de-DE" dirty="0" err="1" smtClean="0"/>
              <a:t>why</a:t>
            </a:r>
            <a:r>
              <a:rPr lang="de-DE" dirty="0" smtClean="0"/>
              <a:t> such </a:t>
            </a:r>
            <a:r>
              <a:rPr lang="de-DE" dirty="0" err="1" smtClean="0"/>
              <a:t>restrictions</a:t>
            </a:r>
            <a:r>
              <a:rPr lang="de-DE" dirty="0" smtClean="0"/>
              <a:t> </a:t>
            </a:r>
            <a:r>
              <a:rPr lang="de-DE" dirty="0" err="1" smtClean="0"/>
              <a:t>may</a:t>
            </a:r>
            <a:r>
              <a:rPr lang="de-DE" dirty="0" smtClean="0"/>
              <a:t> </a:t>
            </a:r>
            <a:r>
              <a:rPr lang="de-DE" dirty="0" err="1" smtClean="0"/>
              <a:t>exist</a:t>
            </a:r>
            <a:r>
              <a:rPr lang="de-DE" dirty="0" smtClean="0"/>
              <a:t> (</a:t>
            </a:r>
            <a:r>
              <a:rPr lang="de-DE" dirty="0" err="1" smtClean="0"/>
              <a:t>for</a:t>
            </a:r>
            <a:r>
              <a:rPr lang="de-DE" dirty="0" smtClean="0"/>
              <a:t> </a:t>
            </a:r>
            <a:r>
              <a:rPr lang="de-DE" dirty="0" err="1" smtClean="0"/>
              <a:t>instance</a:t>
            </a:r>
            <a:r>
              <a:rPr lang="de-DE" dirty="0" smtClean="0"/>
              <a:t>: </a:t>
            </a:r>
            <a:r>
              <a:rPr lang="de-DE" dirty="0" err="1" smtClean="0"/>
              <a:t>testamentary</a:t>
            </a:r>
            <a:r>
              <a:rPr lang="de-DE" dirty="0" smtClean="0"/>
              <a:t> </a:t>
            </a:r>
            <a:r>
              <a:rPr lang="de-DE" dirty="0" err="1" smtClean="0"/>
              <a:t>freedom</a:t>
            </a:r>
            <a:r>
              <a:rPr lang="de-DE" dirty="0" smtClean="0"/>
              <a:t> versus </a:t>
            </a:r>
            <a:r>
              <a:rPr lang="de-DE" dirty="0" err="1" smtClean="0"/>
              <a:t>compulsory</a:t>
            </a:r>
            <a:r>
              <a:rPr lang="de-DE" dirty="0" smtClean="0"/>
              <a:t> </a:t>
            </a:r>
            <a:r>
              <a:rPr lang="de-DE" dirty="0" err="1" smtClean="0"/>
              <a:t>shares</a:t>
            </a:r>
            <a:r>
              <a:rPr lang="de-DE" dirty="0" smtClean="0"/>
              <a:t>)</a:t>
            </a:r>
          </a:p>
          <a:p>
            <a:pPr lvl="1"/>
            <a:r>
              <a:rPr lang="de-DE" dirty="0" err="1" smtClean="0"/>
              <a:t>based</a:t>
            </a:r>
            <a:r>
              <a:rPr lang="de-DE" dirty="0" smtClean="0"/>
              <a:t> on a </a:t>
            </a:r>
            <a:r>
              <a:rPr lang="de-DE" dirty="0" err="1" smtClean="0"/>
              <a:t>comparative</a:t>
            </a:r>
            <a:r>
              <a:rPr lang="de-DE" dirty="0" smtClean="0"/>
              <a:t> </a:t>
            </a:r>
            <a:r>
              <a:rPr lang="de-DE" dirty="0" err="1" smtClean="0"/>
              <a:t>analysis</a:t>
            </a:r>
            <a:endParaRPr lang="de-DE" dirty="0" smtClean="0"/>
          </a:p>
          <a:p>
            <a:pPr lvl="2"/>
            <a:r>
              <a:rPr lang="de-DE" dirty="0" err="1" smtClean="0"/>
              <a:t>focusing</a:t>
            </a:r>
            <a:r>
              <a:rPr lang="de-DE" dirty="0" smtClean="0"/>
              <a:t> on Austrian, German </a:t>
            </a:r>
            <a:r>
              <a:rPr lang="de-DE" dirty="0" err="1" smtClean="0"/>
              <a:t>and</a:t>
            </a:r>
            <a:r>
              <a:rPr lang="de-DE" dirty="0" smtClean="0"/>
              <a:t> Swiss </a:t>
            </a:r>
            <a:r>
              <a:rPr lang="de-DE" dirty="0" err="1" smtClean="0"/>
              <a:t>law</a:t>
            </a:r>
            <a:endParaRPr lang="de-DE" dirty="0" smtClean="0"/>
          </a:p>
          <a:p>
            <a:pPr lvl="2"/>
            <a:r>
              <a:rPr lang="de-DE" dirty="0" err="1" smtClean="0"/>
              <a:t>sharing</a:t>
            </a:r>
            <a:r>
              <a:rPr lang="de-DE" dirty="0" smtClean="0"/>
              <a:t> (</a:t>
            </a:r>
            <a:r>
              <a:rPr lang="de-DE" dirty="0" err="1" smtClean="0"/>
              <a:t>more</a:t>
            </a:r>
            <a:r>
              <a:rPr lang="de-DE" dirty="0" smtClean="0"/>
              <a:t> </a:t>
            </a:r>
            <a:r>
              <a:rPr lang="de-DE" dirty="0" err="1" smtClean="0"/>
              <a:t>or</a:t>
            </a:r>
            <a:r>
              <a:rPr lang="de-DE" dirty="0" smtClean="0"/>
              <a:t> </a:t>
            </a:r>
            <a:r>
              <a:rPr lang="de-DE" dirty="0" err="1" smtClean="0"/>
              <a:t>less</a:t>
            </a:r>
            <a:r>
              <a:rPr lang="de-DE" dirty="0" smtClean="0"/>
              <a:t>) „</a:t>
            </a:r>
            <a:r>
              <a:rPr lang="de-DE" dirty="0" err="1" smtClean="0"/>
              <a:t>common</a:t>
            </a:r>
            <a:r>
              <a:rPr lang="de-DE" dirty="0" smtClean="0"/>
              <a:t> </a:t>
            </a:r>
            <a:r>
              <a:rPr lang="de-DE" dirty="0" err="1" smtClean="0"/>
              <a:t>ground</a:t>
            </a:r>
            <a:r>
              <a:rPr lang="de-DE" dirty="0" smtClean="0"/>
              <a:t>“</a:t>
            </a:r>
          </a:p>
          <a:p>
            <a:pPr lvl="2"/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06236895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II. </a:t>
            </a:r>
            <a:r>
              <a:rPr lang="de-DE" dirty="0" err="1"/>
              <a:t>How</a:t>
            </a:r>
            <a:r>
              <a:rPr lang="de-DE" dirty="0"/>
              <a:t> </a:t>
            </a:r>
            <a:r>
              <a:rPr lang="de-DE" dirty="0" err="1"/>
              <a:t>it</a:t>
            </a:r>
            <a:r>
              <a:rPr lang="de-DE" dirty="0"/>
              <a:t> all </a:t>
            </a:r>
            <a:r>
              <a:rPr lang="de-DE" dirty="0" err="1"/>
              <a:t>started</a:t>
            </a:r>
            <a:endParaRPr lang="de-DE" dirty="0"/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166E51-7DC7-7047-B811-A7233D3B7FD6}" type="slidenum">
              <a:rPr lang="de-DE" smtClean="0"/>
              <a:pPr/>
              <a:t>11</a:t>
            </a:fld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Univ.-Prof. Dr. Martin Schauer</a:t>
            </a:r>
            <a:endParaRPr lang="de-AT" dirty="0"/>
          </a:p>
        </p:txBody>
      </p:sp>
      <p:sp>
        <p:nvSpPr>
          <p:cNvPr id="5" name="Inhaltsplatzhalter 4"/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pPr lvl="1"/>
            <a:r>
              <a:rPr lang="de-DE" dirty="0" smtClean="0"/>
              <a:t>Project </a:t>
            </a:r>
            <a:r>
              <a:rPr lang="de-DE" dirty="0" err="1" smtClean="0"/>
              <a:t>language</a:t>
            </a:r>
            <a:r>
              <a:rPr lang="de-DE" dirty="0" smtClean="0"/>
              <a:t>: German</a:t>
            </a:r>
          </a:p>
          <a:p>
            <a:pPr lvl="1"/>
            <a:r>
              <a:rPr lang="de-DE" dirty="0" smtClean="0"/>
              <a:t>Time </a:t>
            </a:r>
            <a:r>
              <a:rPr lang="de-DE" dirty="0" err="1" smtClean="0"/>
              <a:t>range</a:t>
            </a:r>
            <a:r>
              <a:rPr lang="de-DE" dirty="0" smtClean="0"/>
              <a:t>: </a:t>
            </a:r>
            <a:r>
              <a:rPr lang="de-DE" dirty="0" err="1" smtClean="0"/>
              <a:t>three</a:t>
            </a:r>
            <a:r>
              <a:rPr lang="de-DE" dirty="0" smtClean="0"/>
              <a:t> </a:t>
            </a:r>
            <a:r>
              <a:rPr lang="de-DE" dirty="0" err="1" smtClean="0"/>
              <a:t>years</a:t>
            </a:r>
            <a:endParaRPr lang="de-DE" dirty="0" smtClean="0"/>
          </a:p>
          <a:p>
            <a:r>
              <a:rPr lang="de-DE" dirty="0" smtClean="0"/>
              <a:t>2015: </a:t>
            </a:r>
            <a:r>
              <a:rPr lang="de-DE" dirty="0" err="1" smtClean="0"/>
              <a:t>Application</a:t>
            </a:r>
            <a:r>
              <a:rPr lang="de-DE" dirty="0" smtClean="0"/>
              <a:t> </a:t>
            </a:r>
            <a:r>
              <a:rPr lang="de-DE" dirty="0" err="1" smtClean="0"/>
              <a:t>for</a:t>
            </a:r>
            <a:r>
              <a:rPr lang="de-DE" dirty="0" smtClean="0"/>
              <a:t> </a:t>
            </a:r>
            <a:r>
              <a:rPr lang="de-DE" dirty="0" err="1" smtClean="0"/>
              <a:t>financial</a:t>
            </a:r>
            <a:r>
              <a:rPr lang="de-DE" dirty="0" smtClean="0"/>
              <a:t> </a:t>
            </a:r>
            <a:r>
              <a:rPr lang="de-DE" dirty="0" err="1" smtClean="0"/>
              <a:t>support</a:t>
            </a:r>
            <a:r>
              <a:rPr lang="de-DE" dirty="0" smtClean="0"/>
              <a:t> at </a:t>
            </a:r>
            <a:r>
              <a:rPr lang="de-DE" dirty="0" err="1" smtClean="0"/>
              <a:t>the</a:t>
            </a:r>
            <a:r>
              <a:rPr lang="de-DE" dirty="0" smtClean="0"/>
              <a:t> Austrian Science Fund </a:t>
            </a:r>
            <a:r>
              <a:rPr lang="de-DE" dirty="0" err="1" smtClean="0"/>
              <a:t>and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German Research </a:t>
            </a:r>
            <a:r>
              <a:rPr lang="de-DE" dirty="0" err="1" smtClean="0"/>
              <a:t>Foundation</a:t>
            </a:r>
            <a:endParaRPr lang="de-DE" dirty="0" smtClean="0"/>
          </a:p>
          <a:p>
            <a:pPr lvl="1"/>
            <a:r>
              <a:rPr lang="de-DE" dirty="0" err="1" smtClean="0"/>
              <a:t>application</a:t>
            </a:r>
            <a:r>
              <a:rPr lang="de-DE" dirty="0" smtClean="0"/>
              <a:t> was </a:t>
            </a:r>
            <a:r>
              <a:rPr lang="de-DE" dirty="0" err="1" smtClean="0"/>
              <a:t>approved</a:t>
            </a:r>
            <a:endParaRPr lang="de-DE" dirty="0" smtClean="0"/>
          </a:p>
          <a:p>
            <a:pPr lvl="2"/>
            <a:r>
              <a:rPr lang="de-DE" dirty="0" err="1" smtClean="0"/>
              <a:t>one</a:t>
            </a:r>
            <a:r>
              <a:rPr lang="de-DE" dirty="0" smtClean="0"/>
              <a:t> </a:t>
            </a:r>
            <a:r>
              <a:rPr lang="de-DE" dirty="0" err="1" smtClean="0"/>
              <a:t>research</a:t>
            </a:r>
            <a:r>
              <a:rPr lang="de-DE" dirty="0" smtClean="0"/>
              <a:t> </a:t>
            </a:r>
            <a:r>
              <a:rPr lang="de-DE" dirty="0" err="1" smtClean="0"/>
              <a:t>assistent</a:t>
            </a:r>
            <a:r>
              <a:rPr lang="de-DE" dirty="0" smtClean="0"/>
              <a:t> </a:t>
            </a:r>
            <a:r>
              <a:rPr lang="de-DE" dirty="0" err="1" smtClean="0"/>
              <a:t>for</a:t>
            </a:r>
            <a:r>
              <a:rPr lang="de-DE" dirty="0" smtClean="0"/>
              <a:t> </a:t>
            </a:r>
            <a:r>
              <a:rPr lang="de-DE" dirty="0" err="1" smtClean="0"/>
              <a:t>each</a:t>
            </a:r>
            <a:r>
              <a:rPr lang="de-DE" dirty="0" smtClean="0"/>
              <a:t> Austrian </a:t>
            </a:r>
            <a:r>
              <a:rPr lang="de-DE" dirty="0" err="1" smtClean="0"/>
              <a:t>and</a:t>
            </a:r>
            <a:r>
              <a:rPr lang="de-DE" dirty="0" smtClean="0"/>
              <a:t> German </a:t>
            </a:r>
            <a:r>
              <a:rPr lang="de-DE" dirty="0" err="1" smtClean="0"/>
              <a:t>applicant</a:t>
            </a:r>
            <a:r>
              <a:rPr lang="de-DE" dirty="0" smtClean="0"/>
              <a:t> </a:t>
            </a:r>
            <a:r>
              <a:rPr lang="de-DE" dirty="0" err="1" smtClean="0"/>
              <a:t>for</a:t>
            </a:r>
            <a:r>
              <a:rPr lang="de-DE" dirty="0" smtClean="0"/>
              <a:t> </a:t>
            </a:r>
            <a:r>
              <a:rPr lang="de-DE" dirty="0" err="1" smtClean="0"/>
              <a:t>three</a:t>
            </a:r>
            <a:r>
              <a:rPr lang="de-DE" dirty="0" smtClean="0"/>
              <a:t> </a:t>
            </a:r>
            <a:r>
              <a:rPr lang="de-DE" dirty="0" err="1" smtClean="0"/>
              <a:t>years</a:t>
            </a:r>
            <a:endParaRPr lang="de-DE" dirty="0" smtClean="0"/>
          </a:p>
          <a:p>
            <a:pPr lvl="2"/>
            <a:r>
              <a:rPr lang="de-DE" dirty="0" smtClean="0"/>
              <a:t>additional </a:t>
            </a:r>
            <a:r>
              <a:rPr lang="de-DE" dirty="0" err="1" smtClean="0"/>
              <a:t>funds</a:t>
            </a:r>
            <a:r>
              <a:rPr lang="de-DE" dirty="0" smtClean="0"/>
              <a:t> </a:t>
            </a:r>
            <a:r>
              <a:rPr lang="de-DE" dirty="0" err="1" smtClean="0"/>
              <a:t>for</a:t>
            </a:r>
            <a:r>
              <a:rPr lang="de-DE" dirty="0" smtClean="0"/>
              <a:t> </a:t>
            </a:r>
            <a:r>
              <a:rPr lang="de-DE" dirty="0" err="1" smtClean="0"/>
              <a:t>travel</a:t>
            </a:r>
            <a:r>
              <a:rPr lang="de-DE" dirty="0" smtClean="0"/>
              <a:t> </a:t>
            </a:r>
            <a:r>
              <a:rPr lang="de-DE" dirty="0" err="1" smtClean="0"/>
              <a:t>costs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76044091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III. </a:t>
            </a:r>
            <a:r>
              <a:rPr lang="de-DE" dirty="0" err="1" smtClean="0"/>
              <a:t>How</a:t>
            </a:r>
            <a:r>
              <a:rPr lang="de-DE" dirty="0" smtClean="0"/>
              <a:t> </a:t>
            </a:r>
            <a:r>
              <a:rPr lang="de-DE" dirty="0" err="1" smtClean="0"/>
              <a:t>we</a:t>
            </a:r>
            <a:r>
              <a:rPr lang="de-DE" dirty="0" smtClean="0"/>
              <a:t> </a:t>
            </a:r>
            <a:r>
              <a:rPr lang="de-DE" dirty="0" err="1" smtClean="0"/>
              <a:t>worked</a:t>
            </a:r>
            <a:endParaRPr lang="de-DE" dirty="0"/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166E51-7DC7-7047-B811-A7233D3B7FD6}" type="slidenum">
              <a:rPr lang="de-DE" smtClean="0"/>
              <a:pPr/>
              <a:t>12</a:t>
            </a:fld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Univ.-Prof. Dr. Martin Schauer</a:t>
            </a:r>
            <a:endParaRPr lang="de-AT" dirty="0"/>
          </a:p>
        </p:txBody>
      </p:sp>
      <p:sp>
        <p:nvSpPr>
          <p:cNvPr id="5" name="Inhaltsplatzhalter 4"/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de-DE" dirty="0" smtClean="0"/>
              <a:t>2016-2019: </a:t>
            </a:r>
            <a:r>
              <a:rPr lang="de-DE" dirty="0" err="1" smtClean="0"/>
              <a:t>work</a:t>
            </a:r>
            <a:r>
              <a:rPr lang="de-DE" dirty="0" smtClean="0"/>
              <a:t> on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project</a:t>
            </a:r>
            <a:endParaRPr lang="de-DE" dirty="0" smtClean="0"/>
          </a:p>
          <a:p>
            <a:r>
              <a:rPr lang="de-DE" dirty="0" err="1" smtClean="0"/>
              <a:t>Defining„stages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life</a:t>
            </a:r>
            <a:r>
              <a:rPr lang="de-DE" dirty="0" smtClean="0"/>
              <a:t>“ (Lebensphasen) </a:t>
            </a:r>
            <a:r>
              <a:rPr lang="de-DE" dirty="0" err="1" smtClean="0"/>
              <a:t>as</a:t>
            </a:r>
            <a:r>
              <a:rPr lang="de-DE" dirty="0" smtClean="0"/>
              <a:t> a </a:t>
            </a:r>
            <a:r>
              <a:rPr lang="de-DE" dirty="0" err="1" smtClean="0"/>
              <a:t>core</a:t>
            </a:r>
            <a:r>
              <a:rPr lang="de-DE" dirty="0" smtClean="0"/>
              <a:t> </a:t>
            </a:r>
            <a:r>
              <a:rPr lang="de-DE" dirty="0" err="1" smtClean="0"/>
              <a:t>element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projects</a:t>
            </a:r>
            <a:endParaRPr lang="de-DE" dirty="0" smtClean="0"/>
          </a:p>
          <a:p>
            <a:pPr lvl="1"/>
            <a:r>
              <a:rPr lang="de-DE" dirty="0" err="1" smtClean="0"/>
              <a:t>which</a:t>
            </a:r>
            <a:r>
              <a:rPr lang="de-DE" dirty="0" smtClean="0"/>
              <a:t> </a:t>
            </a:r>
            <a:r>
              <a:rPr lang="de-DE" dirty="0" err="1" smtClean="0"/>
              <a:t>stages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life</a:t>
            </a:r>
            <a:r>
              <a:rPr lang="de-DE" dirty="0" smtClean="0"/>
              <a:t> </a:t>
            </a:r>
            <a:r>
              <a:rPr lang="de-DE" dirty="0" err="1" smtClean="0"/>
              <a:t>may</a:t>
            </a:r>
            <a:r>
              <a:rPr lang="de-DE" dirty="0" smtClean="0"/>
              <a:t> </a:t>
            </a:r>
            <a:r>
              <a:rPr lang="de-DE" dirty="0" err="1" smtClean="0"/>
              <a:t>create</a:t>
            </a:r>
            <a:r>
              <a:rPr lang="de-DE" dirty="0" smtClean="0"/>
              <a:t> a </a:t>
            </a:r>
            <a:r>
              <a:rPr lang="de-DE" dirty="0" err="1" smtClean="0"/>
              <a:t>specific</a:t>
            </a:r>
            <a:r>
              <a:rPr lang="de-DE" dirty="0" smtClean="0"/>
              <a:t> </a:t>
            </a:r>
            <a:r>
              <a:rPr lang="de-DE" dirty="0" err="1" smtClean="0"/>
              <a:t>need</a:t>
            </a:r>
            <a:r>
              <a:rPr lang="de-DE" dirty="0" smtClean="0"/>
              <a:t> </a:t>
            </a:r>
            <a:r>
              <a:rPr lang="de-DE" dirty="0" err="1" smtClean="0"/>
              <a:t>for</a:t>
            </a:r>
            <a:r>
              <a:rPr lang="de-DE" dirty="0" smtClean="0"/>
              <a:t> </a:t>
            </a:r>
            <a:r>
              <a:rPr lang="de-DE" dirty="0" err="1" smtClean="0"/>
              <a:t>estate</a:t>
            </a:r>
            <a:r>
              <a:rPr lang="de-DE" dirty="0" smtClean="0"/>
              <a:t> </a:t>
            </a:r>
            <a:r>
              <a:rPr lang="de-DE" dirty="0" err="1" smtClean="0"/>
              <a:t>planning</a:t>
            </a:r>
            <a:r>
              <a:rPr lang="de-DE" dirty="0" smtClean="0"/>
              <a:t>?</a:t>
            </a:r>
          </a:p>
          <a:p>
            <a:pPr lvl="2"/>
            <a:r>
              <a:rPr lang="de-DE" dirty="0" err="1" smtClean="0"/>
              <a:t>marriage</a:t>
            </a:r>
            <a:r>
              <a:rPr lang="de-DE" dirty="0" smtClean="0"/>
              <a:t> </a:t>
            </a:r>
            <a:r>
              <a:rPr lang="de-DE" dirty="0" err="1" smtClean="0"/>
              <a:t>or</a:t>
            </a:r>
            <a:r>
              <a:rPr lang="de-DE" dirty="0" smtClean="0"/>
              <a:t> </a:t>
            </a:r>
            <a:r>
              <a:rPr lang="de-DE" dirty="0" err="1" smtClean="0"/>
              <a:t>entering</a:t>
            </a:r>
            <a:r>
              <a:rPr lang="de-DE" dirty="0" smtClean="0"/>
              <a:t> </a:t>
            </a:r>
            <a:r>
              <a:rPr lang="de-DE" dirty="0" err="1" smtClean="0"/>
              <a:t>into</a:t>
            </a:r>
            <a:r>
              <a:rPr lang="de-DE" dirty="0" smtClean="0"/>
              <a:t> a </a:t>
            </a:r>
            <a:r>
              <a:rPr lang="de-DE" dirty="0" err="1" smtClean="0"/>
              <a:t>partnership</a:t>
            </a:r>
            <a:endParaRPr lang="de-DE" dirty="0" smtClean="0"/>
          </a:p>
          <a:p>
            <a:pPr lvl="2"/>
            <a:r>
              <a:rPr lang="de-DE" dirty="0" err="1" smtClean="0"/>
              <a:t>parenthood</a:t>
            </a:r>
            <a:r>
              <a:rPr lang="de-DE" dirty="0" smtClean="0"/>
              <a:t> (</a:t>
            </a:r>
            <a:r>
              <a:rPr lang="de-DE" dirty="0" err="1" smtClean="0"/>
              <a:t>younger</a:t>
            </a:r>
            <a:r>
              <a:rPr lang="de-DE" dirty="0" smtClean="0"/>
              <a:t> </a:t>
            </a:r>
            <a:r>
              <a:rPr lang="de-DE" dirty="0" err="1" smtClean="0"/>
              <a:t>family</a:t>
            </a:r>
            <a:r>
              <a:rPr lang="de-DE" dirty="0" smtClean="0"/>
              <a:t> </a:t>
            </a:r>
            <a:r>
              <a:rPr lang="de-DE" dirty="0" err="1" smtClean="0"/>
              <a:t>with</a:t>
            </a:r>
            <a:r>
              <a:rPr lang="de-DE" dirty="0" smtClean="0"/>
              <a:t> </a:t>
            </a:r>
            <a:r>
              <a:rPr lang="de-DE" dirty="0" err="1" smtClean="0"/>
              <a:t>minors</a:t>
            </a:r>
            <a:r>
              <a:rPr lang="de-DE" dirty="0" smtClean="0"/>
              <a:t>)</a:t>
            </a:r>
          </a:p>
          <a:p>
            <a:pPr lvl="2"/>
            <a:r>
              <a:rPr lang="de-DE" dirty="0" err="1" smtClean="0"/>
              <a:t>divorce</a:t>
            </a:r>
            <a:r>
              <a:rPr lang="de-DE" dirty="0" smtClean="0"/>
              <a:t> </a:t>
            </a:r>
            <a:r>
              <a:rPr lang="de-DE" dirty="0" err="1" smtClean="0"/>
              <a:t>or</a:t>
            </a:r>
            <a:r>
              <a:rPr lang="de-DE" dirty="0" smtClean="0"/>
              <a:t> </a:t>
            </a:r>
            <a:r>
              <a:rPr lang="de-DE" dirty="0" err="1" smtClean="0"/>
              <a:t>ending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a </a:t>
            </a:r>
            <a:r>
              <a:rPr lang="de-DE" dirty="0" err="1" smtClean="0"/>
              <a:t>partnership</a:t>
            </a:r>
            <a:endParaRPr lang="de-DE" dirty="0" smtClean="0"/>
          </a:p>
          <a:p>
            <a:pPr lvl="2"/>
            <a:r>
              <a:rPr lang="de-DE" dirty="0" err="1" smtClean="0"/>
              <a:t>passing</a:t>
            </a:r>
            <a:r>
              <a:rPr lang="de-DE" dirty="0" smtClean="0"/>
              <a:t> on </a:t>
            </a:r>
            <a:r>
              <a:rPr lang="de-DE" dirty="0" err="1" smtClean="0"/>
              <a:t>assets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next</a:t>
            </a:r>
            <a:r>
              <a:rPr lang="de-DE" dirty="0" smtClean="0"/>
              <a:t> </a:t>
            </a:r>
            <a:r>
              <a:rPr lang="de-DE" dirty="0" err="1" smtClean="0"/>
              <a:t>generation</a:t>
            </a:r>
            <a:r>
              <a:rPr lang="de-DE" dirty="0" smtClean="0"/>
              <a:t> </a:t>
            </a:r>
            <a:r>
              <a:rPr lang="de-DE" i="1" dirty="0" err="1" smtClean="0"/>
              <a:t>inter</a:t>
            </a:r>
            <a:r>
              <a:rPr lang="de-DE" i="1" dirty="0" smtClean="0"/>
              <a:t> </a:t>
            </a:r>
            <a:r>
              <a:rPr lang="de-DE" i="1" dirty="0" err="1" smtClean="0"/>
              <a:t>vivos</a:t>
            </a:r>
            <a:endParaRPr lang="de-DE" i="1" dirty="0" smtClean="0"/>
          </a:p>
          <a:p>
            <a:pPr lvl="2"/>
            <a:r>
              <a:rPr lang="de-DE" dirty="0" err="1" smtClean="0"/>
              <a:t>passing</a:t>
            </a:r>
            <a:r>
              <a:rPr lang="de-DE" dirty="0" smtClean="0"/>
              <a:t> on </a:t>
            </a:r>
            <a:r>
              <a:rPr lang="de-DE" dirty="0" err="1" smtClean="0"/>
              <a:t>assets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next</a:t>
            </a:r>
            <a:r>
              <a:rPr lang="de-DE" dirty="0" smtClean="0"/>
              <a:t> </a:t>
            </a:r>
            <a:r>
              <a:rPr lang="de-DE" dirty="0" err="1" smtClean="0"/>
              <a:t>generation</a:t>
            </a:r>
            <a:r>
              <a:rPr lang="de-DE" dirty="0" smtClean="0"/>
              <a:t> upon </a:t>
            </a:r>
            <a:r>
              <a:rPr lang="de-DE" dirty="0" err="1" smtClean="0"/>
              <a:t>death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67854996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III</a:t>
            </a:r>
            <a:r>
              <a:rPr lang="de-DE" dirty="0"/>
              <a:t>. </a:t>
            </a:r>
            <a:r>
              <a:rPr lang="de-DE" dirty="0" err="1"/>
              <a:t>How</a:t>
            </a:r>
            <a:r>
              <a:rPr lang="de-DE" dirty="0"/>
              <a:t> </a:t>
            </a:r>
            <a:r>
              <a:rPr lang="de-DE" dirty="0" err="1" smtClean="0"/>
              <a:t>we</a:t>
            </a:r>
            <a:r>
              <a:rPr lang="de-DE" dirty="0" smtClean="0"/>
              <a:t> </a:t>
            </a:r>
            <a:r>
              <a:rPr lang="de-DE" dirty="0" err="1" smtClean="0"/>
              <a:t>worked</a:t>
            </a:r>
            <a:endParaRPr lang="de-DE" dirty="0"/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166E51-7DC7-7047-B811-A7233D3B7FD6}" type="slidenum">
              <a:rPr lang="de-DE" smtClean="0"/>
              <a:pPr/>
              <a:t>13</a:t>
            </a:fld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Univ.-Prof. Dr. Martin Schauer</a:t>
            </a:r>
            <a:endParaRPr lang="de-AT" dirty="0"/>
          </a:p>
        </p:txBody>
      </p:sp>
      <p:sp>
        <p:nvSpPr>
          <p:cNvPr id="5" name="Inhaltsplatzhalter 4"/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de-DE" dirty="0" err="1" smtClean="0"/>
              <a:t>Preparation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a </a:t>
            </a:r>
            <a:r>
              <a:rPr lang="de-DE" dirty="0" err="1" smtClean="0"/>
              <a:t>questionnaire</a:t>
            </a:r>
            <a:endParaRPr lang="de-DE" dirty="0" smtClean="0"/>
          </a:p>
          <a:p>
            <a:pPr lvl="1"/>
            <a:r>
              <a:rPr lang="de-DE" dirty="0" err="1" smtClean="0"/>
              <a:t>commonly</a:t>
            </a:r>
            <a:r>
              <a:rPr lang="de-DE" dirty="0" smtClean="0"/>
              <a:t> </a:t>
            </a:r>
            <a:r>
              <a:rPr lang="de-DE" dirty="0" err="1" smtClean="0"/>
              <a:t>used</a:t>
            </a:r>
            <a:r>
              <a:rPr lang="de-DE" dirty="0" smtClean="0"/>
              <a:t> in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field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comparative</a:t>
            </a:r>
            <a:r>
              <a:rPr lang="de-DE" dirty="0" smtClean="0"/>
              <a:t> </a:t>
            </a:r>
            <a:r>
              <a:rPr lang="de-DE" dirty="0" err="1" smtClean="0"/>
              <a:t>law</a:t>
            </a:r>
            <a:endParaRPr lang="de-DE" dirty="0" smtClean="0"/>
          </a:p>
          <a:p>
            <a:pPr lvl="1"/>
            <a:r>
              <a:rPr lang="de-DE" dirty="0" err="1" smtClean="0"/>
              <a:t>questions</a:t>
            </a:r>
            <a:r>
              <a:rPr lang="de-DE" dirty="0" smtClean="0"/>
              <a:t> </a:t>
            </a:r>
            <a:r>
              <a:rPr lang="de-DE" dirty="0" err="1" smtClean="0"/>
              <a:t>addressed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national </a:t>
            </a:r>
            <a:r>
              <a:rPr lang="de-DE" dirty="0" err="1" smtClean="0"/>
              <a:t>reporters</a:t>
            </a:r>
            <a:r>
              <a:rPr lang="de-DE" dirty="0" smtClean="0"/>
              <a:t> on </a:t>
            </a:r>
            <a:r>
              <a:rPr lang="de-DE" dirty="0" err="1" smtClean="0"/>
              <a:t>the</a:t>
            </a:r>
            <a:r>
              <a:rPr lang="de-DE" dirty="0" smtClean="0"/>
              <a:t> legal </a:t>
            </a:r>
            <a:r>
              <a:rPr lang="de-DE" dirty="0" err="1" smtClean="0"/>
              <a:t>framework</a:t>
            </a:r>
            <a:r>
              <a:rPr lang="de-DE" dirty="0" smtClean="0"/>
              <a:t> in </a:t>
            </a:r>
            <a:r>
              <a:rPr lang="de-DE" dirty="0" err="1" smtClean="0"/>
              <a:t>their</a:t>
            </a:r>
            <a:r>
              <a:rPr lang="de-DE" dirty="0" smtClean="0"/>
              <a:t> </a:t>
            </a:r>
            <a:r>
              <a:rPr lang="de-DE" dirty="0" err="1" smtClean="0"/>
              <a:t>domestic</a:t>
            </a:r>
            <a:r>
              <a:rPr lang="de-DE" dirty="0" smtClean="0"/>
              <a:t> </a:t>
            </a:r>
            <a:r>
              <a:rPr lang="de-DE" dirty="0" err="1" smtClean="0"/>
              <a:t>law</a:t>
            </a:r>
            <a:endParaRPr lang="de-DE" dirty="0" smtClean="0"/>
          </a:p>
          <a:p>
            <a:pPr lvl="2"/>
            <a:r>
              <a:rPr lang="de-DE" dirty="0" err="1" smtClean="0"/>
              <a:t>questionnaire</a:t>
            </a:r>
            <a:r>
              <a:rPr lang="de-DE" dirty="0" smtClean="0"/>
              <a:t> </a:t>
            </a:r>
            <a:r>
              <a:rPr lang="de-DE" dirty="0" err="1" smtClean="0"/>
              <a:t>has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be</a:t>
            </a:r>
            <a:r>
              <a:rPr lang="de-DE" dirty="0" smtClean="0"/>
              <a:t> </a:t>
            </a:r>
            <a:r>
              <a:rPr lang="de-DE" dirty="0" err="1" smtClean="0"/>
              <a:t>standardized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make</a:t>
            </a:r>
            <a:r>
              <a:rPr lang="de-DE" dirty="0" smtClean="0"/>
              <a:t> </a:t>
            </a:r>
            <a:r>
              <a:rPr lang="de-DE" dirty="0" err="1" smtClean="0"/>
              <a:t>results</a:t>
            </a:r>
            <a:r>
              <a:rPr lang="de-DE" dirty="0" smtClean="0"/>
              <a:t> </a:t>
            </a:r>
            <a:r>
              <a:rPr lang="de-DE" dirty="0" err="1" smtClean="0"/>
              <a:t>comparable</a:t>
            </a:r>
            <a:endParaRPr lang="de-DE" dirty="0" smtClean="0"/>
          </a:p>
          <a:p>
            <a:pPr lvl="1"/>
            <a:r>
              <a:rPr lang="de-DE" dirty="0" err="1" smtClean="0"/>
              <a:t>questionnaire</a:t>
            </a:r>
            <a:r>
              <a:rPr lang="de-DE" dirty="0" smtClean="0"/>
              <a:t> </a:t>
            </a:r>
            <a:r>
              <a:rPr lang="de-DE" dirty="0" err="1" smtClean="0"/>
              <a:t>had</a:t>
            </a:r>
            <a:r>
              <a:rPr lang="de-DE" dirty="0" smtClean="0"/>
              <a:t> </a:t>
            </a:r>
            <a:r>
              <a:rPr lang="de-DE" dirty="0" err="1" smtClean="0"/>
              <a:t>five</a:t>
            </a:r>
            <a:r>
              <a:rPr lang="de-DE" dirty="0" smtClean="0"/>
              <a:t> </a:t>
            </a:r>
            <a:r>
              <a:rPr lang="de-DE" dirty="0" err="1" smtClean="0"/>
              <a:t>chapters</a:t>
            </a:r>
            <a:r>
              <a:rPr lang="de-DE" dirty="0" smtClean="0"/>
              <a:t> (</a:t>
            </a:r>
            <a:r>
              <a:rPr lang="de-DE" dirty="0" err="1" smtClean="0"/>
              <a:t>based</a:t>
            </a:r>
            <a:r>
              <a:rPr lang="de-DE" dirty="0" smtClean="0"/>
              <a:t> on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stages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life</a:t>
            </a:r>
            <a:r>
              <a:rPr lang="de-DE" dirty="0" smtClean="0"/>
              <a:t>)</a:t>
            </a:r>
          </a:p>
          <a:p>
            <a:pPr lvl="1"/>
            <a:r>
              <a:rPr lang="de-DE" dirty="0" err="1" smtClean="0"/>
              <a:t>examples</a:t>
            </a:r>
            <a:r>
              <a:rPr lang="de-DE" dirty="0" smtClean="0"/>
              <a:t>:</a:t>
            </a:r>
          </a:p>
          <a:p>
            <a:pPr lvl="2"/>
            <a:r>
              <a:rPr lang="de-DE" dirty="0" smtClean="0"/>
              <a:t>Stage 1: In </a:t>
            </a:r>
            <a:r>
              <a:rPr lang="de-DE" dirty="0" err="1" smtClean="0"/>
              <a:t>your</a:t>
            </a:r>
            <a:r>
              <a:rPr lang="de-DE" dirty="0" smtClean="0"/>
              <a:t> legal </a:t>
            </a:r>
            <a:r>
              <a:rPr lang="de-DE" dirty="0" err="1" smtClean="0"/>
              <a:t>system</a:t>
            </a:r>
            <a:r>
              <a:rPr lang="de-DE" dirty="0" smtClean="0"/>
              <a:t>, </a:t>
            </a:r>
            <a:r>
              <a:rPr lang="de-DE" dirty="0" err="1" smtClean="0"/>
              <a:t>does</a:t>
            </a:r>
            <a:r>
              <a:rPr lang="de-DE" dirty="0" smtClean="0"/>
              <a:t> </a:t>
            </a:r>
            <a:r>
              <a:rPr lang="de-DE" dirty="0" err="1" smtClean="0"/>
              <a:t>entering</a:t>
            </a:r>
            <a:r>
              <a:rPr lang="de-DE" dirty="0" smtClean="0"/>
              <a:t> </a:t>
            </a:r>
            <a:r>
              <a:rPr lang="de-DE" dirty="0" err="1" smtClean="0"/>
              <a:t>into</a:t>
            </a:r>
            <a:r>
              <a:rPr lang="de-DE" dirty="0" smtClean="0"/>
              <a:t> a </a:t>
            </a:r>
            <a:r>
              <a:rPr lang="de-DE" dirty="0" err="1" smtClean="0"/>
              <a:t>partnership</a:t>
            </a:r>
            <a:r>
              <a:rPr lang="de-DE" dirty="0" smtClean="0"/>
              <a:t> </a:t>
            </a:r>
            <a:r>
              <a:rPr lang="de-DE" dirty="0" err="1" smtClean="0"/>
              <a:t>have</a:t>
            </a:r>
            <a:r>
              <a:rPr lang="de-DE" dirty="0" smtClean="0"/>
              <a:t> </a:t>
            </a:r>
            <a:r>
              <a:rPr lang="de-DE" dirty="0" err="1" smtClean="0"/>
              <a:t>any</a:t>
            </a:r>
            <a:r>
              <a:rPr lang="de-DE" dirty="0" smtClean="0"/>
              <a:t> </a:t>
            </a:r>
            <a:r>
              <a:rPr lang="de-DE" dirty="0" err="1" smtClean="0"/>
              <a:t>consequences</a:t>
            </a:r>
            <a:r>
              <a:rPr lang="de-DE" dirty="0" smtClean="0"/>
              <a:t> </a:t>
            </a:r>
            <a:r>
              <a:rPr lang="de-DE" dirty="0" err="1" smtClean="0"/>
              <a:t>regarding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patrimonial </a:t>
            </a:r>
            <a:r>
              <a:rPr lang="de-DE" dirty="0" err="1" smtClean="0"/>
              <a:t>relations</a:t>
            </a:r>
            <a:r>
              <a:rPr lang="de-DE" dirty="0" smtClean="0"/>
              <a:t> </a:t>
            </a:r>
            <a:r>
              <a:rPr lang="de-DE" dirty="0" err="1" smtClean="0"/>
              <a:t>between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partners</a:t>
            </a:r>
            <a:r>
              <a:rPr lang="de-DE" dirty="0" smtClean="0"/>
              <a:t>? </a:t>
            </a:r>
            <a:r>
              <a:rPr lang="de-DE" dirty="0" err="1" smtClean="0"/>
              <a:t>Which</a:t>
            </a:r>
            <a:r>
              <a:rPr lang="de-DE" dirty="0" smtClean="0"/>
              <a:t> </a:t>
            </a:r>
            <a:r>
              <a:rPr lang="de-DE" dirty="0" err="1" smtClean="0"/>
              <a:t>possibilities</a:t>
            </a:r>
            <a:r>
              <a:rPr lang="de-DE" dirty="0" smtClean="0"/>
              <a:t> </a:t>
            </a:r>
            <a:r>
              <a:rPr lang="de-DE" dirty="0" err="1" smtClean="0"/>
              <a:t>are</a:t>
            </a:r>
            <a:r>
              <a:rPr lang="de-DE" dirty="0" smtClean="0"/>
              <a:t> </a:t>
            </a:r>
            <a:r>
              <a:rPr lang="de-DE" dirty="0" err="1" smtClean="0"/>
              <a:t>there</a:t>
            </a:r>
            <a:r>
              <a:rPr lang="de-DE" dirty="0" smtClean="0"/>
              <a:t> </a:t>
            </a:r>
            <a:r>
              <a:rPr lang="de-DE" dirty="0" err="1" smtClean="0"/>
              <a:t>for</a:t>
            </a:r>
            <a:r>
              <a:rPr lang="de-DE" dirty="0" smtClean="0"/>
              <a:t> </a:t>
            </a:r>
            <a:r>
              <a:rPr lang="de-DE" dirty="0" err="1" smtClean="0"/>
              <a:t>contractual</a:t>
            </a:r>
            <a:r>
              <a:rPr lang="de-DE" dirty="0" smtClean="0"/>
              <a:t> </a:t>
            </a:r>
            <a:r>
              <a:rPr lang="de-DE" dirty="0" err="1" smtClean="0"/>
              <a:t>arrangements</a:t>
            </a:r>
            <a:r>
              <a:rPr lang="de-DE" dirty="0" smtClean="0"/>
              <a:t>?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50862628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III. </a:t>
            </a:r>
            <a:r>
              <a:rPr lang="de-DE" dirty="0" err="1"/>
              <a:t>How</a:t>
            </a:r>
            <a:r>
              <a:rPr lang="de-DE" dirty="0"/>
              <a:t> </a:t>
            </a:r>
            <a:r>
              <a:rPr lang="de-DE" dirty="0" err="1"/>
              <a:t>we</a:t>
            </a:r>
            <a:r>
              <a:rPr lang="de-DE" dirty="0"/>
              <a:t> </a:t>
            </a:r>
            <a:r>
              <a:rPr lang="de-DE" dirty="0" err="1"/>
              <a:t>worked</a:t>
            </a:r>
            <a:endParaRPr lang="de-DE" dirty="0"/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166E51-7DC7-7047-B811-A7233D3B7FD6}" type="slidenum">
              <a:rPr lang="de-DE" smtClean="0"/>
              <a:pPr/>
              <a:t>14</a:t>
            </a:fld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Univ.-Prof. Dr. Martin Schauer</a:t>
            </a:r>
            <a:endParaRPr lang="de-AT" dirty="0"/>
          </a:p>
        </p:txBody>
      </p:sp>
      <p:sp>
        <p:nvSpPr>
          <p:cNvPr id="5" name="Inhaltsplatzhalter 4"/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pPr lvl="2"/>
            <a:r>
              <a:rPr lang="de-DE" dirty="0" smtClean="0"/>
              <a:t>Stage 3: </a:t>
            </a:r>
            <a:r>
              <a:rPr lang="de-DE" dirty="0" err="1" smtClean="0"/>
              <a:t>What</a:t>
            </a:r>
            <a:r>
              <a:rPr lang="de-DE" dirty="0" smtClean="0"/>
              <a:t> </a:t>
            </a:r>
            <a:r>
              <a:rPr lang="de-DE" dirty="0" err="1" smtClean="0"/>
              <a:t>is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legal </a:t>
            </a:r>
            <a:r>
              <a:rPr lang="de-DE" dirty="0" err="1" smtClean="0"/>
              <a:t>framework</a:t>
            </a:r>
            <a:r>
              <a:rPr lang="de-DE" dirty="0" smtClean="0"/>
              <a:t> </a:t>
            </a:r>
            <a:r>
              <a:rPr lang="de-DE" dirty="0" err="1" smtClean="0"/>
              <a:t>for</a:t>
            </a:r>
            <a:r>
              <a:rPr lang="de-DE" dirty="0" smtClean="0"/>
              <a:t> a </a:t>
            </a:r>
            <a:r>
              <a:rPr lang="de-DE" dirty="0" err="1" smtClean="0"/>
              <a:t>divorce</a:t>
            </a:r>
            <a:r>
              <a:rPr lang="de-DE" dirty="0" smtClean="0"/>
              <a:t>? </a:t>
            </a:r>
            <a:r>
              <a:rPr lang="de-DE" dirty="0" err="1" smtClean="0"/>
              <a:t>Is</a:t>
            </a:r>
            <a:r>
              <a:rPr lang="de-DE" dirty="0" smtClean="0"/>
              <a:t> </a:t>
            </a:r>
            <a:r>
              <a:rPr lang="de-DE" dirty="0" err="1" smtClean="0"/>
              <a:t>there</a:t>
            </a:r>
            <a:r>
              <a:rPr lang="de-DE" dirty="0" smtClean="0"/>
              <a:t> a </a:t>
            </a:r>
            <a:r>
              <a:rPr lang="de-DE" dirty="0" err="1" smtClean="0"/>
              <a:t>divorce</a:t>
            </a:r>
            <a:r>
              <a:rPr lang="de-DE" dirty="0" smtClean="0"/>
              <a:t> </a:t>
            </a:r>
            <a:r>
              <a:rPr lang="de-DE" dirty="0" err="1" smtClean="0"/>
              <a:t>by</a:t>
            </a:r>
            <a:r>
              <a:rPr lang="de-DE" dirty="0" smtClean="0"/>
              <a:t> mutual </a:t>
            </a:r>
            <a:r>
              <a:rPr lang="de-DE" dirty="0" err="1" smtClean="0"/>
              <a:t>consent</a:t>
            </a:r>
            <a:r>
              <a:rPr lang="de-DE" dirty="0" smtClean="0"/>
              <a:t>?</a:t>
            </a:r>
            <a:r>
              <a:rPr lang="de-DE" dirty="0"/>
              <a:t> </a:t>
            </a:r>
            <a:r>
              <a:rPr lang="de-DE" dirty="0" err="1" smtClean="0"/>
              <a:t>What</a:t>
            </a:r>
            <a:r>
              <a:rPr lang="de-DE" dirty="0" smtClean="0"/>
              <a:t> </a:t>
            </a:r>
            <a:r>
              <a:rPr lang="de-DE" dirty="0" err="1" smtClean="0"/>
              <a:t>are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principles</a:t>
            </a:r>
            <a:r>
              <a:rPr lang="de-DE" dirty="0" smtClean="0"/>
              <a:t> </a:t>
            </a:r>
            <a:r>
              <a:rPr lang="de-DE" dirty="0" err="1" smtClean="0"/>
              <a:t>for</a:t>
            </a:r>
            <a:r>
              <a:rPr lang="de-DE" dirty="0" smtClean="0"/>
              <a:t> </a:t>
            </a:r>
            <a:r>
              <a:rPr lang="de-DE" dirty="0" err="1" smtClean="0"/>
              <a:t>dividing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assets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divorced</a:t>
            </a:r>
            <a:r>
              <a:rPr lang="de-DE" dirty="0" smtClean="0"/>
              <a:t> </a:t>
            </a:r>
            <a:r>
              <a:rPr lang="de-DE" dirty="0" err="1" smtClean="0"/>
              <a:t>partners</a:t>
            </a:r>
            <a:r>
              <a:rPr lang="de-DE" dirty="0" smtClean="0"/>
              <a:t>? Are </a:t>
            </a:r>
            <a:r>
              <a:rPr lang="de-DE" dirty="0" err="1" smtClean="0"/>
              <a:t>pre-nuptial</a:t>
            </a:r>
            <a:r>
              <a:rPr lang="de-DE" dirty="0" smtClean="0"/>
              <a:t> </a:t>
            </a:r>
            <a:r>
              <a:rPr lang="de-DE" dirty="0" err="1" smtClean="0"/>
              <a:t>agreements</a:t>
            </a:r>
            <a:r>
              <a:rPr lang="de-DE" dirty="0" smtClean="0"/>
              <a:t> </a:t>
            </a:r>
            <a:r>
              <a:rPr lang="de-DE" dirty="0" err="1" smtClean="0"/>
              <a:t>binding</a:t>
            </a:r>
            <a:r>
              <a:rPr lang="de-DE" dirty="0" smtClean="0"/>
              <a:t> in </a:t>
            </a:r>
            <a:r>
              <a:rPr lang="de-DE" dirty="0" err="1" smtClean="0"/>
              <a:t>case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a </a:t>
            </a:r>
            <a:r>
              <a:rPr lang="de-DE" dirty="0" err="1" smtClean="0"/>
              <a:t>divorce</a:t>
            </a:r>
            <a:r>
              <a:rPr lang="de-DE" dirty="0" smtClean="0"/>
              <a:t>?</a:t>
            </a:r>
          </a:p>
          <a:p>
            <a:pPr lvl="2"/>
            <a:r>
              <a:rPr lang="de-DE" dirty="0" smtClean="0"/>
              <a:t>Stage 4: </a:t>
            </a:r>
            <a:r>
              <a:rPr lang="de-DE" dirty="0" err="1" smtClean="0"/>
              <a:t>What</a:t>
            </a:r>
            <a:r>
              <a:rPr lang="de-DE" dirty="0" smtClean="0"/>
              <a:t> </a:t>
            </a:r>
            <a:r>
              <a:rPr lang="de-DE" dirty="0" err="1" smtClean="0"/>
              <a:t>are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legal </a:t>
            </a:r>
            <a:r>
              <a:rPr lang="de-DE" dirty="0" err="1" smtClean="0"/>
              <a:t>instruments</a:t>
            </a:r>
            <a:r>
              <a:rPr lang="de-DE" dirty="0" smtClean="0"/>
              <a:t> </a:t>
            </a:r>
            <a:r>
              <a:rPr lang="de-DE" dirty="0" err="1" smtClean="0"/>
              <a:t>for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representation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a </a:t>
            </a:r>
            <a:r>
              <a:rPr lang="de-DE" dirty="0" err="1" smtClean="0"/>
              <a:t>person</a:t>
            </a:r>
            <a:r>
              <a:rPr lang="de-DE" dirty="0" smtClean="0"/>
              <a:t> in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case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illness</a:t>
            </a:r>
            <a:r>
              <a:rPr lang="de-DE" dirty="0" smtClean="0"/>
              <a:t> </a:t>
            </a:r>
            <a:r>
              <a:rPr lang="de-DE" dirty="0" err="1" smtClean="0"/>
              <a:t>or</a:t>
            </a:r>
            <a:r>
              <a:rPr lang="de-DE" dirty="0" smtClean="0"/>
              <a:t> due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age</a:t>
            </a:r>
            <a:r>
              <a:rPr lang="de-DE" dirty="0" smtClean="0"/>
              <a:t>?  </a:t>
            </a:r>
            <a:r>
              <a:rPr lang="de-DE" dirty="0" err="1" smtClean="0"/>
              <a:t>What</a:t>
            </a:r>
            <a:r>
              <a:rPr lang="de-DE" dirty="0" smtClean="0"/>
              <a:t> </a:t>
            </a:r>
            <a:r>
              <a:rPr lang="de-DE" dirty="0" err="1" smtClean="0"/>
              <a:t>is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legal </a:t>
            </a:r>
            <a:r>
              <a:rPr lang="de-DE" dirty="0" err="1" smtClean="0"/>
              <a:t>framework</a:t>
            </a:r>
            <a:r>
              <a:rPr lang="de-DE" dirty="0" smtClean="0"/>
              <a:t> in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transfer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assets</a:t>
            </a:r>
            <a:r>
              <a:rPr lang="de-DE" dirty="0" smtClean="0"/>
              <a:t> </a:t>
            </a:r>
            <a:r>
              <a:rPr lang="de-DE" i="1" dirty="0" err="1" smtClean="0"/>
              <a:t>inter</a:t>
            </a:r>
            <a:r>
              <a:rPr lang="de-DE" i="1" dirty="0" smtClean="0"/>
              <a:t> </a:t>
            </a:r>
            <a:r>
              <a:rPr lang="de-DE" i="1" dirty="0" err="1" smtClean="0"/>
              <a:t>vivos</a:t>
            </a:r>
            <a:r>
              <a:rPr lang="de-DE" dirty="0" smtClean="0"/>
              <a:t>? </a:t>
            </a:r>
            <a:r>
              <a:rPr lang="de-DE" dirty="0" err="1" smtClean="0"/>
              <a:t>What</a:t>
            </a:r>
            <a:r>
              <a:rPr lang="de-DE" dirty="0" smtClean="0"/>
              <a:t> </a:t>
            </a:r>
            <a:r>
              <a:rPr lang="de-DE" dirty="0" err="1" smtClean="0"/>
              <a:t>is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effect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a </a:t>
            </a:r>
            <a:r>
              <a:rPr lang="de-DE" dirty="0" err="1" smtClean="0"/>
              <a:t>gift</a:t>
            </a:r>
            <a:r>
              <a:rPr lang="de-DE" dirty="0" smtClean="0"/>
              <a:t> on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compulsary</a:t>
            </a:r>
            <a:r>
              <a:rPr lang="de-DE" dirty="0" smtClean="0"/>
              <a:t> </a:t>
            </a:r>
            <a:r>
              <a:rPr lang="de-DE" dirty="0" err="1" smtClean="0"/>
              <a:t>shares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family</a:t>
            </a:r>
            <a:r>
              <a:rPr lang="de-DE" dirty="0" smtClean="0"/>
              <a:t> </a:t>
            </a:r>
            <a:r>
              <a:rPr lang="de-DE" dirty="0" err="1" smtClean="0"/>
              <a:t>members</a:t>
            </a:r>
            <a:r>
              <a:rPr lang="de-DE" dirty="0" smtClean="0"/>
              <a:t>? </a:t>
            </a:r>
            <a:r>
              <a:rPr lang="de-DE" dirty="0" err="1" smtClean="0"/>
              <a:t>Inhowfar</a:t>
            </a:r>
            <a:r>
              <a:rPr lang="de-DE" dirty="0" smtClean="0"/>
              <a:t> </a:t>
            </a:r>
            <a:r>
              <a:rPr lang="de-DE" dirty="0" err="1" smtClean="0"/>
              <a:t>can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succession</a:t>
            </a:r>
            <a:r>
              <a:rPr lang="de-DE" dirty="0" smtClean="0"/>
              <a:t> </a:t>
            </a:r>
            <a:r>
              <a:rPr lang="de-DE" dirty="0" err="1" smtClean="0"/>
              <a:t>into</a:t>
            </a:r>
            <a:r>
              <a:rPr lang="de-DE" dirty="0" smtClean="0"/>
              <a:t> </a:t>
            </a:r>
            <a:r>
              <a:rPr lang="de-DE" dirty="0" err="1" smtClean="0"/>
              <a:t>shares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a </a:t>
            </a:r>
            <a:r>
              <a:rPr lang="de-DE" dirty="0" err="1" smtClean="0"/>
              <a:t>company</a:t>
            </a:r>
            <a:r>
              <a:rPr lang="de-DE" dirty="0" smtClean="0"/>
              <a:t> </a:t>
            </a:r>
            <a:r>
              <a:rPr lang="de-DE" dirty="0" err="1" smtClean="0"/>
              <a:t>be</a:t>
            </a:r>
            <a:r>
              <a:rPr lang="de-DE" dirty="0" smtClean="0"/>
              <a:t> </a:t>
            </a:r>
            <a:r>
              <a:rPr lang="de-DE" dirty="0" err="1" smtClean="0"/>
              <a:t>regulated</a:t>
            </a:r>
            <a:r>
              <a:rPr lang="de-DE" dirty="0" smtClean="0"/>
              <a:t> in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articles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an </a:t>
            </a:r>
            <a:r>
              <a:rPr lang="de-DE" dirty="0" err="1" smtClean="0"/>
              <a:t>association</a:t>
            </a:r>
            <a:r>
              <a:rPr lang="de-DE" dirty="0" smtClean="0"/>
              <a:t> (</a:t>
            </a:r>
            <a:r>
              <a:rPr lang="de-DE" dirty="0" err="1" smtClean="0"/>
              <a:t>statutes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company</a:t>
            </a:r>
            <a:r>
              <a:rPr lang="de-DE" dirty="0" smtClean="0"/>
              <a:t>)? Can </a:t>
            </a:r>
            <a:r>
              <a:rPr lang="de-DE" dirty="0" err="1" smtClean="0"/>
              <a:t>transfer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assets</a:t>
            </a:r>
            <a:r>
              <a:rPr lang="de-DE" dirty="0" smtClean="0"/>
              <a:t> </a:t>
            </a:r>
            <a:r>
              <a:rPr lang="de-DE" dirty="0" err="1" smtClean="0"/>
              <a:t>be</a:t>
            </a:r>
            <a:r>
              <a:rPr lang="de-DE" dirty="0" smtClean="0"/>
              <a:t> </a:t>
            </a:r>
            <a:r>
              <a:rPr lang="de-DE" dirty="0" err="1" smtClean="0"/>
              <a:t>organized</a:t>
            </a:r>
            <a:r>
              <a:rPr lang="de-DE" dirty="0" smtClean="0"/>
              <a:t> </a:t>
            </a:r>
            <a:r>
              <a:rPr lang="de-DE" dirty="0" err="1" smtClean="0"/>
              <a:t>by</a:t>
            </a:r>
            <a:r>
              <a:rPr lang="de-DE" dirty="0" smtClean="0"/>
              <a:t> </a:t>
            </a:r>
            <a:r>
              <a:rPr lang="de-DE" dirty="0" err="1" smtClean="0"/>
              <a:t>special</a:t>
            </a:r>
            <a:r>
              <a:rPr lang="de-DE" dirty="0" smtClean="0"/>
              <a:t> legal </a:t>
            </a:r>
            <a:r>
              <a:rPr lang="de-DE" dirty="0" err="1" smtClean="0"/>
              <a:t>entity</a:t>
            </a:r>
            <a:r>
              <a:rPr lang="de-DE" dirty="0" smtClean="0"/>
              <a:t>, such </a:t>
            </a:r>
            <a:r>
              <a:rPr lang="de-DE" dirty="0" err="1" smtClean="0"/>
              <a:t>as</a:t>
            </a:r>
            <a:r>
              <a:rPr lang="de-DE" dirty="0" smtClean="0"/>
              <a:t> a </a:t>
            </a:r>
            <a:r>
              <a:rPr lang="de-DE" dirty="0" err="1" smtClean="0"/>
              <a:t>foundation</a:t>
            </a:r>
            <a:r>
              <a:rPr lang="de-DE" dirty="0" smtClean="0"/>
              <a:t> </a:t>
            </a:r>
            <a:r>
              <a:rPr lang="de-DE" dirty="0" err="1" smtClean="0"/>
              <a:t>or</a:t>
            </a:r>
            <a:r>
              <a:rPr lang="de-DE" dirty="0" smtClean="0"/>
              <a:t> a </a:t>
            </a:r>
            <a:r>
              <a:rPr lang="de-DE" dirty="0" err="1" smtClean="0"/>
              <a:t>trust</a:t>
            </a:r>
            <a:r>
              <a:rPr lang="de-DE" dirty="0" smtClean="0"/>
              <a:t>?</a:t>
            </a:r>
          </a:p>
          <a:p>
            <a:pPr lvl="2"/>
            <a:r>
              <a:rPr lang="de-DE" dirty="0" smtClean="0"/>
              <a:t>Stage 5: </a:t>
            </a:r>
            <a:r>
              <a:rPr lang="de-DE" dirty="0" err="1" smtClean="0"/>
              <a:t>How</a:t>
            </a:r>
            <a:r>
              <a:rPr lang="de-DE" dirty="0" smtClean="0"/>
              <a:t> </a:t>
            </a:r>
            <a:r>
              <a:rPr lang="de-DE" dirty="0" err="1" smtClean="0"/>
              <a:t>is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estate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a </a:t>
            </a:r>
            <a:r>
              <a:rPr lang="de-DE" dirty="0" err="1" smtClean="0"/>
              <a:t>deceased</a:t>
            </a:r>
            <a:r>
              <a:rPr lang="de-DE" dirty="0" smtClean="0"/>
              <a:t> </a:t>
            </a:r>
            <a:r>
              <a:rPr lang="de-DE" dirty="0" err="1" smtClean="0"/>
              <a:t>person</a:t>
            </a:r>
            <a:r>
              <a:rPr lang="de-DE" dirty="0" smtClean="0"/>
              <a:t> </a:t>
            </a:r>
            <a:r>
              <a:rPr lang="de-DE" dirty="0" err="1" smtClean="0"/>
              <a:t>acquired</a:t>
            </a:r>
            <a:r>
              <a:rPr lang="de-DE" dirty="0" smtClean="0"/>
              <a:t> </a:t>
            </a:r>
            <a:r>
              <a:rPr lang="de-DE" dirty="0" err="1" smtClean="0"/>
              <a:t>by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heirs</a:t>
            </a:r>
            <a:r>
              <a:rPr lang="de-DE" dirty="0" smtClean="0"/>
              <a:t>? </a:t>
            </a:r>
            <a:r>
              <a:rPr lang="de-DE" dirty="0" err="1" smtClean="0"/>
              <a:t>What</a:t>
            </a:r>
            <a:r>
              <a:rPr lang="de-DE" dirty="0" smtClean="0"/>
              <a:t> </a:t>
            </a:r>
            <a:r>
              <a:rPr lang="de-DE" dirty="0" err="1" smtClean="0"/>
              <a:t>is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legal </a:t>
            </a:r>
            <a:r>
              <a:rPr lang="de-DE" dirty="0" err="1" smtClean="0"/>
              <a:t>position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an </a:t>
            </a:r>
            <a:r>
              <a:rPr lang="de-DE" dirty="0" err="1" smtClean="0"/>
              <a:t>executor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a will? </a:t>
            </a:r>
            <a:r>
              <a:rPr lang="de-DE" dirty="0" err="1" smtClean="0"/>
              <a:t>What</a:t>
            </a:r>
            <a:r>
              <a:rPr lang="de-DE" dirty="0" smtClean="0"/>
              <a:t> </a:t>
            </a:r>
            <a:r>
              <a:rPr lang="de-DE" dirty="0" err="1" smtClean="0"/>
              <a:t>are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effects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death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a </a:t>
            </a:r>
            <a:r>
              <a:rPr lang="de-DE" dirty="0" err="1" smtClean="0"/>
              <a:t>person</a:t>
            </a:r>
            <a:r>
              <a:rPr lang="de-DE" dirty="0" smtClean="0"/>
              <a:t> on </a:t>
            </a:r>
            <a:r>
              <a:rPr lang="de-DE" dirty="0" err="1" smtClean="0"/>
              <a:t>his</a:t>
            </a:r>
            <a:r>
              <a:rPr lang="de-DE" dirty="0" smtClean="0"/>
              <a:t> </a:t>
            </a:r>
            <a:r>
              <a:rPr lang="de-DE" dirty="0" err="1" smtClean="0"/>
              <a:t>position</a:t>
            </a:r>
            <a:r>
              <a:rPr lang="de-DE" dirty="0" smtClean="0"/>
              <a:t> </a:t>
            </a:r>
            <a:r>
              <a:rPr lang="de-DE" dirty="0" err="1" smtClean="0"/>
              <a:t>as</a:t>
            </a:r>
            <a:r>
              <a:rPr lang="de-DE" dirty="0" smtClean="0"/>
              <a:t> a shareholder </a:t>
            </a:r>
            <a:r>
              <a:rPr lang="de-DE" dirty="0" err="1" smtClean="0"/>
              <a:t>of</a:t>
            </a:r>
            <a:r>
              <a:rPr lang="de-DE" dirty="0" smtClean="0"/>
              <a:t> a </a:t>
            </a:r>
            <a:r>
              <a:rPr lang="de-DE" dirty="0" err="1" smtClean="0"/>
              <a:t>family</a:t>
            </a:r>
            <a:r>
              <a:rPr lang="de-DE" dirty="0" smtClean="0"/>
              <a:t> </a:t>
            </a:r>
            <a:r>
              <a:rPr lang="de-DE" dirty="0" err="1" smtClean="0"/>
              <a:t>business</a:t>
            </a:r>
            <a:r>
              <a:rPr lang="de-DE" dirty="0" smtClean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306376404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III. </a:t>
            </a:r>
            <a:r>
              <a:rPr lang="de-DE" dirty="0" err="1"/>
              <a:t>How</a:t>
            </a:r>
            <a:r>
              <a:rPr lang="de-DE" dirty="0"/>
              <a:t> </a:t>
            </a:r>
            <a:r>
              <a:rPr lang="de-DE" dirty="0" err="1"/>
              <a:t>we</a:t>
            </a:r>
            <a:r>
              <a:rPr lang="de-DE" dirty="0"/>
              <a:t> </a:t>
            </a:r>
            <a:r>
              <a:rPr lang="de-DE" dirty="0" err="1"/>
              <a:t>worked</a:t>
            </a:r>
            <a:endParaRPr lang="de-DE" dirty="0"/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166E51-7DC7-7047-B811-A7233D3B7FD6}" type="slidenum">
              <a:rPr lang="de-DE" smtClean="0"/>
              <a:pPr/>
              <a:t>15</a:t>
            </a:fld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Univ.-Prof. Dr. Martin Schauer</a:t>
            </a:r>
            <a:endParaRPr lang="de-AT" dirty="0"/>
          </a:p>
        </p:txBody>
      </p:sp>
      <p:sp>
        <p:nvSpPr>
          <p:cNvPr id="5" name="Inhaltsplatzhalter 4"/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de-DE" dirty="0" err="1" smtClean="0"/>
              <a:t>Answers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questions</a:t>
            </a:r>
            <a:r>
              <a:rPr lang="de-DE" dirty="0" smtClean="0"/>
              <a:t> </a:t>
            </a:r>
            <a:r>
              <a:rPr lang="de-DE" dirty="0" err="1" smtClean="0"/>
              <a:t>were</a:t>
            </a:r>
            <a:r>
              <a:rPr lang="de-DE" dirty="0" smtClean="0"/>
              <a:t> </a:t>
            </a:r>
            <a:r>
              <a:rPr lang="de-DE" dirty="0" err="1" smtClean="0"/>
              <a:t>worked</a:t>
            </a:r>
            <a:r>
              <a:rPr lang="de-DE" dirty="0" smtClean="0"/>
              <a:t> out </a:t>
            </a:r>
            <a:r>
              <a:rPr lang="de-DE" dirty="0" err="1" smtClean="0"/>
              <a:t>by</a:t>
            </a:r>
            <a:r>
              <a:rPr lang="de-DE" dirty="0" smtClean="0"/>
              <a:t> </a:t>
            </a:r>
            <a:r>
              <a:rPr lang="de-DE" dirty="0" err="1" smtClean="0"/>
              <a:t>each</a:t>
            </a:r>
            <a:r>
              <a:rPr lang="de-DE" dirty="0" smtClean="0"/>
              <a:t> national </a:t>
            </a:r>
            <a:r>
              <a:rPr lang="de-DE" dirty="0" err="1" smtClean="0"/>
              <a:t>team</a:t>
            </a:r>
            <a:endParaRPr lang="de-DE" dirty="0" smtClean="0"/>
          </a:p>
          <a:p>
            <a:r>
              <a:rPr lang="de-DE" dirty="0" err="1" smtClean="0"/>
              <a:t>Results</a:t>
            </a:r>
            <a:r>
              <a:rPr lang="de-DE" dirty="0" smtClean="0"/>
              <a:t> </a:t>
            </a:r>
            <a:r>
              <a:rPr lang="de-DE" dirty="0" err="1" smtClean="0"/>
              <a:t>were</a:t>
            </a:r>
            <a:r>
              <a:rPr lang="de-DE" dirty="0" smtClean="0"/>
              <a:t> </a:t>
            </a:r>
            <a:r>
              <a:rPr lang="de-DE" dirty="0" err="1" smtClean="0"/>
              <a:t>discussed</a:t>
            </a:r>
            <a:r>
              <a:rPr lang="de-DE" dirty="0" smtClean="0"/>
              <a:t> in </a:t>
            </a:r>
            <a:r>
              <a:rPr lang="de-DE" dirty="0" err="1" smtClean="0"/>
              <a:t>about</a:t>
            </a:r>
            <a:r>
              <a:rPr lang="de-DE" dirty="0" smtClean="0"/>
              <a:t> </a:t>
            </a:r>
            <a:r>
              <a:rPr lang="de-DE" dirty="0" err="1" smtClean="0"/>
              <a:t>three</a:t>
            </a:r>
            <a:r>
              <a:rPr lang="de-DE" dirty="0" smtClean="0"/>
              <a:t> </a:t>
            </a:r>
            <a:r>
              <a:rPr lang="de-DE" dirty="0" err="1" smtClean="0"/>
              <a:t>conferences</a:t>
            </a:r>
            <a:r>
              <a:rPr lang="de-DE" dirty="0" smtClean="0"/>
              <a:t> </a:t>
            </a:r>
            <a:r>
              <a:rPr lang="de-DE" dirty="0" err="1" smtClean="0"/>
              <a:t>among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team</a:t>
            </a:r>
            <a:r>
              <a:rPr lang="de-DE" dirty="0" smtClean="0"/>
              <a:t> </a:t>
            </a:r>
            <a:r>
              <a:rPr lang="de-DE" dirty="0" err="1" smtClean="0"/>
              <a:t>members</a:t>
            </a:r>
            <a:r>
              <a:rPr lang="de-DE" dirty="0" smtClean="0"/>
              <a:t> </a:t>
            </a:r>
            <a:r>
              <a:rPr lang="de-DE" dirty="0" err="1" smtClean="0"/>
              <a:t>every</a:t>
            </a:r>
            <a:r>
              <a:rPr lang="de-DE" dirty="0" smtClean="0"/>
              <a:t> </a:t>
            </a:r>
            <a:r>
              <a:rPr lang="de-DE" dirty="0" err="1" smtClean="0"/>
              <a:t>year</a:t>
            </a:r>
            <a:r>
              <a:rPr lang="de-DE" dirty="0" smtClean="0"/>
              <a:t> </a:t>
            </a:r>
            <a:r>
              <a:rPr lang="de-DE" b="0" dirty="0" smtClean="0"/>
              <a:t>(Vienna, Linz, Cologne, </a:t>
            </a:r>
            <a:r>
              <a:rPr lang="de-DE" b="0" dirty="0" err="1" smtClean="0"/>
              <a:t>Geneva</a:t>
            </a:r>
            <a:r>
              <a:rPr lang="de-DE" b="0" dirty="0" smtClean="0"/>
              <a:t>)</a:t>
            </a:r>
          </a:p>
          <a:p>
            <a:r>
              <a:rPr lang="de-DE" dirty="0" smtClean="0"/>
              <a:t>Legal </a:t>
            </a:r>
            <a:r>
              <a:rPr lang="de-DE" dirty="0" err="1" smtClean="0"/>
              <a:t>practitioners</a:t>
            </a:r>
            <a:r>
              <a:rPr lang="de-DE" dirty="0" smtClean="0"/>
              <a:t> (</a:t>
            </a:r>
            <a:r>
              <a:rPr lang="de-DE" dirty="0" err="1" smtClean="0"/>
              <a:t>lawyers</a:t>
            </a:r>
            <a:r>
              <a:rPr lang="de-DE" dirty="0" smtClean="0"/>
              <a:t> </a:t>
            </a:r>
            <a:r>
              <a:rPr lang="de-DE" dirty="0" err="1" smtClean="0"/>
              <a:t>specialized</a:t>
            </a:r>
            <a:r>
              <a:rPr lang="de-DE" dirty="0" smtClean="0"/>
              <a:t> in </a:t>
            </a:r>
            <a:r>
              <a:rPr lang="de-DE" dirty="0" err="1" smtClean="0"/>
              <a:t>estate</a:t>
            </a:r>
            <a:r>
              <a:rPr lang="de-DE" dirty="0" smtClean="0"/>
              <a:t> </a:t>
            </a:r>
            <a:r>
              <a:rPr lang="de-DE" dirty="0" err="1" smtClean="0"/>
              <a:t>planning</a:t>
            </a:r>
            <a:r>
              <a:rPr lang="de-DE" dirty="0" smtClean="0"/>
              <a:t>) </a:t>
            </a:r>
            <a:r>
              <a:rPr lang="de-DE" dirty="0" err="1" smtClean="0"/>
              <a:t>were</a:t>
            </a:r>
            <a:r>
              <a:rPr lang="de-DE" dirty="0" smtClean="0"/>
              <a:t> </a:t>
            </a:r>
            <a:r>
              <a:rPr lang="de-DE" dirty="0" err="1" smtClean="0"/>
              <a:t>invited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participate</a:t>
            </a:r>
            <a:r>
              <a:rPr lang="de-DE" dirty="0" smtClean="0"/>
              <a:t> in </a:t>
            </a:r>
            <a:r>
              <a:rPr lang="de-DE" dirty="0" err="1" smtClean="0"/>
              <a:t>some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conferences</a:t>
            </a:r>
            <a:endParaRPr lang="de-DE" dirty="0" smtClean="0"/>
          </a:p>
          <a:p>
            <a:r>
              <a:rPr lang="de-DE" dirty="0" smtClean="0"/>
              <a:t>Additional </a:t>
            </a:r>
            <a:r>
              <a:rPr lang="de-DE" dirty="0" err="1" smtClean="0"/>
              <a:t>presentations</a:t>
            </a:r>
            <a:r>
              <a:rPr lang="de-DE" dirty="0" smtClean="0"/>
              <a:t> </a:t>
            </a:r>
            <a:r>
              <a:rPr lang="de-DE" dirty="0" err="1" smtClean="0"/>
              <a:t>by</a:t>
            </a:r>
            <a:r>
              <a:rPr lang="de-DE" dirty="0" smtClean="0"/>
              <a:t> </a:t>
            </a:r>
            <a:r>
              <a:rPr lang="de-DE" dirty="0" err="1" smtClean="0"/>
              <a:t>invited</a:t>
            </a:r>
            <a:r>
              <a:rPr lang="de-DE" dirty="0" smtClean="0"/>
              <a:t> </a:t>
            </a:r>
            <a:r>
              <a:rPr lang="de-DE" dirty="0" err="1" smtClean="0"/>
              <a:t>guests</a:t>
            </a:r>
            <a:r>
              <a:rPr lang="de-DE" dirty="0" smtClean="0"/>
              <a:t> (</a:t>
            </a:r>
            <a:r>
              <a:rPr lang="de-DE" dirty="0" err="1" smtClean="0"/>
              <a:t>sociological</a:t>
            </a:r>
            <a:r>
              <a:rPr lang="de-DE" dirty="0" smtClean="0"/>
              <a:t> </a:t>
            </a:r>
            <a:r>
              <a:rPr lang="de-DE" dirty="0" err="1" smtClean="0"/>
              <a:t>aspects</a:t>
            </a:r>
            <a:r>
              <a:rPr lang="de-DE" dirty="0" smtClean="0"/>
              <a:t>, fundamental </a:t>
            </a:r>
            <a:r>
              <a:rPr lang="de-DE" dirty="0" err="1" smtClean="0"/>
              <a:t>rights</a:t>
            </a:r>
            <a:r>
              <a:rPr lang="de-DE" dirty="0" smtClean="0"/>
              <a:t> </a:t>
            </a:r>
            <a:r>
              <a:rPr lang="de-DE" dirty="0" err="1" smtClean="0"/>
              <a:t>aspects</a:t>
            </a:r>
            <a:r>
              <a:rPr lang="de-DE" dirty="0"/>
              <a:t>)</a:t>
            </a:r>
            <a:endParaRPr lang="de-DE" dirty="0" smtClean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98304822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III. </a:t>
            </a:r>
            <a:r>
              <a:rPr lang="de-DE" dirty="0" err="1"/>
              <a:t>How</a:t>
            </a:r>
            <a:r>
              <a:rPr lang="de-DE" dirty="0"/>
              <a:t> </a:t>
            </a:r>
            <a:r>
              <a:rPr lang="de-DE" dirty="0" err="1"/>
              <a:t>we</a:t>
            </a:r>
            <a:r>
              <a:rPr lang="de-DE" dirty="0"/>
              <a:t> </a:t>
            </a:r>
            <a:r>
              <a:rPr lang="de-DE" dirty="0" err="1"/>
              <a:t>worked</a:t>
            </a:r>
            <a:endParaRPr lang="de-DE" dirty="0"/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166E51-7DC7-7047-B811-A7233D3B7FD6}" type="slidenum">
              <a:rPr lang="de-DE" smtClean="0"/>
              <a:pPr/>
              <a:t>16</a:t>
            </a:fld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Univ.-Prof. Dr. Martin Schauer</a:t>
            </a:r>
            <a:endParaRPr lang="de-AT" dirty="0"/>
          </a:p>
        </p:txBody>
      </p:sp>
      <p:sp>
        <p:nvSpPr>
          <p:cNvPr id="5" name="Inhaltsplatzhalter 4"/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de-DE" dirty="0" smtClean="0"/>
              <a:t>In </a:t>
            </a:r>
            <a:r>
              <a:rPr lang="de-DE" dirty="0" err="1" smtClean="0"/>
              <a:t>addition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national </a:t>
            </a:r>
            <a:r>
              <a:rPr lang="de-DE" dirty="0" err="1" smtClean="0"/>
              <a:t>reports</a:t>
            </a:r>
            <a:r>
              <a:rPr lang="de-DE" dirty="0" smtClean="0"/>
              <a:t> </a:t>
            </a:r>
            <a:r>
              <a:rPr lang="de-DE" dirty="0" err="1" smtClean="0"/>
              <a:t>based</a:t>
            </a:r>
            <a:r>
              <a:rPr lang="de-DE" dirty="0" smtClean="0"/>
              <a:t> on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questionnaire</a:t>
            </a:r>
            <a:r>
              <a:rPr lang="de-DE" dirty="0" smtClean="0"/>
              <a:t> </a:t>
            </a:r>
            <a:r>
              <a:rPr lang="de-DE" dirty="0" err="1" smtClean="0"/>
              <a:t>for</a:t>
            </a:r>
            <a:r>
              <a:rPr lang="de-DE" dirty="0" smtClean="0"/>
              <a:t> </a:t>
            </a:r>
            <a:r>
              <a:rPr lang="de-DE" dirty="0" err="1" smtClean="0"/>
              <a:t>each</a:t>
            </a:r>
            <a:r>
              <a:rPr lang="de-DE" dirty="0" smtClean="0"/>
              <a:t> </a:t>
            </a:r>
            <a:r>
              <a:rPr lang="de-DE" dirty="0" err="1" smtClean="0"/>
              <a:t>stage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life</a:t>
            </a:r>
            <a:r>
              <a:rPr lang="de-DE" dirty="0" smtClean="0"/>
              <a:t> a </a:t>
            </a:r>
            <a:r>
              <a:rPr lang="de-DE" dirty="0" err="1" smtClean="0"/>
              <a:t>typical</a:t>
            </a:r>
            <a:r>
              <a:rPr lang="de-DE" dirty="0" smtClean="0"/>
              <a:t> </a:t>
            </a:r>
            <a:r>
              <a:rPr lang="de-DE" dirty="0" err="1" smtClean="0"/>
              <a:t>case</a:t>
            </a:r>
            <a:r>
              <a:rPr lang="de-DE" dirty="0" smtClean="0"/>
              <a:t> was </a:t>
            </a:r>
            <a:r>
              <a:rPr lang="de-DE" dirty="0" err="1" smtClean="0"/>
              <a:t>presented</a:t>
            </a:r>
            <a:endParaRPr lang="de-DE" dirty="0" smtClean="0"/>
          </a:p>
          <a:p>
            <a:pPr lvl="1"/>
            <a:r>
              <a:rPr lang="de-DE" dirty="0" err="1" smtClean="0"/>
              <a:t>solutions</a:t>
            </a:r>
            <a:r>
              <a:rPr lang="de-DE" dirty="0" smtClean="0"/>
              <a:t> </a:t>
            </a:r>
            <a:r>
              <a:rPr lang="de-DE" dirty="0" err="1" smtClean="0"/>
              <a:t>based</a:t>
            </a:r>
            <a:r>
              <a:rPr lang="de-DE" dirty="0" smtClean="0"/>
              <a:t> on </a:t>
            </a:r>
            <a:r>
              <a:rPr lang="de-DE" dirty="0" err="1" smtClean="0"/>
              <a:t>the</a:t>
            </a:r>
            <a:r>
              <a:rPr lang="de-DE" dirty="0" smtClean="0"/>
              <a:t> national legal </a:t>
            </a:r>
            <a:r>
              <a:rPr lang="de-DE" dirty="0" err="1" smtClean="0"/>
              <a:t>system</a:t>
            </a:r>
            <a:r>
              <a:rPr lang="de-DE" dirty="0" smtClean="0"/>
              <a:t> </a:t>
            </a:r>
            <a:r>
              <a:rPr lang="de-DE" dirty="0" err="1" smtClean="0"/>
              <a:t>were</a:t>
            </a:r>
            <a:r>
              <a:rPr lang="de-DE" dirty="0" smtClean="0"/>
              <a:t> </a:t>
            </a:r>
            <a:r>
              <a:rPr lang="de-DE" dirty="0" err="1" smtClean="0"/>
              <a:t>provided</a:t>
            </a:r>
            <a:endParaRPr lang="de-DE" dirty="0" smtClean="0"/>
          </a:p>
          <a:p>
            <a:r>
              <a:rPr lang="de-DE" dirty="0" err="1" smtClean="0"/>
              <a:t>Based</a:t>
            </a:r>
            <a:r>
              <a:rPr lang="de-DE" dirty="0" smtClean="0"/>
              <a:t> on </a:t>
            </a:r>
            <a:r>
              <a:rPr lang="de-DE" dirty="0" err="1" smtClean="0"/>
              <a:t>the</a:t>
            </a:r>
            <a:r>
              <a:rPr lang="de-DE" dirty="0" smtClean="0"/>
              <a:t> national </a:t>
            </a:r>
            <a:r>
              <a:rPr lang="de-DE" dirty="0" err="1" smtClean="0"/>
              <a:t>reports</a:t>
            </a:r>
            <a:r>
              <a:rPr lang="de-DE" dirty="0" smtClean="0"/>
              <a:t> </a:t>
            </a:r>
            <a:r>
              <a:rPr lang="de-DE" dirty="0" err="1" smtClean="0"/>
              <a:t>and</a:t>
            </a:r>
            <a:r>
              <a:rPr lang="de-DE" dirty="0" smtClean="0"/>
              <a:t> on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cases</a:t>
            </a:r>
            <a:r>
              <a:rPr lang="de-DE" dirty="0" smtClean="0"/>
              <a:t> </a:t>
            </a:r>
            <a:r>
              <a:rPr lang="de-DE" dirty="0" err="1" smtClean="0"/>
              <a:t>general</a:t>
            </a:r>
            <a:r>
              <a:rPr lang="de-DE" dirty="0" smtClean="0"/>
              <a:t> </a:t>
            </a:r>
            <a:r>
              <a:rPr lang="de-DE" dirty="0" err="1" smtClean="0"/>
              <a:t>reports</a:t>
            </a:r>
            <a:r>
              <a:rPr lang="de-DE" dirty="0" smtClean="0"/>
              <a:t> </a:t>
            </a:r>
            <a:r>
              <a:rPr lang="de-DE" dirty="0" err="1" smtClean="0"/>
              <a:t>for</a:t>
            </a:r>
            <a:r>
              <a:rPr lang="de-DE" dirty="0" smtClean="0"/>
              <a:t> </a:t>
            </a:r>
            <a:r>
              <a:rPr lang="de-DE" dirty="0" err="1" smtClean="0"/>
              <a:t>each</a:t>
            </a:r>
            <a:r>
              <a:rPr lang="de-DE" dirty="0" smtClean="0"/>
              <a:t> </a:t>
            </a:r>
            <a:r>
              <a:rPr lang="de-DE" dirty="0" err="1" smtClean="0"/>
              <a:t>stage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life</a:t>
            </a:r>
            <a:r>
              <a:rPr lang="de-DE" dirty="0" smtClean="0"/>
              <a:t> </a:t>
            </a:r>
            <a:r>
              <a:rPr lang="de-DE" dirty="0" err="1" smtClean="0"/>
              <a:t>were</a:t>
            </a:r>
            <a:r>
              <a:rPr lang="de-DE" dirty="0" smtClean="0"/>
              <a:t> </a:t>
            </a:r>
            <a:r>
              <a:rPr lang="de-DE" dirty="0" err="1" smtClean="0"/>
              <a:t>elaborated</a:t>
            </a:r>
            <a:endParaRPr lang="de-DE" dirty="0" smtClean="0"/>
          </a:p>
          <a:p>
            <a:pPr lvl="1"/>
            <a:r>
              <a:rPr lang="de-DE" dirty="0" err="1" smtClean="0"/>
              <a:t>general</a:t>
            </a:r>
            <a:r>
              <a:rPr lang="de-DE" dirty="0" smtClean="0"/>
              <a:t> </a:t>
            </a:r>
            <a:r>
              <a:rPr lang="de-DE" dirty="0" err="1" smtClean="0"/>
              <a:t>reports</a:t>
            </a:r>
            <a:r>
              <a:rPr lang="de-DE" dirty="0" smtClean="0"/>
              <a:t> </a:t>
            </a:r>
            <a:r>
              <a:rPr lang="de-DE" dirty="0" err="1" smtClean="0"/>
              <a:t>display</a:t>
            </a:r>
            <a:r>
              <a:rPr lang="de-DE" dirty="0" smtClean="0"/>
              <a:t> </a:t>
            </a:r>
            <a:r>
              <a:rPr lang="de-DE" dirty="0" err="1" smtClean="0"/>
              <a:t>accordences</a:t>
            </a:r>
            <a:r>
              <a:rPr lang="de-DE" dirty="0" smtClean="0"/>
              <a:t> </a:t>
            </a:r>
            <a:r>
              <a:rPr lang="de-DE" dirty="0" err="1" smtClean="0"/>
              <a:t>and</a:t>
            </a:r>
            <a:r>
              <a:rPr lang="de-DE" dirty="0" smtClean="0"/>
              <a:t> </a:t>
            </a:r>
            <a:r>
              <a:rPr lang="de-DE" dirty="0" err="1" smtClean="0"/>
              <a:t>differences</a:t>
            </a:r>
            <a:r>
              <a:rPr lang="de-DE" dirty="0" smtClean="0"/>
              <a:t> </a:t>
            </a:r>
            <a:r>
              <a:rPr lang="de-DE" dirty="0" err="1" smtClean="0"/>
              <a:t>between</a:t>
            </a:r>
            <a:r>
              <a:rPr lang="de-DE" dirty="0" smtClean="0"/>
              <a:t> legal </a:t>
            </a:r>
            <a:r>
              <a:rPr lang="de-DE" dirty="0" err="1" smtClean="0"/>
              <a:t>systems</a:t>
            </a:r>
            <a:endParaRPr lang="de-DE" dirty="0" smtClean="0"/>
          </a:p>
          <a:p>
            <a:r>
              <a:rPr lang="de-DE" dirty="0" err="1" smtClean="0"/>
              <a:t>Theses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each</a:t>
            </a:r>
            <a:r>
              <a:rPr lang="de-DE" dirty="0" smtClean="0"/>
              <a:t> </a:t>
            </a:r>
            <a:r>
              <a:rPr lang="de-DE" dirty="0" err="1" smtClean="0"/>
              <a:t>stage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life</a:t>
            </a:r>
            <a:r>
              <a:rPr lang="de-DE" dirty="0" smtClean="0"/>
              <a:t> </a:t>
            </a:r>
            <a:r>
              <a:rPr lang="de-DE" dirty="0" err="1" smtClean="0"/>
              <a:t>as</a:t>
            </a:r>
            <a:r>
              <a:rPr lang="de-DE" dirty="0" smtClean="0"/>
              <a:t> </a:t>
            </a:r>
            <a:r>
              <a:rPr lang="de-DE" dirty="0" err="1" smtClean="0"/>
              <a:t>conclusion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project</a:t>
            </a:r>
            <a:endParaRPr lang="de-DE" dirty="0" smtClean="0"/>
          </a:p>
          <a:p>
            <a:r>
              <a:rPr lang="de-DE" dirty="0" smtClean="0"/>
              <a:t>Feb 28, 2019: final </a:t>
            </a:r>
            <a:r>
              <a:rPr lang="de-DE" dirty="0" err="1" smtClean="0"/>
              <a:t>conference</a:t>
            </a:r>
            <a:r>
              <a:rPr lang="de-DE" dirty="0" smtClean="0"/>
              <a:t> </a:t>
            </a:r>
            <a:r>
              <a:rPr lang="de-DE" dirty="0" err="1" smtClean="0"/>
              <a:t>with</a:t>
            </a:r>
            <a:r>
              <a:rPr lang="de-DE" dirty="0" smtClean="0"/>
              <a:t> </a:t>
            </a:r>
            <a:r>
              <a:rPr lang="de-DE" dirty="0" err="1" smtClean="0"/>
              <a:t>presentation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results</a:t>
            </a:r>
            <a:endParaRPr lang="de-DE" dirty="0" smtClean="0"/>
          </a:p>
          <a:p>
            <a:r>
              <a:rPr lang="de-DE" dirty="0" smtClean="0"/>
              <a:t>2020: </a:t>
            </a:r>
            <a:r>
              <a:rPr lang="de-DE" dirty="0" err="1" smtClean="0"/>
              <a:t>publication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book</a:t>
            </a:r>
            <a:r>
              <a:rPr lang="de-DE" dirty="0" smtClean="0"/>
              <a:t> „Familiäre Vermögensplanung“ 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86633556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IV. </a:t>
            </a:r>
            <a:r>
              <a:rPr lang="de-DE" dirty="0" err="1" smtClean="0"/>
              <a:t>Results</a:t>
            </a:r>
            <a:r>
              <a:rPr lang="de-DE" dirty="0" smtClean="0"/>
              <a:t> (</a:t>
            </a:r>
            <a:r>
              <a:rPr lang="de-DE" dirty="0" err="1" smtClean="0"/>
              <a:t>examples</a:t>
            </a:r>
            <a:r>
              <a:rPr lang="de-DE" dirty="0"/>
              <a:t>)</a:t>
            </a:r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166E51-7DC7-7047-B811-A7233D3B7FD6}" type="slidenum">
              <a:rPr lang="de-DE" smtClean="0"/>
              <a:pPr/>
              <a:t>17</a:t>
            </a:fld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Univ.-Prof. Dr. Martin Schauer</a:t>
            </a:r>
            <a:endParaRPr lang="de-AT" dirty="0"/>
          </a:p>
        </p:txBody>
      </p:sp>
      <p:sp>
        <p:nvSpPr>
          <p:cNvPr id="5" name="Inhaltsplatzhalter 4"/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de-DE" dirty="0" smtClean="0"/>
              <a:t>Legal </a:t>
            </a:r>
            <a:r>
              <a:rPr lang="de-DE" dirty="0" err="1" smtClean="0"/>
              <a:t>framework</a:t>
            </a:r>
            <a:r>
              <a:rPr lang="de-DE" dirty="0" smtClean="0"/>
              <a:t> </a:t>
            </a:r>
            <a:r>
              <a:rPr lang="de-DE" dirty="0" err="1" smtClean="0"/>
              <a:t>for</a:t>
            </a:r>
            <a:r>
              <a:rPr lang="de-DE" dirty="0" smtClean="0"/>
              <a:t> </a:t>
            </a:r>
            <a:r>
              <a:rPr lang="de-DE" dirty="0" err="1" smtClean="0"/>
              <a:t>divorce</a:t>
            </a:r>
            <a:endParaRPr lang="de-DE" dirty="0" smtClean="0"/>
          </a:p>
          <a:p>
            <a:pPr lvl="1"/>
            <a:r>
              <a:rPr lang="de-DE" dirty="0" smtClean="0"/>
              <a:t>German </a:t>
            </a:r>
            <a:r>
              <a:rPr lang="de-DE" dirty="0" err="1" smtClean="0"/>
              <a:t>and</a:t>
            </a:r>
            <a:r>
              <a:rPr lang="de-DE" dirty="0" smtClean="0"/>
              <a:t> Swiss </a:t>
            </a:r>
            <a:r>
              <a:rPr lang="de-DE" dirty="0" err="1" smtClean="0"/>
              <a:t>law</a:t>
            </a:r>
            <a:endParaRPr lang="de-DE" dirty="0" smtClean="0"/>
          </a:p>
          <a:p>
            <a:pPr lvl="2"/>
            <a:r>
              <a:rPr lang="de-DE" dirty="0" err="1" smtClean="0"/>
              <a:t>based</a:t>
            </a:r>
            <a:r>
              <a:rPr lang="de-DE" dirty="0" smtClean="0"/>
              <a:t> on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principle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breakdown </a:t>
            </a:r>
            <a:r>
              <a:rPr lang="de-DE" dirty="0" err="1" smtClean="0"/>
              <a:t>of</a:t>
            </a:r>
            <a:r>
              <a:rPr lang="de-DE" dirty="0" smtClean="0"/>
              <a:t> a </a:t>
            </a:r>
            <a:r>
              <a:rPr lang="de-DE" dirty="0" err="1" smtClean="0"/>
              <a:t>marriage</a:t>
            </a:r>
            <a:r>
              <a:rPr lang="de-DE" dirty="0" smtClean="0"/>
              <a:t> (Zerrüttungsprinzip), fault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misconduct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a </a:t>
            </a:r>
            <a:r>
              <a:rPr lang="de-DE" dirty="0" err="1" smtClean="0"/>
              <a:t>spouse</a:t>
            </a:r>
            <a:r>
              <a:rPr lang="de-DE" dirty="0" smtClean="0"/>
              <a:t> </a:t>
            </a:r>
            <a:r>
              <a:rPr lang="de-DE" dirty="0" err="1" smtClean="0"/>
              <a:t>leading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divorce</a:t>
            </a:r>
            <a:r>
              <a:rPr lang="de-DE" dirty="0" smtClean="0"/>
              <a:t> </a:t>
            </a:r>
            <a:r>
              <a:rPr lang="de-DE" dirty="0" err="1" smtClean="0"/>
              <a:t>is</a:t>
            </a:r>
            <a:r>
              <a:rPr lang="de-DE" dirty="0" smtClean="0"/>
              <a:t> not relevant</a:t>
            </a:r>
          </a:p>
          <a:p>
            <a:pPr lvl="2"/>
            <a:r>
              <a:rPr lang="de-DE" dirty="0" err="1" smtClean="0"/>
              <a:t>maintenance</a:t>
            </a:r>
            <a:r>
              <a:rPr lang="de-DE" dirty="0" smtClean="0"/>
              <a:t> </a:t>
            </a:r>
            <a:r>
              <a:rPr lang="de-DE" dirty="0" err="1" smtClean="0"/>
              <a:t>between</a:t>
            </a:r>
            <a:r>
              <a:rPr lang="de-DE" dirty="0" smtClean="0"/>
              <a:t> </a:t>
            </a:r>
            <a:r>
              <a:rPr lang="de-DE" dirty="0" err="1" smtClean="0"/>
              <a:t>former</a:t>
            </a:r>
            <a:r>
              <a:rPr lang="de-DE" dirty="0" smtClean="0"/>
              <a:t> </a:t>
            </a:r>
            <a:r>
              <a:rPr lang="de-DE" dirty="0" err="1" smtClean="0"/>
              <a:t>spouses</a:t>
            </a:r>
            <a:r>
              <a:rPr lang="de-DE" dirty="0" smtClean="0"/>
              <a:t> </a:t>
            </a:r>
            <a:r>
              <a:rPr lang="de-DE" dirty="0" err="1" smtClean="0"/>
              <a:t>based</a:t>
            </a:r>
            <a:r>
              <a:rPr lang="de-DE" dirty="0" smtClean="0"/>
              <a:t> on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principle</a:t>
            </a:r>
            <a:r>
              <a:rPr lang="de-DE" dirty="0" smtClean="0"/>
              <a:t> „clean break“: </a:t>
            </a:r>
            <a:r>
              <a:rPr lang="de-DE" dirty="0" err="1" smtClean="0"/>
              <a:t>every</a:t>
            </a:r>
            <a:r>
              <a:rPr lang="de-DE" dirty="0" smtClean="0"/>
              <a:t> </a:t>
            </a:r>
            <a:r>
              <a:rPr lang="de-DE" dirty="0" err="1" smtClean="0"/>
              <a:t>former</a:t>
            </a:r>
            <a:r>
              <a:rPr lang="de-DE" dirty="0" smtClean="0"/>
              <a:t> </a:t>
            </a:r>
            <a:r>
              <a:rPr lang="de-DE" dirty="0" err="1" smtClean="0"/>
              <a:t>spouse</a:t>
            </a:r>
            <a:r>
              <a:rPr lang="de-DE" dirty="0" smtClean="0"/>
              <a:t> </a:t>
            </a:r>
            <a:r>
              <a:rPr lang="de-DE" dirty="0" err="1" smtClean="0"/>
              <a:t>is</a:t>
            </a:r>
            <a:r>
              <a:rPr lang="de-DE" dirty="0" smtClean="0"/>
              <a:t> </a:t>
            </a:r>
            <a:r>
              <a:rPr lang="de-DE" dirty="0" err="1" smtClean="0"/>
              <a:t>responsible</a:t>
            </a:r>
            <a:r>
              <a:rPr lang="de-DE" dirty="0" smtClean="0"/>
              <a:t> </a:t>
            </a:r>
            <a:r>
              <a:rPr lang="de-DE" dirty="0" err="1" smtClean="0"/>
              <a:t>for</a:t>
            </a:r>
            <a:r>
              <a:rPr lang="de-DE" dirty="0" smtClean="0"/>
              <a:t> </a:t>
            </a:r>
            <a:r>
              <a:rPr lang="de-DE" dirty="0" err="1" smtClean="0"/>
              <a:t>his</a:t>
            </a:r>
            <a:r>
              <a:rPr lang="de-DE" dirty="0" smtClean="0"/>
              <a:t> </a:t>
            </a:r>
            <a:r>
              <a:rPr lang="de-DE" dirty="0" err="1" smtClean="0"/>
              <a:t>or</a:t>
            </a:r>
            <a:r>
              <a:rPr lang="de-DE" dirty="0" smtClean="0"/>
              <a:t> her </a:t>
            </a:r>
            <a:r>
              <a:rPr lang="de-DE" dirty="0" err="1" smtClean="0"/>
              <a:t>maintenance</a:t>
            </a:r>
            <a:r>
              <a:rPr lang="de-DE" dirty="0" smtClean="0"/>
              <a:t>. </a:t>
            </a:r>
            <a:r>
              <a:rPr lang="de-DE" dirty="0" err="1" smtClean="0"/>
              <a:t>Right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maintenance</a:t>
            </a:r>
            <a:r>
              <a:rPr lang="de-DE" dirty="0" smtClean="0"/>
              <a:t> </a:t>
            </a:r>
            <a:r>
              <a:rPr lang="de-DE" dirty="0" err="1" smtClean="0"/>
              <a:t>only</a:t>
            </a:r>
            <a:r>
              <a:rPr lang="de-DE" dirty="0" smtClean="0"/>
              <a:t> in </a:t>
            </a:r>
            <a:r>
              <a:rPr lang="de-DE" dirty="0" err="1" smtClean="0"/>
              <a:t>case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age</a:t>
            </a:r>
            <a:r>
              <a:rPr lang="de-DE" dirty="0" smtClean="0"/>
              <a:t>, </a:t>
            </a:r>
            <a:r>
              <a:rPr lang="de-DE" dirty="0" err="1" smtClean="0"/>
              <a:t>illness</a:t>
            </a:r>
            <a:r>
              <a:rPr lang="de-DE" dirty="0" smtClean="0"/>
              <a:t>, </a:t>
            </a:r>
            <a:r>
              <a:rPr lang="de-DE" dirty="0" err="1" smtClean="0"/>
              <a:t>joblessness</a:t>
            </a:r>
            <a:r>
              <a:rPr lang="de-DE" dirty="0" smtClean="0"/>
              <a:t>, </a:t>
            </a:r>
            <a:r>
              <a:rPr lang="de-DE" dirty="0" err="1" smtClean="0"/>
              <a:t>childcare</a:t>
            </a:r>
            <a:endParaRPr lang="de-DE" dirty="0" smtClean="0"/>
          </a:p>
          <a:p>
            <a:pPr lvl="1"/>
            <a:r>
              <a:rPr lang="de-DE" dirty="0" smtClean="0"/>
              <a:t>Austrian </a:t>
            </a:r>
            <a:r>
              <a:rPr lang="de-DE" dirty="0" err="1" smtClean="0"/>
              <a:t>law</a:t>
            </a:r>
            <a:endParaRPr lang="de-DE" dirty="0"/>
          </a:p>
          <a:p>
            <a:pPr lvl="2"/>
            <a:r>
              <a:rPr lang="de-DE" dirty="0" err="1" smtClean="0"/>
              <a:t>based</a:t>
            </a:r>
            <a:r>
              <a:rPr lang="de-DE" dirty="0" smtClean="0"/>
              <a:t> on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principle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fault (Verschuldensprinzip): </a:t>
            </a:r>
            <a:r>
              <a:rPr lang="de-DE" dirty="0" err="1" smtClean="0"/>
              <a:t>divorce</a:t>
            </a:r>
            <a:r>
              <a:rPr lang="de-DE" dirty="0" smtClean="0"/>
              <a:t> </a:t>
            </a:r>
            <a:r>
              <a:rPr lang="de-DE" dirty="0" err="1" smtClean="0"/>
              <a:t>if</a:t>
            </a:r>
            <a:r>
              <a:rPr lang="de-DE" dirty="0" smtClean="0"/>
              <a:t> </a:t>
            </a:r>
            <a:r>
              <a:rPr lang="de-DE" dirty="0" err="1" smtClean="0"/>
              <a:t>one</a:t>
            </a:r>
            <a:r>
              <a:rPr lang="de-DE" dirty="0" smtClean="0"/>
              <a:t> </a:t>
            </a:r>
            <a:r>
              <a:rPr lang="de-DE" dirty="0" err="1" smtClean="0"/>
              <a:t>spouse</a:t>
            </a:r>
            <a:r>
              <a:rPr lang="de-DE" dirty="0" smtClean="0"/>
              <a:t> </a:t>
            </a:r>
            <a:r>
              <a:rPr lang="de-DE" dirty="0" err="1" smtClean="0"/>
              <a:t>violated</a:t>
            </a:r>
            <a:r>
              <a:rPr lang="de-DE" dirty="0" smtClean="0"/>
              <a:t> </a:t>
            </a:r>
            <a:r>
              <a:rPr lang="de-DE" dirty="0" err="1" smtClean="0"/>
              <a:t>obligation</a:t>
            </a:r>
            <a:r>
              <a:rPr lang="de-DE" dirty="0" smtClean="0"/>
              <a:t> </a:t>
            </a:r>
            <a:r>
              <a:rPr lang="de-DE" dirty="0" err="1" smtClean="0"/>
              <a:t>from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marriage</a:t>
            </a:r>
            <a:r>
              <a:rPr lang="de-DE" dirty="0" smtClean="0"/>
              <a:t> (</a:t>
            </a:r>
            <a:r>
              <a:rPr lang="de-DE" dirty="0" err="1" smtClean="0"/>
              <a:t>adultery</a:t>
            </a:r>
            <a:r>
              <a:rPr lang="de-DE" dirty="0" smtClean="0"/>
              <a:t>, </a:t>
            </a:r>
            <a:r>
              <a:rPr lang="de-DE" dirty="0" err="1" smtClean="0"/>
              <a:t>violence</a:t>
            </a:r>
            <a:r>
              <a:rPr lang="de-DE" dirty="0" smtClean="0"/>
              <a:t>, </a:t>
            </a:r>
            <a:r>
              <a:rPr lang="de-DE" dirty="0" err="1" smtClean="0"/>
              <a:t>respectless</a:t>
            </a:r>
            <a:r>
              <a:rPr lang="de-DE" dirty="0" smtClean="0"/>
              <a:t> </a:t>
            </a:r>
            <a:r>
              <a:rPr lang="de-DE" dirty="0" err="1" smtClean="0"/>
              <a:t>conduct</a:t>
            </a:r>
            <a:r>
              <a:rPr lang="de-DE" dirty="0" smtClean="0"/>
              <a:t>, </a:t>
            </a:r>
            <a:r>
              <a:rPr lang="de-DE" dirty="0" err="1" smtClean="0"/>
              <a:t>etc</a:t>
            </a:r>
            <a:r>
              <a:rPr lang="de-DE" dirty="0" smtClean="0"/>
              <a:t>)</a:t>
            </a:r>
          </a:p>
          <a:p>
            <a:pPr lvl="2"/>
            <a:r>
              <a:rPr lang="de-DE" dirty="0" smtClean="0"/>
              <a:t>Maintenance </a:t>
            </a:r>
            <a:r>
              <a:rPr lang="de-DE" dirty="0" err="1" smtClean="0"/>
              <a:t>between</a:t>
            </a:r>
            <a:r>
              <a:rPr lang="de-DE" dirty="0" smtClean="0"/>
              <a:t> </a:t>
            </a:r>
            <a:r>
              <a:rPr lang="de-DE" dirty="0" err="1" smtClean="0"/>
              <a:t>former</a:t>
            </a:r>
            <a:r>
              <a:rPr lang="de-DE" dirty="0" smtClean="0"/>
              <a:t> </a:t>
            </a:r>
            <a:r>
              <a:rPr lang="de-DE" dirty="0" err="1" smtClean="0"/>
              <a:t>spouses</a:t>
            </a:r>
            <a:r>
              <a:rPr lang="de-DE" dirty="0" smtClean="0"/>
              <a:t> </a:t>
            </a:r>
            <a:r>
              <a:rPr lang="de-DE" dirty="0" err="1" smtClean="0"/>
              <a:t>based</a:t>
            </a:r>
            <a:r>
              <a:rPr lang="de-DE" dirty="0" smtClean="0"/>
              <a:t> on fault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92890767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IV. </a:t>
            </a:r>
            <a:r>
              <a:rPr lang="de-DE" dirty="0" err="1"/>
              <a:t>Results</a:t>
            </a:r>
            <a:r>
              <a:rPr lang="de-DE" dirty="0"/>
              <a:t> (</a:t>
            </a:r>
            <a:r>
              <a:rPr lang="de-DE" dirty="0" err="1"/>
              <a:t>examples</a:t>
            </a:r>
            <a:r>
              <a:rPr lang="de-DE" dirty="0"/>
              <a:t>)</a:t>
            </a:r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166E51-7DC7-7047-B811-A7233D3B7FD6}" type="slidenum">
              <a:rPr lang="de-DE" smtClean="0"/>
              <a:pPr/>
              <a:t>18</a:t>
            </a:fld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Univ.-Prof. Dr. Martin Schauer</a:t>
            </a:r>
            <a:endParaRPr lang="de-AT" dirty="0"/>
          </a:p>
        </p:txBody>
      </p:sp>
      <p:sp>
        <p:nvSpPr>
          <p:cNvPr id="5" name="Inhaltsplatzhalter 4"/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de-DE" dirty="0" smtClean="0"/>
              <a:t>Asset </a:t>
            </a:r>
            <a:r>
              <a:rPr lang="de-DE" dirty="0" err="1" smtClean="0"/>
              <a:t>distribution</a:t>
            </a:r>
            <a:r>
              <a:rPr lang="de-DE" dirty="0" smtClean="0"/>
              <a:t> after </a:t>
            </a:r>
            <a:r>
              <a:rPr lang="de-DE" dirty="0" err="1" smtClean="0"/>
              <a:t>divorce</a:t>
            </a:r>
            <a:endParaRPr lang="de-DE" dirty="0" smtClean="0"/>
          </a:p>
          <a:p>
            <a:pPr lvl="1"/>
            <a:r>
              <a:rPr lang="de-DE" dirty="0" err="1" smtClean="0"/>
              <a:t>assets</a:t>
            </a:r>
            <a:r>
              <a:rPr lang="de-DE" dirty="0" smtClean="0"/>
              <a:t> </a:t>
            </a:r>
            <a:r>
              <a:rPr lang="de-DE" dirty="0" err="1" smtClean="0"/>
              <a:t>acquired</a:t>
            </a:r>
            <a:r>
              <a:rPr lang="de-DE" dirty="0" smtClean="0"/>
              <a:t> </a:t>
            </a:r>
            <a:r>
              <a:rPr lang="de-DE" dirty="0" err="1" smtClean="0"/>
              <a:t>during</a:t>
            </a:r>
            <a:r>
              <a:rPr lang="de-DE" dirty="0" smtClean="0"/>
              <a:t> </a:t>
            </a:r>
            <a:r>
              <a:rPr lang="de-DE" dirty="0" err="1" smtClean="0"/>
              <a:t>marriage</a:t>
            </a:r>
            <a:r>
              <a:rPr lang="de-DE" dirty="0" smtClean="0"/>
              <a:t> </a:t>
            </a:r>
            <a:r>
              <a:rPr lang="de-DE" dirty="0" err="1" smtClean="0"/>
              <a:t>are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be</a:t>
            </a:r>
            <a:r>
              <a:rPr lang="de-DE" dirty="0" smtClean="0"/>
              <a:t> </a:t>
            </a:r>
            <a:r>
              <a:rPr lang="de-DE" dirty="0" err="1" smtClean="0"/>
              <a:t>distributed</a:t>
            </a:r>
            <a:r>
              <a:rPr lang="de-DE" dirty="0" smtClean="0"/>
              <a:t> </a:t>
            </a:r>
            <a:r>
              <a:rPr lang="de-DE" dirty="0" err="1" smtClean="0"/>
              <a:t>among</a:t>
            </a:r>
            <a:r>
              <a:rPr lang="de-DE" dirty="0" smtClean="0"/>
              <a:t> </a:t>
            </a:r>
            <a:r>
              <a:rPr lang="de-DE" dirty="0" err="1" smtClean="0"/>
              <a:t>former</a:t>
            </a:r>
            <a:r>
              <a:rPr lang="de-DE" dirty="0" smtClean="0"/>
              <a:t> </a:t>
            </a:r>
            <a:r>
              <a:rPr lang="de-DE" dirty="0" err="1" smtClean="0"/>
              <a:t>spouses</a:t>
            </a:r>
            <a:endParaRPr lang="de-DE" dirty="0" smtClean="0"/>
          </a:p>
          <a:p>
            <a:pPr lvl="1"/>
            <a:r>
              <a:rPr lang="de-DE" dirty="0" smtClean="0"/>
              <a:t>German </a:t>
            </a:r>
            <a:r>
              <a:rPr lang="de-DE" dirty="0" err="1" smtClean="0"/>
              <a:t>and</a:t>
            </a:r>
            <a:r>
              <a:rPr lang="de-DE" dirty="0" smtClean="0"/>
              <a:t> Swiss </a:t>
            </a:r>
            <a:r>
              <a:rPr lang="de-DE" dirty="0" err="1" smtClean="0"/>
              <a:t>law</a:t>
            </a:r>
            <a:r>
              <a:rPr lang="de-DE" dirty="0" smtClean="0"/>
              <a:t>:</a:t>
            </a:r>
          </a:p>
          <a:p>
            <a:pPr lvl="2"/>
            <a:r>
              <a:rPr lang="de-DE" dirty="0" smtClean="0"/>
              <a:t>Distribution 50:50 </a:t>
            </a:r>
            <a:r>
              <a:rPr lang="de-DE" dirty="0" err="1" smtClean="0"/>
              <a:t>for</a:t>
            </a:r>
            <a:r>
              <a:rPr lang="de-DE" dirty="0" smtClean="0"/>
              <a:t> </a:t>
            </a:r>
            <a:r>
              <a:rPr lang="de-DE" dirty="0" err="1" smtClean="0"/>
              <a:t>each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former</a:t>
            </a:r>
            <a:r>
              <a:rPr lang="de-DE" dirty="0" smtClean="0"/>
              <a:t> </a:t>
            </a:r>
            <a:r>
              <a:rPr lang="de-DE" dirty="0" err="1" smtClean="0"/>
              <a:t>spouses</a:t>
            </a:r>
            <a:endParaRPr lang="de-DE" dirty="0" smtClean="0"/>
          </a:p>
          <a:p>
            <a:pPr lvl="2"/>
            <a:r>
              <a:rPr lang="de-DE" dirty="0" err="1" smtClean="0"/>
              <a:t>Businesses</a:t>
            </a:r>
            <a:r>
              <a:rPr lang="de-DE" dirty="0" smtClean="0"/>
              <a:t> not </a:t>
            </a:r>
            <a:r>
              <a:rPr lang="de-DE" dirty="0" err="1" smtClean="0"/>
              <a:t>excluded</a:t>
            </a:r>
            <a:r>
              <a:rPr lang="de-DE" dirty="0" smtClean="0"/>
              <a:t>: (</a:t>
            </a:r>
            <a:r>
              <a:rPr lang="de-DE" dirty="0" err="1" smtClean="0"/>
              <a:t>Pre</a:t>
            </a:r>
            <a:r>
              <a:rPr lang="de-DE" dirty="0" smtClean="0"/>
              <a:t>-)</a:t>
            </a:r>
            <a:r>
              <a:rPr lang="de-DE" dirty="0" err="1" smtClean="0"/>
              <a:t>nuptial</a:t>
            </a:r>
            <a:r>
              <a:rPr lang="de-DE" dirty="0" smtClean="0"/>
              <a:t> </a:t>
            </a:r>
            <a:r>
              <a:rPr lang="de-DE" dirty="0" err="1" smtClean="0"/>
              <a:t>agreements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be</a:t>
            </a:r>
            <a:r>
              <a:rPr lang="de-DE" dirty="0" smtClean="0"/>
              <a:t> </a:t>
            </a:r>
            <a:r>
              <a:rPr lang="de-DE" dirty="0" err="1" smtClean="0"/>
              <a:t>recommended</a:t>
            </a:r>
            <a:r>
              <a:rPr lang="de-DE" dirty="0"/>
              <a:t>!</a:t>
            </a:r>
            <a:endParaRPr lang="de-DE" dirty="0" smtClean="0"/>
          </a:p>
          <a:p>
            <a:pPr lvl="1"/>
            <a:r>
              <a:rPr lang="de-DE" dirty="0" smtClean="0"/>
              <a:t>Austrian </a:t>
            </a:r>
            <a:r>
              <a:rPr lang="de-DE" dirty="0" err="1" smtClean="0"/>
              <a:t>law</a:t>
            </a:r>
            <a:r>
              <a:rPr lang="de-DE" dirty="0" smtClean="0"/>
              <a:t>:</a:t>
            </a:r>
          </a:p>
          <a:p>
            <a:pPr lvl="2"/>
            <a:r>
              <a:rPr lang="de-DE" dirty="0" smtClean="0"/>
              <a:t>Distribution </a:t>
            </a:r>
            <a:r>
              <a:rPr lang="de-DE" dirty="0" err="1" smtClean="0"/>
              <a:t>based</a:t>
            </a:r>
            <a:r>
              <a:rPr lang="de-DE" dirty="0" smtClean="0"/>
              <a:t> on </a:t>
            </a:r>
            <a:r>
              <a:rPr lang="de-DE" dirty="0" err="1" smtClean="0"/>
              <a:t>fairness</a:t>
            </a:r>
            <a:r>
              <a:rPr lang="de-DE" dirty="0" smtClean="0"/>
              <a:t> (</a:t>
            </a:r>
            <a:r>
              <a:rPr lang="de-DE" dirty="0" err="1" smtClean="0"/>
              <a:t>court</a:t>
            </a:r>
            <a:r>
              <a:rPr lang="de-DE" dirty="0" smtClean="0"/>
              <a:t> </a:t>
            </a:r>
            <a:r>
              <a:rPr lang="de-DE" dirty="0" err="1" smtClean="0"/>
              <a:t>decisions</a:t>
            </a:r>
            <a:r>
              <a:rPr lang="de-DE" dirty="0" smtClean="0"/>
              <a:t> </a:t>
            </a:r>
            <a:r>
              <a:rPr lang="de-DE" dirty="0" err="1" smtClean="0"/>
              <a:t>mostly</a:t>
            </a:r>
            <a:r>
              <a:rPr lang="de-DE" dirty="0" smtClean="0"/>
              <a:t> 50:50)</a:t>
            </a:r>
          </a:p>
          <a:p>
            <a:pPr lvl="2"/>
            <a:r>
              <a:rPr lang="de-DE" dirty="0" err="1" smtClean="0"/>
              <a:t>Businesses</a:t>
            </a:r>
            <a:r>
              <a:rPr lang="de-DE" dirty="0" smtClean="0"/>
              <a:t> </a:t>
            </a:r>
            <a:r>
              <a:rPr lang="de-DE" dirty="0" err="1" smtClean="0"/>
              <a:t>excluded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84315494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IV. </a:t>
            </a:r>
            <a:r>
              <a:rPr lang="de-DE" dirty="0" err="1"/>
              <a:t>Results</a:t>
            </a:r>
            <a:r>
              <a:rPr lang="de-DE" dirty="0"/>
              <a:t> (</a:t>
            </a:r>
            <a:r>
              <a:rPr lang="de-DE" dirty="0" err="1"/>
              <a:t>examples</a:t>
            </a:r>
            <a:r>
              <a:rPr lang="de-DE" dirty="0"/>
              <a:t>)</a:t>
            </a:r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166E51-7DC7-7047-B811-A7233D3B7FD6}" type="slidenum">
              <a:rPr lang="de-DE" smtClean="0"/>
              <a:pPr/>
              <a:t>19</a:t>
            </a:fld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Univ.-Prof. Dr. Martin Schauer</a:t>
            </a:r>
            <a:endParaRPr lang="de-AT" dirty="0"/>
          </a:p>
        </p:txBody>
      </p:sp>
      <p:sp>
        <p:nvSpPr>
          <p:cNvPr id="5" name="Inhaltsplatzhalter 4"/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de-DE" dirty="0" err="1" smtClean="0"/>
              <a:t>Compulsory</a:t>
            </a:r>
            <a:r>
              <a:rPr lang="de-DE" dirty="0" smtClean="0"/>
              <a:t> </a:t>
            </a:r>
            <a:r>
              <a:rPr lang="de-DE" dirty="0" err="1" smtClean="0"/>
              <a:t>shares</a:t>
            </a:r>
            <a:endParaRPr lang="de-DE" dirty="0" smtClean="0"/>
          </a:p>
          <a:p>
            <a:pPr lvl="1"/>
            <a:r>
              <a:rPr lang="de-DE" dirty="0" err="1" smtClean="0"/>
              <a:t>spouses</a:t>
            </a:r>
            <a:r>
              <a:rPr lang="de-DE" dirty="0" smtClean="0"/>
              <a:t> </a:t>
            </a:r>
            <a:r>
              <a:rPr lang="de-DE" dirty="0" err="1" smtClean="0"/>
              <a:t>and</a:t>
            </a:r>
            <a:r>
              <a:rPr lang="de-DE" dirty="0" smtClean="0"/>
              <a:t> </a:t>
            </a:r>
            <a:r>
              <a:rPr lang="de-DE" dirty="0" err="1" smtClean="0"/>
              <a:t>children</a:t>
            </a:r>
            <a:r>
              <a:rPr lang="de-DE" dirty="0" smtClean="0"/>
              <a:t> </a:t>
            </a:r>
            <a:r>
              <a:rPr lang="de-DE" dirty="0" err="1" smtClean="0"/>
              <a:t>entitled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compulsory</a:t>
            </a:r>
            <a:r>
              <a:rPr lang="de-DE" dirty="0" smtClean="0"/>
              <a:t> </a:t>
            </a:r>
            <a:r>
              <a:rPr lang="de-DE" dirty="0" err="1" smtClean="0"/>
              <a:t>shares</a:t>
            </a:r>
            <a:endParaRPr lang="de-DE" dirty="0" smtClean="0"/>
          </a:p>
          <a:p>
            <a:pPr lvl="2"/>
            <a:r>
              <a:rPr lang="de-DE" dirty="0" smtClean="0"/>
              <a:t>German </a:t>
            </a:r>
            <a:r>
              <a:rPr lang="de-DE" dirty="0" err="1" smtClean="0"/>
              <a:t>and</a:t>
            </a:r>
            <a:r>
              <a:rPr lang="de-DE" dirty="0" smtClean="0"/>
              <a:t> Swiss </a:t>
            </a:r>
            <a:r>
              <a:rPr lang="de-DE" dirty="0" err="1" smtClean="0"/>
              <a:t>law</a:t>
            </a:r>
            <a:r>
              <a:rPr lang="de-DE" dirty="0" smtClean="0"/>
              <a:t>: </a:t>
            </a:r>
            <a:r>
              <a:rPr lang="de-DE" dirty="0" err="1" smtClean="0"/>
              <a:t>parents</a:t>
            </a:r>
            <a:r>
              <a:rPr lang="de-DE" dirty="0" smtClean="0"/>
              <a:t> </a:t>
            </a:r>
            <a:r>
              <a:rPr lang="de-DE" dirty="0" err="1" smtClean="0"/>
              <a:t>may</a:t>
            </a:r>
            <a:r>
              <a:rPr lang="de-DE" dirty="0" smtClean="0"/>
              <a:t> </a:t>
            </a:r>
            <a:r>
              <a:rPr lang="de-DE" dirty="0" err="1" smtClean="0"/>
              <a:t>be</a:t>
            </a:r>
            <a:r>
              <a:rPr lang="de-DE" dirty="0" smtClean="0"/>
              <a:t> </a:t>
            </a:r>
            <a:r>
              <a:rPr lang="de-DE" dirty="0" err="1" smtClean="0"/>
              <a:t>entitled</a:t>
            </a:r>
            <a:r>
              <a:rPr lang="de-DE" dirty="0" smtClean="0"/>
              <a:t> </a:t>
            </a:r>
            <a:r>
              <a:rPr lang="de-DE" dirty="0" err="1" smtClean="0"/>
              <a:t>as</a:t>
            </a:r>
            <a:r>
              <a:rPr lang="de-DE" dirty="0" smtClean="0"/>
              <a:t> </a:t>
            </a:r>
            <a:r>
              <a:rPr lang="de-DE" dirty="0" err="1" smtClean="0"/>
              <a:t>well</a:t>
            </a:r>
            <a:endParaRPr lang="de-DE" dirty="0" smtClean="0"/>
          </a:p>
          <a:p>
            <a:pPr lvl="1"/>
            <a:r>
              <a:rPr lang="de-DE" dirty="0" err="1" smtClean="0"/>
              <a:t>Compulsory</a:t>
            </a:r>
            <a:r>
              <a:rPr lang="de-DE" dirty="0" smtClean="0"/>
              <a:t> </a:t>
            </a:r>
            <a:r>
              <a:rPr lang="de-DE" dirty="0" err="1" smtClean="0"/>
              <a:t>share</a:t>
            </a:r>
            <a:r>
              <a:rPr lang="de-DE" dirty="0" smtClean="0"/>
              <a:t> half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statutory</a:t>
            </a:r>
            <a:r>
              <a:rPr lang="de-DE" dirty="0" smtClean="0"/>
              <a:t> </a:t>
            </a:r>
            <a:r>
              <a:rPr lang="de-DE" dirty="0" err="1" smtClean="0"/>
              <a:t>share</a:t>
            </a:r>
            <a:endParaRPr lang="de-DE" dirty="0" smtClean="0"/>
          </a:p>
          <a:p>
            <a:pPr lvl="2"/>
            <a:r>
              <a:rPr lang="de-DE" dirty="0" smtClean="0"/>
              <a:t>Swiss </a:t>
            </a:r>
            <a:r>
              <a:rPr lang="de-DE" dirty="0" err="1" smtClean="0"/>
              <a:t>law</a:t>
            </a:r>
            <a:r>
              <a:rPr lang="de-DE" dirty="0" smtClean="0"/>
              <a:t>: </a:t>
            </a:r>
            <a:r>
              <a:rPr lang="de-DE" dirty="0" err="1" smtClean="0"/>
              <a:t>three</a:t>
            </a:r>
            <a:r>
              <a:rPr lang="de-DE" dirty="0" smtClean="0"/>
              <a:t> </a:t>
            </a:r>
            <a:r>
              <a:rPr lang="de-DE" dirty="0" err="1" smtClean="0"/>
              <a:t>quarters</a:t>
            </a:r>
            <a:endParaRPr lang="de-DE" dirty="0" smtClean="0"/>
          </a:p>
          <a:p>
            <a:pPr lvl="1"/>
            <a:r>
              <a:rPr lang="de-DE" dirty="0" smtClean="0"/>
              <a:t>German </a:t>
            </a:r>
            <a:r>
              <a:rPr lang="de-DE" dirty="0" err="1" smtClean="0"/>
              <a:t>and</a:t>
            </a:r>
            <a:r>
              <a:rPr lang="de-DE" dirty="0" smtClean="0"/>
              <a:t> Swiss </a:t>
            </a:r>
            <a:r>
              <a:rPr lang="de-DE" dirty="0" err="1" smtClean="0"/>
              <a:t>law</a:t>
            </a:r>
            <a:r>
              <a:rPr lang="de-DE" dirty="0" smtClean="0"/>
              <a:t>:</a:t>
            </a:r>
          </a:p>
          <a:p>
            <a:pPr lvl="2"/>
            <a:r>
              <a:rPr lang="de-DE" dirty="0" err="1" smtClean="0"/>
              <a:t>person</a:t>
            </a:r>
            <a:r>
              <a:rPr lang="de-DE" dirty="0" smtClean="0"/>
              <a:t> </a:t>
            </a:r>
            <a:r>
              <a:rPr lang="de-DE" dirty="0" err="1" smtClean="0"/>
              <a:t>entitled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a </a:t>
            </a:r>
            <a:r>
              <a:rPr lang="de-DE" dirty="0" err="1" smtClean="0"/>
              <a:t>compulsory</a:t>
            </a:r>
            <a:r>
              <a:rPr lang="de-DE" dirty="0" smtClean="0"/>
              <a:t> </a:t>
            </a:r>
            <a:r>
              <a:rPr lang="de-DE" dirty="0" err="1" smtClean="0"/>
              <a:t>does</a:t>
            </a:r>
            <a:r>
              <a:rPr lang="de-DE" dirty="0" smtClean="0"/>
              <a:t> not </a:t>
            </a:r>
            <a:r>
              <a:rPr lang="de-DE" dirty="0" err="1" smtClean="0"/>
              <a:t>have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accept</a:t>
            </a:r>
            <a:r>
              <a:rPr lang="de-DE" dirty="0" smtClean="0"/>
              <a:t> </a:t>
            </a:r>
            <a:r>
              <a:rPr lang="de-DE" dirty="0" err="1" smtClean="0"/>
              <a:t>any</a:t>
            </a:r>
            <a:r>
              <a:rPr lang="de-DE" dirty="0" smtClean="0"/>
              <a:t> </a:t>
            </a:r>
            <a:r>
              <a:rPr lang="de-DE" dirty="0" err="1" smtClean="0"/>
              <a:t>grant</a:t>
            </a:r>
            <a:r>
              <a:rPr lang="de-DE" dirty="0" smtClean="0"/>
              <a:t> </a:t>
            </a:r>
            <a:r>
              <a:rPr lang="de-DE" dirty="0" err="1" smtClean="0"/>
              <a:t>provided</a:t>
            </a:r>
            <a:r>
              <a:rPr lang="de-DE" dirty="0" smtClean="0"/>
              <a:t> </a:t>
            </a:r>
            <a:r>
              <a:rPr lang="de-DE" dirty="0" err="1" smtClean="0"/>
              <a:t>by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testator</a:t>
            </a:r>
            <a:endParaRPr lang="de-DE" dirty="0" smtClean="0"/>
          </a:p>
          <a:p>
            <a:pPr lvl="2"/>
            <a:r>
              <a:rPr lang="de-DE" dirty="0" err="1" smtClean="0"/>
              <a:t>legacies</a:t>
            </a:r>
            <a:r>
              <a:rPr lang="de-DE" dirty="0" smtClean="0"/>
              <a:t> </a:t>
            </a:r>
            <a:r>
              <a:rPr lang="de-DE" dirty="0" err="1" smtClean="0"/>
              <a:t>may</a:t>
            </a:r>
            <a:r>
              <a:rPr lang="de-DE" dirty="0" smtClean="0"/>
              <a:t> </a:t>
            </a:r>
            <a:r>
              <a:rPr lang="de-DE" dirty="0" err="1" smtClean="0"/>
              <a:t>be</a:t>
            </a:r>
            <a:r>
              <a:rPr lang="de-DE" dirty="0" smtClean="0"/>
              <a:t> </a:t>
            </a:r>
            <a:r>
              <a:rPr lang="de-DE" dirty="0" err="1" smtClean="0"/>
              <a:t>rejected</a:t>
            </a:r>
            <a:r>
              <a:rPr lang="de-DE" dirty="0" smtClean="0"/>
              <a:t> in </a:t>
            </a:r>
            <a:r>
              <a:rPr lang="de-DE" dirty="0" err="1" smtClean="0"/>
              <a:t>general</a:t>
            </a:r>
            <a:r>
              <a:rPr lang="de-DE" dirty="0" smtClean="0"/>
              <a:t> (German </a:t>
            </a:r>
            <a:r>
              <a:rPr lang="de-DE" dirty="0" err="1" smtClean="0"/>
              <a:t>law</a:t>
            </a:r>
            <a:r>
              <a:rPr lang="de-DE" dirty="0" smtClean="0"/>
              <a:t>) </a:t>
            </a:r>
            <a:r>
              <a:rPr lang="de-DE" dirty="0" err="1" smtClean="0"/>
              <a:t>or</a:t>
            </a:r>
            <a:r>
              <a:rPr lang="de-DE" dirty="0" smtClean="0"/>
              <a:t> </a:t>
            </a:r>
            <a:r>
              <a:rPr lang="de-DE" dirty="0" err="1" smtClean="0"/>
              <a:t>if</a:t>
            </a:r>
            <a:r>
              <a:rPr lang="de-DE" dirty="0" smtClean="0"/>
              <a:t> </a:t>
            </a:r>
            <a:r>
              <a:rPr lang="de-DE" dirty="0" err="1" smtClean="0"/>
              <a:t>they</a:t>
            </a:r>
            <a:r>
              <a:rPr lang="de-DE" dirty="0" smtClean="0"/>
              <a:t> do not </a:t>
            </a:r>
            <a:r>
              <a:rPr lang="de-DE" dirty="0" err="1" smtClean="0"/>
              <a:t>consist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liquid </a:t>
            </a:r>
            <a:r>
              <a:rPr lang="de-DE" dirty="0" err="1" smtClean="0"/>
              <a:t>assets</a:t>
            </a:r>
            <a:r>
              <a:rPr lang="de-DE" dirty="0" smtClean="0"/>
              <a:t> (Swiss </a:t>
            </a:r>
            <a:r>
              <a:rPr lang="de-DE" dirty="0" err="1" smtClean="0"/>
              <a:t>law</a:t>
            </a:r>
            <a:r>
              <a:rPr lang="de-DE" dirty="0" smtClean="0"/>
              <a:t>) in </a:t>
            </a:r>
            <a:r>
              <a:rPr lang="de-DE" dirty="0" err="1" smtClean="0"/>
              <a:t>favour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a </a:t>
            </a:r>
            <a:r>
              <a:rPr lang="de-DE" dirty="0" err="1" smtClean="0"/>
              <a:t>claim</a:t>
            </a:r>
            <a:r>
              <a:rPr lang="de-DE" dirty="0" smtClean="0"/>
              <a:t> </a:t>
            </a:r>
            <a:r>
              <a:rPr lang="de-DE" dirty="0" err="1" smtClean="0"/>
              <a:t>for</a:t>
            </a:r>
            <a:r>
              <a:rPr lang="de-DE" dirty="0" smtClean="0"/>
              <a:t> </a:t>
            </a:r>
            <a:r>
              <a:rPr lang="de-DE" dirty="0" err="1" smtClean="0"/>
              <a:t>money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2779664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Overview</a:t>
            </a:r>
            <a:endParaRPr lang="de-DE" dirty="0"/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166E51-7DC7-7047-B811-A7233D3B7FD6}" type="slidenum">
              <a:rPr lang="de-DE" smtClean="0"/>
              <a:pPr/>
              <a:t>2</a:t>
            </a:fld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Univ.-Prof. Dr. Martin Schauer</a:t>
            </a:r>
            <a:endParaRPr lang="de-AT" dirty="0"/>
          </a:p>
        </p:txBody>
      </p:sp>
      <p:sp>
        <p:nvSpPr>
          <p:cNvPr id="5" name="Inhaltsplatzhalter 4"/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pPr marL="514350" indent="-514350">
              <a:buAutoNum type="romanUcPeriod"/>
            </a:pPr>
            <a:r>
              <a:rPr lang="de-DE" dirty="0" smtClean="0"/>
              <a:t>Estate </a:t>
            </a:r>
            <a:r>
              <a:rPr lang="de-DE" dirty="0" err="1" smtClean="0"/>
              <a:t>planning</a:t>
            </a:r>
            <a:r>
              <a:rPr lang="de-DE" dirty="0" smtClean="0"/>
              <a:t> – </a:t>
            </a:r>
            <a:r>
              <a:rPr lang="de-DE" dirty="0" err="1" smtClean="0"/>
              <a:t>what</a:t>
            </a:r>
            <a:r>
              <a:rPr lang="de-DE" dirty="0" smtClean="0"/>
              <a:t> </a:t>
            </a:r>
            <a:r>
              <a:rPr lang="de-DE" dirty="0" err="1" smtClean="0"/>
              <a:t>it</a:t>
            </a:r>
            <a:r>
              <a:rPr lang="de-DE" dirty="0" smtClean="0"/>
              <a:t> </a:t>
            </a:r>
            <a:r>
              <a:rPr lang="de-DE" dirty="0" err="1" smtClean="0"/>
              <a:t>is</a:t>
            </a:r>
            <a:r>
              <a:rPr lang="de-DE" dirty="0" smtClean="0"/>
              <a:t> </a:t>
            </a:r>
            <a:r>
              <a:rPr lang="de-DE" dirty="0" err="1" smtClean="0"/>
              <a:t>and</a:t>
            </a:r>
            <a:r>
              <a:rPr lang="de-DE" dirty="0" smtClean="0"/>
              <a:t> </a:t>
            </a:r>
            <a:r>
              <a:rPr lang="de-DE" dirty="0" err="1" smtClean="0"/>
              <a:t>why</a:t>
            </a:r>
            <a:r>
              <a:rPr lang="de-DE" dirty="0" smtClean="0"/>
              <a:t> </a:t>
            </a:r>
            <a:r>
              <a:rPr lang="de-DE" dirty="0" err="1" smtClean="0"/>
              <a:t>we</a:t>
            </a:r>
            <a:r>
              <a:rPr lang="de-DE" dirty="0" smtClean="0"/>
              <a:t> do </a:t>
            </a:r>
            <a:r>
              <a:rPr lang="de-DE" dirty="0" err="1" smtClean="0"/>
              <a:t>it</a:t>
            </a:r>
            <a:endParaRPr lang="de-DE" dirty="0" smtClean="0"/>
          </a:p>
          <a:p>
            <a:pPr marL="514350" indent="-514350">
              <a:buAutoNum type="romanUcPeriod"/>
            </a:pPr>
            <a:r>
              <a:rPr lang="de-DE" dirty="0" err="1" smtClean="0"/>
              <a:t>How</a:t>
            </a:r>
            <a:r>
              <a:rPr lang="de-DE" dirty="0" smtClean="0"/>
              <a:t> </a:t>
            </a:r>
            <a:r>
              <a:rPr lang="de-DE" dirty="0" err="1" smtClean="0"/>
              <a:t>it</a:t>
            </a:r>
            <a:r>
              <a:rPr lang="de-DE" dirty="0" smtClean="0"/>
              <a:t> all </a:t>
            </a:r>
            <a:r>
              <a:rPr lang="de-DE" dirty="0" err="1" smtClean="0"/>
              <a:t>started</a:t>
            </a:r>
            <a:endParaRPr lang="de-DE" dirty="0" smtClean="0"/>
          </a:p>
          <a:p>
            <a:pPr marL="514350" indent="-514350">
              <a:buAutoNum type="romanUcPeriod"/>
            </a:pPr>
            <a:r>
              <a:rPr lang="de-DE" dirty="0" err="1" smtClean="0"/>
              <a:t>How</a:t>
            </a:r>
            <a:r>
              <a:rPr lang="de-DE" dirty="0" smtClean="0"/>
              <a:t> </a:t>
            </a:r>
            <a:r>
              <a:rPr lang="de-DE" dirty="0" err="1" smtClean="0"/>
              <a:t>we</a:t>
            </a:r>
            <a:r>
              <a:rPr lang="de-DE" dirty="0" smtClean="0"/>
              <a:t> </a:t>
            </a:r>
            <a:r>
              <a:rPr lang="de-DE" dirty="0" err="1" smtClean="0"/>
              <a:t>worked</a:t>
            </a:r>
            <a:endParaRPr lang="de-DE" dirty="0" smtClean="0"/>
          </a:p>
          <a:p>
            <a:pPr marL="514350" indent="-514350">
              <a:buAutoNum type="romanUcPeriod"/>
            </a:pPr>
            <a:r>
              <a:rPr lang="de-DE" dirty="0" err="1" smtClean="0"/>
              <a:t>Results</a:t>
            </a:r>
            <a:r>
              <a:rPr lang="de-DE" dirty="0" smtClean="0"/>
              <a:t> (</a:t>
            </a:r>
            <a:r>
              <a:rPr lang="de-DE" dirty="0" err="1" smtClean="0"/>
              <a:t>examples</a:t>
            </a:r>
            <a:r>
              <a:rPr lang="de-DE" dirty="0" smtClean="0"/>
              <a:t>)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51404039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IV. </a:t>
            </a:r>
            <a:r>
              <a:rPr lang="de-DE" dirty="0" err="1"/>
              <a:t>Results</a:t>
            </a:r>
            <a:r>
              <a:rPr lang="de-DE" dirty="0"/>
              <a:t> (</a:t>
            </a:r>
            <a:r>
              <a:rPr lang="de-DE" dirty="0" err="1"/>
              <a:t>examples</a:t>
            </a:r>
            <a:r>
              <a:rPr lang="de-DE" dirty="0"/>
              <a:t>)</a:t>
            </a:r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166E51-7DC7-7047-B811-A7233D3B7FD6}" type="slidenum">
              <a:rPr lang="de-DE" smtClean="0"/>
              <a:pPr/>
              <a:t>20</a:t>
            </a:fld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Univ.-Prof. Dr. Martin Schauer</a:t>
            </a:r>
            <a:endParaRPr lang="de-AT" dirty="0"/>
          </a:p>
        </p:txBody>
      </p:sp>
      <p:sp>
        <p:nvSpPr>
          <p:cNvPr id="5" name="Inhaltsplatzhalter 4"/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pPr lvl="1"/>
            <a:r>
              <a:rPr lang="de-DE" dirty="0" smtClean="0"/>
              <a:t>Austrian </a:t>
            </a:r>
            <a:r>
              <a:rPr lang="de-DE" dirty="0" err="1" smtClean="0"/>
              <a:t>law</a:t>
            </a:r>
            <a:r>
              <a:rPr lang="de-DE" dirty="0" smtClean="0"/>
              <a:t>:</a:t>
            </a:r>
          </a:p>
          <a:p>
            <a:pPr lvl="2"/>
            <a:r>
              <a:rPr lang="de-DE" dirty="0" err="1" smtClean="0"/>
              <a:t>person</a:t>
            </a:r>
            <a:r>
              <a:rPr lang="de-DE" dirty="0" smtClean="0"/>
              <a:t> </a:t>
            </a:r>
            <a:r>
              <a:rPr lang="de-DE" dirty="0" err="1" smtClean="0"/>
              <a:t>entitled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a </a:t>
            </a:r>
            <a:r>
              <a:rPr lang="de-DE" dirty="0" err="1" smtClean="0"/>
              <a:t>compulsory</a:t>
            </a:r>
            <a:r>
              <a:rPr lang="de-DE" dirty="0" smtClean="0"/>
              <a:t> </a:t>
            </a:r>
            <a:r>
              <a:rPr lang="de-DE" dirty="0" err="1" smtClean="0"/>
              <a:t>share</a:t>
            </a:r>
            <a:r>
              <a:rPr lang="de-DE" dirty="0" smtClean="0"/>
              <a:t> </a:t>
            </a:r>
            <a:r>
              <a:rPr lang="de-DE" dirty="0" err="1" smtClean="0"/>
              <a:t>has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accept</a:t>
            </a:r>
            <a:r>
              <a:rPr lang="de-DE" dirty="0" smtClean="0"/>
              <a:t> </a:t>
            </a:r>
            <a:r>
              <a:rPr lang="de-DE" dirty="0" err="1" smtClean="0"/>
              <a:t>any</a:t>
            </a:r>
            <a:r>
              <a:rPr lang="de-DE" dirty="0" smtClean="0"/>
              <a:t> </a:t>
            </a:r>
            <a:r>
              <a:rPr lang="de-DE" dirty="0" err="1" smtClean="0"/>
              <a:t>kind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grant</a:t>
            </a:r>
            <a:r>
              <a:rPr lang="de-DE" dirty="0" smtClean="0"/>
              <a:t> </a:t>
            </a:r>
            <a:r>
              <a:rPr lang="de-DE" dirty="0" err="1" smtClean="0"/>
              <a:t>provided</a:t>
            </a:r>
            <a:r>
              <a:rPr lang="de-DE" dirty="0" smtClean="0"/>
              <a:t> </a:t>
            </a:r>
            <a:r>
              <a:rPr lang="de-DE" dirty="0" err="1" smtClean="0"/>
              <a:t>by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testator</a:t>
            </a:r>
            <a:endParaRPr lang="de-DE" dirty="0" smtClean="0"/>
          </a:p>
          <a:p>
            <a:pPr lvl="2"/>
            <a:r>
              <a:rPr lang="de-DE" dirty="0" err="1" smtClean="0"/>
              <a:t>cannot</a:t>
            </a:r>
            <a:r>
              <a:rPr lang="de-DE" dirty="0" smtClean="0"/>
              <a:t> „</a:t>
            </a:r>
            <a:r>
              <a:rPr lang="de-DE" dirty="0" err="1" smtClean="0"/>
              <a:t>switch</a:t>
            </a:r>
            <a:r>
              <a:rPr lang="de-DE" dirty="0" smtClean="0"/>
              <a:t>“ </a:t>
            </a:r>
            <a:r>
              <a:rPr lang="de-DE" dirty="0" err="1" smtClean="0"/>
              <a:t>to</a:t>
            </a:r>
            <a:r>
              <a:rPr lang="de-DE" dirty="0" smtClean="0"/>
              <a:t> a </a:t>
            </a:r>
            <a:r>
              <a:rPr lang="de-DE" dirty="0" err="1" smtClean="0"/>
              <a:t>claim</a:t>
            </a:r>
            <a:r>
              <a:rPr lang="de-DE" dirty="0" smtClean="0"/>
              <a:t> </a:t>
            </a:r>
            <a:r>
              <a:rPr lang="de-DE" dirty="0" err="1" smtClean="0"/>
              <a:t>for</a:t>
            </a:r>
            <a:r>
              <a:rPr lang="de-DE" dirty="0" smtClean="0"/>
              <a:t> </a:t>
            </a:r>
            <a:r>
              <a:rPr lang="de-DE" dirty="0" err="1" smtClean="0"/>
              <a:t>money</a:t>
            </a:r>
            <a:endParaRPr lang="de-DE" dirty="0" smtClean="0"/>
          </a:p>
          <a:p>
            <a:pPr lvl="2"/>
            <a:r>
              <a:rPr lang="de-DE" dirty="0" err="1" smtClean="0"/>
              <a:t>value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legacy</a:t>
            </a:r>
            <a:r>
              <a:rPr lang="de-DE" dirty="0" smtClean="0"/>
              <a:t> must </a:t>
            </a:r>
            <a:r>
              <a:rPr lang="de-DE" dirty="0" err="1" smtClean="0"/>
              <a:t>reach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amount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compulsory</a:t>
            </a:r>
            <a:r>
              <a:rPr lang="de-DE" dirty="0" smtClean="0"/>
              <a:t> </a:t>
            </a:r>
            <a:r>
              <a:rPr lang="de-DE" dirty="0" err="1" smtClean="0"/>
              <a:t>share</a:t>
            </a:r>
            <a:endParaRPr lang="de-DE" dirty="0" smtClean="0"/>
          </a:p>
          <a:p>
            <a:pPr lvl="2"/>
            <a:r>
              <a:rPr lang="de-DE" dirty="0" err="1" smtClean="0"/>
              <a:t>if</a:t>
            </a:r>
            <a:r>
              <a:rPr lang="de-DE" dirty="0" smtClean="0"/>
              <a:t> so, </a:t>
            </a:r>
            <a:r>
              <a:rPr lang="de-DE" dirty="0" err="1" smtClean="0"/>
              <a:t>compulsory</a:t>
            </a:r>
            <a:r>
              <a:rPr lang="de-DE" dirty="0" smtClean="0"/>
              <a:t> </a:t>
            </a:r>
            <a:r>
              <a:rPr lang="de-DE" dirty="0" err="1" smtClean="0"/>
              <a:t>share</a:t>
            </a:r>
            <a:r>
              <a:rPr lang="de-DE" dirty="0" smtClean="0"/>
              <a:t> </a:t>
            </a:r>
            <a:r>
              <a:rPr lang="de-DE" dirty="0" err="1" smtClean="0"/>
              <a:t>may</a:t>
            </a:r>
            <a:r>
              <a:rPr lang="de-DE" dirty="0" smtClean="0"/>
              <a:t> </a:t>
            </a:r>
            <a:r>
              <a:rPr lang="de-DE" dirty="0" err="1" smtClean="0"/>
              <a:t>be</a:t>
            </a:r>
            <a:r>
              <a:rPr lang="de-DE" dirty="0" smtClean="0"/>
              <a:t> </a:t>
            </a:r>
            <a:r>
              <a:rPr lang="de-DE" dirty="0" err="1" smtClean="0"/>
              <a:t>covered</a:t>
            </a:r>
            <a:r>
              <a:rPr lang="de-DE" dirty="0" smtClean="0"/>
              <a:t> </a:t>
            </a:r>
            <a:r>
              <a:rPr lang="de-DE" dirty="0" err="1" smtClean="0"/>
              <a:t>by</a:t>
            </a:r>
            <a:r>
              <a:rPr lang="de-DE" dirty="0" smtClean="0"/>
              <a:t> a </a:t>
            </a:r>
            <a:r>
              <a:rPr lang="de-DE" dirty="0" err="1" smtClean="0"/>
              <a:t>right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usufruct</a:t>
            </a:r>
            <a:r>
              <a:rPr lang="de-DE" dirty="0" smtClean="0"/>
              <a:t>, </a:t>
            </a:r>
            <a:r>
              <a:rPr lang="de-DE" dirty="0" err="1" smtClean="0"/>
              <a:t>right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life</a:t>
            </a:r>
            <a:r>
              <a:rPr lang="de-DE" dirty="0" smtClean="0"/>
              <a:t>-time </a:t>
            </a:r>
            <a:r>
              <a:rPr lang="de-DE" dirty="0" err="1" smtClean="0"/>
              <a:t>income</a:t>
            </a:r>
            <a:r>
              <a:rPr lang="de-DE" dirty="0" smtClean="0"/>
              <a:t>, </a:t>
            </a:r>
            <a:r>
              <a:rPr lang="de-DE" dirty="0" err="1" smtClean="0"/>
              <a:t>position</a:t>
            </a:r>
            <a:r>
              <a:rPr lang="de-DE" dirty="0" smtClean="0"/>
              <a:t> </a:t>
            </a:r>
            <a:r>
              <a:rPr lang="de-DE" dirty="0" err="1" smtClean="0"/>
              <a:t>as</a:t>
            </a:r>
            <a:r>
              <a:rPr lang="de-DE" dirty="0" smtClean="0"/>
              <a:t> a </a:t>
            </a:r>
            <a:r>
              <a:rPr lang="de-DE" dirty="0" err="1" smtClean="0"/>
              <a:t>beneficiary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a </a:t>
            </a:r>
            <a:r>
              <a:rPr lang="de-DE" dirty="0" err="1" smtClean="0"/>
              <a:t>foundation</a:t>
            </a:r>
            <a:r>
              <a:rPr lang="de-DE" dirty="0" smtClean="0"/>
              <a:t>, </a:t>
            </a:r>
            <a:r>
              <a:rPr lang="de-DE" dirty="0" err="1" smtClean="0"/>
              <a:t>shares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a </a:t>
            </a:r>
            <a:r>
              <a:rPr lang="de-DE" dirty="0" err="1" smtClean="0"/>
              <a:t>company</a:t>
            </a:r>
            <a:r>
              <a:rPr lang="de-DE" dirty="0" smtClean="0"/>
              <a:t> (</a:t>
            </a:r>
            <a:r>
              <a:rPr lang="de-DE" dirty="0" err="1" smtClean="0"/>
              <a:t>even</a:t>
            </a:r>
            <a:r>
              <a:rPr lang="de-DE" dirty="0" smtClean="0"/>
              <a:t> </a:t>
            </a:r>
            <a:r>
              <a:rPr lang="de-DE" dirty="0" err="1" smtClean="0"/>
              <a:t>if</a:t>
            </a:r>
            <a:r>
              <a:rPr lang="de-DE" dirty="0" smtClean="0"/>
              <a:t> not transferable) </a:t>
            </a:r>
            <a:r>
              <a:rPr lang="de-DE" dirty="0" err="1" smtClean="0"/>
              <a:t>etc</a:t>
            </a:r>
            <a:endParaRPr lang="de-DE" dirty="0" smtClean="0"/>
          </a:p>
          <a:p>
            <a:pPr lvl="2"/>
            <a:r>
              <a:rPr lang="de-DE" dirty="0" err="1" smtClean="0"/>
              <a:t>testator</a:t>
            </a:r>
            <a:r>
              <a:rPr lang="de-DE" dirty="0" smtClean="0"/>
              <a:t> (</a:t>
            </a:r>
            <a:r>
              <a:rPr lang="de-DE" dirty="0" err="1" smtClean="0"/>
              <a:t>and</a:t>
            </a:r>
            <a:r>
              <a:rPr lang="de-DE" dirty="0" smtClean="0"/>
              <a:t> in </a:t>
            </a:r>
            <a:r>
              <a:rPr lang="de-DE" dirty="0" err="1" smtClean="0"/>
              <a:t>some</a:t>
            </a:r>
            <a:r>
              <a:rPr lang="de-DE" dirty="0" smtClean="0"/>
              <a:t> </a:t>
            </a:r>
            <a:r>
              <a:rPr lang="de-DE" dirty="0" err="1" smtClean="0"/>
              <a:t>cases</a:t>
            </a:r>
            <a:r>
              <a:rPr lang="de-DE" dirty="0" smtClean="0"/>
              <a:t> </a:t>
            </a:r>
            <a:r>
              <a:rPr lang="de-DE" dirty="0" err="1" smtClean="0"/>
              <a:t>courts</a:t>
            </a:r>
            <a:r>
              <a:rPr lang="de-DE" dirty="0" smtClean="0"/>
              <a:t>) </a:t>
            </a:r>
            <a:r>
              <a:rPr lang="de-DE" dirty="0" err="1" smtClean="0"/>
              <a:t>may</a:t>
            </a:r>
            <a:r>
              <a:rPr lang="de-DE" dirty="0" smtClean="0"/>
              <a:t> </a:t>
            </a:r>
            <a:r>
              <a:rPr lang="de-DE" dirty="0" err="1" smtClean="0"/>
              <a:t>postpone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time </a:t>
            </a:r>
            <a:r>
              <a:rPr lang="de-DE" dirty="0" err="1" smtClean="0"/>
              <a:t>when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compulsory</a:t>
            </a:r>
            <a:r>
              <a:rPr lang="de-DE" dirty="0" smtClean="0"/>
              <a:t> </a:t>
            </a:r>
            <a:r>
              <a:rPr lang="de-DE" dirty="0" err="1" smtClean="0"/>
              <a:t>has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be</a:t>
            </a:r>
            <a:r>
              <a:rPr lang="de-DE" dirty="0" smtClean="0"/>
              <a:t> </a:t>
            </a:r>
            <a:r>
              <a:rPr lang="de-DE" dirty="0" err="1" smtClean="0"/>
              <a:t>delivered</a:t>
            </a:r>
            <a:r>
              <a:rPr lang="de-DE" dirty="0" smtClean="0"/>
              <a:t> </a:t>
            </a:r>
            <a:r>
              <a:rPr lang="de-DE" dirty="0" err="1" smtClean="0"/>
              <a:t>up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five</a:t>
            </a:r>
            <a:r>
              <a:rPr lang="de-DE" dirty="0" smtClean="0"/>
              <a:t> </a:t>
            </a:r>
            <a:r>
              <a:rPr lang="de-DE" dirty="0" err="1" smtClean="0"/>
              <a:t>years</a:t>
            </a:r>
            <a:r>
              <a:rPr lang="de-DE" dirty="0" smtClean="0"/>
              <a:t> after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death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testator</a:t>
            </a:r>
            <a:endParaRPr lang="de-DE" dirty="0" smtClean="0"/>
          </a:p>
          <a:p>
            <a:pPr lvl="2"/>
            <a:r>
              <a:rPr lang="de-DE" dirty="0" smtClean="0"/>
              <a:t>Austrian </a:t>
            </a:r>
            <a:r>
              <a:rPr lang="de-DE" dirty="0" err="1" smtClean="0"/>
              <a:t>law</a:t>
            </a:r>
            <a:r>
              <a:rPr lang="de-DE" dirty="0" smtClean="0"/>
              <a:t> </a:t>
            </a:r>
            <a:r>
              <a:rPr lang="de-DE" dirty="0" err="1" smtClean="0"/>
              <a:t>provides</a:t>
            </a:r>
            <a:r>
              <a:rPr lang="de-DE" dirty="0" smtClean="0"/>
              <a:t> </a:t>
            </a:r>
            <a:r>
              <a:rPr lang="de-DE" dirty="0" err="1" smtClean="0"/>
              <a:t>for</a:t>
            </a:r>
            <a:r>
              <a:rPr lang="de-DE" dirty="0" smtClean="0"/>
              <a:t> </a:t>
            </a:r>
            <a:r>
              <a:rPr lang="de-DE" dirty="0" err="1" smtClean="0"/>
              <a:t>better</a:t>
            </a:r>
            <a:r>
              <a:rPr lang="de-DE" dirty="0" smtClean="0"/>
              <a:t> </a:t>
            </a:r>
            <a:r>
              <a:rPr lang="de-DE" dirty="0" err="1" smtClean="0"/>
              <a:t>protection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family</a:t>
            </a:r>
            <a:r>
              <a:rPr lang="de-DE" dirty="0" smtClean="0"/>
              <a:t> </a:t>
            </a:r>
            <a:r>
              <a:rPr lang="de-DE" dirty="0" err="1" smtClean="0"/>
              <a:t>businesses</a:t>
            </a:r>
            <a:r>
              <a:rPr lang="de-DE" dirty="0" smtClean="0"/>
              <a:t> </a:t>
            </a:r>
            <a:r>
              <a:rPr lang="de-DE" dirty="0" err="1" smtClean="0"/>
              <a:t>against</a:t>
            </a:r>
            <a:r>
              <a:rPr lang="de-DE" dirty="0" smtClean="0"/>
              <a:t> </a:t>
            </a:r>
            <a:r>
              <a:rPr lang="de-DE" dirty="0" err="1" smtClean="0"/>
              <a:t>outflow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liquidity</a:t>
            </a:r>
            <a:r>
              <a:rPr lang="de-DE" dirty="0" smtClean="0"/>
              <a:t> in </a:t>
            </a:r>
            <a:r>
              <a:rPr lang="de-DE" dirty="0" err="1" smtClean="0"/>
              <a:t>case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death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a (</a:t>
            </a:r>
            <a:r>
              <a:rPr lang="de-DE" dirty="0" err="1" smtClean="0"/>
              <a:t>major</a:t>
            </a:r>
            <a:r>
              <a:rPr lang="de-DE" dirty="0" smtClean="0"/>
              <a:t>) shareholder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5729801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166E51-7DC7-7047-B811-A7233D3B7FD6}" type="slidenum">
              <a:rPr lang="de-DE" smtClean="0"/>
              <a:pPr/>
              <a:t>21</a:t>
            </a:fld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Univ.-Prof. Dr. Martin Schauer</a:t>
            </a:r>
            <a:endParaRPr lang="de-AT" dirty="0"/>
          </a:p>
        </p:txBody>
      </p:sp>
      <p:sp>
        <p:nvSpPr>
          <p:cNvPr id="5" name="Inhaltsplatzhalter 4"/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de-AT"/>
          </a:p>
        </p:txBody>
      </p:sp>
      <p:pic>
        <p:nvPicPr>
          <p:cNvPr id="6" name="Bild 6" descr="fragezeichen_1.jpg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562" b="15157"/>
          <a:stretch/>
        </p:blipFill>
        <p:spPr>
          <a:xfrm>
            <a:off x="0" y="0"/>
            <a:ext cx="9154426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4012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I. Estate </a:t>
            </a:r>
            <a:r>
              <a:rPr lang="de-DE" dirty="0" err="1" smtClean="0"/>
              <a:t>planning</a:t>
            </a:r>
            <a:r>
              <a:rPr lang="de-DE" dirty="0" smtClean="0"/>
              <a:t> –</a:t>
            </a:r>
            <a:br>
              <a:rPr lang="de-DE" dirty="0" smtClean="0"/>
            </a:br>
            <a:r>
              <a:rPr lang="de-DE" dirty="0" err="1" smtClean="0"/>
              <a:t>what</a:t>
            </a:r>
            <a:r>
              <a:rPr lang="de-DE" dirty="0" smtClean="0"/>
              <a:t> </a:t>
            </a:r>
            <a:r>
              <a:rPr lang="de-DE" dirty="0" err="1" smtClean="0"/>
              <a:t>it</a:t>
            </a:r>
            <a:r>
              <a:rPr lang="de-DE" dirty="0" smtClean="0"/>
              <a:t> </a:t>
            </a:r>
            <a:r>
              <a:rPr lang="de-DE" dirty="0" err="1" smtClean="0"/>
              <a:t>is</a:t>
            </a:r>
            <a:r>
              <a:rPr lang="de-DE" dirty="0" smtClean="0"/>
              <a:t> </a:t>
            </a:r>
            <a:r>
              <a:rPr lang="de-DE" dirty="0" err="1" smtClean="0"/>
              <a:t>and</a:t>
            </a:r>
            <a:r>
              <a:rPr lang="de-DE" dirty="0" smtClean="0"/>
              <a:t> </a:t>
            </a:r>
            <a:r>
              <a:rPr lang="de-DE" dirty="0" err="1" smtClean="0"/>
              <a:t>why</a:t>
            </a:r>
            <a:r>
              <a:rPr lang="de-DE" dirty="0" smtClean="0"/>
              <a:t> </a:t>
            </a:r>
            <a:r>
              <a:rPr lang="de-DE" dirty="0" err="1" smtClean="0"/>
              <a:t>we</a:t>
            </a:r>
            <a:r>
              <a:rPr lang="de-DE" dirty="0" smtClean="0"/>
              <a:t> do </a:t>
            </a:r>
            <a:r>
              <a:rPr lang="de-DE" dirty="0" err="1" smtClean="0"/>
              <a:t>it</a:t>
            </a:r>
            <a:endParaRPr lang="de-DE" dirty="0"/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166E51-7DC7-7047-B811-A7233D3B7FD6}" type="slidenum">
              <a:rPr lang="de-DE" smtClean="0"/>
              <a:pPr/>
              <a:t>3</a:t>
            </a:fld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Univ.-Prof. Dr. Martin Schauer</a:t>
            </a:r>
            <a:endParaRPr lang="de-AT" dirty="0"/>
          </a:p>
        </p:txBody>
      </p:sp>
      <p:sp>
        <p:nvSpPr>
          <p:cNvPr id="5" name="Inhaltsplatzhalter 4"/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de-DE" dirty="0" smtClean="0"/>
              <a:t>Estate </a:t>
            </a:r>
            <a:r>
              <a:rPr lang="de-DE" dirty="0" err="1" smtClean="0"/>
              <a:t>planning</a:t>
            </a:r>
            <a:r>
              <a:rPr lang="de-DE" dirty="0" smtClean="0"/>
              <a:t> </a:t>
            </a:r>
            <a:r>
              <a:rPr lang="de-DE" dirty="0" err="1" smtClean="0"/>
              <a:t>as</a:t>
            </a:r>
            <a:r>
              <a:rPr lang="de-DE" dirty="0" smtClean="0"/>
              <a:t> a </a:t>
            </a:r>
            <a:r>
              <a:rPr lang="de-DE" dirty="0" err="1" smtClean="0"/>
              <a:t>starting</a:t>
            </a:r>
            <a:r>
              <a:rPr lang="de-DE" dirty="0" smtClean="0"/>
              <a:t> </a:t>
            </a:r>
            <a:r>
              <a:rPr lang="de-DE" dirty="0" err="1" smtClean="0"/>
              <a:t>point</a:t>
            </a:r>
            <a:r>
              <a:rPr lang="de-DE" dirty="0" smtClean="0"/>
              <a:t>:</a:t>
            </a:r>
          </a:p>
          <a:p>
            <a:pPr lvl="1"/>
            <a:r>
              <a:rPr lang="de-DE" dirty="0" err="1" smtClean="0"/>
              <a:t>strategies</a:t>
            </a:r>
            <a:r>
              <a:rPr lang="de-DE" dirty="0" smtClean="0"/>
              <a:t> </a:t>
            </a:r>
            <a:r>
              <a:rPr lang="de-DE" dirty="0" err="1" smtClean="0"/>
              <a:t>for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management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assets</a:t>
            </a:r>
            <a:r>
              <a:rPr lang="de-DE" dirty="0" smtClean="0"/>
              <a:t> (</a:t>
            </a:r>
            <a:r>
              <a:rPr lang="de-DE" dirty="0" err="1" smtClean="0"/>
              <a:t>wealth</a:t>
            </a:r>
            <a:r>
              <a:rPr lang="de-DE" dirty="0" smtClean="0"/>
              <a:t>) </a:t>
            </a:r>
            <a:r>
              <a:rPr lang="de-DE" dirty="0" err="1" smtClean="0"/>
              <a:t>of</a:t>
            </a:r>
            <a:r>
              <a:rPr lang="de-DE" dirty="0" smtClean="0"/>
              <a:t> an individual</a:t>
            </a:r>
          </a:p>
          <a:p>
            <a:pPr lvl="1"/>
            <a:r>
              <a:rPr lang="de-DE" dirty="0" err="1" smtClean="0"/>
              <a:t>estate</a:t>
            </a:r>
            <a:r>
              <a:rPr lang="de-DE" dirty="0" smtClean="0"/>
              <a:t> </a:t>
            </a:r>
            <a:r>
              <a:rPr lang="de-DE" dirty="0" err="1" smtClean="0"/>
              <a:t>planning</a:t>
            </a:r>
            <a:r>
              <a:rPr lang="de-DE" dirty="0" smtClean="0"/>
              <a:t> in </a:t>
            </a:r>
            <a:r>
              <a:rPr lang="de-DE" dirty="0" err="1" smtClean="0"/>
              <a:t>families</a:t>
            </a:r>
            <a:r>
              <a:rPr lang="de-DE" dirty="0" smtClean="0"/>
              <a:t> </a:t>
            </a:r>
            <a:r>
              <a:rPr lang="de-DE" dirty="0" err="1" smtClean="0"/>
              <a:t>put</a:t>
            </a:r>
            <a:r>
              <a:rPr lang="de-DE" dirty="0" smtClean="0"/>
              <a:t> a </a:t>
            </a:r>
            <a:r>
              <a:rPr lang="de-DE" dirty="0" err="1" smtClean="0"/>
              <a:t>special</a:t>
            </a:r>
            <a:r>
              <a:rPr lang="de-DE" dirty="0" smtClean="0"/>
              <a:t> </a:t>
            </a:r>
            <a:r>
              <a:rPr lang="de-DE" dirty="0" err="1" smtClean="0"/>
              <a:t>focus</a:t>
            </a:r>
            <a:r>
              <a:rPr lang="de-DE" dirty="0" smtClean="0"/>
              <a:t> on</a:t>
            </a:r>
          </a:p>
          <a:p>
            <a:pPr lvl="2"/>
            <a:r>
              <a:rPr lang="de-DE" dirty="0" err="1" smtClean="0"/>
              <a:t>marriage</a:t>
            </a:r>
            <a:r>
              <a:rPr lang="de-DE" dirty="0" smtClean="0"/>
              <a:t> (</a:t>
            </a:r>
            <a:r>
              <a:rPr lang="de-DE" dirty="0" err="1" smtClean="0"/>
              <a:t>entering</a:t>
            </a:r>
            <a:r>
              <a:rPr lang="de-DE" dirty="0" smtClean="0"/>
              <a:t> </a:t>
            </a:r>
            <a:r>
              <a:rPr lang="de-DE" dirty="0" err="1" smtClean="0"/>
              <a:t>into</a:t>
            </a:r>
            <a:r>
              <a:rPr lang="de-DE" dirty="0" smtClean="0"/>
              <a:t> </a:t>
            </a:r>
            <a:r>
              <a:rPr lang="de-DE" dirty="0" err="1" smtClean="0"/>
              <a:t>long</a:t>
            </a:r>
            <a:r>
              <a:rPr lang="de-DE" dirty="0" smtClean="0"/>
              <a:t>-term </a:t>
            </a:r>
            <a:r>
              <a:rPr lang="de-DE" dirty="0" err="1" smtClean="0"/>
              <a:t>partnership</a:t>
            </a:r>
            <a:r>
              <a:rPr lang="de-DE" dirty="0" smtClean="0"/>
              <a:t>)</a:t>
            </a:r>
          </a:p>
          <a:p>
            <a:pPr lvl="2"/>
            <a:r>
              <a:rPr lang="de-DE" dirty="0" err="1" smtClean="0"/>
              <a:t>divorce</a:t>
            </a:r>
            <a:r>
              <a:rPr lang="de-DE" dirty="0" smtClean="0"/>
              <a:t> (end </a:t>
            </a:r>
            <a:r>
              <a:rPr lang="de-DE" dirty="0" err="1" smtClean="0"/>
              <a:t>of</a:t>
            </a:r>
            <a:r>
              <a:rPr lang="de-DE" dirty="0" smtClean="0"/>
              <a:t> a </a:t>
            </a:r>
            <a:r>
              <a:rPr lang="de-DE" dirty="0" err="1" smtClean="0"/>
              <a:t>partnership</a:t>
            </a:r>
            <a:r>
              <a:rPr lang="de-DE" dirty="0" smtClean="0"/>
              <a:t>)</a:t>
            </a:r>
          </a:p>
          <a:p>
            <a:pPr lvl="2"/>
            <a:r>
              <a:rPr lang="de-DE" dirty="0" err="1" smtClean="0"/>
              <a:t>incapacity</a:t>
            </a:r>
            <a:r>
              <a:rPr lang="de-DE" dirty="0" smtClean="0"/>
              <a:t> (</a:t>
            </a:r>
            <a:r>
              <a:rPr lang="de-DE" dirty="0" err="1" smtClean="0"/>
              <a:t>loss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mental </a:t>
            </a:r>
            <a:r>
              <a:rPr lang="de-DE" dirty="0" err="1" smtClean="0"/>
              <a:t>abilities</a:t>
            </a:r>
            <a:r>
              <a:rPr lang="de-DE" dirty="0" smtClean="0"/>
              <a:t>, </a:t>
            </a:r>
            <a:r>
              <a:rPr lang="de-DE" dirty="0" err="1" smtClean="0"/>
              <a:t>especially</a:t>
            </a:r>
            <a:r>
              <a:rPr lang="de-DE" dirty="0" smtClean="0"/>
              <a:t> in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old</a:t>
            </a:r>
            <a:r>
              <a:rPr lang="de-DE" dirty="0" smtClean="0"/>
              <a:t> </a:t>
            </a:r>
            <a:r>
              <a:rPr lang="de-DE" dirty="0" err="1" smtClean="0"/>
              <a:t>age</a:t>
            </a:r>
            <a:r>
              <a:rPr lang="de-DE" dirty="0" smtClean="0"/>
              <a:t>)</a:t>
            </a:r>
          </a:p>
          <a:p>
            <a:pPr lvl="2"/>
            <a:r>
              <a:rPr lang="de-DE" dirty="0" err="1" smtClean="0"/>
              <a:t>death</a:t>
            </a:r>
            <a:endParaRPr lang="de-DE" dirty="0" smtClean="0"/>
          </a:p>
          <a:p>
            <a:pPr lvl="1"/>
            <a:r>
              <a:rPr lang="de-DE" dirty="0" smtClean="0"/>
              <a:t>legal </a:t>
            </a:r>
            <a:r>
              <a:rPr lang="de-DE" dirty="0" err="1" smtClean="0"/>
              <a:t>system</a:t>
            </a:r>
            <a:r>
              <a:rPr lang="de-DE" dirty="0" smtClean="0"/>
              <a:t> </a:t>
            </a:r>
            <a:r>
              <a:rPr lang="de-DE" dirty="0" err="1" smtClean="0"/>
              <a:t>provides</a:t>
            </a:r>
            <a:r>
              <a:rPr lang="de-DE" dirty="0" smtClean="0"/>
              <a:t> </a:t>
            </a:r>
            <a:r>
              <a:rPr lang="de-DE" dirty="0" err="1" smtClean="0"/>
              <a:t>for</a:t>
            </a:r>
            <a:r>
              <a:rPr lang="de-DE" dirty="0" smtClean="0"/>
              <a:t> </a:t>
            </a:r>
            <a:r>
              <a:rPr lang="de-DE" dirty="0" err="1" smtClean="0"/>
              <a:t>solutions</a:t>
            </a:r>
            <a:r>
              <a:rPr lang="de-DE" dirty="0" smtClean="0"/>
              <a:t> </a:t>
            </a:r>
            <a:r>
              <a:rPr lang="de-DE" dirty="0" err="1" smtClean="0"/>
              <a:t>for</a:t>
            </a:r>
            <a:r>
              <a:rPr lang="de-DE" dirty="0" smtClean="0"/>
              <a:t> </a:t>
            </a:r>
            <a:r>
              <a:rPr lang="de-DE" dirty="0" err="1" smtClean="0"/>
              <a:t>most</a:t>
            </a:r>
            <a:r>
              <a:rPr lang="de-DE" dirty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these</a:t>
            </a:r>
            <a:r>
              <a:rPr lang="de-DE" dirty="0" smtClean="0"/>
              <a:t> </a:t>
            </a:r>
            <a:r>
              <a:rPr lang="de-DE" dirty="0" err="1" smtClean="0"/>
              <a:t>situations</a:t>
            </a:r>
            <a:endParaRPr lang="de-DE" dirty="0" smtClean="0"/>
          </a:p>
          <a:p>
            <a:pPr lvl="2"/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6932628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I. Estate </a:t>
            </a:r>
            <a:r>
              <a:rPr lang="de-DE" dirty="0" err="1"/>
              <a:t>planning</a:t>
            </a:r>
            <a:r>
              <a:rPr lang="de-DE" dirty="0"/>
              <a:t> –</a:t>
            </a:r>
            <a:br>
              <a:rPr lang="de-DE" dirty="0"/>
            </a:br>
            <a:r>
              <a:rPr lang="de-DE" dirty="0" err="1"/>
              <a:t>what</a:t>
            </a:r>
            <a:r>
              <a:rPr lang="de-DE" dirty="0"/>
              <a:t> </a:t>
            </a:r>
            <a:r>
              <a:rPr lang="de-DE" dirty="0" err="1"/>
              <a:t>it</a:t>
            </a:r>
            <a:r>
              <a:rPr lang="de-DE" dirty="0"/>
              <a:t> </a:t>
            </a:r>
            <a:r>
              <a:rPr lang="de-DE" dirty="0" err="1"/>
              <a:t>is</a:t>
            </a:r>
            <a:r>
              <a:rPr lang="de-DE" dirty="0"/>
              <a:t> </a:t>
            </a:r>
            <a:r>
              <a:rPr lang="de-DE" dirty="0" err="1"/>
              <a:t>and</a:t>
            </a:r>
            <a:r>
              <a:rPr lang="de-DE" dirty="0"/>
              <a:t> </a:t>
            </a:r>
            <a:r>
              <a:rPr lang="de-DE" dirty="0" err="1"/>
              <a:t>why</a:t>
            </a:r>
            <a:r>
              <a:rPr lang="de-DE" dirty="0"/>
              <a:t> </a:t>
            </a:r>
            <a:r>
              <a:rPr lang="de-DE" dirty="0" err="1"/>
              <a:t>we</a:t>
            </a:r>
            <a:r>
              <a:rPr lang="de-DE" dirty="0"/>
              <a:t> do </a:t>
            </a:r>
            <a:r>
              <a:rPr lang="de-DE" dirty="0" err="1"/>
              <a:t>it</a:t>
            </a:r>
            <a:endParaRPr lang="de-DE" dirty="0"/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166E51-7DC7-7047-B811-A7233D3B7FD6}" type="slidenum">
              <a:rPr lang="de-DE" smtClean="0"/>
              <a:pPr/>
              <a:t>4</a:t>
            </a:fld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Univ.-Prof. Dr. Martin Schauer</a:t>
            </a:r>
            <a:endParaRPr lang="de-AT" dirty="0"/>
          </a:p>
        </p:txBody>
      </p:sp>
      <p:sp>
        <p:nvSpPr>
          <p:cNvPr id="5" name="Inhaltsplatzhalter 4"/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de-DE" dirty="0" smtClean="0"/>
              <a:t>Estate </a:t>
            </a:r>
            <a:r>
              <a:rPr lang="de-DE" dirty="0" err="1"/>
              <a:t>planning</a:t>
            </a:r>
            <a:r>
              <a:rPr lang="de-DE" dirty="0"/>
              <a:t> </a:t>
            </a:r>
            <a:r>
              <a:rPr lang="de-DE" dirty="0" err="1"/>
              <a:t>deals</a:t>
            </a:r>
            <a:r>
              <a:rPr lang="de-DE" dirty="0"/>
              <a:t> </a:t>
            </a:r>
            <a:r>
              <a:rPr lang="de-DE" dirty="0" err="1"/>
              <a:t>with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question</a:t>
            </a:r>
            <a:r>
              <a:rPr lang="de-DE" dirty="0" smtClean="0"/>
              <a:t>:</a:t>
            </a:r>
          </a:p>
          <a:p>
            <a:pPr lvl="1"/>
            <a:r>
              <a:rPr lang="de-DE" dirty="0" err="1" smtClean="0"/>
              <a:t>how</a:t>
            </a:r>
            <a:r>
              <a:rPr lang="de-DE" dirty="0" smtClean="0"/>
              <a:t> </a:t>
            </a:r>
            <a:r>
              <a:rPr lang="de-DE" dirty="0" err="1" smtClean="0"/>
              <a:t>can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short</a:t>
            </a:r>
            <a:r>
              <a:rPr lang="de-DE" dirty="0" smtClean="0"/>
              <a:t>-term </a:t>
            </a:r>
            <a:r>
              <a:rPr lang="de-DE" dirty="0" err="1" smtClean="0"/>
              <a:t>and</a:t>
            </a:r>
            <a:r>
              <a:rPr lang="de-DE" dirty="0" smtClean="0"/>
              <a:t> </a:t>
            </a:r>
            <a:r>
              <a:rPr lang="de-DE" dirty="0" err="1" smtClean="0"/>
              <a:t>long</a:t>
            </a:r>
            <a:r>
              <a:rPr lang="de-DE" dirty="0" smtClean="0"/>
              <a:t>-term </a:t>
            </a:r>
            <a:r>
              <a:rPr lang="de-DE" dirty="0" err="1" smtClean="0"/>
              <a:t>management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assets</a:t>
            </a:r>
            <a:r>
              <a:rPr lang="de-DE" dirty="0" smtClean="0"/>
              <a:t> </a:t>
            </a:r>
            <a:r>
              <a:rPr lang="de-DE" dirty="0" err="1" smtClean="0"/>
              <a:t>be</a:t>
            </a:r>
            <a:r>
              <a:rPr lang="de-DE" dirty="0" smtClean="0"/>
              <a:t> </a:t>
            </a:r>
            <a:r>
              <a:rPr lang="de-DE" dirty="0" err="1" smtClean="0"/>
              <a:t>organised</a:t>
            </a:r>
            <a:r>
              <a:rPr lang="de-DE" dirty="0" smtClean="0"/>
              <a:t> </a:t>
            </a:r>
            <a:r>
              <a:rPr lang="de-DE" dirty="0" err="1" smtClean="0"/>
              <a:t>by</a:t>
            </a:r>
            <a:r>
              <a:rPr lang="de-DE" dirty="0" smtClean="0"/>
              <a:t> private </a:t>
            </a:r>
            <a:r>
              <a:rPr lang="de-DE" dirty="0" err="1" smtClean="0"/>
              <a:t>autonomy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persons</a:t>
            </a:r>
            <a:r>
              <a:rPr lang="de-DE" dirty="0" smtClean="0"/>
              <a:t> </a:t>
            </a:r>
            <a:r>
              <a:rPr lang="de-DE" dirty="0" err="1" smtClean="0"/>
              <a:t>involved</a:t>
            </a:r>
            <a:r>
              <a:rPr lang="de-DE" dirty="0" smtClean="0"/>
              <a:t>, </a:t>
            </a:r>
            <a:r>
              <a:rPr lang="de-DE" dirty="0" err="1" smtClean="0"/>
              <a:t>especially</a:t>
            </a:r>
            <a:r>
              <a:rPr lang="de-DE" dirty="0" smtClean="0"/>
              <a:t> </a:t>
            </a:r>
            <a:r>
              <a:rPr lang="de-DE" dirty="0" err="1" smtClean="0"/>
              <a:t>by</a:t>
            </a:r>
            <a:endParaRPr lang="de-DE" dirty="0" smtClean="0"/>
          </a:p>
          <a:p>
            <a:pPr lvl="2"/>
            <a:r>
              <a:rPr lang="de-DE" dirty="0" err="1" smtClean="0"/>
              <a:t>contracts</a:t>
            </a:r>
            <a:r>
              <a:rPr lang="de-DE" dirty="0" smtClean="0"/>
              <a:t> (such </a:t>
            </a:r>
            <a:r>
              <a:rPr lang="de-DE" dirty="0" err="1" smtClean="0"/>
              <a:t>as</a:t>
            </a:r>
            <a:r>
              <a:rPr lang="de-DE" dirty="0" smtClean="0"/>
              <a:t> </a:t>
            </a:r>
            <a:r>
              <a:rPr lang="de-DE" dirty="0" err="1" smtClean="0"/>
              <a:t>pre-nuptial</a:t>
            </a:r>
            <a:r>
              <a:rPr lang="de-DE" dirty="0" smtClean="0"/>
              <a:t> </a:t>
            </a:r>
            <a:r>
              <a:rPr lang="de-DE" dirty="0" err="1" smtClean="0"/>
              <a:t>contracts</a:t>
            </a:r>
            <a:r>
              <a:rPr lang="de-DE" dirty="0" smtClean="0"/>
              <a:t>)</a:t>
            </a:r>
          </a:p>
          <a:p>
            <a:pPr lvl="2"/>
            <a:r>
              <a:rPr lang="de-DE" dirty="0"/>
              <a:t>power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attorney</a:t>
            </a:r>
            <a:r>
              <a:rPr lang="de-DE" dirty="0"/>
              <a:t> (</a:t>
            </a:r>
            <a:r>
              <a:rPr lang="de-DE" dirty="0" err="1"/>
              <a:t>health</a:t>
            </a:r>
            <a:r>
              <a:rPr lang="de-DE" dirty="0"/>
              <a:t> care </a:t>
            </a:r>
            <a:r>
              <a:rPr lang="de-DE" dirty="0" err="1"/>
              <a:t>proxy</a:t>
            </a:r>
            <a:r>
              <a:rPr lang="de-DE" dirty="0" smtClean="0"/>
              <a:t>)</a:t>
            </a:r>
          </a:p>
          <a:p>
            <a:pPr lvl="2"/>
            <a:r>
              <a:rPr lang="de-DE" dirty="0" err="1" smtClean="0"/>
              <a:t>wills</a:t>
            </a:r>
            <a:r>
              <a:rPr lang="de-DE" dirty="0" smtClean="0"/>
              <a:t> (in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case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death</a:t>
            </a:r>
            <a:r>
              <a:rPr lang="de-DE" dirty="0" smtClean="0"/>
              <a:t>)</a:t>
            </a:r>
          </a:p>
          <a:p>
            <a:pPr lvl="2"/>
            <a:r>
              <a:rPr lang="de-DE" dirty="0" err="1" smtClean="0"/>
              <a:t>foundations</a:t>
            </a:r>
            <a:r>
              <a:rPr lang="de-DE" dirty="0" smtClean="0"/>
              <a:t> </a:t>
            </a:r>
            <a:r>
              <a:rPr lang="de-DE" dirty="0" err="1" smtClean="0"/>
              <a:t>or</a:t>
            </a:r>
            <a:r>
              <a:rPr lang="de-DE" dirty="0" smtClean="0"/>
              <a:t> </a:t>
            </a:r>
            <a:r>
              <a:rPr lang="de-DE" dirty="0" err="1" smtClean="0"/>
              <a:t>equivalents</a:t>
            </a:r>
            <a:r>
              <a:rPr lang="de-DE" dirty="0" smtClean="0"/>
              <a:t> </a:t>
            </a:r>
            <a:r>
              <a:rPr lang="de-DE" dirty="0" err="1" smtClean="0"/>
              <a:t>for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long</a:t>
            </a:r>
            <a:r>
              <a:rPr lang="de-DE" dirty="0" smtClean="0"/>
              <a:t>-terms </a:t>
            </a:r>
            <a:r>
              <a:rPr lang="de-DE" dirty="0" err="1" smtClean="0"/>
              <a:t>management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assets</a:t>
            </a:r>
            <a:endParaRPr lang="de-DE" dirty="0" smtClean="0"/>
          </a:p>
          <a:p>
            <a:pPr lvl="2"/>
            <a:r>
              <a:rPr lang="de-DE" dirty="0" err="1" smtClean="0"/>
              <a:t>articles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association</a:t>
            </a:r>
            <a:r>
              <a:rPr lang="de-DE" dirty="0" smtClean="0"/>
              <a:t>, </a:t>
            </a:r>
            <a:r>
              <a:rPr lang="de-DE" dirty="0" err="1" smtClean="0"/>
              <a:t>statutes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a </a:t>
            </a:r>
            <a:r>
              <a:rPr lang="de-DE" dirty="0" err="1" smtClean="0"/>
              <a:t>company</a:t>
            </a:r>
            <a:r>
              <a:rPr lang="de-DE" dirty="0" smtClean="0"/>
              <a:t> (</a:t>
            </a:r>
            <a:r>
              <a:rPr lang="de-DE" dirty="0" err="1" smtClean="0"/>
              <a:t>corporation</a:t>
            </a:r>
            <a:r>
              <a:rPr lang="de-DE" dirty="0" smtClean="0"/>
              <a:t>)</a:t>
            </a:r>
          </a:p>
          <a:p>
            <a:pPr lvl="2"/>
            <a:endParaRPr lang="de-DE" dirty="0" smtClean="0"/>
          </a:p>
          <a:p>
            <a:pPr lvl="2"/>
            <a:endParaRPr lang="de-DE" dirty="0" smtClean="0"/>
          </a:p>
          <a:p>
            <a:pPr lvl="2"/>
            <a:endParaRPr lang="de-DE" dirty="0" smtClean="0"/>
          </a:p>
          <a:p>
            <a:pPr lvl="1"/>
            <a:endParaRPr lang="de-DE" dirty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8787864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I. Estate </a:t>
            </a:r>
            <a:r>
              <a:rPr lang="de-DE" dirty="0" err="1"/>
              <a:t>planning</a:t>
            </a:r>
            <a:r>
              <a:rPr lang="de-DE" dirty="0"/>
              <a:t> –</a:t>
            </a:r>
            <a:br>
              <a:rPr lang="de-DE" dirty="0"/>
            </a:br>
            <a:r>
              <a:rPr lang="de-DE" dirty="0" err="1"/>
              <a:t>what</a:t>
            </a:r>
            <a:r>
              <a:rPr lang="de-DE" dirty="0"/>
              <a:t> </a:t>
            </a:r>
            <a:r>
              <a:rPr lang="de-DE" dirty="0" err="1"/>
              <a:t>it</a:t>
            </a:r>
            <a:r>
              <a:rPr lang="de-DE" dirty="0"/>
              <a:t> </a:t>
            </a:r>
            <a:r>
              <a:rPr lang="de-DE" dirty="0" err="1"/>
              <a:t>is</a:t>
            </a:r>
            <a:r>
              <a:rPr lang="de-DE" dirty="0"/>
              <a:t> </a:t>
            </a:r>
            <a:r>
              <a:rPr lang="de-DE" dirty="0" err="1"/>
              <a:t>and</a:t>
            </a:r>
            <a:r>
              <a:rPr lang="de-DE" dirty="0"/>
              <a:t> </a:t>
            </a:r>
            <a:r>
              <a:rPr lang="de-DE" dirty="0" err="1"/>
              <a:t>why</a:t>
            </a:r>
            <a:r>
              <a:rPr lang="de-DE" dirty="0"/>
              <a:t> </a:t>
            </a:r>
            <a:r>
              <a:rPr lang="de-DE" dirty="0" err="1"/>
              <a:t>we</a:t>
            </a:r>
            <a:r>
              <a:rPr lang="de-DE" dirty="0"/>
              <a:t> do </a:t>
            </a:r>
            <a:r>
              <a:rPr lang="de-DE" dirty="0" err="1"/>
              <a:t>it</a:t>
            </a:r>
            <a:endParaRPr lang="de-DE" dirty="0"/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166E51-7DC7-7047-B811-A7233D3B7FD6}" type="slidenum">
              <a:rPr lang="de-DE" smtClean="0"/>
              <a:pPr/>
              <a:t>5</a:t>
            </a:fld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Univ.-Prof. Dr. Martin Schauer</a:t>
            </a:r>
            <a:endParaRPr lang="de-AT" dirty="0"/>
          </a:p>
        </p:txBody>
      </p:sp>
      <p:sp>
        <p:nvSpPr>
          <p:cNvPr id="5" name="Inhaltsplatzhalter 4"/>
          <p:cNvSpPr>
            <a:spLocks noGrp="1"/>
          </p:cNvSpPr>
          <p:nvPr>
            <p:ph sz="quarter" idx="12"/>
          </p:nvPr>
        </p:nvSpPr>
        <p:spPr/>
        <p:txBody>
          <a:bodyPr>
            <a:normAutofit/>
          </a:bodyPr>
          <a:lstStyle/>
          <a:p>
            <a:r>
              <a:rPr lang="de-DE" dirty="0" err="1" smtClean="0"/>
              <a:t>Purposes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estate</a:t>
            </a:r>
            <a:r>
              <a:rPr lang="de-DE" dirty="0" smtClean="0"/>
              <a:t> </a:t>
            </a:r>
            <a:r>
              <a:rPr lang="de-DE" dirty="0" err="1" smtClean="0"/>
              <a:t>planning</a:t>
            </a:r>
            <a:endParaRPr lang="de-DE" dirty="0" smtClean="0"/>
          </a:p>
          <a:p>
            <a:pPr lvl="1"/>
            <a:r>
              <a:rPr lang="de-DE" dirty="0" err="1" smtClean="0"/>
              <a:t>management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assets</a:t>
            </a:r>
            <a:r>
              <a:rPr lang="de-DE" dirty="0" smtClean="0"/>
              <a:t>, </a:t>
            </a:r>
            <a:r>
              <a:rPr lang="de-DE" dirty="0" err="1" smtClean="0"/>
              <a:t>asset</a:t>
            </a:r>
            <a:r>
              <a:rPr lang="de-DE" dirty="0" smtClean="0"/>
              <a:t> </a:t>
            </a:r>
            <a:r>
              <a:rPr lang="de-DE" dirty="0" err="1" smtClean="0"/>
              <a:t>protection</a:t>
            </a:r>
            <a:endParaRPr lang="de-DE" dirty="0" smtClean="0"/>
          </a:p>
          <a:p>
            <a:pPr lvl="1"/>
            <a:r>
              <a:rPr lang="de-DE" dirty="0" err="1" smtClean="0"/>
              <a:t>providing</a:t>
            </a:r>
            <a:r>
              <a:rPr lang="de-DE" dirty="0" smtClean="0"/>
              <a:t> </a:t>
            </a:r>
            <a:r>
              <a:rPr lang="de-DE" dirty="0" err="1" smtClean="0"/>
              <a:t>for</a:t>
            </a:r>
            <a:r>
              <a:rPr lang="de-DE" dirty="0" smtClean="0"/>
              <a:t> </a:t>
            </a:r>
            <a:r>
              <a:rPr lang="de-DE" dirty="0" err="1" smtClean="0"/>
              <a:t>maintenance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family</a:t>
            </a:r>
            <a:r>
              <a:rPr lang="de-DE" dirty="0" smtClean="0"/>
              <a:t> </a:t>
            </a:r>
            <a:r>
              <a:rPr lang="de-DE" dirty="0" err="1" smtClean="0"/>
              <a:t>members</a:t>
            </a:r>
            <a:endParaRPr lang="de-DE" dirty="0" smtClean="0"/>
          </a:p>
          <a:p>
            <a:pPr lvl="1"/>
            <a:r>
              <a:rPr lang="de-DE" dirty="0" smtClean="0"/>
              <a:t>intergenerational </a:t>
            </a:r>
            <a:r>
              <a:rPr lang="de-DE" dirty="0" err="1" smtClean="0"/>
              <a:t>transfer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wealth</a:t>
            </a:r>
            <a:r>
              <a:rPr lang="de-DE" dirty="0" smtClean="0"/>
              <a:t> (</a:t>
            </a:r>
            <a:r>
              <a:rPr lang="de-DE" dirty="0" err="1" smtClean="0"/>
              <a:t>passing</a:t>
            </a:r>
            <a:r>
              <a:rPr lang="de-DE" dirty="0" smtClean="0"/>
              <a:t> on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estate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next</a:t>
            </a:r>
            <a:r>
              <a:rPr lang="de-DE" dirty="0" smtClean="0"/>
              <a:t> </a:t>
            </a:r>
            <a:r>
              <a:rPr lang="de-DE" dirty="0" err="1" smtClean="0"/>
              <a:t>and</a:t>
            </a:r>
            <a:r>
              <a:rPr lang="de-DE" dirty="0" smtClean="0"/>
              <a:t> </a:t>
            </a:r>
            <a:r>
              <a:rPr lang="de-DE" dirty="0" err="1" smtClean="0"/>
              <a:t>future</a:t>
            </a:r>
            <a:r>
              <a:rPr lang="de-DE" dirty="0" smtClean="0"/>
              <a:t> </a:t>
            </a:r>
            <a:r>
              <a:rPr lang="de-DE" dirty="0" err="1" smtClean="0"/>
              <a:t>generations</a:t>
            </a:r>
            <a:r>
              <a:rPr lang="de-DE" dirty="0" smtClean="0"/>
              <a:t>)</a:t>
            </a:r>
          </a:p>
          <a:p>
            <a:pPr lvl="1"/>
            <a:r>
              <a:rPr lang="de-DE" dirty="0" err="1" smtClean="0"/>
              <a:t>safeguarding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existence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a </a:t>
            </a:r>
            <a:r>
              <a:rPr lang="de-DE" dirty="0" err="1" smtClean="0"/>
              <a:t>company</a:t>
            </a:r>
            <a:r>
              <a:rPr lang="de-DE" dirty="0" smtClean="0"/>
              <a:t> (</a:t>
            </a:r>
            <a:r>
              <a:rPr lang="de-DE" dirty="0" err="1" smtClean="0"/>
              <a:t>family</a:t>
            </a:r>
            <a:r>
              <a:rPr lang="de-DE" dirty="0" smtClean="0"/>
              <a:t> </a:t>
            </a:r>
            <a:r>
              <a:rPr lang="de-DE" dirty="0" err="1" smtClean="0"/>
              <a:t>business</a:t>
            </a:r>
            <a:r>
              <a:rPr lang="de-DE" dirty="0" smtClean="0"/>
              <a:t>)</a:t>
            </a:r>
          </a:p>
          <a:p>
            <a:pPr lvl="2"/>
            <a:r>
              <a:rPr lang="de-DE" dirty="0" err="1" smtClean="0"/>
              <a:t>generation</a:t>
            </a:r>
            <a:r>
              <a:rPr lang="de-DE" dirty="0" smtClean="0"/>
              <a:t> </a:t>
            </a:r>
            <a:r>
              <a:rPr lang="de-DE" dirty="0" err="1" smtClean="0"/>
              <a:t>change</a:t>
            </a:r>
            <a:r>
              <a:rPr lang="de-DE" dirty="0" smtClean="0"/>
              <a:t> in a </a:t>
            </a:r>
            <a:r>
              <a:rPr lang="de-DE" dirty="0" err="1" smtClean="0"/>
              <a:t>family</a:t>
            </a:r>
            <a:r>
              <a:rPr lang="de-DE" dirty="0" smtClean="0"/>
              <a:t> </a:t>
            </a:r>
            <a:r>
              <a:rPr lang="de-DE" dirty="0" err="1" smtClean="0"/>
              <a:t>business</a:t>
            </a:r>
            <a:r>
              <a:rPr lang="de-DE" dirty="0" smtClean="0"/>
              <a:t> </a:t>
            </a:r>
            <a:r>
              <a:rPr lang="de-DE" dirty="0" err="1" smtClean="0"/>
              <a:t>may</a:t>
            </a:r>
            <a:r>
              <a:rPr lang="de-DE" dirty="0" smtClean="0"/>
              <a:t> </a:t>
            </a:r>
            <a:r>
              <a:rPr lang="de-DE" dirty="0" err="1" smtClean="0"/>
              <a:t>create</a:t>
            </a:r>
            <a:r>
              <a:rPr lang="de-DE" dirty="0" smtClean="0"/>
              <a:t> </a:t>
            </a:r>
            <a:r>
              <a:rPr lang="de-DE" dirty="0" err="1" smtClean="0"/>
              <a:t>severe</a:t>
            </a:r>
            <a:r>
              <a:rPr lang="de-DE" dirty="0" smtClean="0"/>
              <a:t> </a:t>
            </a:r>
            <a:r>
              <a:rPr lang="de-DE" dirty="0" err="1" smtClean="0"/>
              <a:t>risks</a:t>
            </a:r>
            <a:r>
              <a:rPr lang="de-DE" dirty="0" smtClean="0"/>
              <a:t>!</a:t>
            </a:r>
          </a:p>
          <a:p>
            <a:pPr lvl="2"/>
            <a:r>
              <a:rPr lang="de-DE" dirty="0" err="1" smtClean="0"/>
              <a:t>Successor</a:t>
            </a:r>
            <a:r>
              <a:rPr lang="de-DE" dirty="0" smtClean="0"/>
              <a:t> </a:t>
            </a:r>
            <a:r>
              <a:rPr lang="de-DE" dirty="0" err="1" smtClean="0"/>
              <a:t>is</a:t>
            </a:r>
            <a:r>
              <a:rPr lang="de-DE" dirty="0" smtClean="0"/>
              <a:t> not </a:t>
            </a:r>
            <a:r>
              <a:rPr lang="de-DE" dirty="0" err="1" smtClean="0"/>
              <a:t>really</a:t>
            </a:r>
            <a:r>
              <a:rPr lang="de-DE" dirty="0" smtClean="0"/>
              <a:t> fit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run</a:t>
            </a:r>
            <a:r>
              <a:rPr lang="de-DE" dirty="0" smtClean="0"/>
              <a:t> a </a:t>
            </a:r>
            <a:r>
              <a:rPr lang="de-DE" dirty="0" err="1" smtClean="0"/>
              <a:t>company</a:t>
            </a:r>
            <a:endParaRPr lang="de-DE" dirty="0" smtClean="0"/>
          </a:p>
          <a:p>
            <a:pPr lvl="2"/>
            <a:r>
              <a:rPr lang="de-DE" dirty="0" smtClean="0"/>
              <a:t>Division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shares</a:t>
            </a:r>
            <a:r>
              <a:rPr lang="de-DE" dirty="0" smtClean="0"/>
              <a:t> </a:t>
            </a:r>
            <a:r>
              <a:rPr lang="de-DE" dirty="0" err="1" smtClean="0"/>
              <a:t>may</a:t>
            </a:r>
            <a:r>
              <a:rPr lang="de-DE" dirty="0" smtClean="0"/>
              <a:t> </a:t>
            </a:r>
            <a:r>
              <a:rPr lang="de-DE" dirty="0" err="1" smtClean="0"/>
              <a:t>weaken</a:t>
            </a:r>
            <a:r>
              <a:rPr lang="de-DE" dirty="0" smtClean="0"/>
              <a:t> </a:t>
            </a:r>
            <a:r>
              <a:rPr lang="de-DE" dirty="0" err="1" smtClean="0"/>
              <a:t>influence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shareholders</a:t>
            </a:r>
            <a:endParaRPr lang="de-DE" dirty="0" smtClean="0"/>
          </a:p>
          <a:p>
            <a:pPr lvl="2"/>
            <a:r>
              <a:rPr lang="de-DE" dirty="0" err="1" smtClean="0"/>
              <a:t>conflicts</a:t>
            </a:r>
            <a:r>
              <a:rPr lang="de-DE" dirty="0" smtClean="0"/>
              <a:t> </a:t>
            </a:r>
            <a:r>
              <a:rPr lang="de-DE" dirty="0" err="1" smtClean="0"/>
              <a:t>between</a:t>
            </a:r>
            <a:r>
              <a:rPr lang="de-DE" dirty="0" smtClean="0"/>
              <a:t> </a:t>
            </a:r>
            <a:r>
              <a:rPr lang="de-DE" dirty="0" err="1" smtClean="0"/>
              <a:t>family</a:t>
            </a:r>
            <a:r>
              <a:rPr lang="de-DE" dirty="0" smtClean="0"/>
              <a:t> </a:t>
            </a:r>
            <a:r>
              <a:rPr lang="de-DE" dirty="0" err="1" smtClean="0"/>
              <a:t>member</a:t>
            </a:r>
            <a:r>
              <a:rPr lang="de-DE" dirty="0" smtClean="0"/>
              <a:t> </a:t>
            </a:r>
            <a:r>
              <a:rPr lang="de-DE" dirty="0" err="1" smtClean="0"/>
              <a:t>may</a:t>
            </a:r>
            <a:r>
              <a:rPr lang="de-DE" dirty="0" smtClean="0"/>
              <a:t> </a:t>
            </a:r>
            <a:r>
              <a:rPr lang="de-DE" dirty="0" err="1" smtClean="0"/>
              <a:t>affect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company</a:t>
            </a:r>
            <a:endParaRPr lang="de-DE" dirty="0" smtClean="0"/>
          </a:p>
          <a:p>
            <a:pPr lvl="2"/>
            <a:endParaRPr lang="de-DE" dirty="0" smtClean="0"/>
          </a:p>
        </p:txBody>
      </p:sp>
    </p:spTree>
    <p:extLst>
      <p:ext uri="{BB962C8B-B14F-4D97-AF65-F5344CB8AC3E}">
        <p14:creationId xmlns:p14="http://schemas.microsoft.com/office/powerpoint/2010/main" val="14236544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I. Estate </a:t>
            </a:r>
            <a:r>
              <a:rPr lang="de-DE" dirty="0" err="1"/>
              <a:t>planning</a:t>
            </a:r>
            <a:r>
              <a:rPr lang="de-DE" dirty="0"/>
              <a:t> –</a:t>
            </a:r>
            <a:br>
              <a:rPr lang="de-DE" dirty="0"/>
            </a:br>
            <a:r>
              <a:rPr lang="de-DE" dirty="0" err="1"/>
              <a:t>what</a:t>
            </a:r>
            <a:r>
              <a:rPr lang="de-DE" dirty="0"/>
              <a:t> </a:t>
            </a:r>
            <a:r>
              <a:rPr lang="de-DE" dirty="0" err="1"/>
              <a:t>it</a:t>
            </a:r>
            <a:r>
              <a:rPr lang="de-DE" dirty="0"/>
              <a:t> </a:t>
            </a:r>
            <a:r>
              <a:rPr lang="de-DE" dirty="0" err="1"/>
              <a:t>is</a:t>
            </a:r>
            <a:r>
              <a:rPr lang="de-DE" dirty="0"/>
              <a:t> </a:t>
            </a:r>
            <a:r>
              <a:rPr lang="de-DE" dirty="0" err="1"/>
              <a:t>and</a:t>
            </a:r>
            <a:r>
              <a:rPr lang="de-DE" dirty="0"/>
              <a:t> </a:t>
            </a:r>
            <a:r>
              <a:rPr lang="de-DE" dirty="0" err="1"/>
              <a:t>why</a:t>
            </a:r>
            <a:r>
              <a:rPr lang="de-DE" dirty="0"/>
              <a:t> </a:t>
            </a:r>
            <a:r>
              <a:rPr lang="de-DE" dirty="0" err="1"/>
              <a:t>we</a:t>
            </a:r>
            <a:r>
              <a:rPr lang="de-DE" dirty="0"/>
              <a:t> do </a:t>
            </a:r>
            <a:r>
              <a:rPr lang="de-DE" dirty="0" err="1"/>
              <a:t>it</a:t>
            </a:r>
            <a:endParaRPr lang="de-DE" dirty="0"/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166E51-7DC7-7047-B811-A7233D3B7FD6}" type="slidenum">
              <a:rPr lang="de-DE" smtClean="0"/>
              <a:pPr/>
              <a:t>6</a:t>
            </a:fld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Univ.-Prof. Dr. Martin Schauer</a:t>
            </a:r>
            <a:endParaRPr lang="de-AT" dirty="0"/>
          </a:p>
        </p:txBody>
      </p:sp>
      <p:sp>
        <p:nvSpPr>
          <p:cNvPr id="5" name="Inhaltsplatzhalter 4"/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de-DE" dirty="0" smtClean="0"/>
              <a:t>Stakeholders (</a:t>
            </a:r>
            <a:r>
              <a:rPr lang="de-DE" dirty="0" err="1" smtClean="0"/>
              <a:t>interets</a:t>
            </a:r>
            <a:r>
              <a:rPr lang="de-DE" dirty="0" smtClean="0"/>
              <a:t> </a:t>
            </a:r>
            <a:r>
              <a:rPr lang="de-DE" dirty="0" err="1" smtClean="0"/>
              <a:t>involved</a:t>
            </a:r>
            <a:r>
              <a:rPr lang="de-DE" dirty="0" smtClean="0"/>
              <a:t>)</a:t>
            </a:r>
          </a:p>
          <a:p>
            <a:pPr lvl="1"/>
            <a:r>
              <a:rPr lang="de-DE" dirty="0" err="1" smtClean="0"/>
              <a:t>owner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assets</a:t>
            </a:r>
            <a:r>
              <a:rPr lang="de-DE" dirty="0" smtClean="0"/>
              <a:t>: </a:t>
            </a:r>
            <a:r>
              <a:rPr lang="de-DE" dirty="0" err="1" smtClean="0"/>
              <a:t>interested</a:t>
            </a:r>
            <a:r>
              <a:rPr lang="de-DE" dirty="0" smtClean="0"/>
              <a:t> in </a:t>
            </a:r>
            <a:r>
              <a:rPr lang="de-DE" dirty="0" err="1" smtClean="0"/>
              <a:t>most</a:t>
            </a:r>
            <a:r>
              <a:rPr lang="de-DE" dirty="0" smtClean="0"/>
              <a:t> extensive </a:t>
            </a:r>
            <a:r>
              <a:rPr lang="de-DE" dirty="0" err="1" smtClean="0"/>
              <a:t>autonomy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organise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assets</a:t>
            </a:r>
            <a:endParaRPr lang="de-DE" dirty="0" smtClean="0"/>
          </a:p>
          <a:p>
            <a:pPr lvl="2"/>
            <a:r>
              <a:rPr lang="de-DE" dirty="0" err="1" smtClean="0"/>
              <a:t>both</a:t>
            </a:r>
            <a:r>
              <a:rPr lang="de-DE" dirty="0" smtClean="0"/>
              <a:t> </a:t>
            </a:r>
            <a:r>
              <a:rPr lang="de-DE" dirty="0" err="1" smtClean="0"/>
              <a:t>for</a:t>
            </a:r>
            <a:r>
              <a:rPr lang="de-DE" dirty="0" smtClean="0"/>
              <a:t> </a:t>
            </a:r>
            <a:r>
              <a:rPr lang="de-DE" dirty="0" err="1" smtClean="0"/>
              <a:t>his</a:t>
            </a:r>
            <a:r>
              <a:rPr lang="de-DE" dirty="0" smtClean="0"/>
              <a:t> </a:t>
            </a:r>
            <a:r>
              <a:rPr lang="de-DE" dirty="0" err="1" smtClean="0"/>
              <a:t>lifetime</a:t>
            </a:r>
            <a:r>
              <a:rPr lang="de-DE" dirty="0" smtClean="0"/>
              <a:t> </a:t>
            </a:r>
            <a:r>
              <a:rPr lang="de-DE" dirty="0" err="1" smtClean="0"/>
              <a:t>and</a:t>
            </a:r>
            <a:r>
              <a:rPr lang="de-DE" dirty="0" smtClean="0"/>
              <a:t> </a:t>
            </a:r>
            <a:r>
              <a:rPr lang="de-DE" dirty="0" err="1" smtClean="0"/>
              <a:t>for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time after </a:t>
            </a:r>
            <a:r>
              <a:rPr lang="de-DE" dirty="0" err="1" smtClean="0"/>
              <a:t>his</a:t>
            </a:r>
            <a:r>
              <a:rPr lang="de-DE" dirty="0" smtClean="0"/>
              <a:t> </a:t>
            </a:r>
            <a:r>
              <a:rPr lang="de-DE" dirty="0" err="1" smtClean="0"/>
              <a:t>death</a:t>
            </a:r>
            <a:endParaRPr lang="de-DE" dirty="0" smtClean="0"/>
          </a:p>
          <a:p>
            <a:pPr lvl="1"/>
            <a:r>
              <a:rPr lang="de-DE" dirty="0" err="1" smtClean="0"/>
              <a:t>family</a:t>
            </a:r>
            <a:r>
              <a:rPr lang="de-DE" dirty="0" smtClean="0"/>
              <a:t> </a:t>
            </a:r>
            <a:r>
              <a:rPr lang="de-DE" dirty="0" err="1" smtClean="0"/>
              <a:t>members</a:t>
            </a:r>
            <a:r>
              <a:rPr lang="de-DE" dirty="0" smtClean="0"/>
              <a:t>: </a:t>
            </a:r>
            <a:r>
              <a:rPr lang="de-DE" dirty="0" err="1" smtClean="0"/>
              <a:t>interested</a:t>
            </a:r>
            <a:r>
              <a:rPr lang="de-DE" dirty="0" smtClean="0"/>
              <a:t> in </a:t>
            </a:r>
            <a:r>
              <a:rPr lang="de-DE" dirty="0" err="1" smtClean="0"/>
              <a:t>participating</a:t>
            </a:r>
            <a:r>
              <a:rPr lang="de-DE" dirty="0" smtClean="0"/>
              <a:t> in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financial</a:t>
            </a:r>
            <a:r>
              <a:rPr lang="de-DE" dirty="0" smtClean="0"/>
              <a:t> </a:t>
            </a:r>
            <a:r>
              <a:rPr lang="de-DE" dirty="0" err="1" smtClean="0"/>
              <a:t>situation</a:t>
            </a:r>
            <a:r>
              <a:rPr lang="de-DE" dirty="0" smtClean="0"/>
              <a:t> </a:t>
            </a:r>
            <a:r>
              <a:rPr lang="de-DE" dirty="0" err="1" smtClean="0"/>
              <a:t>and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standard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living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owner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assets</a:t>
            </a:r>
            <a:endParaRPr lang="de-DE" dirty="0" smtClean="0"/>
          </a:p>
          <a:p>
            <a:pPr lvl="2"/>
            <a:r>
              <a:rPr lang="de-DE" dirty="0" err="1" smtClean="0"/>
              <a:t>maintenance</a:t>
            </a:r>
            <a:endParaRPr lang="de-DE" dirty="0" smtClean="0"/>
          </a:p>
          <a:p>
            <a:pPr lvl="2"/>
            <a:r>
              <a:rPr lang="de-DE" dirty="0" err="1" smtClean="0"/>
              <a:t>participation</a:t>
            </a:r>
            <a:r>
              <a:rPr lang="de-DE" dirty="0" smtClean="0"/>
              <a:t> in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assets</a:t>
            </a:r>
            <a:r>
              <a:rPr lang="de-DE" dirty="0" smtClean="0"/>
              <a:t> in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case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divorce</a:t>
            </a:r>
            <a:endParaRPr lang="de-DE" dirty="0" smtClean="0"/>
          </a:p>
          <a:p>
            <a:pPr lvl="2"/>
            <a:r>
              <a:rPr lang="de-DE" dirty="0" err="1" smtClean="0"/>
              <a:t>participation</a:t>
            </a:r>
            <a:r>
              <a:rPr lang="de-DE" dirty="0" smtClean="0"/>
              <a:t> in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assets</a:t>
            </a:r>
            <a:r>
              <a:rPr lang="de-DE" dirty="0" smtClean="0"/>
              <a:t> in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case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death</a:t>
            </a:r>
            <a:endParaRPr lang="de-DE" dirty="0" smtClean="0"/>
          </a:p>
          <a:p>
            <a:pPr lvl="2"/>
            <a:endParaRPr lang="de-DE" dirty="0" smtClean="0"/>
          </a:p>
          <a:p>
            <a:pPr lvl="2"/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4253565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I. Estate </a:t>
            </a:r>
            <a:r>
              <a:rPr lang="de-DE" dirty="0" err="1"/>
              <a:t>planning</a:t>
            </a:r>
            <a:r>
              <a:rPr lang="de-DE" dirty="0"/>
              <a:t> –</a:t>
            </a:r>
            <a:br>
              <a:rPr lang="de-DE" dirty="0"/>
            </a:br>
            <a:r>
              <a:rPr lang="de-DE" dirty="0" err="1"/>
              <a:t>what</a:t>
            </a:r>
            <a:r>
              <a:rPr lang="de-DE" dirty="0"/>
              <a:t> </a:t>
            </a:r>
            <a:r>
              <a:rPr lang="de-DE" dirty="0" err="1"/>
              <a:t>it</a:t>
            </a:r>
            <a:r>
              <a:rPr lang="de-DE" dirty="0"/>
              <a:t> </a:t>
            </a:r>
            <a:r>
              <a:rPr lang="de-DE" dirty="0" err="1"/>
              <a:t>is</a:t>
            </a:r>
            <a:r>
              <a:rPr lang="de-DE" dirty="0"/>
              <a:t> </a:t>
            </a:r>
            <a:r>
              <a:rPr lang="de-DE" dirty="0" err="1"/>
              <a:t>and</a:t>
            </a:r>
            <a:r>
              <a:rPr lang="de-DE" dirty="0"/>
              <a:t> </a:t>
            </a:r>
            <a:r>
              <a:rPr lang="de-DE" dirty="0" err="1"/>
              <a:t>why</a:t>
            </a:r>
            <a:r>
              <a:rPr lang="de-DE" dirty="0"/>
              <a:t> </a:t>
            </a:r>
            <a:r>
              <a:rPr lang="de-DE" dirty="0" err="1"/>
              <a:t>we</a:t>
            </a:r>
            <a:r>
              <a:rPr lang="de-DE" dirty="0"/>
              <a:t> do </a:t>
            </a:r>
            <a:r>
              <a:rPr lang="de-DE" dirty="0" err="1"/>
              <a:t>it</a:t>
            </a:r>
            <a:endParaRPr lang="de-DE" dirty="0"/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166E51-7DC7-7047-B811-A7233D3B7FD6}" type="slidenum">
              <a:rPr lang="de-DE" smtClean="0"/>
              <a:pPr/>
              <a:t>7</a:t>
            </a:fld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Univ.-Prof. Dr. Martin Schauer</a:t>
            </a:r>
            <a:endParaRPr lang="de-AT" dirty="0"/>
          </a:p>
        </p:txBody>
      </p:sp>
      <p:sp>
        <p:nvSpPr>
          <p:cNvPr id="5" name="Inhaltsplatzhalter 4"/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pPr lvl="1"/>
            <a:r>
              <a:rPr lang="de-DE" dirty="0" smtClean="0"/>
              <a:t>(</a:t>
            </a:r>
            <a:r>
              <a:rPr lang="de-DE" dirty="0" err="1" smtClean="0"/>
              <a:t>other</a:t>
            </a:r>
            <a:r>
              <a:rPr lang="de-DE" dirty="0" smtClean="0"/>
              <a:t>) </a:t>
            </a:r>
            <a:r>
              <a:rPr lang="de-DE" dirty="0" err="1" smtClean="0"/>
              <a:t>shareholders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a </a:t>
            </a:r>
            <a:r>
              <a:rPr lang="de-DE" dirty="0" err="1" smtClean="0"/>
              <a:t>company</a:t>
            </a:r>
            <a:endParaRPr lang="de-DE" dirty="0" smtClean="0"/>
          </a:p>
          <a:p>
            <a:pPr lvl="2"/>
            <a:r>
              <a:rPr lang="de-DE" dirty="0" err="1" smtClean="0"/>
              <a:t>control</a:t>
            </a:r>
            <a:r>
              <a:rPr lang="de-DE" dirty="0" smtClean="0"/>
              <a:t> </a:t>
            </a:r>
            <a:r>
              <a:rPr lang="de-DE" dirty="0" err="1" smtClean="0"/>
              <a:t>over</a:t>
            </a:r>
            <a:r>
              <a:rPr lang="de-DE" dirty="0" smtClean="0"/>
              <a:t> </a:t>
            </a:r>
            <a:r>
              <a:rPr lang="de-DE" dirty="0" err="1" smtClean="0"/>
              <a:t>succession</a:t>
            </a:r>
            <a:r>
              <a:rPr lang="de-DE" dirty="0" smtClean="0"/>
              <a:t> in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shares</a:t>
            </a:r>
            <a:r>
              <a:rPr lang="de-DE" dirty="0" smtClean="0"/>
              <a:t> (</a:t>
            </a:r>
            <a:r>
              <a:rPr lang="de-DE" dirty="0" err="1" smtClean="0"/>
              <a:t>incompetent</a:t>
            </a:r>
            <a:r>
              <a:rPr lang="de-DE" dirty="0" smtClean="0"/>
              <a:t> </a:t>
            </a:r>
            <a:r>
              <a:rPr lang="de-DE" dirty="0" err="1" smtClean="0"/>
              <a:t>successors</a:t>
            </a:r>
            <a:r>
              <a:rPr lang="de-DE" dirty="0" smtClean="0"/>
              <a:t>, </a:t>
            </a:r>
            <a:r>
              <a:rPr lang="de-DE" dirty="0" err="1" smtClean="0"/>
              <a:t>competitors</a:t>
            </a:r>
            <a:r>
              <a:rPr lang="de-DE" dirty="0" smtClean="0"/>
              <a:t> </a:t>
            </a:r>
            <a:r>
              <a:rPr lang="de-DE" dirty="0" err="1" smtClean="0"/>
              <a:t>etc</a:t>
            </a:r>
            <a:r>
              <a:rPr lang="de-DE" dirty="0" smtClean="0"/>
              <a:t> </a:t>
            </a:r>
            <a:r>
              <a:rPr lang="de-DE" dirty="0" err="1" smtClean="0"/>
              <a:t>are</a:t>
            </a:r>
            <a:r>
              <a:rPr lang="de-DE" dirty="0" smtClean="0"/>
              <a:t> not </a:t>
            </a:r>
            <a:r>
              <a:rPr lang="de-DE" dirty="0" err="1" smtClean="0"/>
              <a:t>welcome</a:t>
            </a:r>
            <a:r>
              <a:rPr lang="de-DE" dirty="0" smtClean="0"/>
              <a:t>)</a:t>
            </a:r>
          </a:p>
          <a:p>
            <a:pPr lvl="2"/>
            <a:r>
              <a:rPr lang="de-DE" dirty="0" err="1" smtClean="0"/>
              <a:t>acquisition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shares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deceased</a:t>
            </a:r>
            <a:r>
              <a:rPr lang="de-DE" dirty="0" smtClean="0"/>
              <a:t> shareholder</a:t>
            </a:r>
          </a:p>
          <a:p>
            <a:pPr lvl="1"/>
            <a:r>
              <a:rPr lang="de-DE" dirty="0" err="1" smtClean="0"/>
              <a:t>general</a:t>
            </a:r>
            <a:r>
              <a:rPr lang="de-DE" dirty="0" smtClean="0"/>
              <a:t> </a:t>
            </a:r>
            <a:r>
              <a:rPr lang="de-DE" dirty="0" err="1" smtClean="0"/>
              <a:t>public</a:t>
            </a:r>
            <a:endParaRPr lang="de-DE" dirty="0" smtClean="0"/>
          </a:p>
          <a:p>
            <a:pPr lvl="2"/>
            <a:r>
              <a:rPr lang="de-DE" dirty="0" err="1" smtClean="0"/>
              <a:t>businesses</a:t>
            </a:r>
            <a:r>
              <a:rPr lang="de-DE" dirty="0" smtClean="0"/>
              <a:t> </a:t>
            </a:r>
            <a:r>
              <a:rPr lang="de-DE" dirty="0" err="1" smtClean="0"/>
              <a:t>should</a:t>
            </a:r>
            <a:r>
              <a:rPr lang="de-DE" dirty="0" smtClean="0"/>
              <a:t> not </a:t>
            </a:r>
            <a:r>
              <a:rPr lang="de-DE" dirty="0" err="1" smtClean="0"/>
              <a:t>be</a:t>
            </a:r>
            <a:r>
              <a:rPr lang="de-DE" dirty="0" smtClean="0"/>
              <a:t> </a:t>
            </a:r>
            <a:r>
              <a:rPr lang="de-DE" dirty="0" err="1" smtClean="0"/>
              <a:t>put</a:t>
            </a:r>
            <a:r>
              <a:rPr lang="de-DE" dirty="0" smtClean="0"/>
              <a:t> at </a:t>
            </a:r>
            <a:r>
              <a:rPr lang="de-DE" dirty="0" err="1" smtClean="0"/>
              <a:t>risk</a:t>
            </a:r>
            <a:r>
              <a:rPr lang="de-DE" dirty="0" smtClean="0"/>
              <a:t> due </a:t>
            </a:r>
            <a:r>
              <a:rPr lang="de-DE" dirty="0" err="1" smtClean="0"/>
              <a:t>to</a:t>
            </a:r>
            <a:r>
              <a:rPr lang="de-DE" dirty="0" smtClean="0"/>
              <a:t> a </a:t>
            </a:r>
            <a:r>
              <a:rPr lang="de-DE" dirty="0" err="1" smtClean="0"/>
              <a:t>divorce</a:t>
            </a:r>
            <a:r>
              <a:rPr lang="de-DE" dirty="0" smtClean="0"/>
              <a:t> </a:t>
            </a:r>
            <a:r>
              <a:rPr lang="de-DE" dirty="0" err="1" smtClean="0"/>
              <a:t>or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death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owner</a:t>
            </a:r>
            <a:endParaRPr lang="de-DE" dirty="0"/>
          </a:p>
          <a:p>
            <a:pPr lvl="2"/>
            <a:r>
              <a:rPr lang="de-DE" dirty="0" err="1" smtClean="0"/>
              <a:t>loss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economic</a:t>
            </a:r>
            <a:r>
              <a:rPr lang="de-DE" dirty="0" smtClean="0"/>
              <a:t> power </a:t>
            </a:r>
            <a:r>
              <a:rPr lang="de-DE" dirty="0" err="1" smtClean="0"/>
              <a:t>or</a:t>
            </a:r>
            <a:r>
              <a:rPr lang="de-DE" dirty="0" smtClean="0"/>
              <a:t> </a:t>
            </a:r>
            <a:r>
              <a:rPr lang="de-DE" dirty="0" err="1" smtClean="0"/>
              <a:t>bankrupcy</a:t>
            </a:r>
            <a:r>
              <a:rPr lang="de-DE" dirty="0" smtClean="0"/>
              <a:t> </a:t>
            </a:r>
            <a:r>
              <a:rPr lang="de-DE" dirty="0" err="1" smtClean="0"/>
              <a:t>weakens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economy</a:t>
            </a:r>
            <a:endParaRPr lang="de-DE" dirty="0" smtClean="0"/>
          </a:p>
          <a:p>
            <a:pPr lvl="2"/>
            <a:r>
              <a:rPr lang="de-DE" dirty="0" err="1" smtClean="0"/>
              <a:t>loss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jobs</a:t>
            </a:r>
            <a:r>
              <a:rPr lang="de-DE" dirty="0" smtClean="0"/>
              <a:t> </a:t>
            </a:r>
            <a:r>
              <a:rPr lang="de-DE" dirty="0" err="1" smtClean="0"/>
              <a:t>is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be</a:t>
            </a:r>
            <a:r>
              <a:rPr lang="de-DE" dirty="0" smtClean="0"/>
              <a:t> </a:t>
            </a:r>
            <a:r>
              <a:rPr lang="de-DE" dirty="0" err="1" smtClean="0"/>
              <a:t>avoided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8989977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I. Estate </a:t>
            </a:r>
            <a:r>
              <a:rPr lang="de-DE" dirty="0" err="1"/>
              <a:t>planning</a:t>
            </a:r>
            <a:r>
              <a:rPr lang="de-DE" dirty="0"/>
              <a:t> –</a:t>
            </a:r>
            <a:br>
              <a:rPr lang="de-DE" dirty="0"/>
            </a:br>
            <a:r>
              <a:rPr lang="de-DE" dirty="0" err="1"/>
              <a:t>what</a:t>
            </a:r>
            <a:r>
              <a:rPr lang="de-DE" dirty="0"/>
              <a:t> </a:t>
            </a:r>
            <a:r>
              <a:rPr lang="de-DE" dirty="0" err="1"/>
              <a:t>it</a:t>
            </a:r>
            <a:r>
              <a:rPr lang="de-DE" dirty="0"/>
              <a:t> </a:t>
            </a:r>
            <a:r>
              <a:rPr lang="de-DE" dirty="0" err="1"/>
              <a:t>is</a:t>
            </a:r>
            <a:r>
              <a:rPr lang="de-DE" dirty="0"/>
              <a:t> </a:t>
            </a:r>
            <a:r>
              <a:rPr lang="de-DE" dirty="0" err="1"/>
              <a:t>and</a:t>
            </a:r>
            <a:r>
              <a:rPr lang="de-DE" dirty="0"/>
              <a:t> </a:t>
            </a:r>
            <a:r>
              <a:rPr lang="de-DE" dirty="0" err="1"/>
              <a:t>why</a:t>
            </a:r>
            <a:r>
              <a:rPr lang="de-DE" dirty="0"/>
              <a:t> </a:t>
            </a:r>
            <a:r>
              <a:rPr lang="de-DE" dirty="0" err="1"/>
              <a:t>we</a:t>
            </a:r>
            <a:r>
              <a:rPr lang="de-DE" dirty="0"/>
              <a:t> do </a:t>
            </a:r>
            <a:r>
              <a:rPr lang="de-DE" dirty="0" err="1"/>
              <a:t>it</a:t>
            </a:r>
            <a:endParaRPr lang="de-DE" dirty="0"/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166E51-7DC7-7047-B811-A7233D3B7FD6}" type="slidenum">
              <a:rPr lang="de-DE" smtClean="0"/>
              <a:pPr/>
              <a:t>8</a:t>
            </a:fld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Univ.-Prof. Dr. Martin Schauer</a:t>
            </a:r>
            <a:endParaRPr lang="de-AT" dirty="0"/>
          </a:p>
        </p:txBody>
      </p:sp>
      <p:sp>
        <p:nvSpPr>
          <p:cNvPr id="5" name="Inhaltsplatzhalter 4"/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de-DE" dirty="0" err="1" smtClean="0"/>
              <a:t>Conflicting</a:t>
            </a:r>
            <a:r>
              <a:rPr lang="de-DE" dirty="0" smtClean="0"/>
              <a:t> </a:t>
            </a:r>
            <a:r>
              <a:rPr lang="de-DE" dirty="0" err="1" smtClean="0"/>
              <a:t>interests</a:t>
            </a:r>
            <a:endParaRPr lang="de-DE" dirty="0" smtClean="0"/>
          </a:p>
          <a:p>
            <a:pPr lvl="1"/>
            <a:r>
              <a:rPr lang="de-DE" dirty="0" err="1" smtClean="0"/>
              <a:t>Owner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assets</a:t>
            </a:r>
            <a:r>
              <a:rPr lang="de-DE" dirty="0" smtClean="0"/>
              <a:t>: </a:t>
            </a:r>
            <a:r>
              <a:rPr lang="de-DE" dirty="0" err="1" smtClean="0"/>
              <a:t>far</a:t>
            </a:r>
            <a:r>
              <a:rPr lang="de-DE" dirty="0" smtClean="0"/>
              <a:t> </a:t>
            </a:r>
            <a:r>
              <a:rPr lang="de-DE" dirty="0" err="1" smtClean="0"/>
              <a:t>reaching</a:t>
            </a:r>
            <a:r>
              <a:rPr lang="de-DE" dirty="0" smtClean="0"/>
              <a:t> </a:t>
            </a:r>
            <a:r>
              <a:rPr lang="de-DE" dirty="0" err="1" smtClean="0"/>
              <a:t>autonomy</a:t>
            </a:r>
            <a:endParaRPr lang="de-DE" dirty="0" smtClean="0"/>
          </a:p>
          <a:p>
            <a:pPr lvl="1"/>
            <a:r>
              <a:rPr lang="de-DE" dirty="0" smtClean="0"/>
              <a:t>Family </a:t>
            </a:r>
            <a:r>
              <a:rPr lang="de-DE" dirty="0" err="1" smtClean="0"/>
              <a:t>member</a:t>
            </a:r>
            <a:r>
              <a:rPr lang="de-DE" dirty="0" smtClean="0"/>
              <a:t>: </a:t>
            </a:r>
            <a:r>
              <a:rPr lang="de-DE" dirty="0" err="1" smtClean="0"/>
              <a:t>participation</a:t>
            </a:r>
            <a:endParaRPr lang="de-DE" dirty="0" smtClean="0"/>
          </a:p>
          <a:p>
            <a:pPr lvl="1"/>
            <a:r>
              <a:rPr lang="de-DE" dirty="0" smtClean="0"/>
              <a:t>(</a:t>
            </a:r>
            <a:r>
              <a:rPr lang="de-DE" dirty="0" err="1" smtClean="0"/>
              <a:t>other</a:t>
            </a:r>
            <a:r>
              <a:rPr lang="de-DE" dirty="0" smtClean="0"/>
              <a:t>) </a:t>
            </a:r>
            <a:r>
              <a:rPr lang="de-DE" dirty="0" err="1" smtClean="0"/>
              <a:t>shareholders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familiy</a:t>
            </a:r>
            <a:r>
              <a:rPr lang="de-DE" dirty="0" smtClean="0"/>
              <a:t> </a:t>
            </a:r>
            <a:r>
              <a:rPr lang="de-DE" dirty="0" err="1" smtClean="0"/>
              <a:t>business</a:t>
            </a:r>
            <a:r>
              <a:rPr lang="de-DE" dirty="0" smtClean="0"/>
              <a:t>: </a:t>
            </a:r>
            <a:r>
              <a:rPr lang="de-DE" dirty="0" err="1" smtClean="0"/>
              <a:t>control</a:t>
            </a:r>
            <a:r>
              <a:rPr lang="de-DE" dirty="0" smtClean="0"/>
              <a:t> in </a:t>
            </a:r>
            <a:r>
              <a:rPr lang="de-DE" dirty="0" err="1" smtClean="0"/>
              <a:t>succession</a:t>
            </a:r>
            <a:r>
              <a:rPr lang="de-DE" dirty="0" smtClean="0"/>
              <a:t>, </a:t>
            </a:r>
            <a:r>
              <a:rPr lang="de-DE" dirty="0" err="1" smtClean="0"/>
              <a:t>acquistion</a:t>
            </a:r>
            <a:endParaRPr lang="de-DE" dirty="0" smtClean="0"/>
          </a:p>
          <a:p>
            <a:pPr lvl="1"/>
            <a:r>
              <a:rPr lang="de-DE" dirty="0" err="1" smtClean="0"/>
              <a:t>general</a:t>
            </a:r>
            <a:r>
              <a:rPr lang="de-DE" dirty="0" smtClean="0"/>
              <a:t> </a:t>
            </a:r>
            <a:r>
              <a:rPr lang="de-DE" dirty="0" err="1" smtClean="0"/>
              <a:t>public</a:t>
            </a:r>
            <a:r>
              <a:rPr lang="de-DE" dirty="0" smtClean="0"/>
              <a:t>: </a:t>
            </a:r>
            <a:r>
              <a:rPr lang="de-DE" dirty="0" err="1" smtClean="0"/>
              <a:t>protection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economy</a:t>
            </a:r>
            <a:r>
              <a:rPr lang="de-DE" dirty="0" smtClean="0"/>
              <a:t> </a:t>
            </a:r>
            <a:r>
              <a:rPr lang="de-DE" dirty="0" err="1" smtClean="0"/>
              <a:t>and</a:t>
            </a:r>
            <a:r>
              <a:rPr lang="de-DE" dirty="0" smtClean="0"/>
              <a:t> </a:t>
            </a:r>
            <a:r>
              <a:rPr lang="de-DE" dirty="0" err="1" smtClean="0"/>
              <a:t>jobs</a:t>
            </a:r>
            <a:endParaRPr lang="de-DE" dirty="0" smtClean="0"/>
          </a:p>
          <a:p>
            <a:r>
              <a:rPr lang="de-DE" dirty="0" smtClean="0"/>
              <a:t>(Partial) </a:t>
            </a:r>
            <a:r>
              <a:rPr lang="de-DE" dirty="0" err="1" smtClean="0"/>
              <a:t>protection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interests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other</a:t>
            </a:r>
            <a:r>
              <a:rPr lang="de-DE" dirty="0" smtClean="0"/>
              <a:t> </a:t>
            </a:r>
            <a:r>
              <a:rPr lang="de-DE" dirty="0" err="1" smtClean="0"/>
              <a:t>stakeholders</a:t>
            </a:r>
            <a:r>
              <a:rPr lang="de-DE" dirty="0" smtClean="0"/>
              <a:t> </a:t>
            </a:r>
            <a:r>
              <a:rPr lang="de-DE" dirty="0" err="1" smtClean="0"/>
              <a:t>by</a:t>
            </a:r>
            <a:r>
              <a:rPr lang="de-DE" dirty="0" smtClean="0"/>
              <a:t> </a:t>
            </a:r>
            <a:r>
              <a:rPr lang="de-DE" dirty="0" err="1" smtClean="0"/>
              <a:t>mandatory</a:t>
            </a:r>
            <a:r>
              <a:rPr lang="de-DE" dirty="0" smtClean="0"/>
              <a:t> </a:t>
            </a:r>
            <a:r>
              <a:rPr lang="de-DE" dirty="0" err="1" smtClean="0"/>
              <a:t>law</a:t>
            </a:r>
            <a:endParaRPr lang="de-DE" dirty="0" smtClean="0"/>
          </a:p>
          <a:p>
            <a:pPr lvl="1"/>
            <a:r>
              <a:rPr lang="de-DE" dirty="0" err="1" smtClean="0"/>
              <a:t>owner‘s</a:t>
            </a:r>
            <a:r>
              <a:rPr lang="de-DE" dirty="0" smtClean="0"/>
              <a:t> private </a:t>
            </a:r>
            <a:r>
              <a:rPr lang="de-DE" dirty="0" err="1" smtClean="0"/>
              <a:t>autonomy</a:t>
            </a:r>
            <a:r>
              <a:rPr lang="de-DE" dirty="0" smtClean="0"/>
              <a:t> </a:t>
            </a:r>
            <a:r>
              <a:rPr lang="de-DE" dirty="0" err="1" smtClean="0"/>
              <a:t>is</a:t>
            </a:r>
            <a:r>
              <a:rPr lang="de-DE" dirty="0" smtClean="0"/>
              <a:t> not </a:t>
            </a:r>
            <a:r>
              <a:rPr lang="de-DE" dirty="0" err="1" smtClean="0"/>
              <a:t>unrestricted</a:t>
            </a:r>
            <a:endParaRPr lang="de-DE" dirty="0" smtClean="0"/>
          </a:p>
          <a:p>
            <a:pPr lvl="1"/>
            <a:r>
              <a:rPr lang="de-DE" dirty="0" smtClean="0"/>
              <a:t>limited e.g. </a:t>
            </a:r>
            <a:r>
              <a:rPr lang="de-DE" dirty="0" err="1" smtClean="0"/>
              <a:t>by</a:t>
            </a:r>
            <a:r>
              <a:rPr lang="de-DE" dirty="0" smtClean="0"/>
              <a:t> legal </a:t>
            </a:r>
            <a:r>
              <a:rPr lang="de-DE" dirty="0" err="1" smtClean="0"/>
              <a:t>right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maintenance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family</a:t>
            </a:r>
            <a:r>
              <a:rPr lang="de-DE" dirty="0" smtClean="0"/>
              <a:t> </a:t>
            </a:r>
            <a:r>
              <a:rPr lang="de-DE" dirty="0" err="1" smtClean="0"/>
              <a:t>members</a:t>
            </a:r>
            <a:r>
              <a:rPr lang="de-DE" dirty="0" smtClean="0"/>
              <a:t>, </a:t>
            </a:r>
            <a:r>
              <a:rPr lang="de-DE" dirty="0" err="1" smtClean="0"/>
              <a:t>compulsory</a:t>
            </a:r>
            <a:r>
              <a:rPr lang="de-DE" dirty="0" smtClean="0"/>
              <a:t> </a:t>
            </a:r>
            <a:r>
              <a:rPr lang="de-DE" dirty="0" err="1" smtClean="0"/>
              <a:t>shares</a:t>
            </a:r>
            <a:r>
              <a:rPr lang="de-DE" dirty="0" smtClean="0"/>
              <a:t> in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case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death</a:t>
            </a:r>
            <a:r>
              <a:rPr lang="de-DE" smtClean="0"/>
              <a:t> etc.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9551653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II. </a:t>
            </a:r>
            <a:r>
              <a:rPr lang="de-DE" dirty="0" err="1" smtClean="0"/>
              <a:t>How</a:t>
            </a:r>
            <a:r>
              <a:rPr lang="de-DE" dirty="0" smtClean="0"/>
              <a:t> </a:t>
            </a:r>
            <a:r>
              <a:rPr lang="de-DE" dirty="0" err="1" smtClean="0"/>
              <a:t>it</a:t>
            </a:r>
            <a:r>
              <a:rPr lang="de-DE" dirty="0" smtClean="0"/>
              <a:t> all </a:t>
            </a:r>
            <a:r>
              <a:rPr lang="de-DE" dirty="0" err="1" smtClean="0"/>
              <a:t>started</a:t>
            </a:r>
            <a:endParaRPr lang="de-DE" dirty="0"/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166E51-7DC7-7047-B811-A7233D3B7FD6}" type="slidenum">
              <a:rPr lang="de-DE" smtClean="0"/>
              <a:pPr/>
              <a:t>9</a:t>
            </a:fld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Univ.-Prof. Dr. Martin Schauer</a:t>
            </a:r>
            <a:endParaRPr lang="de-AT" dirty="0"/>
          </a:p>
        </p:txBody>
      </p:sp>
      <p:sp>
        <p:nvSpPr>
          <p:cNvPr id="5" name="Inhaltsplatzhalter 4"/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de-DE" dirty="0" smtClean="0"/>
              <a:t>2013: Formation </a:t>
            </a:r>
            <a:r>
              <a:rPr lang="de-DE" dirty="0" err="1" smtClean="0"/>
              <a:t>of</a:t>
            </a:r>
            <a:r>
              <a:rPr lang="de-DE" dirty="0" smtClean="0"/>
              <a:t> a </a:t>
            </a:r>
            <a:r>
              <a:rPr lang="de-DE" dirty="0" err="1" smtClean="0"/>
              <a:t>trinational</a:t>
            </a:r>
            <a:r>
              <a:rPr lang="de-DE" dirty="0" smtClean="0"/>
              <a:t> </a:t>
            </a:r>
            <a:r>
              <a:rPr lang="de-DE" dirty="0" err="1" smtClean="0"/>
              <a:t>project</a:t>
            </a:r>
            <a:r>
              <a:rPr lang="de-DE" dirty="0" smtClean="0"/>
              <a:t> </a:t>
            </a:r>
            <a:r>
              <a:rPr lang="de-DE" dirty="0" err="1" smtClean="0"/>
              <a:t>team</a:t>
            </a:r>
            <a:endParaRPr lang="de-DE" dirty="0" smtClean="0"/>
          </a:p>
          <a:p>
            <a:pPr lvl="1"/>
            <a:r>
              <a:rPr lang="de-DE" dirty="0" smtClean="0"/>
              <a:t>Austrian </a:t>
            </a:r>
            <a:r>
              <a:rPr lang="de-DE" dirty="0" err="1" smtClean="0"/>
              <a:t>team</a:t>
            </a:r>
            <a:endParaRPr lang="de-DE" dirty="0" smtClean="0"/>
          </a:p>
          <a:p>
            <a:pPr lvl="2"/>
            <a:r>
              <a:rPr lang="de-DE" dirty="0" smtClean="0"/>
              <a:t>Prof. Astrid Deixler-Hübner (University </a:t>
            </a:r>
            <a:r>
              <a:rPr lang="de-DE" dirty="0" err="1" smtClean="0"/>
              <a:t>of</a:t>
            </a:r>
            <a:r>
              <a:rPr lang="de-DE" dirty="0" smtClean="0"/>
              <a:t> Linz)</a:t>
            </a:r>
          </a:p>
          <a:p>
            <a:pPr lvl="2"/>
            <a:r>
              <a:rPr lang="de-DE" dirty="0" smtClean="0"/>
              <a:t>Prof. Susanne Kalss (University </a:t>
            </a:r>
            <a:r>
              <a:rPr lang="de-DE" dirty="0" err="1" smtClean="0"/>
              <a:t>of</a:t>
            </a:r>
            <a:r>
              <a:rPr lang="de-DE" dirty="0" smtClean="0"/>
              <a:t> Economics, Vienna)</a:t>
            </a:r>
          </a:p>
          <a:p>
            <a:pPr lvl="2"/>
            <a:r>
              <a:rPr lang="de-DE" dirty="0" smtClean="0"/>
              <a:t>Prof. Martin Schauer (University </a:t>
            </a:r>
            <a:r>
              <a:rPr lang="de-DE" dirty="0" err="1" smtClean="0"/>
              <a:t>of</a:t>
            </a:r>
            <a:r>
              <a:rPr lang="de-DE" dirty="0" smtClean="0"/>
              <a:t> Vienna)</a:t>
            </a:r>
          </a:p>
          <a:p>
            <a:pPr lvl="1"/>
            <a:r>
              <a:rPr lang="de-DE" dirty="0" smtClean="0"/>
              <a:t>German </a:t>
            </a:r>
            <a:r>
              <a:rPr lang="de-DE" dirty="0" err="1" smtClean="0"/>
              <a:t>team</a:t>
            </a:r>
            <a:endParaRPr lang="de-DE" dirty="0" smtClean="0"/>
          </a:p>
          <a:p>
            <a:pPr lvl="2"/>
            <a:r>
              <a:rPr lang="de-DE" dirty="0" smtClean="0"/>
              <a:t>Prof. Barbara Dauner-Lieb (University </a:t>
            </a:r>
            <a:r>
              <a:rPr lang="de-DE" dirty="0" err="1" smtClean="0"/>
              <a:t>of</a:t>
            </a:r>
            <a:r>
              <a:rPr lang="de-DE" dirty="0" smtClean="0"/>
              <a:t> Cologne)</a:t>
            </a:r>
          </a:p>
          <a:p>
            <a:pPr lvl="1"/>
            <a:r>
              <a:rPr lang="de-DE" dirty="0" smtClean="0"/>
              <a:t>Swiss </a:t>
            </a:r>
            <a:r>
              <a:rPr lang="de-DE" dirty="0" err="1" smtClean="0"/>
              <a:t>team</a:t>
            </a:r>
            <a:endParaRPr lang="de-DE" dirty="0" smtClean="0"/>
          </a:p>
          <a:p>
            <a:pPr lvl="2"/>
            <a:r>
              <a:rPr lang="de-DE" dirty="0" smtClean="0"/>
              <a:t>Prof. Margareta Baddeley (University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Geneva</a:t>
            </a:r>
            <a:r>
              <a:rPr lang="de-DE" dirty="0" smtClean="0"/>
              <a:t>)</a:t>
            </a:r>
          </a:p>
          <a:p>
            <a:pPr lvl="2"/>
            <a:r>
              <a:rPr lang="de-DE" dirty="0" smtClean="0"/>
              <a:t>Prof. Rita Trigo de Trindade (University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Geneva</a:t>
            </a:r>
            <a:r>
              <a:rPr lang="de-DE" dirty="0" smtClean="0"/>
              <a:t>)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5313305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Design">
  <a:themeElements>
    <a:clrScheme name="Universität Wien">
      <a:dk1>
        <a:srgbClr val="0063A6"/>
      </a:dk1>
      <a:lt1>
        <a:sysClr val="window" lastClr="FFFFFF"/>
      </a:lt1>
      <a:dk2>
        <a:srgbClr val="0063A6"/>
      </a:dk2>
      <a:lt2>
        <a:srgbClr val="FFFFFF"/>
      </a:lt2>
      <a:accent1>
        <a:srgbClr val="0063A6"/>
      </a:accent1>
      <a:accent2>
        <a:srgbClr val="666666"/>
      </a:accent2>
      <a:accent3>
        <a:srgbClr val="DD4814"/>
      </a:accent3>
      <a:accent4>
        <a:srgbClr val="EAAB00"/>
      </a:accent4>
      <a:accent5>
        <a:srgbClr val="4B51A1"/>
      </a:accent5>
      <a:accent6>
        <a:srgbClr val="A71C49"/>
      </a:accent6>
      <a:hlink>
        <a:srgbClr val="0063A6"/>
      </a:hlink>
      <a:folHlink>
        <a:srgbClr val="666666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1899</Words>
  <Application>Microsoft Office PowerPoint</Application>
  <PresentationFormat>Bildschirmpräsentation (16:9)</PresentationFormat>
  <Paragraphs>201</Paragraphs>
  <Slides>21</Slides>
  <Notes>2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21</vt:i4>
      </vt:variant>
    </vt:vector>
  </HeadingPairs>
  <TitlesOfParts>
    <vt:vector size="24" baseType="lpstr">
      <vt:lpstr>Arial</vt:lpstr>
      <vt:lpstr>Calibri</vt:lpstr>
      <vt:lpstr>Office-Design</vt:lpstr>
      <vt:lpstr>Estate Planning in Families</vt:lpstr>
      <vt:lpstr>Overview</vt:lpstr>
      <vt:lpstr>I. Estate planning – what it is and why we do it</vt:lpstr>
      <vt:lpstr>I. Estate planning – what it is and why we do it</vt:lpstr>
      <vt:lpstr>I. Estate planning – what it is and why we do it</vt:lpstr>
      <vt:lpstr>I. Estate planning – what it is and why we do it</vt:lpstr>
      <vt:lpstr>I. Estate planning – what it is and why we do it</vt:lpstr>
      <vt:lpstr>I. Estate planning – what it is and why we do it</vt:lpstr>
      <vt:lpstr>II. How it all started</vt:lpstr>
      <vt:lpstr>II. How it all started</vt:lpstr>
      <vt:lpstr>II. How it all started</vt:lpstr>
      <vt:lpstr>III. How we worked</vt:lpstr>
      <vt:lpstr>III. How we worked</vt:lpstr>
      <vt:lpstr>III. How we worked</vt:lpstr>
      <vt:lpstr>III. How we worked</vt:lpstr>
      <vt:lpstr>III. How we worked</vt:lpstr>
      <vt:lpstr>IV. Results (examples)</vt:lpstr>
      <vt:lpstr>IV. Results (examples)</vt:lpstr>
      <vt:lpstr>IV. Results (examples)</vt:lpstr>
      <vt:lpstr>IV. Results (examples)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Alan</dc:creator>
  <cp:lastModifiedBy>Martin Schauer</cp:lastModifiedBy>
  <cp:revision>116</cp:revision>
  <dcterms:created xsi:type="dcterms:W3CDTF">2015-01-11T22:35:06Z</dcterms:created>
  <dcterms:modified xsi:type="dcterms:W3CDTF">2021-12-04T17:34:51Z</dcterms:modified>
</cp:coreProperties>
</file>