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41"/>
  </p:notesMasterIdLst>
  <p:handoutMasterIdLst>
    <p:handoutMasterId r:id="rId42"/>
  </p:handoutMasterIdLst>
  <p:sldIdLst>
    <p:sldId id="256" r:id="rId2"/>
    <p:sldId id="361" r:id="rId3"/>
    <p:sldId id="268" r:id="rId4"/>
    <p:sldId id="269" r:id="rId5"/>
    <p:sldId id="270" r:id="rId6"/>
    <p:sldId id="273" r:id="rId7"/>
    <p:sldId id="337" r:id="rId8"/>
    <p:sldId id="362" r:id="rId9"/>
    <p:sldId id="257" r:id="rId10"/>
    <p:sldId id="258" r:id="rId11"/>
    <p:sldId id="260" r:id="rId12"/>
    <p:sldId id="263" r:id="rId13"/>
    <p:sldId id="264" r:id="rId14"/>
    <p:sldId id="265" r:id="rId15"/>
    <p:sldId id="266" r:id="rId16"/>
    <p:sldId id="357" r:id="rId17"/>
    <p:sldId id="261" r:id="rId18"/>
    <p:sldId id="262" r:id="rId19"/>
    <p:sldId id="267" r:id="rId20"/>
    <p:sldId id="259" r:id="rId21"/>
    <p:sldId id="345" r:id="rId22"/>
    <p:sldId id="346" r:id="rId23"/>
    <p:sldId id="347" r:id="rId24"/>
    <p:sldId id="348" r:id="rId25"/>
    <p:sldId id="364" r:id="rId26"/>
    <p:sldId id="352" r:id="rId27"/>
    <p:sldId id="344" r:id="rId28"/>
    <p:sldId id="353" r:id="rId29"/>
    <p:sldId id="354" r:id="rId30"/>
    <p:sldId id="355" r:id="rId31"/>
    <p:sldId id="356" r:id="rId32"/>
    <p:sldId id="349" r:id="rId33"/>
    <p:sldId id="358" r:id="rId34"/>
    <p:sldId id="363" r:id="rId35"/>
    <p:sldId id="350" r:id="rId36"/>
    <p:sldId id="359" r:id="rId37"/>
    <p:sldId id="360" r:id="rId38"/>
    <p:sldId id="341" r:id="rId39"/>
    <p:sldId id="342" r:id="rId4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9" autoAdjust="0"/>
    <p:restoredTop sz="95768" autoAdjust="0"/>
  </p:normalViewPr>
  <p:slideViewPr>
    <p:cSldViewPr snapToGrid="0">
      <p:cViewPr varScale="1">
        <p:scale>
          <a:sx n="69" d="100"/>
          <a:sy n="69" d="100"/>
        </p:scale>
        <p:origin x="79" y="1385"/>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pt-BR"/>
              <a:t>JUDr. Tereza Kyselovská, Ph.D.</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pt-BR"/>
              <a:t>JUDr. Tereza Kyselovská, Ph.D.</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pt-BR"/>
              <a:t>JUDr. Tereza Kyselovská, Ph.D.</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pt-BR"/>
              <a:t>JUDr. Tereza Kyselovská, Ph.D.</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t-BR"/>
              <a:t>JUDr. Tereza Kyselovská, Ph.D.</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pt-BR"/>
              <a:t>JUDr. Tereza Kyselovská, Ph.D.</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Jurisdikce a rozhodné právo na internetu II - delikty</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dirty="0"/>
              <a:t>Mezinárodní právo soukromé na internetu II</a:t>
            </a:r>
          </a:p>
          <a:p>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EC891AA-3717-43E0-A4D6-76C76889D95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76868EBE-94B6-42DB-80D4-FE89FE62952E}"/>
              </a:ext>
            </a:extLst>
          </p:cNvPr>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4" name="Zástupný text 3">
            <a:extLst>
              <a:ext uri="{FF2B5EF4-FFF2-40B4-BE49-F238E27FC236}">
                <a16:creationId xmlns:a16="http://schemas.microsoft.com/office/drawing/2014/main" id="{EB360DBE-2EFC-42EB-8468-44FAD44BD52F}"/>
              </a:ext>
            </a:extLst>
          </p:cNvPr>
          <p:cNvSpPr>
            <a:spLocks noGrp="1"/>
          </p:cNvSpPr>
          <p:nvPr>
            <p:ph type="body" sz="quarter" idx="26"/>
          </p:nvPr>
        </p:nvSpPr>
        <p:spPr/>
        <p:txBody>
          <a:bodyPr/>
          <a:lstStyle/>
          <a:p>
            <a:r>
              <a:rPr lang="cs-CZ" dirty="0"/>
              <a:t>Nařízení Brusel Ibis</a:t>
            </a:r>
          </a:p>
        </p:txBody>
      </p:sp>
      <p:sp>
        <p:nvSpPr>
          <p:cNvPr id="5" name="Nadpis 4">
            <a:extLst>
              <a:ext uri="{FF2B5EF4-FFF2-40B4-BE49-F238E27FC236}">
                <a16:creationId xmlns:a16="http://schemas.microsoft.com/office/drawing/2014/main" id="{B8DC701F-1BB0-40CF-A5B4-5934482A86DD}"/>
              </a:ext>
            </a:extLst>
          </p:cNvPr>
          <p:cNvSpPr>
            <a:spLocks noGrp="1"/>
          </p:cNvSpPr>
          <p:nvPr>
            <p:ph type="title"/>
          </p:nvPr>
        </p:nvSpPr>
        <p:spPr/>
        <p:txBody>
          <a:bodyPr/>
          <a:lstStyle/>
          <a:p>
            <a:r>
              <a:rPr lang="cs-CZ" dirty="0"/>
              <a:t>Osobnostní práva a pomluva – </a:t>
            </a:r>
            <a:r>
              <a:rPr lang="cs-CZ" dirty="0" err="1"/>
              <a:t>pr</a:t>
            </a:r>
            <a:r>
              <a:rPr lang="cs-CZ" dirty="0"/>
              <a:t>. úprava</a:t>
            </a:r>
          </a:p>
        </p:txBody>
      </p:sp>
      <p:sp>
        <p:nvSpPr>
          <p:cNvPr id="6" name="Zástupný text 5">
            <a:extLst>
              <a:ext uri="{FF2B5EF4-FFF2-40B4-BE49-F238E27FC236}">
                <a16:creationId xmlns:a16="http://schemas.microsoft.com/office/drawing/2014/main" id="{B232B481-511A-46EB-BDD1-115D126B5133}"/>
              </a:ext>
            </a:extLst>
          </p:cNvPr>
          <p:cNvSpPr>
            <a:spLocks noGrp="1"/>
          </p:cNvSpPr>
          <p:nvPr>
            <p:ph type="body" sz="quarter" idx="27"/>
          </p:nvPr>
        </p:nvSpPr>
        <p:spPr/>
        <p:txBody>
          <a:bodyPr/>
          <a:lstStyle/>
          <a:p>
            <a:r>
              <a:rPr lang="cs-CZ" dirty="0"/>
              <a:t>Nařízení Řím II</a:t>
            </a:r>
          </a:p>
        </p:txBody>
      </p:sp>
      <p:sp>
        <p:nvSpPr>
          <p:cNvPr id="7" name="Zástupný obsah 6">
            <a:extLst>
              <a:ext uri="{FF2B5EF4-FFF2-40B4-BE49-F238E27FC236}">
                <a16:creationId xmlns:a16="http://schemas.microsoft.com/office/drawing/2014/main" id="{A165B4D5-B2D8-4128-BF83-5B65D260139D}"/>
              </a:ext>
            </a:extLst>
          </p:cNvPr>
          <p:cNvSpPr>
            <a:spLocks noGrp="1"/>
          </p:cNvSpPr>
          <p:nvPr>
            <p:ph idx="29"/>
          </p:nvPr>
        </p:nvSpPr>
        <p:spPr/>
        <p:txBody>
          <a:bodyPr/>
          <a:lstStyle/>
          <a:p>
            <a:r>
              <a:rPr lang="cs-CZ" dirty="0"/>
              <a:t>Článek 4</a:t>
            </a:r>
          </a:p>
          <a:p>
            <a:pPr lvl="1"/>
            <a:r>
              <a:rPr lang="cs-CZ" dirty="0"/>
              <a:t>Obecná příslušnost</a:t>
            </a:r>
          </a:p>
          <a:p>
            <a:r>
              <a:rPr lang="cs-CZ" dirty="0"/>
              <a:t>Článek 7 odst. 2</a:t>
            </a:r>
          </a:p>
          <a:p>
            <a:pPr lvl="1"/>
            <a:r>
              <a:rPr lang="cs-CZ" dirty="0"/>
              <a:t>Alternativní příslušnost</a:t>
            </a:r>
          </a:p>
          <a:p>
            <a:endParaRPr lang="cs-CZ" dirty="0"/>
          </a:p>
        </p:txBody>
      </p:sp>
      <p:sp>
        <p:nvSpPr>
          <p:cNvPr id="8" name="Zástupný obsah 7">
            <a:extLst>
              <a:ext uri="{FF2B5EF4-FFF2-40B4-BE49-F238E27FC236}">
                <a16:creationId xmlns:a16="http://schemas.microsoft.com/office/drawing/2014/main" id="{6D11596A-E877-419E-ACC6-ECA61BA85667}"/>
              </a:ext>
            </a:extLst>
          </p:cNvPr>
          <p:cNvSpPr>
            <a:spLocks noGrp="1"/>
          </p:cNvSpPr>
          <p:nvPr>
            <p:ph idx="30"/>
          </p:nvPr>
        </p:nvSpPr>
        <p:spPr/>
        <p:txBody>
          <a:bodyPr/>
          <a:lstStyle/>
          <a:p>
            <a:r>
              <a:rPr lang="cs-CZ" dirty="0"/>
              <a:t>Článek 1 odst. 2 písm. g)</a:t>
            </a:r>
          </a:p>
          <a:p>
            <a:pPr lvl="1"/>
            <a:r>
              <a:rPr lang="cs-CZ" dirty="0"/>
              <a:t>Vyloučeno z působnosti</a:t>
            </a:r>
          </a:p>
          <a:p>
            <a:r>
              <a:rPr lang="cs-CZ" dirty="0"/>
              <a:t>§ 101 ZMPS</a:t>
            </a:r>
          </a:p>
        </p:txBody>
      </p:sp>
    </p:spTree>
    <p:extLst>
      <p:ext uri="{BB962C8B-B14F-4D97-AF65-F5344CB8AC3E}">
        <p14:creationId xmlns:p14="http://schemas.microsoft.com/office/powerpoint/2010/main" val="1188223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2138362-2EDB-D2C9-773C-03D17D06B102}"/>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BB45A9B7-D9B0-4320-96BE-C10B231FECD1}"/>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CA509E7A-7895-2C28-A228-6686AC42E754}"/>
              </a:ext>
            </a:extLst>
          </p:cNvPr>
          <p:cNvSpPr>
            <a:spLocks noGrp="1"/>
          </p:cNvSpPr>
          <p:nvPr>
            <p:ph type="title"/>
          </p:nvPr>
        </p:nvSpPr>
        <p:spPr/>
        <p:txBody>
          <a:bodyPr/>
          <a:lstStyle/>
          <a:p>
            <a:r>
              <a:rPr lang="cs-CZ" dirty="0"/>
              <a:t>Osobnostní práva a pomluva – příslušnost</a:t>
            </a:r>
          </a:p>
        </p:txBody>
      </p:sp>
      <p:sp>
        <p:nvSpPr>
          <p:cNvPr id="5" name="Zástupný obsah 4">
            <a:extLst>
              <a:ext uri="{FF2B5EF4-FFF2-40B4-BE49-F238E27FC236}">
                <a16:creationId xmlns:a16="http://schemas.microsoft.com/office/drawing/2014/main" id="{14F0CD7D-A123-A46C-F974-0059EB980D8F}"/>
              </a:ext>
            </a:extLst>
          </p:cNvPr>
          <p:cNvSpPr>
            <a:spLocks noGrp="1"/>
          </p:cNvSpPr>
          <p:nvPr>
            <p:ph idx="1"/>
          </p:nvPr>
        </p:nvSpPr>
        <p:spPr/>
        <p:txBody>
          <a:bodyPr/>
          <a:lstStyle/>
          <a:p>
            <a:r>
              <a:rPr lang="cs-CZ" sz="2400" dirty="0"/>
              <a:t>Článek 4 Nařízení Brusel Ibis – obvyklé bydliště žalovaného, viz předchozí prezentace</a:t>
            </a:r>
          </a:p>
          <a:p>
            <a:r>
              <a:rPr lang="cs-CZ" sz="2400" dirty="0"/>
              <a:t>Článek 7 odst. 2 Nařízení Brusel Ibis</a:t>
            </a:r>
          </a:p>
          <a:p>
            <a:pPr lvl="1"/>
            <a:r>
              <a:rPr lang="cs-CZ" altLang="cs-CZ" sz="2400" i="1" dirty="0"/>
              <a:t>… ve věcech týkajících se protiprávního jednání či jednání, které je postaveno na roveň protiprávnímu jednání, u soudu místa, kde </a:t>
            </a:r>
            <a:r>
              <a:rPr lang="cs-CZ" altLang="cs-CZ" sz="2400" b="1" i="1" dirty="0"/>
              <a:t>došlo nebo může dojít ke škodné události.</a:t>
            </a:r>
          </a:p>
          <a:p>
            <a:pPr lvl="1"/>
            <a:endParaRPr lang="cs-CZ" altLang="cs-CZ" sz="2400" b="1" i="1" dirty="0"/>
          </a:p>
          <a:p>
            <a:r>
              <a:rPr lang="cs-CZ" altLang="cs-CZ" sz="2400" dirty="0"/>
              <a:t>Místo škodné události</a:t>
            </a:r>
          </a:p>
          <a:p>
            <a:pPr lvl="1"/>
            <a:r>
              <a:rPr lang="cs-CZ" altLang="cs-CZ" sz="2400" dirty="0"/>
              <a:t>Místo příčinné události (místo protiprávního jednání, </a:t>
            </a:r>
            <a:r>
              <a:rPr lang="cs-CZ" altLang="cs-CZ" sz="2400" i="1" dirty="0" err="1"/>
              <a:t>locus</a:t>
            </a:r>
            <a:r>
              <a:rPr lang="cs-CZ" altLang="cs-CZ" sz="2400" i="1" dirty="0"/>
              <a:t> delicti </a:t>
            </a:r>
            <a:r>
              <a:rPr lang="cs-CZ" altLang="cs-CZ" sz="2400" i="1" dirty="0" err="1"/>
              <a:t>commissi</a:t>
            </a:r>
            <a:r>
              <a:rPr lang="cs-CZ" altLang="cs-CZ" sz="2400" dirty="0"/>
              <a:t>)</a:t>
            </a:r>
          </a:p>
          <a:p>
            <a:pPr lvl="1"/>
            <a:r>
              <a:rPr lang="cs-CZ" altLang="cs-CZ" sz="2400" dirty="0"/>
              <a:t>Místo škodlivých následků (místo vzniku újmy, </a:t>
            </a:r>
            <a:r>
              <a:rPr lang="cs-CZ" altLang="cs-CZ" sz="2400" i="1" dirty="0" err="1"/>
              <a:t>locus</a:t>
            </a:r>
            <a:r>
              <a:rPr lang="cs-CZ" altLang="cs-CZ" sz="2400" i="1" dirty="0"/>
              <a:t> </a:t>
            </a:r>
            <a:r>
              <a:rPr lang="cs-CZ" altLang="cs-CZ" sz="2400" i="1" dirty="0" err="1"/>
              <a:t>damni</a:t>
            </a:r>
            <a:r>
              <a:rPr lang="cs-CZ" altLang="cs-CZ" sz="2400" i="1" dirty="0"/>
              <a:t> </a:t>
            </a:r>
            <a:r>
              <a:rPr lang="cs-CZ" altLang="cs-CZ" sz="2400" i="1" dirty="0" err="1"/>
              <a:t>infecti</a:t>
            </a:r>
            <a:r>
              <a:rPr lang="cs-CZ" altLang="cs-CZ" sz="2400" dirty="0"/>
              <a:t>)</a:t>
            </a:r>
          </a:p>
          <a:p>
            <a:pPr lvl="1"/>
            <a:endParaRPr lang="cs-CZ" altLang="cs-CZ" sz="2400" dirty="0"/>
          </a:p>
          <a:p>
            <a:pPr lvl="1"/>
            <a:endParaRPr lang="cs-CZ" sz="2400" dirty="0"/>
          </a:p>
        </p:txBody>
      </p:sp>
    </p:spTree>
    <p:extLst>
      <p:ext uri="{BB962C8B-B14F-4D97-AF65-F5344CB8AC3E}">
        <p14:creationId xmlns:p14="http://schemas.microsoft.com/office/powerpoint/2010/main" val="369006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D4EB785-CA43-5955-8268-6721DCA91929}"/>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AF4F363-151A-16B7-5AB2-34A7FE41AC73}"/>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AE7EF1D8-7362-3E7A-748E-4E04DA58A7ED}"/>
              </a:ext>
            </a:extLst>
          </p:cNvPr>
          <p:cNvSpPr>
            <a:spLocks noGrp="1"/>
          </p:cNvSpPr>
          <p:nvPr>
            <p:ph type="title"/>
          </p:nvPr>
        </p:nvSpPr>
        <p:spPr/>
        <p:txBody>
          <a:bodyPr/>
          <a:lstStyle/>
          <a:p>
            <a:r>
              <a:rPr lang="cs-CZ" dirty="0"/>
              <a:t>Osobnostní práva a pomluva – příslušnost</a:t>
            </a:r>
          </a:p>
        </p:txBody>
      </p:sp>
      <p:sp>
        <p:nvSpPr>
          <p:cNvPr id="5" name="Zástupný obsah 4">
            <a:extLst>
              <a:ext uri="{FF2B5EF4-FFF2-40B4-BE49-F238E27FC236}">
                <a16:creationId xmlns:a16="http://schemas.microsoft.com/office/drawing/2014/main" id="{EDCB5FFD-5549-12AB-AE72-0408E037F040}"/>
              </a:ext>
            </a:extLst>
          </p:cNvPr>
          <p:cNvSpPr>
            <a:spLocks noGrp="1"/>
          </p:cNvSpPr>
          <p:nvPr>
            <p:ph idx="1"/>
          </p:nvPr>
        </p:nvSpPr>
        <p:spPr/>
        <p:txBody>
          <a:bodyPr/>
          <a:lstStyle/>
          <a:p>
            <a:pPr>
              <a:lnSpc>
                <a:spcPts val="3000"/>
              </a:lnSpc>
            </a:pPr>
            <a:r>
              <a:rPr lang="cs-CZ" sz="2400" dirty="0"/>
              <a:t>C-68/93 Fiona </a:t>
            </a:r>
            <a:r>
              <a:rPr lang="cs-CZ" sz="2400" dirty="0" err="1"/>
              <a:t>Shevill</a:t>
            </a:r>
            <a:r>
              <a:rPr lang="cs-CZ" sz="2400" dirty="0"/>
              <a:t>, </a:t>
            </a:r>
            <a:r>
              <a:rPr lang="cs-CZ" sz="2400" dirty="0" err="1"/>
              <a:t>Ixora</a:t>
            </a:r>
            <a:r>
              <a:rPr lang="cs-CZ" sz="2400" dirty="0"/>
              <a:t> </a:t>
            </a:r>
            <a:r>
              <a:rPr lang="cs-CZ" sz="2400" dirty="0" err="1"/>
              <a:t>Trading</a:t>
            </a:r>
            <a:r>
              <a:rPr lang="cs-CZ" sz="2400" dirty="0"/>
              <a:t> Inc., </a:t>
            </a:r>
            <a:r>
              <a:rPr lang="cs-CZ" sz="2400" dirty="0" err="1"/>
              <a:t>Chequepoint</a:t>
            </a:r>
            <a:r>
              <a:rPr lang="cs-CZ" sz="2400" dirty="0"/>
              <a:t> SARL a </a:t>
            </a:r>
            <a:r>
              <a:rPr lang="cs-CZ" sz="2400" dirty="0" err="1"/>
              <a:t>Chequepoint</a:t>
            </a:r>
            <a:r>
              <a:rPr lang="cs-CZ" sz="2400" dirty="0"/>
              <a:t> International Ltd proti </a:t>
            </a:r>
            <a:r>
              <a:rPr lang="cs-CZ" sz="2400" dirty="0" err="1"/>
              <a:t>Presse</a:t>
            </a:r>
            <a:r>
              <a:rPr lang="cs-CZ" sz="2400" dirty="0"/>
              <a:t> </a:t>
            </a:r>
            <a:r>
              <a:rPr lang="cs-CZ" sz="2400" dirty="0" err="1"/>
              <a:t>Alliance</a:t>
            </a:r>
            <a:r>
              <a:rPr lang="cs-CZ" sz="2400" dirty="0"/>
              <a:t> SA</a:t>
            </a:r>
          </a:p>
          <a:p>
            <a:r>
              <a:rPr lang="cs-CZ" sz="2400" dirty="0"/>
              <a:t>Pomluva v tištěných novinách</a:t>
            </a:r>
          </a:p>
          <a:p>
            <a:r>
              <a:rPr lang="cs-CZ" sz="2400" dirty="0"/>
              <a:t>Možnost podat žalobu:</a:t>
            </a:r>
          </a:p>
          <a:p>
            <a:pPr marL="1371600" lvl="2" indent="-457200">
              <a:buFont typeface="+mj-lt"/>
              <a:buAutoNum type="arabicPeriod"/>
            </a:pPr>
            <a:r>
              <a:rPr lang="cs-CZ" sz="2400" dirty="0"/>
              <a:t>Místo, kde došlo k příčinné události (protiprávnímu jednání, zpravidla místo vydavatele) – celá NŠ</a:t>
            </a:r>
          </a:p>
          <a:p>
            <a:pPr marL="1371600" lvl="2" indent="-457200">
              <a:buFont typeface="+mj-lt"/>
              <a:buAutoNum type="arabicPeriod"/>
            </a:pPr>
            <a:r>
              <a:rPr lang="cs-CZ" sz="2400" dirty="0"/>
              <a:t>Místo škodlivých následků – mozaiková NŠ</a:t>
            </a:r>
          </a:p>
          <a:p>
            <a:pPr marL="1371600" lvl="2" indent="-457200">
              <a:buFont typeface="+mj-lt"/>
              <a:buAutoNum type="arabicPeriod"/>
            </a:pPr>
            <a:r>
              <a:rPr lang="cs-CZ" sz="2400" dirty="0"/>
              <a:t>Místo bydliště žalovaného = vydavatele, celá NŠ (článek 4)</a:t>
            </a:r>
          </a:p>
          <a:p>
            <a:pPr lvl="2"/>
            <a:endParaRPr lang="cs-CZ" sz="2400" dirty="0"/>
          </a:p>
          <a:p>
            <a:endParaRPr lang="cs-CZ" dirty="0"/>
          </a:p>
        </p:txBody>
      </p:sp>
    </p:spTree>
    <p:extLst>
      <p:ext uri="{BB962C8B-B14F-4D97-AF65-F5344CB8AC3E}">
        <p14:creationId xmlns:p14="http://schemas.microsoft.com/office/powerpoint/2010/main" val="4272503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678BAD-1876-F15C-4980-F7499281B5F2}"/>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6791C7F3-1262-63B7-427D-F5FDBD894D09}"/>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BBC25564-7B5B-EF36-2DAE-88F68565F435}"/>
              </a:ext>
            </a:extLst>
          </p:cNvPr>
          <p:cNvSpPr>
            <a:spLocks noGrp="1"/>
          </p:cNvSpPr>
          <p:nvPr>
            <p:ph type="title"/>
          </p:nvPr>
        </p:nvSpPr>
        <p:spPr/>
        <p:txBody>
          <a:bodyPr/>
          <a:lstStyle/>
          <a:p>
            <a:r>
              <a:rPr lang="cs-CZ" dirty="0"/>
              <a:t>Osobnostní práva a pomluva – příslušnost</a:t>
            </a:r>
          </a:p>
        </p:txBody>
      </p:sp>
      <p:sp>
        <p:nvSpPr>
          <p:cNvPr id="5" name="Zástupný obsah 4">
            <a:extLst>
              <a:ext uri="{FF2B5EF4-FFF2-40B4-BE49-F238E27FC236}">
                <a16:creationId xmlns:a16="http://schemas.microsoft.com/office/drawing/2014/main" id="{6A3DD149-F534-E663-A800-8731256B2D5A}"/>
              </a:ext>
            </a:extLst>
          </p:cNvPr>
          <p:cNvSpPr>
            <a:spLocks noGrp="1"/>
          </p:cNvSpPr>
          <p:nvPr>
            <p:ph idx="1"/>
          </p:nvPr>
        </p:nvSpPr>
        <p:spPr/>
        <p:txBody>
          <a:bodyPr/>
          <a:lstStyle/>
          <a:p>
            <a:r>
              <a:rPr lang="pl-PL" sz="2400" dirty="0"/>
              <a:t>Spojené věci C-509/09 a C-161/10 </a:t>
            </a:r>
            <a:r>
              <a:rPr lang="cs-CZ" sz="2400" dirty="0"/>
              <a:t> </a:t>
            </a:r>
            <a:r>
              <a:rPr lang="cs-CZ" sz="2400" dirty="0" err="1"/>
              <a:t>eDate</a:t>
            </a:r>
            <a:r>
              <a:rPr lang="cs-CZ" sz="2400" dirty="0"/>
              <a:t> </a:t>
            </a:r>
            <a:r>
              <a:rPr lang="cs-CZ" sz="2400" dirty="0" err="1"/>
              <a:t>Advertising</a:t>
            </a:r>
            <a:r>
              <a:rPr lang="cs-CZ" sz="2400" dirty="0"/>
              <a:t> </a:t>
            </a:r>
            <a:r>
              <a:rPr lang="cs-CZ" sz="2400" dirty="0" err="1"/>
              <a:t>GmbH</a:t>
            </a:r>
            <a:r>
              <a:rPr lang="cs-CZ" sz="2400" dirty="0"/>
              <a:t> v. X, Olivier </a:t>
            </a:r>
            <a:r>
              <a:rPr lang="cs-CZ" sz="2400" dirty="0" err="1"/>
              <a:t>Martinez</a:t>
            </a:r>
            <a:r>
              <a:rPr lang="cs-CZ" sz="2400" dirty="0"/>
              <a:t>, Robert </a:t>
            </a:r>
            <a:r>
              <a:rPr lang="cs-CZ" sz="2400" dirty="0" err="1"/>
              <a:t>Martinez</a:t>
            </a:r>
            <a:r>
              <a:rPr lang="cs-CZ" sz="2400" dirty="0"/>
              <a:t> v. MGN Limited</a:t>
            </a:r>
          </a:p>
          <a:p>
            <a:r>
              <a:rPr lang="cs-CZ" sz="2400" dirty="0"/>
              <a:t>Pomluva na internetu</a:t>
            </a:r>
          </a:p>
          <a:p>
            <a:pPr lvl="1"/>
            <a:r>
              <a:rPr lang="cs-CZ" sz="2400" dirty="0"/>
              <a:t>Možnost žalovat:</a:t>
            </a:r>
          </a:p>
          <a:p>
            <a:pPr marL="1371600" lvl="2" indent="-457200">
              <a:buFont typeface="+mj-lt"/>
              <a:buAutoNum type="arabicPeriod"/>
            </a:pPr>
            <a:r>
              <a:rPr lang="cs-CZ" sz="2400" dirty="0"/>
              <a:t>Místo, kde došlo k příčinné události (protiprávnímu jednání) – celá NŠ (zpravidla místo vydavatele)</a:t>
            </a:r>
          </a:p>
          <a:p>
            <a:pPr marL="1371600" lvl="2" indent="-457200">
              <a:buFont typeface="+mj-lt"/>
              <a:buAutoNum type="arabicPeriod"/>
            </a:pPr>
            <a:r>
              <a:rPr lang="cs-CZ" sz="2400" dirty="0"/>
              <a:t>Místo škodlivých následků – mozaiková NŠ</a:t>
            </a:r>
          </a:p>
          <a:p>
            <a:pPr marL="1371600" lvl="2" indent="-457200">
              <a:buFont typeface="+mj-lt"/>
              <a:buAutoNum type="arabicPeriod"/>
            </a:pPr>
            <a:r>
              <a:rPr lang="cs-CZ" sz="2400" dirty="0">
                <a:highlight>
                  <a:srgbClr val="FFFF00"/>
                </a:highlight>
              </a:rPr>
              <a:t>Centrum zájmů poškozeného – celá NŠ</a:t>
            </a:r>
          </a:p>
          <a:p>
            <a:pPr marL="1371600" lvl="2" indent="-457200">
              <a:buFont typeface="+mj-lt"/>
              <a:buAutoNum type="arabicPeriod"/>
            </a:pPr>
            <a:r>
              <a:rPr lang="cs-CZ" sz="2400" dirty="0"/>
              <a:t>Místo bydliště žalovaného (vydavatele), celá NŠ (článek 4)</a:t>
            </a:r>
          </a:p>
          <a:p>
            <a:pPr lvl="2"/>
            <a:endParaRPr lang="cs-CZ" sz="2400" u="sng" dirty="0"/>
          </a:p>
          <a:p>
            <a:endParaRPr lang="cs-CZ" sz="2400" dirty="0"/>
          </a:p>
        </p:txBody>
      </p:sp>
    </p:spTree>
    <p:extLst>
      <p:ext uri="{BB962C8B-B14F-4D97-AF65-F5344CB8AC3E}">
        <p14:creationId xmlns:p14="http://schemas.microsoft.com/office/powerpoint/2010/main" val="182144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4D17884-E5C9-E1CA-2041-8537BB57D91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8480E92-D984-4144-B249-1D278EC03E23}"/>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184804C7-61B4-F844-06A9-DAEE60A509B3}"/>
              </a:ext>
            </a:extLst>
          </p:cNvPr>
          <p:cNvSpPr>
            <a:spLocks noGrp="1"/>
          </p:cNvSpPr>
          <p:nvPr>
            <p:ph type="title"/>
          </p:nvPr>
        </p:nvSpPr>
        <p:spPr/>
        <p:txBody>
          <a:bodyPr/>
          <a:lstStyle/>
          <a:p>
            <a:r>
              <a:rPr lang="cs-CZ" dirty="0"/>
              <a:t>Osobnostní práva a pomluva – příslušnost</a:t>
            </a:r>
          </a:p>
        </p:txBody>
      </p:sp>
      <p:sp>
        <p:nvSpPr>
          <p:cNvPr id="5" name="Zástupný obsah 4">
            <a:extLst>
              <a:ext uri="{FF2B5EF4-FFF2-40B4-BE49-F238E27FC236}">
                <a16:creationId xmlns:a16="http://schemas.microsoft.com/office/drawing/2014/main" id="{F0E5546A-75B9-3A80-1C91-215683547FAF}"/>
              </a:ext>
            </a:extLst>
          </p:cNvPr>
          <p:cNvSpPr>
            <a:spLocks noGrp="1"/>
          </p:cNvSpPr>
          <p:nvPr>
            <p:ph idx="1"/>
          </p:nvPr>
        </p:nvSpPr>
        <p:spPr/>
        <p:txBody>
          <a:bodyPr/>
          <a:lstStyle/>
          <a:p>
            <a:r>
              <a:rPr lang="cs-CZ" sz="2400" dirty="0"/>
              <a:t>C-194/16 </a:t>
            </a:r>
            <a:r>
              <a:rPr lang="cs-CZ" sz="2400" dirty="0" err="1"/>
              <a:t>Bolagsupplysningen</a:t>
            </a:r>
            <a:r>
              <a:rPr lang="cs-CZ" sz="2400" dirty="0"/>
              <a:t> OÜ a Ingrid </a:t>
            </a:r>
            <a:r>
              <a:rPr lang="cs-CZ" sz="2400" dirty="0" err="1"/>
              <a:t>Ilsjan</a:t>
            </a:r>
            <a:r>
              <a:rPr lang="cs-CZ" sz="2400" dirty="0"/>
              <a:t> v. </a:t>
            </a:r>
            <a:r>
              <a:rPr lang="cs-CZ" sz="2400" dirty="0" err="1"/>
              <a:t>Svensk</a:t>
            </a:r>
            <a:r>
              <a:rPr lang="cs-CZ" sz="2400" dirty="0"/>
              <a:t> </a:t>
            </a:r>
            <a:r>
              <a:rPr lang="cs-CZ" sz="2400" dirty="0" err="1"/>
              <a:t>Handel</a:t>
            </a:r>
            <a:r>
              <a:rPr lang="cs-CZ" sz="2400" dirty="0"/>
              <a:t> AB</a:t>
            </a:r>
          </a:p>
          <a:p>
            <a:r>
              <a:rPr lang="cs-CZ" sz="2400" dirty="0"/>
              <a:t>Pomluva právnické osoby na internetu, rozlišení materiální škody a oprava a odstranění nepravdivých údajů</a:t>
            </a:r>
          </a:p>
          <a:p>
            <a:pPr marL="1371600" lvl="2" indent="-457200">
              <a:buFont typeface="+mj-lt"/>
              <a:buAutoNum type="arabicPeriod"/>
            </a:pPr>
            <a:r>
              <a:rPr lang="cs-CZ" sz="2400" dirty="0"/>
              <a:t>Místo, kde došlo k příčinné události (protiprávnímu jednání) – celá NŠ </a:t>
            </a:r>
            <a:r>
              <a:rPr lang="en-GB" sz="2400" dirty="0">
                <a:highlight>
                  <a:srgbClr val="FFFF00"/>
                </a:highlight>
              </a:rPr>
              <a:t>+</a:t>
            </a:r>
            <a:r>
              <a:rPr lang="cs-CZ" sz="2400" dirty="0">
                <a:highlight>
                  <a:srgbClr val="FFFF00"/>
                </a:highlight>
              </a:rPr>
              <a:t> oprava nebo odstranění informací </a:t>
            </a:r>
            <a:r>
              <a:rPr lang="cs-CZ" sz="2400" dirty="0"/>
              <a:t>(zpravidla místo vydavatele)</a:t>
            </a:r>
          </a:p>
          <a:p>
            <a:pPr marL="1371600" lvl="2" indent="-457200">
              <a:buFont typeface="+mj-lt"/>
              <a:buAutoNum type="arabicPeriod"/>
            </a:pPr>
            <a:r>
              <a:rPr lang="cs-CZ" sz="2400" dirty="0"/>
              <a:t>Místo škodlivých následků – mozaiková NŠ</a:t>
            </a:r>
          </a:p>
          <a:p>
            <a:pPr marL="1371600" lvl="2" indent="-457200">
              <a:buFont typeface="+mj-lt"/>
              <a:buAutoNum type="arabicPeriod"/>
            </a:pPr>
            <a:r>
              <a:rPr lang="cs-CZ" sz="2400" dirty="0"/>
              <a:t>Centrum zájmů poškozeného – celá NŠ </a:t>
            </a:r>
            <a:r>
              <a:rPr lang="en-GB" sz="2400" dirty="0">
                <a:highlight>
                  <a:srgbClr val="FFFF00"/>
                </a:highlight>
              </a:rPr>
              <a:t>+</a:t>
            </a:r>
            <a:r>
              <a:rPr lang="cs-CZ" sz="2400" dirty="0">
                <a:highlight>
                  <a:srgbClr val="FFFF00"/>
                </a:highlight>
              </a:rPr>
              <a:t> oprava nebo odstranění informací </a:t>
            </a:r>
            <a:endParaRPr lang="cs-CZ" sz="2400" dirty="0"/>
          </a:p>
          <a:p>
            <a:pPr marL="1371600" lvl="2" indent="-457200">
              <a:buFont typeface="+mj-lt"/>
              <a:buAutoNum type="arabicPeriod"/>
            </a:pPr>
            <a:r>
              <a:rPr lang="cs-CZ" sz="2400" dirty="0"/>
              <a:t>Místo bydliště žalovaného (vydavatele), celá NŠ </a:t>
            </a:r>
            <a:r>
              <a:rPr lang="en-GB" sz="2400" dirty="0">
                <a:highlight>
                  <a:srgbClr val="FFFF00"/>
                </a:highlight>
              </a:rPr>
              <a:t>+</a:t>
            </a:r>
            <a:r>
              <a:rPr lang="cs-CZ" sz="2400" dirty="0">
                <a:highlight>
                  <a:srgbClr val="FFFF00"/>
                </a:highlight>
              </a:rPr>
              <a:t> oprava nebo odstranění informací</a:t>
            </a:r>
            <a:r>
              <a:rPr lang="cs-CZ" sz="2400" dirty="0"/>
              <a:t> (článek 4)</a:t>
            </a:r>
          </a:p>
          <a:p>
            <a:endParaRPr lang="cs-CZ" sz="2400" dirty="0"/>
          </a:p>
        </p:txBody>
      </p:sp>
    </p:spTree>
    <p:extLst>
      <p:ext uri="{BB962C8B-B14F-4D97-AF65-F5344CB8AC3E}">
        <p14:creationId xmlns:p14="http://schemas.microsoft.com/office/powerpoint/2010/main" val="1948961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B24D8DC-8276-E685-1B44-6318ABB896D5}"/>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FA6666C5-6B7C-3E78-6007-CC9D4D0A283B}"/>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B0119806-99E1-0C96-1B5D-2377CECF7670}"/>
              </a:ext>
            </a:extLst>
          </p:cNvPr>
          <p:cNvSpPr>
            <a:spLocks noGrp="1"/>
          </p:cNvSpPr>
          <p:nvPr>
            <p:ph type="title"/>
          </p:nvPr>
        </p:nvSpPr>
        <p:spPr>
          <a:xfrm>
            <a:off x="720000" y="542925"/>
            <a:ext cx="10753200" cy="451576"/>
          </a:xfrm>
        </p:spPr>
        <p:txBody>
          <a:bodyPr/>
          <a:lstStyle/>
          <a:p>
            <a:r>
              <a:rPr lang="cs-CZ" dirty="0"/>
              <a:t>Osobnostní práva a pomluva – příslušnost</a:t>
            </a:r>
          </a:p>
        </p:txBody>
      </p:sp>
      <p:sp>
        <p:nvSpPr>
          <p:cNvPr id="5" name="Zástupný obsah 4">
            <a:extLst>
              <a:ext uri="{FF2B5EF4-FFF2-40B4-BE49-F238E27FC236}">
                <a16:creationId xmlns:a16="http://schemas.microsoft.com/office/drawing/2014/main" id="{3FC79170-631A-9353-8A01-7D665E92056C}"/>
              </a:ext>
            </a:extLst>
          </p:cNvPr>
          <p:cNvSpPr>
            <a:spLocks noGrp="1"/>
          </p:cNvSpPr>
          <p:nvPr>
            <p:ph idx="1"/>
          </p:nvPr>
        </p:nvSpPr>
        <p:spPr>
          <a:xfrm>
            <a:off x="666000" y="1212044"/>
            <a:ext cx="10753200" cy="4139998"/>
          </a:xfrm>
        </p:spPr>
        <p:txBody>
          <a:bodyPr/>
          <a:lstStyle/>
          <a:p>
            <a:r>
              <a:rPr lang="cs-CZ" sz="2400" dirty="0"/>
              <a:t>C-800/19 </a:t>
            </a:r>
            <a:r>
              <a:rPr lang="de-DE" sz="2400" dirty="0"/>
              <a:t>Mittelbayerischer Verlag KG v. SM</a:t>
            </a:r>
            <a:endParaRPr lang="cs-CZ" sz="2400" dirty="0"/>
          </a:p>
          <a:p>
            <a:pPr lvl="1"/>
            <a:r>
              <a:rPr lang="en-GB" sz="2400" i="1" dirty="0"/>
              <a:t>[</a:t>
            </a:r>
            <a:r>
              <a:rPr lang="cs-CZ" sz="2400" i="1" dirty="0"/>
              <a:t>…</a:t>
            </a:r>
            <a:r>
              <a:rPr lang="en-GB" sz="2400" i="1" dirty="0"/>
              <a:t>]</a:t>
            </a:r>
            <a:r>
              <a:rPr lang="cs-CZ" sz="2400" i="1" dirty="0"/>
              <a:t> soud místa, kde se nachází centrum zájmů osoby, která tvrdí, že její osobnostní práva byla porušena obsahem zveřejněným na internetových stránkách, je příslušný k rozhodnutí o žalobě na náhradu celé tvrzené újmy, kterou podala tato osoba, pouze pokud tento </a:t>
            </a:r>
            <a:r>
              <a:rPr lang="cs-CZ" sz="2400" b="1" i="1" dirty="0"/>
              <a:t>obsah obsahuje objektivní a ověřitelné skutečnosti, které umožňují přímo nebo nepřímo individuálně identifikovat uvedenou osobu</a:t>
            </a:r>
            <a:r>
              <a:rPr lang="cs-CZ" sz="2400" i="1" dirty="0"/>
              <a:t>.</a:t>
            </a:r>
          </a:p>
        </p:txBody>
      </p:sp>
    </p:spTree>
    <p:extLst>
      <p:ext uri="{BB962C8B-B14F-4D97-AF65-F5344CB8AC3E}">
        <p14:creationId xmlns:p14="http://schemas.microsoft.com/office/powerpoint/2010/main" val="2632071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03C0BF5-8710-5295-171D-3608939FE80B}"/>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AB6D4053-0F76-75BB-E10A-6E4F5AD2417C}"/>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2B9DF2B6-DD49-F99E-8553-CFA67E23BC1F}"/>
              </a:ext>
            </a:extLst>
          </p:cNvPr>
          <p:cNvSpPr>
            <a:spLocks noGrp="1"/>
          </p:cNvSpPr>
          <p:nvPr>
            <p:ph type="title"/>
          </p:nvPr>
        </p:nvSpPr>
        <p:spPr/>
        <p:txBody>
          <a:bodyPr/>
          <a:lstStyle/>
          <a:p>
            <a:r>
              <a:rPr lang="cs-CZ" dirty="0"/>
              <a:t>Osobnostní práva a pomluva – příslušnost</a:t>
            </a:r>
          </a:p>
        </p:txBody>
      </p:sp>
      <p:sp>
        <p:nvSpPr>
          <p:cNvPr id="5" name="Zástupný obsah 4">
            <a:extLst>
              <a:ext uri="{FF2B5EF4-FFF2-40B4-BE49-F238E27FC236}">
                <a16:creationId xmlns:a16="http://schemas.microsoft.com/office/drawing/2014/main" id="{9D14CAF2-A558-7C13-1329-B31967BB21F5}"/>
              </a:ext>
            </a:extLst>
          </p:cNvPr>
          <p:cNvSpPr>
            <a:spLocks noGrp="1"/>
          </p:cNvSpPr>
          <p:nvPr>
            <p:ph idx="1"/>
          </p:nvPr>
        </p:nvSpPr>
        <p:spPr/>
        <p:txBody>
          <a:bodyPr/>
          <a:lstStyle/>
          <a:p>
            <a:r>
              <a:rPr lang="cs-CZ" sz="2400" dirty="0"/>
              <a:t>C-251/20 </a:t>
            </a:r>
            <a:r>
              <a:rPr lang="cs-CZ" sz="2400" dirty="0" err="1"/>
              <a:t>Gtflix</a:t>
            </a:r>
            <a:r>
              <a:rPr lang="cs-CZ" sz="2400" dirty="0"/>
              <a:t> </a:t>
            </a:r>
            <a:r>
              <a:rPr lang="cs-CZ" sz="2400" dirty="0" err="1"/>
              <a:t>Tv</a:t>
            </a:r>
            <a:r>
              <a:rPr lang="cs-CZ" sz="2400" dirty="0"/>
              <a:t> v. DR</a:t>
            </a:r>
          </a:p>
          <a:p>
            <a:pPr lvl="1"/>
            <a:r>
              <a:rPr lang="en-GB" sz="2400" i="1" dirty="0"/>
              <a:t>[</a:t>
            </a:r>
            <a:r>
              <a:rPr lang="cs-CZ" sz="2400" i="1" dirty="0"/>
              <a:t>…</a:t>
            </a:r>
            <a:r>
              <a:rPr lang="en-GB" sz="2400" i="1" dirty="0"/>
              <a:t>]</a:t>
            </a:r>
            <a:r>
              <a:rPr lang="cs-CZ" sz="2400" i="1" dirty="0"/>
              <a:t> osoba, která má za to, že její práva byla porušena šířením hanlivých výroků na internetu, a která současně jedná za účelem jak opravy údajů a odstranění uveřejněného obsahu, který se jí týká, tak náhrady újmy plynoucí z tohoto uveřejnění, se může u soudů každého členského státu, na jehož území tyto výroky jsou nebo byly přístupné, domáhat náhrady újmy, která jí byla údajně způsobena v členském státě soudu, jemuž byla věc předložena, ačkoli tyto soudy nejsou příslušné k rozhodnutí o návrhu na opravu a odstranění.</a:t>
            </a:r>
          </a:p>
          <a:p>
            <a:endParaRPr lang="cs-CZ" sz="2400" dirty="0"/>
          </a:p>
        </p:txBody>
      </p:sp>
    </p:spTree>
    <p:extLst>
      <p:ext uri="{BB962C8B-B14F-4D97-AF65-F5344CB8AC3E}">
        <p14:creationId xmlns:p14="http://schemas.microsoft.com/office/powerpoint/2010/main" val="2149990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4847714-4C46-67C2-8A99-23EF84C487D1}"/>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ED92933D-0316-F77D-FBF5-9A5C1614B969}"/>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77E1077F-724E-7CC6-D538-5A25064F53BD}"/>
              </a:ext>
            </a:extLst>
          </p:cNvPr>
          <p:cNvSpPr>
            <a:spLocks noGrp="1"/>
          </p:cNvSpPr>
          <p:nvPr>
            <p:ph type="title"/>
          </p:nvPr>
        </p:nvSpPr>
        <p:spPr/>
        <p:txBody>
          <a:bodyPr/>
          <a:lstStyle/>
          <a:p>
            <a:r>
              <a:rPr lang="cs-CZ" dirty="0"/>
              <a:t>Osobnostní práva a pomluva – </a:t>
            </a:r>
            <a:r>
              <a:rPr lang="cs-CZ" dirty="0" err="1"/>
              <a:t>rozh</a:t>
            </a:r>
            <a:r>
              <a:rPr lang="cs-CZ" dirty="0"/>
              <a:t>. právo</a:t>
            </a:r>
          </a:p>
        </p:txBody>
      </p:sp>
      <p:sp>
        <p:nvSpPr>
          <p:cNvPr id="5" name="Zástupný obsah 4">
            <a:extLst>
              <a:ext uri="{FF2B5EF4-FFF2-40B4-BE49-F238E27FC236}">
                <a16:creationId xmlns:a16="http://schemas.microsoft.com/office/drawing/2014/main" id="{A4E124EE-A189-C7A0-D6CA-416F3C5562D0}"/>
              </a:ext>
            </a:extLst>
          </p:cNvPr>
          <p:cNvSpPr>
            <a:spLocks noGrp="1"/>
          </p:cNvSpPr>
          <p:nvPr>
            <p:ph idx="1"/>
          </p:nvPr>
        </p:nvSpPr>
        <p:spPr/>
        <p:txBody>
          <a:bodyPr/>
          <a:lstStyle/>
          <a:p>
            <a:r>
              <a:rPr lang="cs-CZ" dirty="0"/>
              <a:t>Článek 1 odst. 2 písm. g) Nařízení Řím II</a:t>
            </a:r>
          </a:p>
          <a:p>
            <a:pPr lvl="1"/>
            <a:r>
              <a:rPr lang="cs-CZ" sz="2400" i="1" dirty="0"/>
              <a:t>Toto nařízení se nevztahuje na mimosmluvní závazkové vztahy, které vznikají z narušení soukromí a osobnostních práv, včetně pomluvy.</a:t>
            </a:r>
          </a:p>
          <a:p>
            <a:pPr lvl="1"/>
            <a:endParaRPr lang="cs-CZ" altLang="cs-CZ" sz="2400" dirty="0"/>
          </a:p>
          <a:p>
            <a:pPr lvl="1"/>
            <a:r>
              <a:rPr lang="cs-CZ" altLang="cs-CZ" sz="2400" dirty="0"/>
              <a:t>neexistuje unifikované kolizní pravidlo pro určení práva rozhodného, neexistuje úprava v mezinárodních smlouvách, nutno jít do národních kolizních předpisů</a:t>
            </a:r>
          </a:p>
          <a:p>
            <a:pPr lvl="1"/>
            <a:r>
              <a:rPr lang="cs-CZ" sz="2400" dirty="0"/>
              <a:t>Důvody vyloučení - m</a:t>
            </a:r>
            <a:r>
              <a:rPr lang="cs-CZ" altLang="cs-CZ" sz="2400" dirty="0"/>
              <a:t>édia, ústavní práva, </a:t>
            </a:r>
            <a:r>
              <a:rPr lang="cs-CZ" altLang="cs-CZ" sz="2400" i="1" dirty="0"/>
              <a:t>libel </a:t>
            </a:r>
            <a:r>
              <a:rPr lang="cs-CZ" altLang="cs-CZ" sz="2400" i="1" dirty="0" err="1"/>
              <a:t>heavens</a:t>
            </a:r>
            <a:r>
              <a:rPr lang="cs-CZ" altLang="cs-CZ" sz="2400" i="1" dirty="0"/>
              <a:t> </a:t>
            </a:r>
            <a:r>
              <a:rPr lang="cs-CZ" altLang="cs-CZ" sz="2400" dirty="0"/>
              <a:t>(</a:t>
            </a:r>
            <a:r>
              <a:rPr lang="sv-SE" sz="2400" dirty="0"/>
              <a:t>Brunswick v Hamer (1849) 14 QB 185</a:t>
            </a:r>
            <a:r>
              <a:rPr lang="cs-CZ" sz="2400" dirty="0"/>
              <a:t>, </a:t>
            </a:r>
            <a:r>
              <a:rPr lang="en-US" sz="2400" i="1" dirty="0"/>
              <a:t>each individual libelous publication gives rise to a separate cause of action, with a separate limitation period attached to it</a:t>
            </a:r>
            <a:r>
              <a:rPr lang="cs-CZ" sz="2400" dirty="0"/>
              <a:t>), single vs. </a:t>
            </a:r>
            <a:r>
              <a:rPr lang="cs-CZ" sz="2400" dirty="0" err="1"/>
              <a:t>multiple</a:t>
            </a:r>
            <a:r>
              <a:rPr lang="cs-CZ" sz="2400" dirty="0"/>
              <a:t> </a:t>
            </a:r>
            <a:r>
              <a:rPr lang="cs-CZ" sz="2400" dirty="0" err="1"/>
              <a:t>publication</a:t>
            </a:r>
            <a:r>
              <a:rPr lang="cs-CZ" sz="2400" dirty="0"/>
              <a:t> rule, </a:t>
            </a:r>
            <a:r>
              <a:rPr lang="cs-CZ" sz="2400" dirty="0" err="1"/>
              <a:t>Gutnick</a:t>
            </a:r>
            <a:r>
              <a:rPr lang="cs-CZ" sz="2400" dirty="0"/>
              <a:t> vs. Dow Jones</a:t>
            </a:r>
            <a:endParaRPr lang="cs-CZ" altLang="cs-CZ" sz="2400" dirty="0"/>
          </a:p>
          <a:p>
            <a:pPr lvl="1"/>
            <a:endParaRPr lang="cs-CZ" dirty="0"/>
          </a:p>
        </p:txBody>
      </p:sp>
    </p:spTree>
    <p:extLst>
      <p:ext uri="{BB962C8B-B14F-4D97-AF65-F5344CB8AC3E}">
        <p14:creationId xmlns:p14="http://schemas.microsoft.com/office/powerpoint/2010/main" val="558701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B0792EC-0E15-D6D7-A477-388CF4645A0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50B5433-B5FB-B864-2A3E-37B7453B4F5B}"/>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D0DD9696-9F2D-E352-6891-2960A785AEFF}"/>
              </a:ext>
            </a:extLst>
          </p:cNvPr>
          <p:cNvSpPr>
            <a:spLocks noGrp="1"/>
          </p:cNvSpPr>
          <p:nvPr>
            <p:ph type="title"/>
          </p:nvPr>
        </p:nvSpPr>
        <p:spPr/>
        <p:txBody>
          <a:bodyPr/>
          <a:lstStyle/>
          <a:p>
            <a:r>
              <a:rPr lang="cs-CZ" dirty="0"/>
              <a:t>Osobnostní práva a pomluva – </a:t>
            </a:r>
            <a:r>
              <a:rPr lang="cs-CZ" dirty="0" err="1"/>
              <a:t>rozh</a:t>
            </a:r>
            <a:r>
              <a:rPr lang="cs-CZ" dirty="0"/>
              <a:t>. právo</a:t>
            </a:r>
          </a:p>
        </p:txBody>
      </p:sp>
      <p:sp>
        <p:nvSpPr>
          <p:cNvPr id="5" name="Zástupný obsah 4">
            <a:extLst>
              <a:ext uri="{FF2B5EF4-FFF2-40B4-BE49-F238E27FC236}">
                <a16:creationId xmlns:a16="http://schemas.microsoft.com/office/drawing/2014/main" id="{126A54EC-9888-312D-AAB3-D4A89822D630}"/>
              </a:ext>
            </a:extLst>
          </p:cNvPr>
          <p:cNvSpPr>
            <a:spLocks noGrp="1"/>
          </p:cNvSpPr>
          <p:nvPr>
            <p:ph idx="1"/>
          </p:nvPr>
        </p:nvSpPr>
        <p:spPr/>
        <p:txBody>
          <a:bodyPr/>
          <a:lstStyle/>
          <a:p>
            <a:r>
              <a:rPr lang="cs-CZ" dirty="0"/>
              <a:t>§ 101 ZMPS</a:t>
            </a:r>
          </a:p>
          <a:p>
            <a:pPr lvl="1"/>
            <a:r>
              <a:rPr lang="cs-CZ" sz="2400" i="1" dirty="0"/>
              <a:t>Mimosmluvní závazkové poměry vznikající z narušení soukromí a osobnostních práv včetně pomluvy se řídí právem státu, ve kterém k narušení došlo. Postižená osoba může však zvolit použití práva státu, ve kterém</a:t>
            </a:r>
          </a:p>
          <a:p>
            <a:pPr marL="857250" lvl="1" indent="-457200">
              <a:buFont typeface="+mj-lt"/>
              <a:buAutoNum type="alphaLcParenR"/>
            </a:pPr>
            <a:r>
              <a:rPr lang="cs-CZ" sz="2400" i="1" dirty="0"/>
              <a:t>má postižená osoba obvyklý pobyt nebo sídlo,</a:t>
            </a:r>
          </a:p>
          <a:p>
            <a:pPr marL="857250" lvl="1" indent="-457200">
              <a:buFont typeface="+mj-lt"/>
              <a:buAutoNum type="alphaLcParenR"/>
            </a:pPr>
            <a:r>
              <a:rPr lang="cs-CZ" sz="2400" i="1" dirty="0"/>
              <a:t>má původce narušení obvyklý pobyt nebo sídlo, nebo</a:t>
            </a:r>
          </a:p>
          <a:p>
            <a:pPr marL="857250" lvl="1" indent="-457200">
              <a:buFont typeface="+mj-lt"/>
              <a:buAutoNum type="alphaLcParenR"/>
            </a:pPr>
            <a:r>
              <a:rPr lang="cs-CZ" sz="2400" i="1" dirty="0"/>
              <a:t>se dostavil výsledek narušujícího jednání, pokud to původce narušení mohl předvídat.</a:t>
            </a:r>
          </a:p>
          <a:p>
            <a:endParaRPr lang="cs-CZ" dirty="0"/>
          </a:p>
        </p:txBody>
      </p:sp>
    </p:spTree>
    <p:extLst>
      <p:ext uri="{BB962C8B-B14F-4D97-AF65-F5344CB8AC3E}">
        <p14:creationId xmlns:p14="http://schemas.microsoft.com/office/powerpoint/2010/main" val="91146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9F3F7D-DD15-2CD8-2F1A-EAA6DE912484}"/>
              </a:ext>
            </a:extLst>
          </p:cNvPr>
          <p:cNvSpPr>
            <a:spLocks noGrp="1"/>
          </p:cNvSpPr>
          <p:nvPr>
            <p:ph type="title"/>
          </p:nvPr>
        </p:nvSpPr>
        <p:spPr/>
        <p:txBody>
          <a:bodyPr/>
          <a:lstStyle/>
          <a:p>
            <a:r>
              <a:rPr lang="cs-CZ" dirty="0"/>
              <a:t>Porušení práv k duševnímu vlastnictví online</a:t>
            </a:r>
          </a:p>
        </p:txBody>
      </p:sp>
      <p:sp>
        <p:nvSpPr>
          <p:cNvPr id="3" name="Podnadpis 2">
            <a:extLst>
              <a:ext uri="{FF2B5EF4-FFF2-40B4-BE49-F238E27FC236}">
                <a16:creationId xmlns:a16="http://schemas.microsoft.com/office/drawing/2014/main" id="{969AFF4C-3F44-0494-E9D9-06E8D7387D21}"/>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33411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795303-DDF4-6633-064B-A1198BEA1F5F}"/>
              </a:ext>
            </a:extLst>
          </p:cNvPr>
          <p:cNvSpPr>
            <a:spLocks noGrp="1"/>
          </p:cNvSpPr>
          <p:nvPr>
            <p:ph type="title"/>
          </p:nvPr>
        </p:nvSpPr>
        <p:spPr/>
        <p:txBody>
          <a:bodyPr/>
          <a:lstStyle/>
          <a:p>
            <a:r>
              <a:rPr lang="cs-CZ" dirty="0"/>
              <a:t>Na odlehčení výkladu po přestávce…</a:t>
            </a:r>
          </a:p>
        </p:txBody>
      </p:sp>
      <p:sp>
        <p:nvSpPr>
          <p:cNvPr id="3" name="Podnadpis 2">
            <a:extLst>
              <a:ext uri="{FF2B5EF4-FFF2-40B4-BE49-F238E27FC236}">
                <a16:creationId xmlns:a16="http://schemas.microsoft.com/office/drawing/2014/main" id="{71B5C452-B339-E5E8-5E82-89C30D85645C}"/>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367850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EC891AA-3717-43E0-A4D6-76C76889D95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76868EBE-94B6-42DB-80D4-FE89FE62952E}"/>
              </a:ext>
            </a:extLst>
          </p:cNvPr>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text 3">
            <a:extLst>
              <a:ext uri="{FF2B5EF4-FFF2-40B4-BE49-F238E27FC236}">
                <a16:creationId xmlns:a16="http://schemas.microsoft.com/office/drawing/2014/main" id="{EB360DBE-2EFC-42EB-8468-44FAD44BD52F}"/>
              </a:ext>
            </a:extLst>
          </p:cNvPr>
          <p:cNvSpPr>
            <a:spLocks noGrp="1"/>
          </p:cNvSpPr>
          <p:nvPr>
            <p:ph type="body" sz="quarter" idx="26"/>
          </p:nvPr>
        </p:nvSpPr>
        <p:spPr/>
        <p:txBody>
          <a:bodyPr/>
          <a:lstStyle/>
          <a:p>
            <a:r>
              <a:rPr lang="cs-CZ" dirty="0"/>
              <a:t>Nařízení Brusel Ibis</a:t>
            </a:r>
          </a:p>
        </p:txBody>
      </p:sp>
      <p:sp>
        <p:nvSpPr>
          <p:cNvPr id="5" name="Nadpis 4">
            <a:extLst>
              <a:ext uri="{FF2B5EF4-FFF2-40B4-BE49-F238E27FC236}">
                <a16:creationId xmlns:a16="http://schemas.microsoft.com/office/drawing/2014/main" id="{B8DC701F-1BB0-40CF-A5B4-5934482A86DD}"/>
              </a:ext>
            </a:extLst>
          </p:cNvPr>
          <p:cNvSpPr>
            <a:spLocks noGrp="1"/>
          </p:cNvSpPr>
          <p:nvPr>
            <p:ph type="title"/>
          </p:nvPr>
        </p:nvSpPr>
        <p:spPr>
          <a:xfrm>
            <a:off x="666000" y="710497"/>
            <a:ext cx="10753200" cy="451576"/>
          </a:xfrm>
        </p:spPr>
        <p:txBody>
          <a:bodyPr/>
          <a:lstStyle/>
          <a:p>
            <a:r>
              <a:rPr lang="cs-CZ" dirty="0"/>
              <a:t>Porušení PDV – </a:t>
            </a:r>
            <a:r>
              <a:rPr lang="cs-CZ" dirty="0" err="1"/>
              <a:t>pr</a:t>
            </a:r>
            <a:r>
              <a:rPr lang="cs-CZ" dirty="0"/>
              <a:t>. úprava</a:t>
            </a:r>
          </a:p>
        </p:txBody>
      </p:sp>
      <p:sp>
        <p:nvSpPr>
          <p:cNvPr id="6" name="Zástupný text 5">
            <a:extLst>
              <a:ext uri="{FF2B5EF4-FFF2-40B4-BE49-F238E27FC236}">
                <a16:creationId xmlns:a16="http://schemas.microsoft.com/office/drawing/2014/main" id="{B232B481-511A-46EB-BDD1-115D126B5133}"/>
              </a:ext>
            </a:extLst>
          </p:cNvPr>
          <p:cNvSpPr>
            <a:spLocks noGrp="1"/>
          </p:cNvSpPr>
          <p:nvPr>
            <p:ph type="body" sz="quarter" idx="27"/>
          </p:nvPr>
        </p:nvSpPr>
        <p:spPr/>
        <p:txBody>
          <a:bodyPr/>
          <a:lstStyle/>
          <a:p>
            <a:r>
              <a:rPr lang="cs-CZ" dirty="0"/>
              <a:t>Nařízení Řím II</a:t>
            </a:r>
          </a:p>
        </p:txBody>
      </p:sp>
      <p:sp>
        <p:nvSpPr>
          <p:cNvPr id="7" name="Zástupný obsah 6">
            <a:extLst>
              <a:ext uri="{FF2B5EF4-FFF2-40B4-BE49-F238E27FC236}">
                <a16:creationId xmlns:a16="http://schemas.microsoft.com/office/drawing/2014/main" id="{A165B4D5-B2D8-4128-BF83-5B65D260139D}"/>
              </a:ext>
            </a:extLst>
          </p:cNvPr>
          <p:cNvSpPr>
            <a:spLocks noGrp="1"/>
          </p:cNvSpPr>
          <p:nvPr>
            <p:ph idx="29"/>
          </p:nvPr>
        </p:nvSpPr>
        <p:spPr/>
        <p:txBody>
          <a:bodyPr/>
          <a:lstStyle/>
          <a:p>
            <a:r>
              <a:rPr lang="cs-CZ" dirty="0"/>
              <a:t>Článek 4</a:t>
            </a:r>
          </a:p>
          <a:p>
            <a:pPr lvl="1"/>
            <a:r>
              <a:rPr lang="cs-CZ" dirty="0"/>
              <a:t>Obecná příslušnost</a:t>
            </a:r>
          </a:p>
          <a:p>
            <a:r>
              <a:rPr lang="cs-CZ" dirty="0"/>
              <a:t>Článek 7 odst. 2</a:t>
            </a:r>
          </a:p>
          <a:p>
            <a:pPr lvl="1"/>
            <a:r>
              <a:rPr lang="cs-CZ" dirty="0"/>
              <a:t>Alternativní příslušnost</a:t>
            </a:r>
          </a:p>
          <a:p>
            <a:endParaRPr lang="cs-CZ" dirty="0"/>
          </a:p>
        </p:txBody>
      </p:sp>
      <p:sp>
        <p:nvSpPr>
          <p:cNvPr id="8" name="Zástupný obsah 7">
            <a:extLst>
              <a:ext uri="{FF2B5EF4-FFF2-40B4-BE49-F238E27FC236}">
                <a16:creationId xmlns:a16="http://schemas.microsoft.com/office/drawing/2014/main" id="{6D11596A-E877-419E-ACC6-ECA61BA85667}"/>
              </a:ext>
            </a:extLst>
          </p:cNvPr>
          <p:cNvSpPr>
            <a:spLocks noGrp="1"/>
          </p:cNvSpPr>
          <p:nvPr>
            <p:ph idx="30"/>
          </p:nvPr>
        </p:nvSpPr>
        <p:spPr/>
        <p:txBody>
          <a:bodyPr/>
          <a:lstStyle/>
          <a:p>
            <a:r>
              <a:rPr lang="cs-CZ" dirty="0"/>
              <a:t>Článek 8 odst. 1</a:t>
            </a:r>
          </a:p>
          <a:p>
            <a:pPr lvl="1"/>
            <a:r>
              <a:rPr lang="cs-CZ" dirty="0"/>
              <a:t>Obecné pravidlo </a:t>
            </a:r>
            <a:r>
              <a:rPr lang="cs-CZ" i="1" dirty="0"/>
              <a:t>lex loci </a:t>
            </a:r>
            <a:r>
              <a:rPr lang="cs-CZ" i="1" dirty="0" err="1"/>
              <a:t>protectionis</a:t>
            </a:r>
            <a:endParaRPr lang="cs-CZ" i="1" dirty="0"/>
          </a:p>
          <a:p>
            <a:r>
              <a:rPr lang="cs-CZ" dirty="0"/>
              <a:t>Článek 8 odst. 2</a:t>
            </a:r>
          </a:p>
          <a:p>
            <a:pPr lvl="1"/>
            <a:r>
              <a:rPr lang="cs-CZ" dirty="0"/>
              <a:t>Jednotné právo duševního vlastnictví Společenství/EU</a:t>
            </a:r>
          </a:p>
          <a:p>
            <a:r>
              <a:rPr lang="cs-CZ" dirty="0"/>
              <a:t>Článek 8 odst. 3</a:t>
            </a:r>
          </a:p>
          <a:p>
            <a:pPr lvl="1"/>
            <a:r>
              <a:rPr lang="cs-CZ" dirty="0"/>
              <a:t>Vyloučení volby práva</a:t>
            </a:r>
          </a:p>
          <a:p>
            <a:r>
              <a:rPr lang="cs-CZ" dirty="0"/>
              <a:t>Článek 13 </a:t>
            </a:r>
          </a:p>
          <a:p>
            <a:pPr lvl="1"/>
            <a:r>
              <a:rPr lang="cs-CZ" dirty="0"/>
              <a:t>Bezdůvodné obohacení, jednatelství bez příkazu, předsmluvní odpovědnost</a:t>
            </a:r>
          </a:p>
        </p:txBody>
      </p:sp>
    </p:spTree>
    <p:extLst>
      <p:ext uri="{BB962C8B-B14F-4D97-AF65-F5344CB8AC3E}">
        <p14:creationId xmlns:p14="http://schemas.microsoft.com/office/powerpoint/2010/main" val="2494145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3142418-3E9A-E9F0-A323-3F335FAAD43A}"/>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925521FE-1DD9-E936-899B-F22D0C411D1E}"/>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a:extLst>
              <a:ext uri="{FF2B5EF4-FFF2-40B4-BE49-F238E27FC236}">
                <a16:creationId xmlns:a16="http://schemas.microsoft.com/office/drawing/2014/main" id="{5C22C3AB-FEC0-E4D7-18F7-711D952F9B4D}"/>
              </a:ext>
            </a:extLst>
          </p:cNvPr>
          <p:cNvSpPr>
            <a:spLocks noGrp="1"/>
          </p:cNvSpPr>
          <p:nvPr>
            <p:ph type="title"/>
          </p:nvPr>
        </p:nvSpPr>
        <p:spPr/>
        <p:txBody>
          <a:bodyPr/>
          <a:lstStyle/>
          <a:p>
            <a:r>
              <a:rPr lang="cs-CZ" dirty="0"/>
              <a:t>Porušení PDV - příslušnost</a:t>
            </a:r>
          </a:p>
        </p:txBody>
      </p:sp>
      <p:sp>
        <p:nvSpPr>
          <p:cNvPr id="5" name="Zástupný obsah 4">
            <a:extLst>
              <a:ext uri="{FF2B5EF4-FFF2-40B4-BE49-F238E27FC236}">
                <a16:creationId xmlns:a16="http://schemas.microsoft.com/office/drawing/2014/main" id="{6C8C3A90-08ED-5D79-B9DB-7CBF738CCA4B}"/>
              </a:ext>
            </a:extLst>
          </p:cNvPr>
          <p:cNvSpPr>
            <a:spLocks noGrp="1"/>
          </p:cNvSpPr>
          <p:nvPr>
            <p:ph idx="1"/>
          </p:nvPr>
        </p:nvSpPr>
        <p:spPr/>
        <p:txBody>
          <a:bodyPr/>
          <a:lstStyle/>
          <a:p>
            <a:r>
              <a:rPr lang="cs-CZ" sz="2400" dirty="0"/>
              <a:t>Článek 4 Nařízení Brusel Ibis – obvyklé bydliště žalovaného, viz předchozí prezentace</a:t>
            </a:r>
          </a:p>
          <a:p>
            <a:r>
              <a:rPr lang="cs-CZ" sz="2400" dirty="0"/>
              <a:t>Článek 7 odst. 2 Nařízení Brusel Ibis</a:t>
            </a:r>
          </a:p>
          <a:p>
            <a:pPr lvl="1"/>
            <a:r>
              <a:rPr lang="cs-CZ" altLang="cs-CZ" sz="2400" i="1" dirty="0"/>
              <a:t>… ve věcech týkajících se protiprávního jednání či jednání, které je postaveno na roveň protiprávnímu jednání, u soudu místa, kde </a:t>
            </a:r>
            <a:r>
              <a:rPr lang="cs-CZ" altLang="cs-CZ" sz="2400" b="1" i="1" dirty="0"/>
              <a:t>došlo nebo může dojít ke škodné události.</a:t>
            </a:r>
          </a:p>
          <a:p>
            <a:pPr marL="781200" lvl="1" indent="-457200">
              <a:buFont typeface="+mj-lt"/>
              <a:buAutoNum type="arabicPeriod"/>
            </a:pPr>
            <a:r>
              <a:rPr lang="cs-CZ" altLang="cs-CZ" sz="2400" dirty="0"/>
              <a:t>Místo příčinné události</a:t>
            </a:r>
          </a:p>
          <a:p>
            <a:pPr marL="781200" lvl="1" indent="-457200">
              <a:buFont typeface="+mj-lt"/>
              <a:buAutoNum type="arabicPeriod"/>
            </a:pPr>
            <a:r>
              <a:rPr lang="cs-CZ" altLang="cs-CZ" sz="2400" dirty="0"/>
              <a:t>Místo škodlivých následků</a:t>
            </a:r>
          </a:p>
          <a:p>
            <a:pPr marL="781200" lvl="1" indent="-457200">
              <a:buFont typeface="+mj-lt"/>
              <a:buAutoNum type="arabicPeriod"/>
            </a:pPr>
            <a:r>
              <a:rPr lang="cs-CZ" altLang="cs-CZ" sz="2400" dirty="0"/>
              <a:t>ALE POZOR – nelze centrum zájmů poškozeného – PROČ? Teritorialita PDV</a:t>
            </a:r>
          </a:p>
          <a:p>
            <a:pPr lvl="1"/>
            <a:endParaRPr lang="cs-CZ" sz="2400" dirty="0"/>
          </a:p>
          <a:p>
            <a:pPr marL="72000" indent="0">
              <a:buNone/>
            </a:pPr>
            <a:endParaRPr lang="cs-CZ" dirty="0"/>
          </a:p>
        </p:txBody>
      </p:sp>
    </p:spTree>
    <p:extLst>
      <p:ext uri="{BB962C8B-B14F-4D97-AF65-F5344CB8AC3E}">
        <p14:creationId xmlns:p14="http://schemas.microsoft.com/office/powerpoint/2010/main" val="1971180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DC3528A-5422-2A8F-B919-FED819073A43}"/>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AFE2E5CD-252B-5CF2-0E90-5BE0F814A035}"/>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CCF74D77-8783-1CBF-4EC2-0D82EEDCA460}"/>
              </a:ext>
            </a:extLst>
          </p:cNvPr>
          <p:cNvSpPr>
            <a:spLocks noGrp="1"/>
          </p:cNvSpPr>
          <p:nvPr>
            <p:ph type="title"/>
          </p:nvPr>
        </p:nvSpPr>
        <p:spPr/>
        <p:txBody>
          <a:bodyPr/>
          <a:lstStyle/>
          <a:p>
            <a:r>
              <a:rPr lang="cs-CZ" dirty="0"/>
              <a:t>Porušení PDV - příslušnost</a:t>
            </a:r>
          </a:p>
        </p:txBody>
      </p:sp>
      <p:sp>
        <p:nvSpPr>
          <p:cNvPr id="5" name="Zástupný obsah 4">
            <a:extLst>
              <a:ext uri="{FF2B5EF4-FFF2-40B4-BE49-F238E27FC236}">
                <a16:creationId xmlns:a16="http://schemas.microsoft.com/office/drawing/2014/main" id="{2D213321-2006-C129-56C5-AAE1BD27E900}"/>
              </a:ext>
            </a:extLst>
          </p:cNvPr>
          <p:cNvSpPr>
            <a:spLocks noGrp="1"/>
          </p:cNvSpPr>
          <p:nvPr>
            <p:ph idx="1"/>
          </p:nvPr>
        </p:nvSpPr>
        <p:spPr/>
        <p:txBody>
          <a:bodyPr/>
          <a:lstStyle/>
          <a:p>
            <a:r>
              <a:rPr lang="cs-CZ" sz="2400" dirty="0"/>
              <a:t>C-523/10 </a:t>
            </a:r>
            <a:r>
              <a:rPr lang="de-DE" sz="2400" dirty="0" err="1"/>
              <a:t>Wintersteiger</a:t>
            </a:r>
            <a:r>
              <a:rPr lang="de-DE" sz="2400" dirty="0"/>
              <a:t> AG v. Products 4U Sondermaschinenbau GmbH</a:t>
            </a:r>
            <a:endParaRPr lang="cs-CZ" sz="2400" dirty="0"/>
          </a:p>
          <a:p>
            <a:pPr lvl="1"/>
            <a:r>
              <a:rPr lang="cs-CZ" sz="2400" dirty="0"/>
              <a:t>Porušení ochranné známky na internetu</a:t>
            </a:r>
          </a:p>
          <a:p>
            <a:pPr lvl="1"/>
            <a:r>
              <a:rPr lang="cs-CZ" sz="2400" i="1" dirty="0"/>
              <a:t>…spor týkající se porušení práv vyplývajících z ochranné známky zapsané v členském státě, ke kterému mělo dojít tak, že inzerent využil na internetové stránce vyhledávače provozovaného pod národní doménou nejvyšší úrovně jiného členského státu klíčové slovo, které je totožné s uvedenou ochrannou známkou, může být předložen </a:t>
            </a:r>
            <a:r>
              <a:rPr lang="cs-CZ" sz="2400" b="1" i="1" dirty="0"/>
              <a:t>soudům členského státu, ve kterém je ochranná známka zapsána, nebo soudům členského státu sídla inzerenta.</a:t>
            </a:r>
          </a:p>
          <a:p>
            <a:endParaRPr lang="cs-CZ" dirty="0"/>
          </a:p>
        </p:txBody>
      </p:sp>
    </p:spTree>
    <p:extLst>
      <p:ext uri="{BB962C8B-B14F-4D97-AF65-F5344CB8AC3E}">
        <p14:creationId xmlns:p14="http://schemas.microsoft.com/office/powerpoint/2010/main" val="3438606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C94AA03-D09D-DE17-44AC-B7DC0E40B6FD}"/>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0ED97FC-529A-F69F-6D87-157D197C4520}"/>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28ED51F0-65DC-5C15-3E98-CDA44D77BDD0}"/>
              </a:ext>
            </a:extLst>
          </p:cNvPr>
          <p:cNvSpPr>
            <a:spLocks noGrp="1"/>
          </p:cNvSpPr>
          <p:nvPr>
            <p:ph type="title"/>
          </p:nvPr>
        </p:nvSpPr>
        <p:spPr/>
        <p:txBody>
          <a:bodyPr/>
          <a:lstStyle/>
          <a:p>
            <a:r>
              <a:rPr lang="cs-CZ" dirty="0"/>
              <a:t>Porušení PDV - příslušnost</a:t>
            </a:r>
          </a:p>
        </p:txBody>
      </p:sp>
      <p:sp>
        <p:nvSpPr>
          <p:cNvPr id="5" name="Zástupný obsah 4">
            <a:extLst>
              <a:ext uri="{FF2B5EF4-FFF2-40B4-BE49-F238E27FC236}">
                <a16:creationId xmlns:a16="http://schemas.microsoft.com/office/drawing/2014/main" id="{F7D83D82-EEAE-7A35-DF68-3AB10DBA192F}"/>
              </a:ext>
            </a:extLst>
          </p:cNvPr>
          <p:cNvSpPr>
            <a:spLocks noGrp="1"/>
          </p:cNvSpPr>
          <p:nvPr>
            <p:ph idx="1"/>
          </p:nvPr>
        </p:nvSpPr>
        <p:spPr/>
        <p:txBody>
          <a:bodyPr/>
          <a:lstStyle/>
          <a:p>
            <a:r>
              <a:rPr lang="cs-CZ" sz="2400" dirty="0"/>
              <a:t>C-170/12 </a:t>
            </a:r>
            <a:r>
              <a:rPr lang="en-US" sz="2400" dirty="0"/>
              <a:t> Peter Pinckney v. KDG </a:t>
            </a:r>
            <a:r>
              <a:rPr lang="en-US" sz="2400" dirty="0" err="1"/>
              <a:t>Médiatech</a:t>
            </a:r>
            <a:r>
              <a:rPr lang="en-US" sz="2400" dirty="0"/>
              <a:t> AG</a:t>
            </a:r>
            <a:endParaRPr lang="cs-CZ" sz="2400" dirty="0"/>
          </a:p>
          <a:p>
            <a:pPr lvl="1"/>
            <a:r>
              <a:rPr lang="cs-CZ" sz="2400" dirty="0"/>
              <a:t>Porušení autorského práva na internetu</a:t>
            </a:r>
          </a:p>
          <a:p>
            <a:pPr lvl="1"/>
            <a:r>
              <a:rPr lang="cs-CZ" sz="2400" i="1" dirty="0"/>
              <a:t>…v případě tvrzeného porušení majetkových autorských práv zaručených členským státem, v němž má sídlo soud, k němuž byla podána žaloba, je tento soud příslušný k projednání žaloby na náhradu škody podané autorem díla proti společnosti usazené v jiném členském státě, která uvedené dílo v tomto členském státě rozmnožila na hmotném nosiči, který je následně prodáván společnostmi usazenými v třetím členském státě prostřednictvím internetové stránky, jež je přístupná rovněž v obvodu soudu, k němuž byla podána žaloba. Uvedený soud je příslušný pouze k rozhodnutí o škodě, ke které došlo na území členského státu, v němž se tento soud nachází.</a:t>
            </a:r>
          </a:p>
          <a:p>
            <a:pPr lvl="1"/>
            <a:endParaRPr lang="cs-CZ" sz="2400" dirty="0"/>
          </a:p>
        </p:txBody>
      </p:sp>
    </p:spTree>
    <p:extLst>
      <p:ext uri="{BB962C8B-B14F-4D97-AF65-F5344CB8AC3E}">
        <p14:creationId xmlns:p14="http://schemas.microsoft.com/office/powerpoint/2010/main" val="130512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6F3B050-F50D-C5D2-3C25-B6BFD70DFF6C}"/>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DCFF87D-8F70-26CA-5F58-4E077C779818}"/>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8B8FCDA3-72F0-8F5A-642E-8BE5BB4C3B89}"/>
              </a:ext>
            </a:extLst>
          </p:cNvPr>
          <p:cNvSpPr>
            <a:spLocks noGrp="1"/>
          </p:cNvSpPr>
          <p:nvPr>
            <p:ph type="title"/>
          </p:nvPr>
        </p:nvSpPr>
        <p:spPr/>
        <p:txBody>
          <a:bodyPr/>
          <a:lstStyle/>
          <a:p>
            <a:r>
              <a:rPr lang="cs-CZ" dirty="0"/>
              <a:t>Porušení PDV - příslušnost</a:t>
            </a:r>
          </a:p>
        </p:txBody>
      </p:sp>
      <p:sp>
        <p:nvSpPr>
          <p:cNvPr id="5" name="Zástupný obsah 4">
            <a:extLst>
              <a:ext uri="{FF2B5EF4-FFF2-40B4-BE49-F238E27FC236}">
                <a16:creationId xmlns:a16="http://schemas.microsoft.com/office/drawing/2014/main" id="{E2AA2B3E-F9CA-AAE5-4CD4-60620E691C04}"/>
              </a:ext>
            </a:extLst>
          </p:cNvPr>
          <p:cNvSpPr>
            <a:spLocks noGrp="1"/>
          </p:cNvSpPr>
          <p:nvPr>
            <p:ph idx="1"/>
          </p:nvPr>
        </p:nvSpPr>
        <p:spPr/>
        <p:txBody>
          <a:bodyPr/>
          <a:lstStyle/>
          <a:p>
            <a:r>
              <a:rPr lang="cs-CZ" sz="2400" dirty="0"/>
              <a:t>C-441/13 </a:t>
            </a:r>
            <a:r>
              <a:rPr lang="cs-CZ" sz="2400" dirty="0" err="1"/>
              <a:t>Pez</a:t>
            </a:r>
            <a:r>
              <a:rPr lang="cs-CZ" sz="2400" dirty="0"/>
              <a:t> Hejduk v. </a:t>
            </a:r>
            <a:r>
              <a:rPr lang="cs-CZ" sz="2400" dirty="0" err="1"/>
              <a:t>EnergieAgentur.NRW</a:t>
            </a:r>
            <a:r>
              <a:rPr lang="cs-CZ" sz="2400" dirty="0"/>
              <a:t> </a:t>
            </a:r>
            <a:r>
              <a:rPr lang="cs-CZ" sz="2400" dirty="0" err="1"/>
              <a:t>GmbH</a:t>
            </a:r>
            <a:endParaRPr lang="cs-CZ" sz="2400" dirty="0"/>
          </a:p>
          <a:p>
            <a:pPr lvl="1"/>
            <a:r>
              <a:rPr lang="cs-CZ" sz="2400" dirty="0"/>
              <a:t>Porušení autorského práva na internetu</a:t>
            </a:r>
          </a:p>
          <a:p>
            <a:pPr lvl="1"/>
            <a:r>
              <a:rPr lang="cs-CZ" sz="2400" i="1" dirty="0"/>
              <a:t>…v případě tvrzeného porušení práv souvisejících s autorským právem zaručených členským státem, v němž má sídlo soud, k němuž byla podána žaloba, je tento soud na základě místa, kde se škoda projevila, příslušný k projednání žaloby na určení odpovědnosti za škodu způsobenou na uvedených právech zveřejněním chráněných fotografií na internetových stánkách přístupných v obvodu jeho příslušnosti. Tento soud je příslušný pouze k rozhodnutí o škodě způsobené na území členského státu, kde má sídlo.</a:t>
            </a:r>
          </a:p>
          <a:p>
            <a:endParaRPr lang="cs-CZ" dirty="0"/>
          </a:p>
        </p:txBody>
      </p:sp>
    </p:spTree>
    <p:extLst>
      <p:ext uri="{BB962C8B-B14F-4D97-AF65-F5344CB8AC3E}">
        <p14:creationId xmlns:p14="http://schemas.microsoft.com/office/powerpoint/2010/main" val="1277252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BBA5A39-47CB-723E-1853-3819BA0E568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14DA1467-864D-437C-96DD-24872423EB09}"/>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C7F94706-3884-0840-4C21-8E6BED628152}"/>
              </a:ext>
            </a:extLst>
          </p:cNvPr>
          <p:cNvSpPr>
            <a:spLocks noGrp="1"/>
          </p:cNvSpPr>
          <p:nvPr>
            <p:ph type="title"/>
          </p:nvPr>
        </p:nvSpPr>
        <p:spPr/>
        <p:txBody>
          <a:bodyPr/>
          <a:lstStyle/>
          <a:p>
            <a:r>
              <a:rPr lang="cs-CZ" dirty="0"/>
              <a:t>Porušení PDV - příslušnost</a:t>
            </a:r>
          </a:p>
        </p:txBody>
      </p:sp>
      <p:sp>
        <p:nvSpPr>
          <p:cNvPr id="5" name="Zástupný obsah 4">
            <a:extLst>
              <a:ext uri="{FF2B5EF4-FFF2-40B4-BE49-F238E27FC236}">
                <a16:creationId xmlns:a16="http://schemas.microsoft.com/office/drawing/2014/main" id="{7E01565C-F8E8-32BA-55A5-7D5FA96E8D1A}"/>
              </a:ext>
            </a:extLst>
          </p:cNvPr>
          <p:cNvSpPr>
            <a:spLocks noGrp="1"/>
          </p:cNvSpPr>
          <p:nvPr>
            <p:ph idx="1"/>
          </p:nvPr>
        </p:nvSpPr>
        <p:spPr/>
        <p:txBody>
          <a:bodyPr/>
          <a:lstStyle/>
          <a:p>
            <a:r>
              <a:rPr lang="cs-CZ" dirty="0"/>
              <a:t>I. ÚS 3252/22</a:t>
            </a:r>
          </a:p>
          <a:p>
            <a:r>
              <a:rPr lang="cs-CZ" dirty="0"/>
              <a:t>Krásné rozhodnutí, srdce MPS právníka plesá…</a:t>
            </a:r>
          </a:p>
          <a:p>
            <a:r>
              <a:rPr lang="cs-CZ"/>
              <a:t>…ÚS </a:t>
            </a:r>
            <a:r>
              <a:rPr lang="cs-CZ" dirty="0"/>
              <a:t>potvrdil judikaturu SD EU v dříve uvedených věcech</a:t>
            </a:r>
          </a:p>
          <a:p>
            <a:r>
              <a:rPr lang="cs-CZ" dirty="0"/>
              <a:t>ALE zajímavý argument stěžovatelů – mají mít osobnostní autorská práva jiný režim než jejich majetkové aspekty?</a:t>
            </a:r>
          </a:p>
          <a:p>
            <a:endParaRPr lang="cs-CZ" dirty="0"/>
          </a:p>
          <a:p>
            <a:endParaRPr lang="cs-CZ" dirty="0"/>
          </a:p>
          <a:p>
            <a:pPr marL="72000" indent="0">
              <a:buNone/>
            </a:pPr>
            <a:endParaRPr lang="cs-CZ" dirty="0"/>
          </a:p>
          <a:p>
            <a:endParaRPr lang="cs-CZ" dirty="0"/>
          </a:p>
        </p:txBody>
      </p:sp>
    </p:spTree>
    <p:extLst>
      <p:ext uri="{BB962C8B-B14F-4D97-AF65-F5344CB8AC3E}">
        <p14:creationId xmlns:p14="http://schemas.microsoft.com/office/powerpoint/2010/main" val="4132707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0D2CC12-DCB5-48FE-FFAD-24B9A1152C7F}"/>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220E9AC3-5DDF-CD80-3D7A-7AC6ADD17EAA}"/>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90A2B906-09B1-E9AF-2A77-C429B56DE26A}"/>
              </a:ext>
            </a:extLst>
          </p:cNvPr>
          <p:cNvSpPr>
            <a:spLocks noGrp="1"/>
          </p:cNvSpPr>
          <p:nvPr>
            <p:ph type="title"/>
          </p:nvPr>
        </p:nvSpPr>
        <p:spPr/>
        <p:txBody>
          <a:bodyPr/>
          <a:lstStyle/>
          <a:p>
            <a:r>
              <a:rPr lang="cs-CZ" dirty="0"/>
              <a:t>Porušení PDV – rozhodné právo</a:t>
            </a:r>
          </a:p>
        </p:txBody>
      </p:sp>
      <p:sp>
        <p:nvSpPr>
          <p:cNvPr id="5" name="Zástupný obsah 4">
            <a:extLst>
              <a:ext uri="{FF2B5EF4-FFF2-40B4-BE49-F238E27FC236}">
                <a16:creationId xmlns:a16="http://schemas.microsoft.com/office/drawing/2014/main" id="{4F022FA9-D6E6-02CC-001E-13EB4F76CE2B}"/>
              </a:ext>
            </a:extLst>
          </p:cNvPr>
          <p:cNvSpPr>
            <a:spLocks noGrp="1"/>
          </p:cNvSpPr>
          <p:nvPr>
            <p:ph idx="1"/>
          </p:nvPr>
        </p:nvSpPr>
        <p:spPr/>
        <p:txBody>
          <a:bodyPr/>
          <a:lstStyle/>
          <a:p>
            <a:r>
              <a:rPr lang="cs-CZ" sz="2400" dirty="0"/>
              <a:t>Viz předchozí výklad – z působnosti Nařízení Řím II vyloučena osobnostní práva</a:t>
            </a:r>
          </a:p>
          <a:p>
            <a:pPr lvl="1"/>
            <a:r>
              <a:rPr lang="cs-CZ" sz="2400" dirty="0"/>
              <a:t>ALE  - osobnostní práva autorská, osobnostní práva výkonných umělců</a:t>
            </a:r>
          </a:p>
          <a:p>
            <a:r>
              <a:rPr lang="cs-CZ" sz="3200" dirty="0"/>
              <a:t>Obchodní tajemství</a:t>
            </a:r>
          </a:p>
          <a:p>
            <a:pPr lvl="1"/>
            <a:r>
              <a:rPr lang="cs-CZ" sz="2400" dirty="0"/>
              <a:t>Dle českého práva chráněno v rámci </a:t>
            </a:r>
            <a:r>
              <a:rPr lang="cs-CZ" sz="2400" dirty="0" err="1"/>
              <a:t>nekalosoutěžní</a:t>
            </a:r>
            <a:r>
              <a:rPr lang="cs-CZ" sz="2400" dirty="0"/>
              <a:t> ochrany – článek 6</a:t>
            </a:r>
          </a:p>
          <a:p>
            <a:pPr lvl="1"/>
            <a:r>
              <a:rPr lang="cs-CZ" sz="2400" dirty="0"/>
              <a:t>Dle slovenského práva – absolutní povaha – článek 8</a:t>
            </a:r>
          </a:p>
        </p:txBody>
      </p:sp>
    </p:spTree>
    <p:extLst>
      <p:ext uri="{BB962C8B-B14F-4D97-AF65-F5344CB8AC3E}">
        <p14:creationId xmlns:p14="http://schemas.microsoft.com/office/powerpoint/2010/main" val="3383459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20ABF-8972-ADB3-CDD1-4DFF0DB8D0B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F6CE9440-B3A3-58E0-4B56-08538AF2ED0A}"/>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47C1C2EA-1211-BD14-B2F1-2C6B48FE7CCA}"/>
              </a:ext>
            </a:extLst>
          </p:cNvPr>
          <p:cNvSpPr>
            <a:spLocks noGrp="1"/>
          </p:cNvSpPr>
          <p:nvPr>
            <p:ph type="title"/>
          </p:nvPr>
        </p:nvSpPr>
        <p:spPr/>
        <p:txBody>
          <a:bodyPr/>
          <a:lstStyle/>
          <a:p>
            <a:r>
              <a:rPr lang="cs-CZ" dirty="0"/>
              <a:t>Porušení PDV – rozhodné právo</a:t>
            </a:r>
          </a:p>
        </p:txBody>
      </p:sp>
      <p:sp>
        <p:nvSpPr>
          <p:cNvPr id="5" name="Zástupný obsah 4">
            <a:extLst>
              <a:ext uri="{FF2B5EF4-FFF2-40B4-BE49-F238E27FC236}">
                <a16:creationId xmlns:a16="http://schemas.microsoft.com/office/drawing/2014/main" id="{7322A79B-B716-167D-A726-90649487644B}"/>
              </a:ext>
            </a:extLst>
          </p:cNvPr>
          <p:cNvSpPr>
            <a:spLocks noGrp="1"/>
          </p:cNvSpPr>
          <p:nvPr>
            <p:ph idx="1"/>
          </p:nvPr>
        </p:nvSpPr>
        <p:spPr/>
        <p:txBody>
          <a:bodyPr/>
          <a:lstStyle/>
          <a:p>
            <a:r>
              <a:rPr lang="cs-CZ" sz="2400" dirty="0"/>
              <a:t>Článek 8 Nařízení Řím II</a:t>
            </a:r>
          </a:p>
          <a:p>
            <a:pPr marL="914400" lvl="1" indent="-457200">
              <a:buFont typeface="+mj-lt"/>
              <a:buAutoNum type="arabicPeriod"/>
            </a:pPr>
            <a:r>
              <a:rPr lang="cs-CZ" sz="2400" i="1" dirty="0"/>
              <a:t>Rozhodným právem pro mimosmluvní závazkové vztahy, které vznikají z porušení práva duševního vlastnictví, je právo země, </a:t>
            </a:r>
            <a:r>
              <a:rPr lang="cs-CZ" sz="2400" b="1" i="1" dirty="0"/>
              <a:t>pro kterou je uplatňována ochrana těchto práv</a:t>
            </a:r>
            <a:r>
              <a:rPr lang="cs-CZ" sz="2400" i="1" dirty="0"/>
              <a:t>.</a:t>
            </a:r>
          </a:p>
          <a:p>
            <a:pPr marL="914400" lvl="1" indent="-457200">
              <a:buFont typeface="+mj-lt"/>
              <a:buAutoNum type="arabicPeriod"/>
            </a:pPr>
            <a:r>
              <a:rPr lang="cs-CZ" sz="2400" i="1" dirty="0"/>
              <a:t>Rozhodným právem pro mimosmluvní závazkové vztahy, které vznikají z porušení jednotného práva duševního vlastnictví Společenství, je v otázkách neupravených příslušným aktem Společenství právo </a:t>
            </a:r>
            <a:r>
              <a:rPr lang="cs-CZ" sz="2400" b="1" i="1" dirty="0"/>
              <a:t>země, ve které k tomuto porušení došlo</a:t>
            </a:r>
            <a:r>
              <a:rPr lang="cs-CZ" sz="2400" i="1" dirty="0"/>
              <a:t>.</a:t>
            </a:r>
          </a:p>
          <a:p>
            <a:pPr marL="914400" lvl="1" indent="-457200">
              <a:buFont typeface="+mj-lt"/>
              <a:buAutoNum type="arabicPeriod"/>
            </a:pPr>
            <a:r>
              <a:rPr lang="cs-CZ" sz="2400" i="1" dirty="0"/>
              <a:t>Rozhodné právo určené podle tohoto článku nelze vyloučit dohodou podle článku 14</a:t>
            </a:r>
          </a:p>
          <a:p>
            <a:endParaRPr lang="cs-CZ" dirty="0"/>
          </a:p>
        </p:txBody>
      </p:sp>
    </p:spTree>
    <p:extLst>
      <p:ext uri="{BB962C8B-B14F-4D97-AF65-F5344CB8AC3E}">
        <p14:creationId xmlns:p14="http://schemas.microsoft.com/office/powerpoint/2010/main" val="4203559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3F6CC3-34EB-6E02-22F8-C08E90483ACF}"/>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75646C4E-E465-9DBD-BCB3-02F06B2D0227}"/>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DF42C2ED-C010-81F1-BAA4-FB8DAEBE50EE}"/>
              </a:ext>
            </a:extLst>
          </p:cNvPr>
          <p:cNvSpPr>
            <a:spLocks noGrp="1"/>
          </p:cNvSpPr>
          <p:nvPr>
            <p:ph type="title"/>
          </p:nvPr>
        </p:nvSpPr>
        <p:spPr/>
        <p:txBody>
          <a:bodyPr/>
          <a:lstStyle/>
          <a:p>
            <a:r>
              <a:rPr lang="cs-CZ" dirty="0"/>
              <a:t>Porušení PDV – rozhodné právo</a:t>
            </a:r>
          </a:p>
        </p:txBody>
      </p:sp>
      <p:sp>
        <p:nvSpPr>
          <p:cNvPr id="5" name="Zástupný obsah 4">
            <a:extLst>
              <a:ext uri="{FF2B5EF4-FFF2-40B4-BE49-F238E27FC236}">
                <a16:creationId xmlns:a16="http://schemas.microsoft.com/office/drawing/2014/main" id="{EDB9AB42-4A36-2176-AA88-C90FF6C54C16}"/>
              </a:ext>
            </a:extLst>
          </p:cNvPr>
          <p:cNvSpPr>
            <a:spLocks noGrp="1"/>
          </p:cNvSpPr>
          <p:nvPr>
            <p:ph idx="1"/>
          </p:nvPr>
        </p:nvSpPr>
        <p:spPr/>
        <p:txBody>
          <a:bodyPr/>
          <a:lstStyle/>
          <a:p>
            <a:r>
              <a:rPr lang="cs-CZ" sz="2400" dirty="0"/>
              <a:t>Článek 8 odst. 1 Nařízení Řím II</a:t>
            </a:r>
          </a:p>
          <a:p>
            <a:pPr lvl="1"/>
            <a:r>
              <a:rPr lang="cs-CZ" sz="2400" i="1" dirty="0"/>
              <a:t>Rozhodným právem pro mimosmluvní závazkové vztahy, které vznikají z porušení práva duševního vlastnictví, je právo země, </a:t>
            </a:r>
            <a:r>
              <a:rPr lang="cs-CZ" sz="2400" b="1" i="1" dirty="0"/>
              <a:t>pro kterou je uplatňována ochrana těchto práv</a:t>
            </a:r>
            <a:r>
              <a:rPr lang="cs-CZ" sz="2400" i="1" dirty="0"/>
              <a:t>.</a:t>
            </a:r>
          </a:p>
          <a:p>
            <a:pPr lvl="1"/>
            <a:r>
              <a:rPr lang="cs-CZ" sz="2400" dirty="0"/>
              <a:t>Záleží na skutkovém přednesu žalobce</a:t>
            </a:r>
          </a:p>
          <a:p>
            <a:pPr marL="666900" lvl="1" indent="-342900">
              <a:buFont typeface="+mj-lt"/>
              <a:buAutoNum type="arabicPeriod"/>
            </a:pPr>
            <a:r>
              <a:rPr lang="cs-CZ" sz="2400" dirty="0"/>
              <a:t>Jednoduché porušení – ochrana uplatňována pouze podle jednoho práva (jinak soud vychází z lex </a:t>
            </a:r>
            <a:r>
              <a:rPr lang="cs-CZ" sz="2400" dirty="0" err="1"/>
              <a:t>fori</a:t>
            </a:r>
            <a:r>
              <a:rPr lang="cs-CZ" sz="2400" dirty="0"/>
              <a:t>)</a:t>
            </a:r>
          </a:p>
          <a:p>
            <a:pPr marL="666900" lvl="1" indent="-342900">
              <a:buFont typeface="+mj-lt"/>
              <a:buAutoNum type="arabicPeriod"/>
            </a:pPr>
            <a:r>
              <a:rPr lang="cs-CZ" sz="2400" dirty="0" err="1"/>
              <a:t>Multistátní</a:t>
            </a:r>
            <a:r>
              <a:rPr lang="cs-CZ" sz="2400" dirty="0"/>
              <a:t> porušení – ochrana uplatňována podle více právních řádů – vznik tzv. mozaiky</a:t>
            </a:r>
          </a:p>
          <a:p>
            <a:endParaRPr lang="cs-CZ" dirty="0"/>
          </a:p>
        </p:txBody>
      </p:sp>
    </p:spTree>
    <p:extLst>
      <p:ext uri="{BB962C8B-B14F-4D97-AF65-F5344CB8AC3E}">
        <p14:creationId xmlns:p14="http://schemas.microsoft.com/office/powerpoint/2010/main" val="16906341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E194F73-C17C-BACE-AE46-5ECEB6E5E41A}"/>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7D1F0393-BD4B-DA2C-B1A8-85C82C98C796}"/>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D38430A0-7525-BF53-E10B-5DAFBF766D6A}"/>
              </a:ext>
            </a:extLst>
          </p:cNvPr>
          <p:cNvSpPr>
            <a:spLocks noGrp="1"/>
          </p:cNvSpPr>
          <p:nvPr>
            <p:ph type="title"/>
          </p:nvPr>
        </p:nvSpPr>
        <p:spPr/>
        <p:txBody>
          <a:bodyPr/>
          <a:lstStyle/>
          <a:p>
            <a:r>
              <a:rPr lang="cs-CZ" dirty="0"/>
              <a:t>Porušení PDV – rozhodné právo</a:t>
            </a:r>
          </a:p>
        </p:txBody>
      </p:sp>
      <p:sp>
        <p:nvSpPr>
          <p:cNvPr id="5" name="Zástupný obsah 4">
            <a:extLst>
              <a:ext uri="{FF2B5EF4-FFF2-40B4-BE49-F238E27FC236}">
                <a16:creationId xmlns:a16="http://schemas.microsoft.com/office/drawing/2014/main" id="{E088FC2C-70BC-646E-B5D2-2AD46B46F435}"/>
              </a:ext>
            </a:extLst>
          </p:cNvPr>
          <p:cNvSpPr>
            <a:spLocks noGrp="1"/>
          </p:cNvSpPr>
          <p:nvPr>
            <p:ph idx="1"/>
          </p:nvPr>
        </p:nvSpPr>
        <p:spPr/>
        <p:txBody>
          <a:bodyPr/>
          <a:lstStyle/>
          <a:p>
            <a:r>
              <a:rPr lang="cs-CZ" sz="2400" dirty="0"/>
              <a:t>Článek 8 odst. 2 Nařízení Řím II</a:t>
            </a:r>
          </a:p>
          <a:p>
            <a:pPr lvl="1"/>
            <a:r>
              <a:rPr lang="cs-CZ" sz="2400" i="1" dirty="0"/>
              <a:t>Rozhodným právem pro mimosmluvní závazkové vztahy, které vznikají z porušení jednotného práva duševního vlastnictví Společenství, je v otázkách neupravených příslušným aktem Společenství právo </a:t>
            </a:r>
            <a:r>
              <a:rPr lang="cs-CZ" sz="2400" b="1" i="1" dirty="0"/>
              <a:t>země, ve které k tomuto porušení došlo</a:t>
            </a:r>
            <a:r>
              <a:rPr lang="cs-CZ" sz="2400" i="1" dirty="0"/>
              <a:t>.</a:t>
            </a:r>
          </a:p>
          <a:p>
            <a:pPr lvl="1"/>
            <a:r>
              <a:rPr lang="cs-CZ" sz="2400" dirty="0"/>
              <a:t>Ochranná známka EU, (průmyslový) vzor Společenství, odrůdová práva Společenství, zeměpisná označení a označení původu</a:t>
            </a:r>
          </a:p>
          <a:p>
            <a:pPr lvl="1"/>
            <a:r>
              <a:rPr lang="cs-CZ" sz="2400" dirty="0"/>
              <a:t>Právní úprava vychází z jednotných nařízení, která neobsahují vše, typicky nároky v případě porušení – pak Nařízení Řím II</a:t>
            </a:r>
          </a:p>
          <a:p>
            <a:endParaRPr lang="cs-CZ" dirty="0"/>
          </a:p>
        </p:txBody>
      </p:sp>
    </p:spTree>
    <p:extLst>
      <p:ext uri="{BB962C8B-B14F-4D97-AF65-F5344CB8AC3E}">
        <p14:creationId xmlns:p14="http://schemas.microsoft.com/office/powerpoint/2010/main" val="4252997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průmyslová revoluce</a:t>
            </a:r>
          </a:p>
        </p:txBody>
      </p:sp>
      <p:sp>
        <p:nvSpPr>
          <p:cNvPr id="3" name="Zástupný symbol pro obsah 2"/>
          <p:cNvSpPr>
            <a:spLocks noGrp="1"/>
          </p:cNvSpPr>
          <p:nvPr>
            <p:ph idx="1"/>
          </p:nvPr>
        </p:nvSpPr>
        <p:spPr/>
        <p:txBody>
          <a:bodyPr/>
          <a:lstStyle/>
          <a:p>
            <a:r>
              <a:rPr lang="cs-CZ" sz="2400" i="1" dirty="0"/>
              <a:t>„</a:t>
            </a:r>
            <a:r>
              <a:rPr lang="en-US" sz="2400" i="1" dirty="0"/>
              <a:t>The possibilities of billions of people connected by mobile devices, with unprecedented processing power, storage capacity, and access to knowledge, are unlimited. And these possibilities will be multiplied by emerging technology breakthroughs in fields such as artificial intelligence, robotics, the Internet of Things, autonomous vehicles, 3-D printing, nanotechnology, biotechnology, materials science, energy storage, and quantum computing.</a:t>
            </a:r>
            <a:r>
              <a:rPr lang="cs-CZ" sz="2400" i="1" dirty="0"/>
              <a:t>“</a:t>
            </a:r>
            <a:endParaRPr lang="en-US" sz="2400" i="1" dirty="0"/>
          </a:p>
          <a:p>
            <a:r>
              <a:rPr lang="cs-CZ" sz="2400" dirty="0"/>
              <a:t>https://www.youtube.com/watch?time_continue=508&amp;v=khjY5LWF3tg</a:t>
            </a:r>
          </a:p>
        </p:txBody>
      </p:sp>
      <p:sp>
        <p:nvSpPr>
          <p:cNvPr id="4" name="Zástupný symbol pro zápatí 3"/>
          <p:cNvSpPr>
            <a:spLocks noGrp="1"/>
          </p:cNvSpPr>
          <p:nvPr>
            <p:ph type="ftr" sz="quarter" idx="10"/>
          </p:nvPr>
        </p:nvSpPr>
        <p:spPr/>
        <p:txBody>
          <a:bodyPr/>
          <a:lstStyle/>
          <a:p>
            <a:r>
              <a:rPr lang="cs-CZ" altLang="cs-CZ"/>
              <a:t>doc. 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2303744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1F45BED-8DB1-F859-4103-B65353035495}"/>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F597FB9-09A3-CC99-176F-67936027F12F}"/>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320ED3F1-5F7C-B940-37E5-D3B70BA8FEE6}"/>
              </a:ext>
            </a:extLst>
          </p:cNvPr>
          <p:cNvSpPr>
            <a:spLocks noGrp="1"/>
          </p:cNvSpPr>
          <p:nvPr>
            <p:ph type="title"/>
          </p:nvPr>
        </p:nvSpPr>
        <p:spPr/>
        <p:txBody>
          <a:bodyPr/>
          <a:lstStyle/>
          <a:p>
            <a:r>
              <a:rPr lang="cs-CZ" dirty="0"/>
              <a:t>Porušení PDV – rozhodné právo</a:t>
            </a:r>
          </a:p>
        </p:txBody>
      </p:sp>
      <p:sp>
        <p:nvSpPr>
          <p:cNvPr id="5" name="Zástupný obsah 4">
            <a:extLst>
              <a:ext uri="{FF2B5EF4-FFF2-40B4-BE49-F238E27FC236}">
                <a16:creationId xmlns:a16="http://schemas.microsoft.com/office/drawing/2014/main" id="{B1CCA32E-F03D-77FC-8238-03599140C351}"/>
              </a:ext>
            </a:extLst>
          </p:cNvPr>
          <p:cNvSpPr>
            <a:spLocks noGrp="1"/>
          </p:cNvSpPr>
          <p:nvPr>
            <p:ph idx="1"/>
          </p:nvPr>
        </p:nvSpPr>
        <p:spPr/>
        <p:txBody>
          <a:bodyPr/>
          <a:lstStyle/>
          <a:p>
            <a:r>
              <a:rPr lang="cs-CZ" sz="2800" dirty="0"/>
              <a:t>Článek 8 odst. 2 Nařízení Řím II</a:t>
            </a:r>
          </a:p>
          <a:p>
            <a:pPr lvl="1"/>
            <a:r>
              <a:rPr lang="cs-CZ" sz="2200" dirty="0"/>
              <a:t>Jednoduché porušení – C-421/20 </a:t>
            </a:r>
            <a:r>
              <a:rPr lang="de-DE" sz="2200" dirty="0"/>
              <a:t>Acacia </a:t>
            </a:r>
            <a:r>
              <a:rPr lang="de-DE" sz="2200" dirty="0" err="1"/>
              <a:t>Srl</a:t>
            </a:r>
            <a:r>
              <a:rPr lang="de-DE" sz="2200" dirty="0"/>
              <a:t> v. Bayerische Motoren Werke AG.</a:t>
            </a:r>
            <a:r>
              <a:rPr lang="cs-CZ" sz="2200" dirty="0"/>
              <a:t> </a:t>
            </a:r>
          </a:p>
          <a:p>
            <a:pPr lvl="1"/>
            <a:r>
              <a:rPr lang="cs-CZ" i="1" dirty="0">
                <a:effectLst/>
                <a:ea typeface="Calibri" panose="020F0502020204030204" pitchFamily="34" charset="0"/>
              </a:rPr>
              <a:t>„Článek 88 odst. 2, čl. 89 odst. 1 písm. d) [Nařízení o (průmyslových) vzorech Společenství], jakož i čl. 8 odst. 2 [Nařízení Řím II] musejí být vykládány v tom smyslu, že soudy pro (průmyslové) vzory Společenství, u nichž byla podána žaloba pro porušení podle čl. 82 odst. 5 […], týkající se porušení práv, k nimž došlo na území jediného členského státu nebo hrozí, že k nim dojde na území jediného členského státu, musejí přezkoumat návrhy související s touto žalobou, směřující k přiznání náhrady škody, poskytnutí informací, dokumentů, předložení účetnictví, jakož i vydání výrobků porušujících práva za účelem jejich zničení, na základě práva členského státu, na jehož území k jednáním týkajícím se údajného porušení uplatněného (průmyslového) vzoru Společenství došlo, nebo hrozí, že k nim dojde, které se za okolností žaloby podané podle uvedeného čl. 82 odst. 5 shoduje s právem členského státu, v němž mají tyto soudy sídlo.“</a:t>
            </a:r>
            <a:endParaRPr lang="cs-CZ" dirty="0"/>
          </a:p>
        </p:txBody>
      </p:sp>
    </p:spTree>
    <p:extLst>
      <p:ext uri="{BB962C8B-B14F-4D97-AF65-F5344CB8AC3E}">
        <p14:creationId xmlns:p14="http://schemas.microsoft.com/office/powerpoint/2010/main" val="27721888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368567D-A4E6-F4FC-F508-46C41B7B0EE1}"/>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107A5C1-2E50-D968-AFB3-A223586EAA93}"/>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79C5EB8E-B215-9702-99CE-AC6E19997AD6}"/>
              </a:ext>
            </a:extLst>
          </p:cNvPr>
          <p:cNvSpPr>
            <a:spLocks noGrp="1"/>
          </p:cNvSpPr>
          <p:nvPr>
            <p:ph type="title"/>
          </p:nvPr>
        </p:nvSpPr>
        <p:spPr/>
        <p:txBody>
          <a:bodyPr/>
          <a:lstStyle/>
          <a:p>
            <a:r>
              <a:rPr lang="cs-CZ" dirty="0"/>
              <a:t>Porušení PDV – rozhodné právo</a:t>
            </a:r>
          </a:p>
        </p:txBody>
      </p:sp>
      <p:sp>
        <p:nvSpPr>
          <p:cNvPr id="5" name="Zástupný obsah 4">
            <a:extLst>
              <a:ext uri="{FF2B5EF4-FFF2-40B4-BE49-F238E27FC236}">
                <a16:creationId xmlns:a16="http://schemas.microsoft.com/office/drawing/2014/main" id="{815683E7-AEF8-51DA-5495-EAE6A151ED9E}"/>
              </a:ext>
            </a:extLst>
          </p:cNvPr>
          <p:cNvSpPr>
            <a:spLocks noGrp="1"/>
          </p:cNvSpPr>
          <p:nvPr>
            <p:ph idx="1"/>
          </p:nvPr>
        </p:nvSpPr>
        <p:spPr/>
        <p:txBody>
          <a:bodyPr/>
          <a:lstStyle/>
          <a:p>
            <a:r>
              <a:rPr lang="cs-CZ" sz="2400" dirty="0"/>
              <a:t>Článek 8 odst. 2 Nařízení Řím II</a:t>
            </a:r>
          </a:p>
          <a:p>
            <a:pPr lvl="1"/>
            <a:r>
              <a:rPr lang="cs-CZ" sz="2200" dirty="0" err="1"/>
              <a:t>Multistátní</a:t>
            </a:r>
            <a:r>
              <a:rPr lang="cs-CZ" sz="2200" dirty="0"/>
              <a:t> porušení - </a:t>
            </a:r>
            <a:r>
              <a:rPr lang="pl-PL" sz="2200" dirty="0"/>
              <a:t>Spojené věci C-24/16 a C-25/16</a:t>
            </a:r>
            <a:r>
              <a:rPr lang="cs-CZ" sz="2200" dirty="0"/>
              <a:t> Nintendo Co. Ltd v. </a:t>
            </a:r>
            <a:r>
              <a:rPr lang="cs-CZ" sz="2200" dirty="0" err="1"/>
              <a:t>BigBen</a:t>
            </a:r>
            <a:r>
              <a:rPr lang="cs-CZ" sz="2200" dirty="0"/>
              <a:t> </a:t>
            </a:r>
            <a:r>
              <a:rPr lang="cs-CZ" sz="2200" dirty="0" err="1"/>
              <a:t>Interactive</a:t>
            </a:r>
            <a:r>
              <a:rPr lang="cs-CZ" sz="2200" dirty="0"/>
              <a:t> </a:t>
            </a:r>
            <a:r>
              <a:rPr lang="cs-CZ" sz="2200" dirty="0" err="1"/>
              <a:t>GmbH</a:t>
            </a:r>
            <a:r>
              <a:rPr lang="cs-CZ" sz="2200" dirty="0"/>
              <a:t> a </a:t>
            </a:r>
            <a:r>
              <a:rPr lang="cs-CZ" sz="2200" dirty="0" err="1"/>
              <a:t>BigBen</a:t>
            </a:r>
            <a:r>
              <a:rPr lang="cs-CZ" sz="2200" dirty="0"/>
              <a:t> </a:t>
            </a:r>
            <a:r>
              <a:rPr lang="cs-CZ" sz="2200" dirty="0" err="1"/>
              <a:t>Interactive</a:t>
            </a:r>
            <a:r>
              <a:rPr lang="cs-CZ" sz="2200" dirty="0"/>
              <a:t> SA.</a:t>
            </a:r>
          </a:p>
          <a:p>
            <a:pPr marL="1200150" lvl="2" indent="-285750">
              <a:buFont typeface="Arial" panose="020B0604020202020204" pitchFamily="34" charset="0"/>
              <a:buChar char="•"/>
            </a:pPr>
            <a:r>
              <a:rPr lang="cs-CZ" sz="2000" i="1" dirty="0"/>
              <a:t>Článek 8 odst. 2 </a:t>
            </a:r>
            <a:r>
              <a:rPr lang="en-GB" sz="2000" i="1" dirty="0"/>
              <a:t>[</a:t>
            </a:r>
            <a:r>
              <a:rPr lang="cs-CZ" sz="2000" i="1" dirty="0"/>
              <a:t>Nařízení Řím II</a:t>
            </a:r>
            <a:r>
              <a:rPr lang="en-GB" sz="2000" i="1" dirty="0"/>
              <a:t>]</a:t>
            </a:r>
            <a:r>
              <a:rPr lang="cs-CZ" sz="2000" i="1" dirty="0"/>
              <a:t> musí být vykládán v tom smyslu, že se pojem „země, ve které k porušení tohoto práva došlo“, ve smyslu tohoto ustanovení, vztahuje na zemi, ve které došlo ke skutečnosti, jež vedla ke vzniku škody. Za okolností, kdy jsou témuž žalovanému vytýkána různá porušení, k nimž došlo v různých členských státech, není k určení skutečnosti, jež vedla ke vzniku škody, namístě vycházet z každého jednotlivého vytýkaného porušení, nýbrž je třeba jednání uvedeného žalovaného posoudit globálně, s cílem určit místo, kde k prvotnímu porušení, z něhož vyplývá vytýkané jednání, došlo nebo hrozí dojít.</a:t>
            </a:r>
          </a:p>
          <a:p>
            <a:endParaRPr lang="cs-CZ" dirty="0"/>
          </a:p>
        </p:txBody>
      </p:sp>
    </p:spTree>
    <p:extLst>
      <p:ext uri="{BB962C8B-B14F-4D97-AF65-F5344CB8AC3E}">
        <p14:creationId xmlns:p14="http://schemas.microsoft.com/office/powerpoint/2010/main" val="3515987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9EBD24-C53B-C395-2B63-9211AC54D22F}"/>
              </a:ext>
            </a:extLst>
          </p:cNvPr>
          <p:cNvSpPr>
            <a:spLocks noGrp="1"/>
          </p:cNvSpPr>
          <p:nvPr>
            <p:ph type="title"/>
          </p:nvPr>
        </p:nvSpPr>
        <p:spPr/>
        <p:txBody>
          <a:bodyPr/>
          <a:lstStyle/>
          <a:p>
            <a:r>
              <a:rPr lang="cs-CZ" dirty="0"/>
              <a:t>Další otázky</a:t>
            </a:r>
          </a:p>
        </p:txBody>
      </p:sp>
      <p:sp>
        <p:nvSpPr>
          <p:cNvPr id="3" name="Podnadpis 2">
            <a:extLst>
              <a:ext uri="{FF2B5EF4-FFF2-40B4-BE49-F238E27FC236}">
                <a16:creationId xmlns:a16="http://schemas.microsoft.com/office/drawing/2014/main" id="{5830F8DB-24AA-249F-BF7E-ECA19E48811C}"/>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230052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1D3295D-6D89-85D4-A64D-388D2150777F}"/>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8EC79EC6-87B8-FA58-FF63-AD4D56CFF53A}"/>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56D72243-437E-C524-B4F9-31729C37E610}"/>
              </a:ext>
            </a:extLst>
          </p:cNvPr>
          <p:cNvSpPr>
            <a:spLocks noGrp="1"/>
          </p:cNvSpPr>
          <p:nvPr>
            <p:ph type="title"/>
          </p:nvPr>
        </p:nvSpPr>
        <p:spPr/>
        <p:txBody>
          <a:bodyPr/>
          <a:lstStyle/>
          <a:p>
            <a:r>
              <a:rPr lang="cs-CZ" dirty="0"/>
              <a:t>GDPR</a:t>
            </a:r>
          </a:p>
        </p:txBody>
      </p:sp>
      <p:sp>
        <p:nvSpPr>
          <p:cNvPr id="5" name="Zástupný obsah 4">
            <a:extLst>
              <a:ext uri="{FF2B5EF4-FFF2-40B4-BE49-F238E27FC236}">
                <a16:creationId xmlns:a16="http://schemas.microsoft.com/office/drawing/2014/main" id="{FF3E7FA4-3ECD-4C75-3B31-4F3F165D12F8}"/>
              </a:ext>
            </a:extLst>
          </p:cNvPr>
          <p:cNvSpPr>
            <a:spLocks noGrp="1"/>
          </p:cNvSpPr>
          <p:nvPr>
            <p:ph idx="1"/>
          </p:nvPr>
        </p:nvSpPr>
        <p:spPr/>
        <p:txBody>
          <a:bodyPr/>
          <a:lstStyle/>
          <a:p>
            <a:r>
              <a:rPr lang="cs-CZ" sz="2400" dirty="0"/>
              <a:t>Článek 79 – příslušnost soudů</a:t>
            </a:r>
          </a:p>
          <a:p>
            <a:pPr marL="857250" lvl="1" indent="-457200">
              <a:buFont typeface="+mj-lt"/>
              <a:buAutoNum type="arabicPeriod"/>
            </a:pPr>
            <a:r>
              <a:rPr lang="cs-CZ" sz="2200" i="1" dirty="0"/>
              <a:t>Aniž je dotčena jakákoli dostupná správní či mimosoudní ochrana, včetně práva na podání stížnosti u dozorového úřadu podle článku 77, má každý subjekt údajů právo na účinnou soudní ochranu, pokud má za to, že jeho práva podle tohoto nařízení byla porušena v důsledku zpracování jeho osobních údajů v rozporu s tímto nařízením.</a:t>
            </a:r>
          </a:p>
          <a:p>
            <a:pPr marL="857250" lvl="1" indent="-457200">
              <a:buFont typeface="+mj-lt"/>
              <a:buAutoNum type="arabicPeriod"/>
            </a:pPr>
            <a:r>
              <a:rPr lang="cs-CZ" sz="2200" i="1" dirty="0"/>
              <a:t>Řízení proti správci nebo zpracovateli se zahajuje u soudů toho členského státu, v němž má daný </a:t>
            </a:r>
            <a:r>
              <a:rPr lang="cs-CZ" sz="2200" b="1" i="1" dirty="0"/>
              <a:t>správce nebo zpracovatel provozovnu</a:t>
            </a:r>
            <a:r>
              <a:rPr lang="cs-CZ" sz="2200" i="1" dirty="0"/>
              <a:t>. Řízení se může popřípadě zahájit i u soudů členského státu, kde má </a:t>
            </a:r>
            <a:r>
              <a:rPr lang="cs-CZ" sz="2200" b="1" i="1" dirty="0"/>
              <a:t>subjekt údajů své obvyklé bydliště</a:t>
            </a:r>
            <a:r>
              <a:rPr lang="cs-CZ" sz="2200" i="1" dirty="0"/>
              <a:t>, s výjimkou případů, kdy je správce nebo zpracovatel orgánem veřejné moci některého členského státu, který jedná v rámci výkonu veřejné moci</a:t>
            </a:r>
          </a:p>
          <a:p>
            <a:endParaRPr lang="cs-CZ" sz="2400" dirty="0"/>
          </a:p>
        </p:txBody>
      </p:sp>
    </p:spTree>
    <p:extLst>
      <p:ext uri="{BB962C8B-B14F-4D97-AF65-F5344CB8AC3E}">
        <p14:creationId xmlns:p14="http://schemas.microsoft.com/office/powerpoint/2010/main" val="3139153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812718-D8AB-6DBA-4286-29161B9C54E3}"/>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1293904-2AED-E6E4-A528-AC2B511EAC5B}"/>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14692E51-D440-E6CD-A2BC-42887B1E58C9}"/>
              </a:ext>
            </a:extLst>
          </p:cNvPr>
          <p:cNvSpPr>
            <a:spLocks noGrp="1"/>
          </p:cNvSpPr>
          <p:nvPr>
            <p:ph type="title"/>
          </p:nvPr>
        </p:nvSpPr>
        <p:spPr/>
        <p:txBody>
          <a:bodyPr/>
          <a:lstStyle/>
          <a:p>
            <a:r>
              <a:rPr lang="cs-CZ" dirty="0" err="1"/>
              <a:t>Geoblokace</a:t>
            </a:r>
            <a:endParaRPr lang="cs-CZ" dirty="0"/>
          </a:p>
        </p:txBody>
      </p:sp>
      <p:sp>
        <p:nvSpPr>
          <p:cNvPr id="5" name="Zástupný obsah 4">
            <a:extLst>
              <a:ext uri="{FF2B5EF4-FFF2-40B4-BE49-F238E27FC236}">
                <a16:creationId xmlns:a16="http://schemas.microsoft.com/office/drawing/2014/main" id="{E40B2F65-15C6-DA95-B681-A5C2ED3C0F25}"/>
              </a:ext>
            </a:extLst>
          </p:cNvPr>
          <p:cNvSpPr>
            <a:spLocks noGrp="1"/>
          </p:cNvSpPr>
          <p:nvPr>
            <p:ph idx="1"/>
          </p:nvPr>
        </p:nvSpPr>
        <p:spPr>
          <a:xfrm>
            <a:off x="666000" y="1359001"/>
            <a:ext cx="10753200" cy="4139998"/>
          </a:xfrm>
        </p:spPr>
        <p:txBody>
          <a:bodyPr/>
          <a:lstStyle/>
          <a:p>
            <a:pPr>
              <a:lnSpc>
                <a:spcPts val="3000"/>
              </a:lnSpc>
            </a:pPr>
            <a:r>
              <a:rPr lang="cs-CZ" sz="2200" dirty="0"/>
              <a:t>Internet = prostředí s relativně jednoduchým a neomezeným šířením obsahu, které může mít globální dopady</a:t>
            </a:r>
          </a:p>
          <a:p>
            <a:pPr>
              <a:lnSpc>
                <a:spcPts val="3000"/>
              </a:lnSpc>
            </a:pPr>
            <a:r>
              <a:rPr lang="cs-CZ" sz="2200" i="1" dirty="0"/>
              <a:t>„tento obsah není ve Vaší oblasti dostupný“</a:t>
            </a:r>
            <a:r>
              <a:rPr lang="cs-CZ" sz="2200" dirty="0"/>
              <a:t> nebo </a:t>
            </a:r>
            <a:r>
              <a:rPr lang="cs-CZ" sz="2200" i="1" dirty="0"/>
              <a:t>„do Vaší země není možné zboží doručit“</a:t>
            </a:r>
          </a:p>
          <a:p>
            <a:pPr>
              <a:lnSpc>
                <a:spcPts val="3000"/>
              </a:lnSpc>
            </a:pPr>
            <a:r>
              <a:rPr lang="cs-CZ" sz="2200" dirty="0"/>
              <a:t>Technologie, které mohou limitovat teritoriálně neomezené šíření informací a omezit dostupnost obsahu z určitého území</a:t>
            </a:r>
          </a:p>
          <a:p>
            <a:pPr>
              <a:lnSpc>
                <a:spcPts val="3000"/>
              </a:lnSpc>
            </a:pPr>
            <a:r>
              <a:rPr lang="cs-CZ" sz="2200" dirty="0"/>
              <a:t>Výhody – možnost zaměřit se na určité země, šířit obsah v souladu s právní úpravou určitých zemí</a:t>
            </a:r>
          </a:p>
          <a:p>
            <a:pPr>
              <a:lnSpc>
                <a:spcPts val="3000"/>
              </a:lnSpc>
            </a:pPr>
            <a:r>
              <a:rPr lang="cs-CZ" sz="2200" dirty="0"/>
              <a:t>Nevýhody - omezování volného šíření a přístupu k online obsahu, důsledky pro svobodu slova, horizontální a vertikální fragmentace ekonomických trhů z důvodu zaměřování obchodníků a ISP na určitou oblast trhu nebo subjekty</a:t>
            </a:r>
          </a:p>
          <a:p>
            <a:pPr>
              <a:lnSpc>
                <a:spcPts val="3000"/>
              </a:lnSpc>
            </a:pPr>
            <a:r>
              <a:rPr lang="cs-CZ" sz="2200" dirty="0"/>
              <a:t>EU - v rozporu s požadavky jednotného vnitřního trhu EU, který je založen na volném pohybu zboží, služeb, kapitálu a osob</a:t>
            </a:r>
          </a:p>
          <a:p>
            <a:pPr>
              <a:lnSpc>
                <a:spcPts val="3000"/>
              </a:lnSpc>
            </a:pPr>
            <a:endParaRPr lang="cs-CZ" sz="2200" dirty="0"/>
          </a:p>
        </p:txBody>
      </p:sp>
    </p:spTree>
    <p:extLst>
      <p:ext uri="{BB962C8B-B14F-4D97-AF65-F5344CB8AC3E}">
        <p14:creationId xmlns:p14="http://schemas.microsoft.com/office/powerpoint/2010/main" val="15322403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5B4179-95D2-3A38-9BE5-28D46B31E70E}"/>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CB49A996-49B7-DA40-D116-789AB0F0FEA5}"/>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CBBDDE6C-6AF0-B5A0-AE12-C870546C52AA}"/>
              </a:ext>
            </a:extLst>
          </p:cNvPr>
          <p:cNvSpPr>
            <a:spLocks noGrp="1"/>
          </p:cNvSpPr>
          <p:nvPr>
            <p:ph type="title"/>
          </p:nvPr>
        </p:nvSpPr>
        <p:spPr/>
        <p:txBody>
          <a:bodyPr/>
          <a:lstStyle/>
          <a:p>
            <a:r>
              <a:rPr lang="cs-CZ" dirty="0"/>
              <a:t>Nařízení o zákazu </a:t>
            </a:r>
            <a:r>
              <a:rPr lang="cs-CZ" dirty="0" err="1"/>
              <a:t>geoblokace</a:t>
            </a:r>
            <a:endParaRPr lang="cs-CZ" dirty="0"/>
          </a:p>
        </p:txBody>
      </p:sp>
      <p:sp>
        <p:nvSpPr>
          <p:cNvPr id="5" name="Zástupný obsah 4">
            <a:extLst>
              <a:ext uri="{FF2B5EF4-FFF2-40B4-BE49-F238E27FC236}">
                <a16:creationId xmlns:a16="http://schemas.microsoft.com/office/drawing/2014/main" id="{85957176-E2CB-9E0E-AB13-F6B5600D8333}"/>
              </a:ext>
            </a:extLst>
          </p:cNvPr>
          <p:cNvSpPr>
            <a:spLocks noGrp="1"/>
          </p:cNvSpPr>
          <p:nvPr>
            <p:ph idx="1"/>
          </p:nvPr>
        </p:nvSpPr>
        <p:spPr/>
        <p:txBody>
          <a:bodyPr/>
          <a:lstStyle/>
          <a:p>
            <a:pPr>
              <a:lnSpc>
                <a:spcPts val="3000"/>
              </a:lnSpc>
            </a:pPr>
            <a:r>
              <a:rPr lang="cs-CZ" sz="2400" dirty="0"/>
              <a:t>Nařízení (EU) 2018/302 Evropského parlamentu a Rady ze dne 28. února 2018 o řešení neoprávněného zeměpisného blokování a dalších forem diskriminace založených na státní příslušnosti, místě bydliště či místně usazení zákazníků v rámci vnitřního trhu a o změně nařízení (ES) č. 2006/2004 a (EU) 2017/2394 a směrnice 2009/22/ES (</a:t>
            </a:r>
            <a:r>
              <a:rPr lang="cs-CZ" sz="2400" b="1" dirty="0"/>
              <a:t>nařízení o zákazu neoprávněné </a:t>
            </a:r>
            <a:r>
              <a:rPr lang="cs-CZ" sz="2400" b="1" dirty="0" err="1"/>
              <a:t>geoblokace</a:t>
            </a:r>
            <a:r>
              <a:rPr lang="cs-CZ" sz="2400" dirty="0"/>
              <a:t>)</a:t>
            </a:r>
          </a:p>
          <a:p>
            <a:pPr lvl="1"/>
            <a:r>
              <a:rPr lang="cs-CZ" sz="2400" dirty="0"/>
              <a:t>Nevztahuje se mimo jiné na audiovizuální služby, včetně kinematografických služeb, bez ohledu na způsob jejich výroby, distribuce a vysílání, a rozhlasové vysílání a pravidla uplatňovaná v oblasti autorského práva a práv s ním souvisejících</a:t>
            </a:r>
          </a:p>
          <a:p>
            <a:endParaRPr lang="cs-CZ" sz="2400" dirty="0"/>
          </a:p>
        </p:txBody>
      </p:sp>
    </p:spTree>
    <p:extLst>
      <p:ext uri="{BB962C8B-B14F-4D97-AF65-F5344CB8AC3E}">
        <p14:creationId xmlns:p14="http://schemas.microsoft.com/office/powerpoint/2010/main" val="2642716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0CC6E63-D296-85FF-3794-8554FC54CAB5}"/>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150FFE78-9CAA-EF38-A404-5BC61333631C}"/>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84E5B4C5-5B44-8F6F-2D42-8AC8BE446639}"/>
              </a:ext>
            </a:extLst>
          </p:cNvPr>
          <p:cNvSpPr>
            <a:spLocks noGrp="1"/>
          </p:cNvSpPr>
          <p:nvPr>
            <p:ph type="title"/>
          </p:nvPr>
        </p:nvSpPr>
        <p:spPr>
          <a:xfrm>
            <a:off x="719400" y="507729"/>
            <a:ext cx="10753200" cy="451576"/>
          </a:xfrm>
        </p:spPr>
        <p:txBody>
          <a:bodyPr/>
          <a:lstStyle/>
          <a:p>
            <a:r>
              <a:rPr lang="cs-CZ" dirty="0"/>
              <a:t>Nařízení o zákazu </a:t>
            </a:r>
            <a:r>
              <a:rPr lang="cs-CZ" dirty="0" err="1"/>
              <a:t>geoblokace</a:t>
            </a:r>
            <a:endParaRPr lang="cs-CZ" dirty="0"/>
          </a:p>
        </p:txBody>
      </p:sp>
      <p:sp>
        <p:nvSpPr>
          <p:cNvPr id="5" name="Zástupný obsah 4">
            <a:extLst>
              <a:ext uri="{FF2B5EF4-FFF2-40B4-BE49-F238E27FC236}">
                <a16:creationId xmlns:a16="http://schemas.microsoft.com/office/drawing/2014/main" id="{384AB9A7-F43E-34C8-80D5-CE93227A83C6}"/>
              </a:ext>
            </a:extLst>
          </p:cNvPr>
          <p:cNvSpPr>
            <a:spLocks noGrp="1"/>
          </p:cNvSpPr>
          <p:nvPr>
            <p:ph idx="1"/>
          </p:nvPr>
        </p:nvSpPr>
        <p:spPr>
          <a:xfrm>
            <a:off x="719400" y="1259295"/>
            <a:ext cx="10753200" cy="4139998"/>
          </a:xfrm>
        </p:spPr>
        <p:txBody>
          <a:bodyPr/>
          <a:lstStyle/>
          <a:p>
            <a:pPr>
              <a:lnSpc>
                <a:spcPct val="100000"/>
              </a:lnSpc>
            </a:pPr>
            <a:r>
              <a:rPr lang="cs-CZ" sz="2200" i="1" dirty="0"/>
              <a:t>…Zejména by pak </a:t>
            </a:r>
            <a:r>
              <a:rPr lang="cs-CZ" sz="2200" b="1" i="1" u="sng" dirty="0"/>
              <a:t>samotná skutečnost, že obchodník dodržuje toto nařízení</a:t>
            </a:r>
            <a:r>
              <a:rPr lang="cs-CZ" sz="2200" i="1" dirty="0"/>
              <a:t>, </a:t>
            </a:r>
            <a:r>
              <a:rPr lang="cs-CZ" sz="2200" i="1" u="sng" dirty="0"/>
              <a:t>neměla být vykládána tak, že obchodník zaměřuje činnost na členský stát spotřebitele ve smyslu čl. 6 odst. 1 písm. b) Nařízení Řím I a čl. 17 odst. 1 písm. c) Nařízení Brusel Ibis. </a:t>
            </a:r>
            <a:r>
              <a:rPr lang="cs-CZ" sz="2200" i="1" dirty="0"/>
              <a:t>Pro účely určení rozhodného práva a příslušnosti by proto pouhá skutečnost, že obchodník neblokuje nebo neomezuje přístup spotřebitelů z jiného členského státu k on-line rozhraní nebo že neuplatňuje v případech stanovených v tomto nařízení odlišné všeobecné podmínky pro přístup či odlišné podmínky pro platební transakce v rámci přijímaných platebních prostředků, neměla sama o sobě znamenat, že daný obchodník zaměřuje činnost na členský stát spotřebitele. Dále by nemělo být pouze na základě těchto důvodů dovozováno, že daný obchodník zaměřuje činnost na členský stát, v němž má spotřebitel obvyklé bydliště nebo bydliště, pokud obchodník poskytuje spotřebiteli informace a asistenci po uzavření smlouvy za účelem dodržení povinností obchodníka podle tohoto nařízení.</a:t>
            </a:r>
          </a:p>
          <a:p>
            <a:pPr>
              <a:lnSpc>
                <a:spcPct val="100000"/>
              </a:lnSpc>
            </a:pPr>
            <a:endParaRPr lang="cs-CZ" sz="2200" dirty="0"/>
          </a:p>
        </p:txBody>
      </p:sp>
    </p:spTree>
    <p:extLst>
      <p:ext uri="{BB962C8B-B14F-4D97-AF65-F5344CB8AC3E}">
        <p14:creationId xmlns:p14="http://schemas.microsoft.com/office/powerpoint/2010/main" val="28170095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870759F-3A7A-52CE-26AE-2F5B84DF13A4}"/>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0570D0A0-AA65-6BF2-B81B-25BD5C3FC095}"/>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a:extLst>
              <a:ext uri="{FF2B5EF4-FFF2-40B4-BE49-F238E27FC236}">
                <a16:creationId xmlns:a16="http://schemas.microsoft.com/office/drawing/2014/main" id="{7DFCAA4A-7437-6D14-04E1-5E4FD67C0CD8}"/>
              </a:ext>
            </a:extLst>
          </p:cNvPr>
          <p:cNvSpPr>
            <a:spLocks noGrp="1"/>
          </p:cNvSpPr>
          <p:nvPr>
            <p:ph type="title"/>
          </p:nvPr>
        </p:nvSpPr>
        <p:spPr/>
        <p:txBody>
          <a:bodyPr/>
          <a:lstStyle/>
          <a:p>
            <a:r>
              <a:rPr lang="cs-CZ" dirty="0"/>
              <a:t>DSA</a:t>
            </a:r>
          </a:p>
        </p:txBody>
      </p:sp>
      <p:sp>
        <p:nvSpPr>
          <p:cNvPr id="5" name="Zástupný obsah 4">
            <a:extLst>
              <a:ext uri="{FF2B5EF4-FFF2-40B4-BE49-F238E27FC236}">
                <a16:creationId xmlns:a16="http://schemas.microsoft.com/office/drawing/2014/main" id="{B683B854-73B9-9A68-0EA5-A9116E083D9A}"/>
              </a:ext>
            </a:extLst>
          </p:cNvPr>
          <p:cNvSpPr>
            <a:spLocks noGrp="1"/>
          </p:cNvSpPr>
          <p:nvPr>
            <p:ph idx="1"/>
          </p:nvPr>
        </p:nvSpPr>
        <p:spPr/>
        <p:txBody>
          <a:bodyPr/>
          <a:lstStyle/>
          <a:p>
            <a:pPr>
              <a:lnSpc>
                <a:spcPct val="100000"/>
              </a:lnSpc>
            </a:pPr>
            <a:r>
              <a:rPr lang="cs-CZ" sz="2400" dirty="0"/>
              <a:t>Nařízení Evropského parlamentu a Rady (EU) 2022/2065 ze dne 19. října 2022 o jednotném trhu digitálních služeb a o změně směrnice 2000/31/ES (nařízení o digitálních službách)</a:t>
            </a:r>
          </a:p>
          <a:p>
            <a:pPr>
              <a:lnSpc>
                <a:spcPct val="100000"/>
              </a:lnSpc>
            </a:pPr>
            <a:r>
              <a:rPr lang="cs-CZ" sz="2200" dirty="0"/>
              <a:t>Odst. 8 Preambule - </a:t>
            </a:r>
            <a:r>
              <a:rPr lang="cs-CZ" sz="2200" i="1" dirty="0"/>
              <a:t>Podstatné spojení by se mělo předpokládat i v případě, že poskytovatel služeb zaměřuje své činnosti na jeden nebo více členských států ve smyslu čl. 17 odst. 1 písm. c) nařízení Evropského parlamentu a Rady (EU) č. 1215/2012. Naopak pouhou technickou dostupnost internetové stránky z Unie nelze jen na základě tohoto důvodu pokládat za podstatné spojení s Unií.</a:t>
            </a:r>
          </a:p>
          <a:p>
            <a:pPr>
              <a:lnSpc>
                <a:spcPct val="100000"/>
              </a:lnSpc>
            </a:pPr>
            <a:r>
              <a:rPr lang="cs-CZ" sz="2200" dirty="0"/>
              <a:t>Odst. 10 Preambule - </a:t>
            </a:r>
            <a:r>
              <a:rPr lang="cs-CZ" sz="2200" i="1" dirty="0"/>
              <a:t>Tímto nařízením by rovněž neměla být dotčena unijní pravidla mezinárodního práva soukromého, zejména pravidla týkající se soudní příslušnosti a uznávání a výkonu soudních rozhodnutí v občanských a obchodních věcech, jako je nařízení (EU) č. 1215/2012, </a:t>
            </a:r>
            <a:r>
              <a:rPr lang="cs-CZ" sz="2200" b="1" i="1" dirty="0"/>
              <a:t>a pravidla rozhodného práva pro smluvní a mimosmluvní závazkové vztahy</a:t>
            </a:r>
            <a:r>
              <a:rPr lang="cs-CZ" sz="2200" i="1" dirty="0"/>
              <a:t>.</a:t>
            </a:r>
          </a:p>
          <a:p>
            <a:endParaRPr lang="cs-CZ" sz="2200" dirty="0"/>
          </a:p>
        </p:txBody>
      </p:sp>
    </p:spTree>
    <p:extLst>
      <p:ext uri="{BB962C8B-B14F-4D97-AF65-F5344CB8AC3E}">
        <p14:creationId xmlns:p14="http://schemas.microsoft.com/office/powerpoint/2010/main" val="27642375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říci závěrem?</a:t>
            </a:r>
          </a:p>
        </p:txBody>
      </p:sp>
      <p:sp>
        <p:nvSpPr>
          <p:cNvPr id="3" name="Zástupný symbol pro obsah 2"/>
          <p:cNvSpPr>
            <a:spLocks noGrp="1"/>
          </p:cNvSpPr>
          <p:nvPr>
            <p:ph idx="1"/>
          </p:nvPr>
        </p:nvSpPr>
        <p:spPr/>
        <p:txBody>
          <a:bodyPr/>
          <a:lstStyle/>
          <a:p>
            <a:r>
              <a:rPr lang="en-GB" sz="2400" i="1" dirty="0">
                <a:cs typeface="Aharoni" pitchFamily="2" charset="-79"/>
              </a:rPr>
              <a:t>“Judges and legislators faced with adapting existing legal standards to the novel environment of cyberspace struggle with terms and concepts that the average […] five-year-old tosses about with breezy familiarity.” </a:t>
            </a:r>
            <a:endParaRPr lang="cs-CZ" sz="2400" i="1" dirty="0">
              <a:cs typeface="Aharoni" pitchFamily="2" charset="-79"/>
            </a:endParaRPr>
          </a:p>
          <a:p>
            <a:endParaRPr lang="cs-CZ" i="1" dirty="0">
              <a:cs typeface="Aharoni" pitchFamily="2" charset="-79"/>
            </a:endParaRPr>
          </a:p>
          <a:p>
            <a:r>
              <a:rPr lang="cs-CZ" sz="2000" dirty="0">
                <a:cs typeface="Aharoni" pitchFamily="2" charset="-79"/>
              </a:rPr>
              <a:t>Převzato z Dan </a:t>
            </a:r>
            <a:r>
              <a:rPr lang="cs-CZ" sz="2000" dirty="0" err="1">
                <a:cs typeface="Aharoni" pitchFamily="2" charset="-79"/>
              </a:rPr>
              <a:t>Svantesson</a:t>
            </a:r>
            <a:endParaRPr lang="cs-CZ" sz="2000" dirty="0">
              <a:cs typeface="Aharoni" pitchFamily="2" charset="-79"/>
            </a:endParaRPr>
          </a:p>
          <a:p>
            <a:r>
              <a:rPr lang="en-AU" sz="2000" dirty="0">
                <a:cs typeface="Aharoni" pitchFamily="2" charset="-79"/>
              </a:rPr>
              <a:t>American Libraries Association v. Pataki (969 </a:t>
            </a:r>
            <a:r>
              <a:rPr lang="en-AU" sz="2000" dirty="0" err="1">
                <a:cs typeface="Aharoni" pitchFamily="2" charset="-79"/>
              </a:rPr>
              <a:t>F.Supp</a:t>
            </a:r>
            <a:r>
              <a:rPr lang="en-AU" sz="2000" dirty="0">
                <a:cs typeface="Aharoni" pitchFamily="2" charset="-79"/>
              </a:rPr>
              <a:t>. 160, 170 (S.D.N.Y.,1997)) Per </a:t>
            </a:r>
            <a:r>
              <a:rPr lang="en-AU" sz="2000" dirty="0" err="1">
                <a:cs typeface="Aharoni" pitchFamily="2" charset="-79"/>
              </a:rPr>
              <a:t>Preska</a:t>
            </a:r>
            <a:r>
              <a:rPr lang="en-AU" sz="2000" dirty="0">
                <a:cs typeface="Aharoni" pitchFamily="2" charset="-79"/>
              </a:rPr>
              <a:t> J.</a:t>
            </a:r>
            <a:endParaRPr lang="en-AU" sz="2000" dirty="0">
              <a:blipFill>
                <a:blip r:embed="rId2"/>
                <a:tile tx="0" ty="0" sx="100000" sy="100000" flip="none" algn="tl"/>
              </a:blipFill>
              <a:cs typeface="Aharoni" pitchFamily="2" charset="-79"/>
            </a:endParaRPr>
          </a:p>
          <a:p>
            <a:endParaRPr lang="en-AU" dirty="0"/>
          </a:p>
          <a:p>
            <a:endParaRPr lang="cs-CZ" dirty="0"/>
          </a:p>
        </p:txBody>
      </p:sp>
      <p:sp>
        <p:nvSpPr>
          <p:cNvPr id="4" name="Zástupný symbol pro zápatí 3"/>
          <p:cNvSpPr>
            <a:spLocks noGrp="1"/>
          </p:cNvSpPr>
          <p:nvPr>
            <p:ph type="ftr" sz="quarter" idx="10"/>
          </p:nvPr>
        </p:nvSpPr>
        <p:spPr/>
        <p:txBody>
          <a:bodyPr/>
          <a:lstStyle/>
          <a:p>
            <a:r>
              <a:rPr lang="cs-CZ" altLang="cs-CZ"/>
              <a:t>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0102919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77BDC2-DEE4-BACA-D122-F86CD342A6BE}"/>
              </a:ext>
            </a:extLst>
          </p:cNvPr>
          <p:cNvSpPr>
            <a:spLocks noGrp="1"/>
          </p:cNvSpPr>
          <p:nvPr>
            <p:ph type="title"/>
          </p:nvPr>
        </p:nvSpPr>
        <p:spPr/>
        <p:txBody>
          <a:bodyPr/>
          <a:lstStyle/>
          <a:p>
            <a:r>
              <a:rPr lang="cs-CZ" dirty="0"/>
              <a:t>Děkuji za pozornost.</a:t>
            </a:r>
          </a:p>
        </p:txBody>
      </p:sp>
      <p:sp>
        <p:nvSpPr>
          <p:cNvPr id="3" name="Podnadpis 2">
            <a:extLst>
              <a:ext uri="{FF2B5EF4-FFF2-40B4-BE49-F238E27FC236}">
                <a16:creationId xmlns:a16="http://schemas.microsoft.com/office/drawing/2014/main" id="{0398F1BD-4112-A16B-4B42-5477D6DFF1B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15137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průmyslová revoluce</a:t>
            </a:r>
          </a:p>
        </p:txBody>
      </p:sp>
      <p:sp>
        <p:nvSpPr>
          <p:cNvPr id="4" name="Zástupný symbol pro zápatí 3"/>
          <p:cNvSpPr>
            <a:spLocks noGrp="1"/>
          </p:cNvSpPr>
          <p:nvPr>
            <p:ph type="ftr" sz="quarter" idx="10"/>
          </p:nvPr>
        </p:nvSpPr>
        <p:spPr/>
        <p:txBody>
          <a:bodyPr/>
          <a:lstStyle/>
          <a:p>
            <a:r>
              <a:rPr lang="cs-CZ" altLang="cs-CZ"/>
              <a:t>doc. 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pic>
        <p:nvPicPr>
          <p:cNvPr id="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350879" y="1519691"/>
            <a:ext cx="5071824" cy="4114800"/>
          </a:xfr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426915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průmyslová revoluce</a:t>
            </a:r>
          </a:p>
        </p:txBody>
      </p:sp>
      <p:sp>
        <p:nvSpPr>
          <p:cNvPr id="4" name="Zástupný symbol pro zápatí 3"/>
          <p:cNvSpPr>
            <a:spLocks noGrp="1"/>
          </p:cNvSpPr>
          <p:nvPr>
            <p:ph type="ftr" sz="quarter" idx="10"/>
          </p:nvPr>
        </p:nvSpPr>
        <p:spPr/>
        <p:txBody>
          <a:bodyPr/>
          <a:lstStyle/>
          <a:p>
            <a:r>
              <a:rPr lang="cs-CZ" altLang="cs-CZ"/>
              <a:t>doc. 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7201" y="2222500"/>
            <a:ext cx="4356099" cy="368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6065" y="2222501"/>
            <a:ext cx="4151871" cy="3581399"/>
          </a:xfrm>
          <a:prstGeom prst="rect">
            <a:avLst/>
          </a:prstGeom>
        </p:spPr>
      </p:pic>
    </p:spTree>
    <p:extLst>
      <p:ext uri="{BB962C8B-B14F-4D97-AF65-F5344CB8AC3E}">
        <p14:creationId xmlns:p14="http://schemas.microsoft.com/office/powerpoint/2010/main" val="1387048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průmyslová revoluce</a:t>
            </a:r>
          </a:p>
        </p:txBody>
      </p:sp>
      <p:sp>
        <p:nvSpPr>
          <p:cNvPr id="3" name="Zástupný symbol pro obsah 2"/>
          <p:cNvSpPr>
            <a:spLocks noGrp="1"/>
          </p:cNvSpPr>
          <p:nvPr>
            <p:ph idx="1"/>
          </p:nvPr>
        </p:nvSpPr>
        <p:spPr/>
        <p:txBody>
          <a:bodyPr/>
          <a:lstStyle/>
          <a:p>
            <a:r>
              <a:rPr lang="cs-CZ" altLang="cs-CZ" sz="2400" dirty="0"/>
              <a:t>1990, </a:t>
            </a:r>
            <a:r>
              <a:rPr lang="cs-CZ" altLang="cs-CZ" sz="2400" dirty="0" err="1"/>
              <a:t>Jeremy</a:t>
            </a:r>
            <a:r>
              <a:rPr lang="cs-CZ" altLang="cs-CZ" sz="2400" dirty="0"/>
              <a:t> </a:t>
            </a:r>
            <a:r>
              <a:rPr lang="cs-CZ" altLang="cs-CZ" sz="2400" dirty="0" err="1"/>
              <a:t>Rifkin</a:t>
            </a:r>
            <a:r>
              <a:rPr lang="cs-CZ" altLang="cs-CZ" sz="2400" dirty="0"/>
              <a:t> - internet, moderní formy komunikace a obnovitelné zdroje ve 21. století</a:t>
            </a:r>
          </a:p>
          <a:p>
            <a:r>
              <a:rPr lang="cs-CZ" sz="2400" i="1" dirty="0"/>
              <a:t>„</a:t>
            </a:r>
            <a:r>
              <a:rPr lang="en-US" sz="2400" i="1" dirty="0"/>
              <a:t>There are three reasons why today’s transformations represent not merely a prolongation of the Third Industrial Revolution but rather the arrival of a Fourth and distinct one: velocity, scope, and systems impact. The speed of current breakthroughs has no historical precedent. When compared with previous industrial revolutions, the Fourth is evolving at an exponential rather than a linear pace.</a:t>
            </a:r>
            <a:r>
              <a:rPr lang="cs-CZ" sz="2400" i="1" dirty="0"/>
              <a:t>“</a:t>
            </a:r>
            <a:r>
              <a:rPr lang="en-US" sz="2400" i="1" dirty="0"/>
              <a:t> </a:t>
            </a:r>
            <a:endParaRPr lang="cs-CZ" altLang="cs-CZ" sz="2400" i="1" dirty="0"/>
          </a:p>
          <a:p>
            <a:endParaRPr lang="cs-CZ" sz="2400" dirty="0"/>
          </a:p>
        </p:txBody>
      </p:sp>
      <p:sp>
        <p:nvSpPr>
          <p:cNvPr id="4" name="Zástupný symbol pro zápatí 3"/>
          <p:cNvSpPr>
            <a:spLocks noGrp="1"/>
          </p:cNvSpPr>
          <p:nvPr>
            <p:ph type="ftr" sz="quarter" idx="10"/>
          </p:nvPr>
        </p:nvSpPr>
        <p:spPr/>
        <p:txBody>
          <a:bodyPr/>
          <a:lstStyle/>
          <a:p>
            <a:r>
              <a:rPr lang="cs-CZ" altLang="cs-CZ"/>
              <a:t>doc. JUDr. Tereza Kyselovská, Ph.D.</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Tree>
    <p:extLst>
      <p:ext uri="{BB962C8B-B14F-4D97-AF65-F5344CB8AC3E}">
        <p14:creationId xmlns:p14="http://schemas.microsoft.com/office/powerpoint/2010/main" val="149451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r>
              <a:rPr lang="cs-CZ" altLang="cs-CZ" dirty="0"/>
              <a:t>Internet</a:t>
            </a:r>
          </a:p>
        </p:txBody>
      </p:sp>
      <p:pic>
        <p:nvPicPr>
          <p:cNvPr id="2355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20000" y="1455434"/>
            <a:ext cx="4699000" cy="37449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6" name="Zástupný symbol pro číslo snímku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A9AAAE"/>
              </a:buClr>
              <a:buFont typeface="Wingdings" panose="05000000000000000000" pitchFamily="2" charset="2"/>
              <a:buChar char="n"/>
              <a:defRPr sz="2400">
                <a:solidFill>
                  <a:schemeClr val="tx1"/>
                </a:solidFill>
                <a:latin typeface="Trebuchet MS" panose="020B0603020202020204" pitchFamily="34" charset="0"/>
              </a:defRPr>
            </a:lvl1pPr>
            <a:lvl2pPr marL="742950" indent="-285750">
              <a:spcBef>
                <a:spcPct val="20000"/>
              </a:spcBef>
              <a:buClr>
                <a:srgbClr val="A9AAAE"/>
              </a:buClr>
              <a:buFont typeface="Wingdings" panose="05000000000000000000" pitchFamily="2" charset="2"/>
              <a:buChar char="n"/>
              <a:defRPr sz="2200">
                <a:solidFill>
                  <a:schemeClr val="tx1"/>
                </a:solidFill>
                <a:latin typeface="Trebuchet MS" panose="020B0603020202020204" pitchFamily="34" charset="0"/>
              </a:defRPr>
            </a:lvl2pPr>
            <a:lvl3pPr marL="1143000" indent="-228600">
              <a:spcBef>
                <a:spcPct val="20000"/>
              </a:spcBef>
              <a:buClr>
                <a:srgbClr val="A9AAAE"/>
              </a:buClr>
              <a:buFont typeface="Wingdings" panose="05000000000000000000" pitchFamily="2" charset="2"/>
              <a:buChar char="n"/>
              <a:defRPr sz="2000">
                <a:solidFill>
                  <a:schemeClr val="tx1"/>
                </a:solidFill>
                <a:latin typeface="Trebuchet MS" panose="020B0603020202020204" pitchFamily="34" charset="0"/>
              </a:defRPr>
            </a:lvl3pPr>
            <a:lvl4pPr marL="16002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4pPr>
            <a:lvl5pPr marL="2057400" indent="-228600">
              <a:spcBef>
                <a:spcPct val="20000"/>
              </a:spcBef>
              <a:buClr>
                <a:srgbClr val="A9AAAE"/>
              </a:buClr>
              <a:buFont typeface="Wingdings" panose="05000000000000000000" pitchFamily="2" charset="2"/>
              <a:buChar char="§"/>
              <a:defRPr sz="2000">
                <a:solidFill>
                  <a:schemeClr val="tx1"/>
                </a:solidFill>
                <a:latin typeface="Trebuchet MS" panose="020B0603020202020204" pitchFamily="34" charset="0"/>
              </a:defRPr>
            </a:lvl5pPr>
            <a:lvl6pPr marL="25146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6pPr>
            <a:lvl7pPr marL="29718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7pPr>
            <a:lvl8pPr marL="34290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8pPr>
            <a:lvl9pPr marL="3886200" indent="-228600" eaLnBrk="0" fontAlgn="base" hangingPunct="0">
              <a:spcBef>
                <a:spcPct val="20000"/>
              </a:spcBef>
              <a:spcAft>
                <a:spcPct val="0"/>
              </a:spcAft>
              <a:buClr>
                <a:srgbClr val="A9AAAE"/>
              </a:buClr>
              <a:buFont typeface="Wingdings" panose="05000000000000000000" pitchFamily="2" charset="2"/>
              <a:buChar char="§"/>
              <a:defRPr sz="2000">
                <a:solidFill>
                  <a:schemeClr val="tx1"/>
                </a:solidFill>
                <a:latin typeface="Trebuchet MS" panose="020B0603020202020204" pitchFamily="34" charset="0"/>
              </a:defRPr>
            </a:lvl9pPr>
          </a:lstStyle>
          <a:p>
            <a:pPr>
              <a:spcBef>
                <a:spcPct val="0"/>
              </a:spcBef>
              <a:buClrTx/>
              <a:buFontTx/>
              <a:buNone/>
            </a:pPr>
            <a:fld id="{18CEEB56-DA78-41F8-A3F5-4405F8BDC928}" type="slidenum">
              <a:rPr lang="cs-CZ" altLang="cs-CZ" sz="1200"/>
              <a:pPr>
                <a:spcBef>
                  <a:spcPct val="0"/>
                </a:spcBef>
                <a:buClrTx/>
                <a:buFontTx/>
                <a:buNone/>
              </a:pPr>
              <a:t>7</a:t>
            </a:fld>
            <a:endParaRPr lang="cs-CZ" altLang="cs-CZ" sz="1200"/>
          </a:p>
        </p:txBody>
      </p:sp>
      <p:sp>
        <p:nvSpPr>
          <p:cNvPr id="2" name="Zástupný symbol pro zápatí 1"/>
          <p:cNvSpPr>
            <a:spLocks noGrp="1"/>
          </p:cNvSpPr>
          <p:nvPr>
            <p:ph type="ftr" sz="quarter" idx="10"/>
          </p:nvPr>
        </p:nvSpPr>
        <p:spPr/>
        <p:txBody>
          <a:bodyPr/>
          <a:lstStyle/>
          <a:p>
            <a:r>
              <a:rPr lang="cs-CZ" altLang="cs-CZ"/>
              <a:t>doc. JUDr. Tereza Kyselovská, Ph.D.</a:t>
            </a:r>
            <a:endParaRPr lang="cs-CZ" altLang="cs-CZ" dirty="0"/>
          </a:p>
        </p:txBody>
      </p:sp>
      <p:pic>
        <p:nvPicPr>
          <p:cNvPr id="4" name="Obrázek 3" descr="Obsah obrázku osoba, oblečení, interiér, obchod&#10;&#10;Popis byl vytvořen automaticky">
            <a:extLst>
              <a:ext uri="{FF2B5EF4-FFF2-40B4-BE49-F238E27FC236}">
                <a16:creationId xmlns:a16="http://schemas.microsoft.com/office/drawing/2014/main" id="{573BF797-99EF-E9A9-9205-2AA5EDD851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4488" y="1455434"/>
            <a:ext cx="6043781" cy="3744912"/>
          </a:xfrm>
          <a:prstGeom prst="rect">
            <a:avLst/>
          </a:prstGeom>
        </p:spPr>
      </p:pic>
    </p:spTree>
    <p:extLst>
      <p:ext uri="{BB962C8B-B14F-4D97-AF65-F5344CB8AC3E}">
        <p14:creationId xmlns:p14="http://schemas.microsoft.com/office/powerpoint/2010/main" val="1376815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0B293-25BD-2081-70C3-C04F0237432D}"/>
              </a:ext>
            </a:extLst>
          </p:cNvPr>
          <p:cNvSpPr>
            <a:spLocks noGrp="1"/>
          </p:cNvSpPr>
          <p:nvPr>
            <p:ph type="title"/>
          </p:nvPr>
        </p:nvSpPr>
        <p:spPr/>
        <p:txBody>
          <a:bodyPr/>
          <a:lstStyle/>
          <a:p>
            <a:r>
              <a:rPr lang="cs-CZ" dirty="0"/>
              <a:t>Zpět k vážným věcem…</a:t>
            </a:r>
          </a:p>
        </p:txBody>
      </p:sp>
      <p:sp>
        <p:nvSpPr>
          <p:cNvPr id="3" name="Podnadpis 2">
            <a:extLst>
              <a:ext uri="{FF2B5EF4-FFF2-40B4-BE49-F238E27FC236}">
                <a16:creationId xmlns:a16="http://schemas.microsoft.com/office/drawing/2014/main" id="{38AF0CAB-020E-7510-72C9-12FB72D5888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751490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7927664-D6F4-4C31-949C-DDCEEA73DF29}"/>
              </a:ext>
            </a:extLst>
          </p:cNvPr>
          <p:cNvSpPr>
            <a:spLocks noGrp="1"/>
          </p:cNvSpPr>
          <p:nvPr>
            <p:ph type="ftr" sz="quarter" idx="10"/>
          </p:nvPr>
        </p:nvSpPr>
        <p:spPr/>
        <p:txBody>
          <a:bodyPr/>
          <a:lstStyle/>
          <a:p>
            <a:r>
              <a:rPr lang="pt-BR"/>
              <a:t>JUDr. Tereza Kyselovská, Ph.D.</a:t>
            </a:r>
            <a:endParaRPr lang="cs-CZ" dirty="0"/>
          </a:p>
        </p:txBody>
      </p:sp>
      <p:sp>
        <p:nvSpPr>
          <p:cNvPr id="3" name="Zástupný symbol pro číslo snímku 2">
            <a:extLst>
              <a:ext uri="{FF2B5EF4-FFF2-40B4-BE49-F238E27FC236}">
                <a16:creationId xmlns:a16="http://schemas.microsoft.com/office/drawing/2014/main" id="{3A0AE727-86E4-4387-A985-37697DC0A759}"/>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0CAA7BE-7E3A-40E2-82F2-D18C0D6655E7}"/>
              </a:ext>
            </a:extLst>
          </p:cNvPr>
          <p:cNvSpPr>
            <a:spLocks noGrp="1"/>
          </p:cNvSpPr>
          <p:nvPr>
            <p:ph type="title"/>
          </p:nvPr>
        </p:nvSpPr>
        <p:spPr/>
        <p:txBody>
          <a:bodyPr/>
          <a:lstStyle/>
          <a:p>
            <a:r>
              <a:rPr lang="cs-CZ" dirty="0"/>
              <a:t>Osnova výkladu</a:t>
            </a:r>
          </a:p>
        </p:txBody>
      </p:sp>
      <p:sp>
        <p:nvSpPr>
          <p:cNvPr id="5" name="Zástupný obsah 4">
            <a:extLst>
              <a:ext uri="{FF2B5EF4-FFF2-40B4-BE49-F238E27FC236}">
                <a16:creationId xmlns:a16="http://schemas.microsoft.com/office/drawing/2014/main" id="{F89B9E30-4F94-413D-A1D8-DEBF618B65BC}"/>
              </a:ext>
            </a:extLst>
          </p:cNvPr>
          <p:cNvSpPr>
            <a:spLocks noGrp="1"/>
          </p:cNvSpPr>
          <p:nvPr>
            <p:ph idx="1"/>
          </p:nvPr>
        </p:nvSpPr>
        <p:spPr/>
        <p:txBody>
          <a:bodyPr/>
          <a:lstStyle/>
          <a:p>
            <a:r>
              <a:rPr lang="cs-CZ" dirty="0"/>
              <a:t>Mimosmluvní závazkové vztahy s mezinárodním prvkem (delikty)</a:t>
            </a:r>
          </a:p>
          <a:p>
            <a:pPr lvl="1"/>
            <a:r>
              <a:rPr lang="cs-CZ" sz="2400" dirty="0"/>
              <a:t>Porušení osobnostních práv a pomluva na internetu</a:t>
            </a:r>
          </a:p>
          <a:p>
            <a:pPr marL="1371600" lvl="2" indent="-457200">
              <a:buFont typeface="+mj-lt"/>
              <a:buAutoNum type="alphaLcParenR"/>
            </a:pPr>
            <a:r>
              <a:rPr lang="cs-CZ" sz="2400" dirty="0"/>
              <a:t>Procesní aspekty – určení příslušného soudu</a:t>
            </a:r>
          </a:p>
          <a:p>
            <a:pPr marL="1371600" lvl="2" indent="-457200">
              <a:buFont typeface="+mj-lt"/>
              <a:buAutoNum type="alphaLcParenR"/>
            </a:pPr>
            <a:r>
              <a:rPr lang="cs-CZ" sz="2400" dirty="0"/>
              <a:t>Kolizní aspekty – určení rozhodného práva</a:t>
            </a:r>
          </a:p>
          <a:p>
            <a:pPr lvl="1"/>
            <a:r>
              <a:rPr lang="cs-CZ" sz="2400" dirty="0"/>
              <a:t>Porušení práv k duševnímu vlastnictví na internetu</a:t>
            </a:r>
          </a:p>
          <a:p>
            <a:pPr marL="1371600" lvl="2" indent="-457200">
              <a:buFont typeface="+mj-lt"/>
              <a:buAutoNum type="alphaLcParenR"/>
            </a:pPr>
            <a:r>
              <a:rPr lang="cs-CZ" sz="2400" dirty="0"/>
              <a:t>Procesní aspekty – určení příslušného soudu</a:t>
            </a:r>
          </a:p>
          <a:p>
            <a:pPr marL="1371600" lvl="2" indent="-457200">
              <a:buFont typeface="+mj-lt"/>
              <a:buAutoNum type="alphaLcParenR"/>
            </a:pPr>
            <a:r>
              <a:rPr lang="cs-CZ" sz="2400" dirty="0"/>
              <a:t>Kolizní aspekty – určení rozhodného práva</a:t>
            </a:r>
          </a:p>
          <a:p>
            <a:pPr lvl="2"/>
            <a:endParaRPr lang="cs-CZ" sz="2000" dirty="0"/>
          </a:p>
        </p:txBody>
      </p:sp>
    </p:spTree>
    <p:extLst>
      <p:ext uri="{BB962C8B-B14F-4D97-AF65-F5344CB8AC3E}">
        <p14:creationId xmlns:p14="http://schemas.microsoft.com/office/powerpoint/2010/main" val="2527330462"/>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553</TotalTime>
  <Words>3291</Words>
  <Application>Microsoft Office PowerPoint</Application>
  <PresentationFormat>Širokoúhlá obrazovka</PresentationFormat>
  <Paragraphs>244</Paragraphs>
  <Slides>39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39</vt:i4>
      </vt:variant>
    </vt:vector>
  </HeadingPairs>
  <TitlesOfParts>
    <vt:vector size="45" baseType="lpstr">
      <vt:lpstr>Aharoni</vt:lpstr>
      <vt:lpstr>Arial</vt:lpstr>
      <vt:lpstr>Calibri</vt:lpstr>
      <vt:lpstr>Tahoma</vt:lpstr>
      <vt:lpstr>Wingdings</vt:lpstr>
      <vt:lpstr>Prezentace_MU_CZ</vt:lpstr>
      <vt:lpstr>Jurisdikce a rozhodné právo na internetu II - delikty</vt:lpstr>
      <vt:lpstr>Na odlehčení výkladu po přestávce…</vt:lpstr>
      <vt:lpstr>4. průmyslová revoluce</vt:lpstr>
      <vt:lpstr>1. průmyslová revoluce</vt:lpstr>
      <vt:lpstr>2. průmyslová revoluce</vt:lpstr>
      <vt:lpstr>3. průmyslová revoluce</vt:lpstr>
      <vt:lpstr>Internet</vt:lpstr>
      <vt:lpstr>Zpět k vážným věcem…</vt:lpstr>
      <vt:lpstr>Osnova výkladu</vt:lpstr>
      <vt:lpstr>Osobnostní práva a pomluva – pr. úprava</vt:lpstr>
      <vt:lpstr>Osobnostní práva a pomluva – příslušnost</vt:lpstr>
      <vt:lpstr>Osobnostní práva a pomluva – příslušnost</vt:lpstr>
      <vt:lpstr>Osobnostní práva a pomluva – příslušnost</vt:lpstr>
      <vt:lpstr>Osobnostní práva a pomluva – příslušnost</vt:lpstr>
      <vt:lpstr>Osobnostní práva a pomluva – příslušnost</vt:lpstr>
      <vt:lpstr>Osobnostní práva a pomluva – příslušnost</vt:lpstr>
      <vt:lpstr>Osobnostní práva a pomluva – rozh. právo</vt:lpstr>
      <vt:lpstr>Osobnostní práva a pomluva – rozh. právo</vt:lpstr>
      <vt:lpstr>Porušení práv k duševnímu vlastnictví online</vt:lpstr>
      <vt:lpstr>Porušení PDV – pr. úprava</vt:lpstr>
      <vt:lpstr>Porušení PDV - příslušnost</vt:lpstr>
      <vt:lpstr>Porušení PDV - příslušnost</vt:lpstr>
      <vt:lpstr>Porušení PDV - příslušnost</vt:lpstr>
      <vt:lpstr>Porušení PDV - příslušnost</vt:lpstr>
      <vt:lpstr>Porušení PDV - příslušnost</vt:lpstr>
      <vt:lpstr>Porušení PDV – rozhodné právo</vt:lpstr>
      <vt:lpstr>Porušení PDV – rozhodné právo</vt:lpstr>
      <vt:lpstr>Porušení PDV – rozhodné právo</vt:lpstr>
      <vt:lpstr>Porušení PDV – rozhodné právo</vt:lpstr>
      <vt:lpstr>Porušení PDV – rozhodné právo</vt:lpstr>
      <vt:lpstr>Porušení PDV – rozhodné právo</vt:lpstr>
      <vt:lpstr>Další otázky</vt:lpstr>
      <vt:lpstr>GDPR</vt:lpstr>
      <vt:lpstr>Geoblokace</vt:lpstr>
      <vt:lpstr>Nařízení o zákazu geoblokace</vt:lpstr>
      <vt:lpstr>Nařízení o zákazu geoblokace</vt:lpstr>
      <vt:lpstr>DSA</vt:lpstr>
      <vt:lpstr>Co říci závěrem?</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Tereza Kyselovská</dc:creator>
  <cp:lastModifiedBy>§ K</cp:lastModifiedBy>
  <cp:revision>23</cp:revision>
  <cp:lastPrinted>1601-01-01T00:00:00Z</cp:lastPrinted>
  <dcterms:created xsi:type="dcterms:W3CDTF">2022-10-03T07:42:59Z</dcterms:created>
  <dcterms:modified xsi:type="dcterms:W3CDTF">2024-10-07T20:40:42Z</dcterms:modified>
</cp:coreProperties>
</file>