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85" r:id="rId3"/>
    <p:sldId id="287" r:id="rId4"/>
    <p:sldId id="286" r:id="rId5"/>
    <p:sldId id="288" r:id="rId6"/>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6"/>
      </p:cViewPr>
      <p:guideLst>
        <p:guide orient="horz" pos="4201"/>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image" Target="../media/image2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image" Target="../media/image32.wmf"/><Relationship Id="rId7" Type="http://schemas.openxmlformats.org/officeDocument/2006/relationships/image" Target="../media/image36.wmf"/><Relationship Id="rId2" Type="http://schemas.openxmlformats.org/officeDocument/2006/relationships/image" Target="../media/image31.wmf"/><Relationship Id="rId1" Type="http://schemas.openxmlformats.org/officeDocument/2006/relationships/image" Target="../media/image30.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3.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CF5A08-56E4-4AF7-A7F3-62CC443999B7}" type="datetimeFigureOut">
              <a:rPr lang="cs-CZ" smtClean="0"/>
              <a:pPr/>
              <a:t>3.5.2012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1923F8-C3C9-4CA3-9BD0-1AC8AC1E124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a:noFill/>
          <a:ln/>
        </p:spPr>
        <p:txBody>
          <a:bodyPr/>
          <a:lstStyle/>
          <a:p>
            <a:pPr eaLnBrk="1" hangingPunct="1"/>
            <a:endParaRPr lang="cs-CZ"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4" name="Obdélník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Obdélník 9"/>
          <p:cNvSpPr>
            <a:spLocks noChangeArrowheads="1"/>
          </p:cNvSpPr>
          <p:nvPr/>
        </p:nvSpPr>
        <p:spPr bwMode="auto">
          <a:xfrm>
            <a:off x="146050" y="6391275"/>
            <a:ext cx="8832850" cy="466725"/>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1" name="Přímá spojovací čára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Obdélník 11"/>
          <p:cNvSpPr>
            <a:spLocks noChangeArrowheads="1"/>
          </p:cNvSpPr>
          <p:nvPr/>
        </p:nvSpPr>
        <p:spPr bwMode="auto">
          <a:xfrm>
            <a:off x="152400" y="152400"/>
            <a:ext cx="8832850" cy="670560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5"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8" name="Nadpis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cs-CZ" smtClean="0"/>
              <a:t>Klepnutím lze upravit styl předlohy nadpisů.</a:t>
            </a:r>
            <a:endParaRPr lang="en-US"/>
          </a:p>
        </p:txBody>
      </p:sp>
      <p:sp>
        <p:nvSpPr>
          <p:cNvPr id="16" name="Zástupný symbol pro datum 27"/>
          <p:cNvSpPr>
            <a:spLocks noGrp="1"/>
          </p:cNvSpPr>
          <p:nvPr>
            <p:ph type="dt" sz="half" idx="10"/>
          </p:nvPr>
        </p:nvSpPr>
        <p:spPr/>
        <p:txBody>
          <a:bodyPr/>
          <a:lstStyle>
            <a:lvl1pPr>
              <a:defRPr/>
            </a:lvl1pPr>
          </a:lstStyle>
          <a:p>
            <a:pPr>
              <a:defRPr/>
            </a:pPr>
            <a:fld id="{28DD8309-771A-4FAA-8368-467DE2FF58F8}" type="datetime1">
              <a:rPr lang="cs-CZ"/>
              <a:pPr>
                <a:defRPr/>
              </a:pPr>
              <a:t>3.5.2012</a:t>
            </a:fld>
            <a:endParaRPr lang="cs-CZ"/>
          </a:p>
        </p:txBody>
      </p:sp>
      <p:sp>
        <p:nvSpPr>
          <p:cNvPr id="17" name="Zástupný symbol pro zápatí 16"/>
          <p:cNvSpPr>
            <a:spLocks noGrp="1"/>
          </p:cNvSpPr>
          <p:nvPr>
            <p:ph type="ftr" sz="quarter" idx="11"/>
          </p:nvPr>
        </p:nvSpPr>
        <p:spPr>
          <a:xfrm>
            <a:off x="774700" y="6410325"/>
            <a:ext cx="3581400" cy="366713"/>
          </a:xfrm>
        </p:spPr>
        <p:txBody>
          <a:bodyPr/>
          <a:lstStyle>
            <a:lvl1pPr>
              <a:defRPr sz="900" smtClean="0">
                <a:latin typeface="Arial" pitchFamily="34" charset="0"/>
              </a:defRPr>
            </a:lvl1pPr>
          </a:lstStyle>
          <a:p>
            <a:pPr>
              <a:defRPr/>
            </a:pPr>
            <a:r>
              <a:rPr lang="cs-CZ"/>
              <a:t>Vytvořil Institut biostatistiky a analýz, Masarykova univerzita </a:t>
            </a:r>
            <a:br>
              <a:rPr lang="cs-CZ"/>
            </a:br>
            <a:r>
              <a:rPr lang="cs-CZ" i="1"/>
              <a:t>J. Jarkovský, L. Dušek</a:t>
            </a:r>
          </a:p>
        </p:txBody>
      </p:sp>
      <p:sp>
        <p:nvSpPr>
          <p:cNvPr id="18" name="Zástupný symbol pro číslo snímku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29425777-79AD-47B1-B798-C28A1D14314D}" type="slidenum">
              <a:rPr lang="cs-CZ">
                <a:solidFill>
                  <a:srgbClr val="8CADAE">
                    <a:shade val="75000"/>
                  </a:srgbClr>
                </a:solidFill>
              </a:rPr>
              <a:pPr>
                <a:defRPr/>
              </a:pPr>
              <a:t>‹#›</a:t>
            </a:fld>
            <a:endParaRPr lang="cs-CZ">
              <a:solidFill>
                <a:srgbClr val="8CADAE">
                  <a:shade val="75000"/>
                </a:srgbClr>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3" name="Obdélník 2"/>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4" name="Obdélník 3"/>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5" name="Obdélník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Přímá spojovací čára 8"/>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0" name="Elipsa 9"/>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Elipsa 10"/>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pic>
        <p:nvPicPr>
          <p:cNvPr id="12" name="Picture 16" descr="logo-IBA"/>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179388" y="6381750"/>
            <a:ext cx="503237" cy="476250"/>
          </a:xfrm>
          <a:prstGeom prst="rect">
            <a:avLst/>
          </a:prstGeom>
          <a:noFill/>
          <a:ln w="9525">
            <a:noFill/>
            <a:miter lim="800000"/>
            <a:headEnd/>
            <a:tailEnd/>
          </a:ln>
        </p:spPr>
      </p:pic>
      <p:sp>
        <p:nvSpPr>
          <p:cNvPr id="2" name="Nadpis 1"/>
          <p:cNvSpPr>
            <a:spLocks noGrp="1"/>
          </p:cNvSpPr>
          <p:nvPr>
            <p:ph type="title"/>
          </p:nvPr>
        </p:nvSpPr>
        <p:spPr/>
        <p:txBody>
          <a:bodyPr/>
          <a:lstStyle/>
          <a:p>
            <a:r>
              <a:rPr lang="cs-CZ" smtClean="0"/>
              <a:t>Klepnutím lze upravit styl předlohy nadpisů.</a:t>
            </a:r>
            <a:endParaRPr lang="en-US"/>
          </a:p>
        </p:txBody>
      </p:sp>
      <p:sp>
        <p:nvSpPr>
          <p:cNvPr id="13" name="Zástupný symbol pro datum 2"/>
          <p:cNvSpPr>
            <a:spLocks noGrp="1"/>
          </p:cNvSpPr>
          <p:nvPr>
            <p:ph type="dt" sz="half" idx="10"/>
          </p:nvPr>
        </p:nvSpPr>
        <p:spPr/>
        <p:txBody>
          <a:bodyPr/>
          <a:lstStyle>
            <a:lvl1pPr>
              <a:defRPr/>
            </a:lvl1pPr>
          </a:lstStyle>
          <a:p>
            <a:pPr>
              <a:defRPr/>
            </a:pPr>
            <a:fld id="{BC1E2CA3-AF63-4A09-A81B-24D3F13BB734}" type="datetime1">
              <a:rPr lang="cs-CZ"/>
              <a:pPr>
                <a:defRPr/>
              </a:pPr>
              <a:t>3.5.2012</a:t>
            </a:fld>
            <a:endParaRPr lang="cs-CZ"/>
          </a:p>
        </p:txBody>
      </p:sp>
      <p:sp>
        <p:nvSpPr>
          <p:cNvPr id="14" name="Zástupný symbol pro zápatí 3"/>
          <p:cNvSpPr>
            <a:spLocks noGrp="1"/>
          </p:cNvSpPr>
          <p:nvPr>
            <p:ph type="ftr" sz="quarter" idx="11"/>
          </p:nvPr>
        </p:nvSpPr>
        <p:spPr>
          <a:xfrm>
            <a:off x="827088" y="6410325"/>
            <a:ext cx="3581400" cy="366713"/>
          </a:xfrm>
        </p:spPr>
        <p:txBody>
          <a:bodyPr/>
          <a:lstStyle>
            <a:lvl1pPr>
              <a:defRPr i="1" smtClean="0">
                <a:latin typeface="Arial" pitchFamily="34" charset="0"/>
              </a:defRPr>
            </a:lvl1pPr>
          </a:lstStyle>
          <a:p>
            <a:pPr>
              <a:defRPr/>
            </a:pPr>
            <a:r>
              <a:rPr lang="cs-CZ"/>
              <a:t>Vytvořil Institut biostatistiky a analýz, Masarykova univerzita </a:t>
            </a:r>
            <a:br>
              <a:rPr lang="cs-CZ"/>
            </a:br>
            <a:r>
              <a:rPr lang="cs-CZ"/>
              <a:t>J. Jarkovský, L. Dušek</a:t>
            </a:r>
          </a:p>
          <a:p>
            <a:pPr>
              <a:defRPr/>
            </a:pPr>
            <a:endParaRPr lang="cs-CZ"/>
          </a:p>
        </p:txBody>
      </p:sp>
      <p:sp>
        <p:nvSpPr>
          <p:cNvPr id="15" name="Zástupný symbol pro číslo snímku 4"/>
          <p:cNvSpPr>
            <a:spLocks noGrp="1"/>
          </p:cNvSpPr>
          <p:nvPr>
            <p:ph type="sldNum" sz="quarter" idx="12"/>
          </p:nvPr>
        </p:nvSpPr>
        <p:spPr>
          <a:xfrm>
            <a:off x="4343400" y="1036638"/>
            <a:ext cx="457200" cy="441325"/>
          </a:xfrm>
        </p:spPr>
        <p:txBody>
          <a:bodyPr/>
          <a:lstStyle>
            <a:lvl1pPr>
              <a:defRPr/>
            </a:lvl1pPr>
          </a:lstStyle>
          <a:p>
            <a:pPr>
              <a:defRPr/>
            </a:pPr>
            <a:fld id="{01C8449A-1DB0-45C6-A41B-32FFD8F2EBD9}" type="slidenum">
              <a:rPr lang="cs-CZ">
                <a:solidFill>
                  <a:srgbClr val="8CADAE">
                    <a:shade val="75000"/>
                  </a:srgbClr>
                </a:solidFill>
              </a:rPr>
              <a:pPr>
                <a:defRPr/>
              </a:pPr>
              <a:t>‹#›</a:t>
            </a:fld>
            <a:endParaRPr lang="cs-CZ">
              <a:solidFill>
                <a:srgbClr val="8CADAE">
                  <a:shade val="75000"/>
                </a:srgb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Přímá spojovací čára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6" name="Obdélník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7" name="Obdélník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8" name="Obdélník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Obdélník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1" name="Obdélník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bdélník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Elipsa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Elipsa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bdélník 14"/>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pic>
        <p:nvPicPr>
          <p:cNvPr id="16" name="Picture 20" descr="logo-IBA"/>
          <p:cNvPicPr>
            <a:picLocks noChangeAspect="1" noChangeArrowheads="1"/>
          </p:cNvPicPr>
          <p:nvPr userDrawn="1"/>
        </p:nvPicPr>
        <p:blipFill>
          <a:blip r:embed="rId2" cstate="print"/>
          <a:srcRect/>
          <a:stretch>
            <a:fillRect/>
          </a:stretch>
        </p:blipFill>
        <p:spPr bwMode="auto">
          <a:xfrm>
            <a:off x="4170363" y="6453188"/>
            <a:ext cx="360362" cy="341312"/>
          </a:xfrm>
          <a:prstGeom prst="rect">
            <a:avLst/>
          </a:prstGeom>
          <a:noFill/>
          <a:ln w="9525">
            <a:noFill/>
            <a:miter lim="800000"/>
            <a:headEnd/>
            <a:tailEnd/>
          </a:ln>
        </p:spPr>
      </p:pic>
      <p:pic>
        <p:nvPicPr>
          <p:cNvPr id="17" name="Picture 21" descr="logomuni"/>
          <p:cNvPicPr>
            <a:picLocks noChangeAspect="1" noChangeArrowheads="1"/>
          </p:cNvPicPr>
          <p:nvPr userDrawn="1"/>
        </p:nvPicPr>
        <p:blipFill>
          <a:blip r:embed="rId3" cstate="print"/>
          <a:srcRect/>
          <a:stretch>
            <a:fillRect/>
          </a:stretch>
        </p:blipFill>
        <p:spPr bwMode="auto">
          <a:xfrm>
            <a:off x="4603750" y="6408738"/>
            <a:ext cx="400050" cy="404812"/>
          </a:xfrm>
          <a:prstGeom prst="rect">
            <a:avLst/>
          </a:prstGeom>
          <a:noFill/>
          <a:ln w="9525">
            <a:noFill/>
            <a:miter lim="800000"/>
            <a:headEnd/>
            <a:tailEnd/>
          </a:ln>
        </p:spPr>
      </p:pic>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cs-CZ" smtClean="0"/>
              <a:t>Klepnutím lze upravit styly předlohy textu.</a:t>
            </a:r>
          </a:p>
        </p:txBody>
      </p:sp>
      <p:sp>
        <p:nvSpPr>
          <p:cNvPr id="18" name="Zástupný symbol pro číslo snímku 6"/>
          <p:cNvSpPr>
            <a:spLocks noGrp="1"/>
          </p:cNvSpPr>
          <p:nvPr>
            <p:ph type="sldNum" sz="quarter" idx="10"/>
          </p:nvPr>
        </p:nvSpPr>
        <p:spPr>
          <a:xfrm>
            <a:off x="1371600" y="312738"/>
            <a:ext cx="457200" cy="441325"/>
          </a:xfrm>
        </p:spPr>
        <p:txBody>
          <a:bodyPr/>
          <a:lstStyle>
            <a:lvl1pPr>
              <a:defRPr/>
            </a:lvl1pPr>
          </a:lstStyle>
          <a:p>
            <a:pPr>
              <a:defRPr/>
            </a:pPr>
            <a:fld id="{8CCBB9D1-E498-47B6-96B0-987A4CA9407E}" type="slidenum">
              <a:rPr lang="cs-CZ">
                <a:solidFill>
                  <a:srgbClr val="8CADAE">
                    <a:shade val="75000"/>
                  </a:srgbClr>
                </a:solidFill>
              </a:rPr>
              <a:pPr>
                <a:defRPr/>
              </a:pPr>
              <a:t>‹#›</a:t>
            </a:fld>
            <a:endParaRPr lang="cs-CZ">
              <a:solidFill>
                <a:srgbClr val="8CADAE">
                  <a:shade val="75000"/>
                </a:srgbClr>
              </a:solidFill>
            </a:endParaRPr>
          </a:p>
        </p:txBody>
      </p:sp>
      <p:sp>
        <p:nvSpPr>
          <p:cNvPr id="19" name="Zástupný symbol pro datum 4"/>
          <p:cNvSpPr>
            <a:spLocks noGrp="1"/>
          </p:cNvSpPr>
          <p:nvPr>
            <p:ph type="dt" sz="half" idx="11"/>
          </p:nvPr>
        </p:nvSpPr>
        <p:spPr>
          <a:xfrm>
            <a:off x="5788025" y="6405563"/>
            <a:ext cx="3044825" cy="365125"/>
          </a:xfrm>
        </p:spPr>
        <p:txBody>
          <a:bodyPr/>
          <a:lstStyle>
            <a:lvl1pPr>
              <a:defRPr/>
            </a:lvl1pPr>
          </a:lstStyle>
          <a:p>
            <a:pPr>
              <a:defRPr/>
            </a:pPr>
            <a:fld id="{C289B2BB-C19B-4325-9BC8-2CFEB1AF466C}" type="datetime1">
              <a:rPr lang="cs-CZ"/>
              <a:pPr>
                <a:defRPr/>
              </a:pPr>
              <a:t>3.5.2012</a:t>
            </a:fld>
            <a:endParaRPr lang="cs-CZ"/>
          </a:p>
        </p:txBody>
      </p:sp>
      <p:sp>
        <p:nvSpPr>
          <p:cNvPr id="20" name="Zástupný symbol pro zápatí 5"/>
          <p:cNvSpPr>
            <a:spLocks noGrp="1"/>
          </p:cNvSpPr>
          <p:nvPr>
            <p:ph type="ftr" sz="quarter" idx="12"/>
          </p:nvPr>
        </p:nvSpPr>
        <p:spPr>
          <a:xfrm>
            <a:off x="301625" y="6410325"/>
            <a:ext cx="3584575" cy="366713"/>
          </a:xfrm>
        </p:spPr>
        <p:txBody>
          <a:bodyPr/>
          <a:lstStyle>
            <a:lvl1pPr>
              <a:defRPr sz="900" smtClean="0">
                <a:latin typeface="Arial" pitchFamily="34" charset="0"/>
              </a:defRPr>
            </a:lvl1pPr>
          </a:lstStyle>
          <a:p>
            <a:pPr>
              <a:defRPr/>
            </a:pPr>
            <a:r>
              <a:rPr lang="cs-CZ"/>
              <a:t>Vytvořil Institut biostatistiky a analýz, Masarykova univerzita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A50B59-AD58-485B-AF53-B90972E80761}" type="datetimeFigureOut">
              <a:rPr lang="cs-CZ" smtClean="0"/>
              <a:pPr/>
              <a:t>3.5.2012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A50B59-AD58-485B-AF53-B90972E80761}" type="datetimeFigureOut">
              <a:rPr lang="cs-CZ" smtClean="0"/>
              <a:pPr/>
              <a:t>3.5.2012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6A50B59-AD58-485B-AF53-B90972E80761}" type="datetimeFigureOut">
              <a:rPr lang="cs-CZ" smtClean="0"/>
              <a:pPr/>
              <a:t>3.5.2012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A50B59-AD58-485B-AF53-B90972E80761}" type="datetimeFigureOut">
              <a:rPr lang="cs-CZ" smtClean="0"/>
              <a:pPr/>
              <a:t>3.5.2012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6A50B59-AD58-485B-AF53-B90972E80761}" type="datetimeFigureOut">
              <a:rPr lang="cs-CZ" smtClean="0"/>
              <a:pPr/>
              <a:t>3.5.2012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6A50B59-AD58-485B-AF53-B90972E80761}" type="datetimeFigureOut">
              <a:rPr lang="cs-CZ" smtClean="0"/>
              <a:pPr/>
              <a:t>3.5.2012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37C971-CB2C-42B3-84A4-4BC341ABDAB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50B59-AD58-485B-AF53-B90972E80761}" type="datetimeFigureOut">
              <a:rPr lang="cs-CZ" smtClean="0"/>
              <a:pPr/>
              <a:t>3.5.2012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7C971-CB2C-42B3-84A4-4BC341ABDA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6" name="Obdélník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9" name="Obdélník 8"/>
          <p:cNvSpPr>
            <a:spLocks noChangeArrowheads="1"/>
          </p:cNvSpPr>
          <p:nvPr/>
        </p:nvSpPr>
        <p:spPr bwMode="auto">
          <a:xfrm>
            <a:off x="149225" y="6388100"/>
            <a:ext cx="8832850" cy="469900"/>
          </a:xfrm>
          <a:prstGeom prst="rect">
            <a:avLst/>
          </a:prstGeom>
          <a:solidFill>
            <a:srgbClr val="D7E1E1"/>
          </a:solidFill>
          <a:ln w="9525" algn="ctr">
            <a:noFill/>
            <a:miter lim="800000"/>
            <a:headEnd/>
            <a:tailEnd/>
          </a:ln>
        </p:spPr>
        <p:txBody>
          <a:bodyPr wrap="none" anchor="ctr"/>
          <a:lstStyle/>
          <a:p>
            <a:pPr>
              <a:defRPr/>
            </a:pPr>
            <a:endParaRPr lang="en-US">
              <a:solidFill>
                <a:prstClr val="black"/>
              </a:solidFill>
              <a:cs typeface="Arial" pitchFamily="34" charset="0"/>
            </a:endParaRPr>
          </a:p>
        </p:txBody>
      </p:sp>
      <p:sp>
        <p:nvSpPr>
          <p:cNvPr id="14" name="Zástupný symbol pro datum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b="0" i="0">
                <a:solidFill>
                  <a:srgbClr val="FFFFFF"/>
                </a:solidFill>
                <a:latin typeface="+mn-lt"/>
                <a:cs typeface="+mn-cs"/>
              </a:defRPr>
            </a:lvl1pPr>
          </a:lstStyle>
          <a:p>
            <a:pPr>
              <a:defRPr/>
            </a:pPr>
            <a:fld id="{3548A7F3-15D5-4564-AB40-43097C6074D9}" type="datetime1">
              <a:rPr lang="cs-CZ"/>
              <a:pPr>
                <a:defRPr/>
              </a:pPr>
              <a:t>3.5.2012</a:t>
            </a:fld>
            <a:endParaRPr lang="cs-CZ"/>
          </a:p>
        </p:txBody>
      </p:sp>
      <p:sp>
        <p:nvSpPr>
          <p:cNvPr id="3" name="Zástupný symbol pro zápatí 2"/>
          <p:cNvSpPr>
            <a:spLocks noGrp="1"/>
          </p:cNvSpPr>
          <p:nvPr>
            <p:ph type="ftr" sz="quarter" idx="3"/>
          </p:nvPr>
        </p:nvSpPr>
        <p:spPr>
          <a:xfrm>
            <a:off x="304800" y="6410325"/>
            <a:ext cx="3581400" cy="366713"/>
          </a:xfrm>
          <a:prstGeom prst="rect">
            <a:avLst/>
          </a:prstGeom>
        </p:spPr>
        <p:txBody>
          <a:bodyPr vert="horz" wrap="square" lIns="91440" tIns="45720" rIns="91440" bIns="45720" numCol="1" anchor="t" anchorCtr="0" compatLnSpc="1">
            <a:prstTxWarp prst="textNoShape">
              <a:avLst/>
            </a:prstTxWarp>
          </a:bodyPr>
          <a:lstStyle>
            <a:lvl1pPr>
              <a:defRPr sz="1000" b="0" i="0" smtClean="0">
                <a:solidFill>
                  <a:srgbClr val="607B7C"/>
                </a:solidFill>
                <a:latin typeface="Calibri" pitchFamily="34" charset="0"/>
              </a:defRPr>
            </a:lvl1pPr>
          </a:lstStyle>
          <a:p>
            <a:pPr fontAlgn="base">
              <a:spcBef>
                <a:spcPct val="0"/>
              </a:spcBef>
              <a:spcAft>
                <a:spcPct val="0"/>
              </a:spcAft>
              <a:defRPr/>
            </a:pPr>
            <a:r>
              <a:rPr lang="cs-CZ">
                <a:cs typeface="Arial" pitchFamily="34" charset="0"/>
              </a:rPr>
              <a:t>Vytvořil Institut biostatistiky a analýz, Masarykova univerzita</a:t>
            </a:r>
          </a:p>
          <a:p>
            <a:pPr fontAlgn="base">
              <a:spcBef>
                <a:spcPct val="0"/>
              </a:spcBef>
              <a:spcAft>
                <a:spcPct val="0"/>
              </a:spcAft>
              <a:defRPr/>
            </a:pPr>
            <a:endParaRPr lang="cs-CZ">
              <a:cs typeface="Arial" pitchFamily="34" charset="0"/>
            </a:endParaRPr>
          </a:p>
        </p:txBody>
      </p:sp>
      <p:sp>
        <p:nvSpPr>
          <p:cNvPr id="8" name="Obdélník 7"/>
          <p:cNvSpPr>
            <a:spLocks noChangeArrowheads="1"/>
          </p:cNvSpPr>
          <p:nvPr/>
        </p:nvSpPr>
        <p:spPr bwMode="auto">
          <a:xfrm>
            <a:off x="152400" y="155575"/>
            <a:ext cx="8832850" cy="6702425"/>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Přímá spojovací čára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pitchFamily="34" charset="0"/>
            </a:endParaRPr>
          </a:p>
        </p:txBody>
      </p:sp>
      <p:sp>
        <p:nvSpPr>
          <p:cNvPr id="12" name="Elipsa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Elipsa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Zástupný symbol pro číslo snímku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b="0" i="0">
                <a:solidFill>
                  <a:schemeClr val="accent3">
                    <a:shade val="75000"/>
                  </a:schemeClr>
                </a:solidFill>
                <a:latin typeface="+mn-lt"/>
                <a:cs typeface="+mn-cs"/>
              </a:defRPr>
            </a:lvl1pPr>
          </a:lstStyle>
          <a:p>
            <a:pPr>
              <a:defRPr/>
            </a:pPr>
            <a:fld id="{4BD3CDA2-85BC-46D2-8A97-B3D9E2C4B830}" type="slidenum">
              <a:rPr lang="cs-CZ">
                <a:solidFill>
                  <a:srgbClr val="8CADAE">
                    <a:shade val="75000"/>
                  </a:srgbClr>
                </a:solidFill>
              </a:rPr>
              <a:pPr>
                <a:defRPr/>
              </a:pPr>
              <a:t>‹#›</a:t>
            </a:fld>
            <a:endParaRPr lang="cs-CZ">
              <a:solidFill>
                <a:srgbClr val="8CADAE">
                  <a:shade val="75000"/>
                </a:srgbClr>
              </a:solidFill>
            </a:endParaRPr>
          </a:p>
        </p:txBody>
      </p:sp>
      <p:sp>
        <p:nvSpPr>
          <p:cNvPr id="112654" name="Zástupný symbol pro nadpis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endParaRPr lang="en-US" smtClean="0"/>
          </a:p>
        </p:txBody>
      </p:sp>
      <p:sp>
        <p:nvSpPr>
          <p:cNvPr id="112655" name="Zástupný symbol pro text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pic>
        <p:nvPicPr>
          <p:cNvPr id="112656" name="Picture 19" descr="logo-IBA"/>
          <p:cNvPicPr>
            <a:picLocks noChangeAspect="1" noChangeArrowheads="1"/>
          </p:cNvPicPr>
          <p:nvPr userDrawn="1"/>
        </p:nvPicPr>
        <p:blipFill>
          <a:blip r:embed="rId5" cstate="print"/>
          <a:srcRect/>
          <a:stretch>
            <a:fillRect/>
          </a:stretch>
        </p:blipFill>
        <p:spPr bwMode="auto">
          <a:xfrm>
            <a:off x="4170363" y="6453188"/>
            <a:ext cx="360362" cy="341312"/>
          </a:xfrm>
          <a:prstGeom prst="rect">
            <a:avLst/>
          </a:prstGeom>
          <a:noFill/>
          <a:ln w="9525">
            <a:noFill/>
            <a:miter lim="800000"/>
            <a:headEnd/>
            <a:tailEnd/>
          </a:ln>
        </p:spPr>
      </p:pic>
      <p:pic>
        <p:nvPicPr>
          <p:cNvPr id="112657" name="Picture 20" descr="logomuni"/>
          <p:cNvPicPr>
            <a:picLocks noChangeAspect="1" noChangeArrowheads="1"/>
          </p:cNvPicPr>
          <p:nvPr userDrawn="1"/>
        </p:nvPicPr>
        <p:blipFill>
          <a:blip r:embed="rId6" cstate="print"/>
          <a:srcRect/>
          <a:stretch>
            <a:fillRect/>
          </a:stretch>
        </p:blipFill>
        <p:spPr bwMode="auto">
          <a:xfrm>
            <a:off x="4603750" y="6408738"/>
            <a:ext cx="400050" cy="404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dt="0"/>
  <p:txStyles>
    <p:titleStyle>
      <a:lvl1pPr algn="ctr" rtl="0" eaLnBrk="0" fontAlgn="base" hangingPunct="0">
        <a:spcBef>
          <a:spcPct val="0"/>
        </a:spcBef>
        <a:spcAft>
          <a:spcPct val="0"/>
        </a:spcAft>
        <a:defRPr sz="3300" b="1" kern="1200">
          <a:solidFill>
            <a:srgbClr val="7B9899"/>
          </a:solidFill>
          <a:latin typeface="+mj-lt"/>
          <a:ea typeface="+mj-ea"/>
          <a:cs typeface="+mj-cs"/>
        </a:defRPr>
      </a:lvl1pPr>
      <a:lvl2pPr algn="ctr" rtl="0" eaLnBrk="0" fontAlgn="base" hangingPunct="0">
        <a:spcBef>
          <a:spcPct val="0"/>
        </a:spcBef>
        <a:spcAft>
          <a:spcPct val="0"/>
        </a:spcAft>
        <a:defRPr sz="3300" b="1">
          <a:solidFill>
            <a:srgbClr val="7B9899"/>
          </a:solidFill>
          <a:latin typeface="Calibri" pitchFamily="34" charset="0"/>
        </a:defRPr>
      </a:lvl2pPr>
      <a:lvl3pPr algn="ctr" rtl="0" eaLnBrk="0" fontAlgn="base" hangingPunct="0">
        <a:spcBef>
          <a:spcPct val="0"/>
        </a:spcBef>
        <a:spcAft>
          <a:spcPct val="0"/>
        </a:spcAft>
        <a:defRPr sz="3300" b="1">
          <a:solidFill>
            <a:srgbClr val="7B9899"/>
          </a:solidFill>
          <a:latin typeface="Calibri" pitchFamily="34" charset="0"/>
        </a:defRPr>
      </a:lvl3pPr>
      <a:lvl4pPr algn="ctr" rtl="0" eaLnBrk="0" fontAlgn="base" hangingPunct="0">
        <a:spcBef>
          <a:spcPct val="0"/>
        </a:spcBef>
        <a:spcAft>
          <a:spcPct val="0"/>
        </a:spcAft>
        <a:defRPr sz="3300" b="1">
          <a:solidFill>
            <a:srgbClr val="7B9899"/>
          </a:solidFill>
          <a:latin typeface="Calibri" pitchFamily="34" charset="0"/>
        </a:defRPr>
      </a:lvl4pPr>
      <a:lvl5pPr algn="ctr" rtl="0" eaLnBrk="0" fontAlgn="base" hangingPunct="0">
        <a:spcBef>
          <a:spcPct val="0"/>
        </a:spcBef>
        <a:spcAft>
          <a:spcPct val="0"/>
        </a:spcAft>
        <a:defRPr sz="3300" b="1">
          <a:solidFill>
            <a:srgbClr val="7B9899"/>
          </a:solidFill>
          <a:latin typeface="Calibri" pitchFamily="34" charset="0"/>
        </a:defRPr>
      </a:lvl5pPr>
      <a:lvl6pPr marL="457200" algn="ctr" rtl="0" fontAlgn="base">
        <a:spcBef>
          <a:spcPct val="0"/>
        </a:spcBef>
        <a:spcAft>
          <a:spcPct val="0"/>
        </a:spcAft>
        <a:defRPr sz="3300" b="1">
          <a:solidFill>
            <a:srgbClr val="7B9899"/>
          </a:solidFill>
          <a:latin typeface="Calibri" pitchFamily="34" charset="0"/>
        </a:defRPr>
      </a:lvl6pPr>
      <a:lvl7pPr marL="914400" algn="ctr" rtl="0" fontAlgn="base">
        <a:spcBef>
          <a:spcPct val="0"/>
        </a:spcBef>
        <a:spcAft>
          <a:spcPct val="0"/>
        </a:spcAft>
        <a:defRPr sz="3300" b="1">
          <a:solidFill>
            <a:srgbClr val="7B9899"/>
          </a:solidFill>
          <a:latin typeface="Calibri" pitchFamily="34" charset="0"/>
        </a:defRPr>
      </a:lvl7pPr>
      <a:lvl8pPr marL="1371600" algn="ctr" rtl="0" fontAlgn="base">
        <a:spcBef>
          <a:spcPct val="0"/>
        </a:spcBef>
        <a:spcAft>
          <a:spcPct val="0"/>
        </a:spcAft>
        <a:defRPr sz="3300" b="1">
          <a:solidFill>
            <a:srgbClr val="7B9899"/>
          </a:solidFill>
          <a:latin typeface="Calibri" pitchFamily="34" charset="0"/>
        </a:defRPr>
      </a:lvl8pPr>
      <a:lvl9pPr marL="1828800" algn="ctr" rtl="0" fontAlgn="base">
        <a:spcBef>
          <a:spcPct val="0"/>
        </a:spcBef>
        <a:spcAft>
          <a:spcPct val="0"/>
        </a:spcAft>
        <a:defRPr sz="3300" b="1">
          <a:solidFill>
            <a:srgbClr val="7B9899"/>
          </a:solidFill>
          <a:latin typeface="Calibri" pitchFamily="34"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6.png"/><Relationship Id="rId2" Type="http://schemas.openxmlformats.org/officeDocument/2006/relationships/image" Target="../media/image21.png"/><Relationship Id="rId1" Type="http://schemas.openxmlformats.org/officeDocument/2006/relationships/slideLayout" Target="../slideLayouts/slideLayout13.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oleObject" Target="../embeddings/oleObject11.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3.bin"/><Relationship Id="rId7"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oleObject" Target="../embeddings/oleObject15.bin"/><Relationship Id="rId10" Type="http://schemas.openxmlformats.org/officeDocument/2006/relationships/oleObject" Target="../embeddings/oleObject20.bin"/><Relationship Id="rId4" Type="http://schemas.openxmlformats.org/officeDocument/2006/relationships/oleObject" Target="../embeddings/oleObject14.bin"/><Relationship Id="rId9" Type="http://schemas.openxmlformats.org/officeDocument/2006/relationships/oleObject" Target="../embeddings/oleObject19.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24.bin"/><Relationship Id="rId5" Type="http://schemas.openxmlformats.org/officeDocument/2006/relationships/oleObject" Target="../embeddings/oleObject23.bin"/><Relationship Id="rId10" Type="http://schemas.openxmlformats.org/officeDocument/2006/relationships/oleObject" Target="../embeddings/oleObject28.bin"/><Relationship Id="rId4" Type="http://schemas.openxmlformats.org/officeDocument/2006/relationships/oleObject" Target="../embeddings/oleObject22.bin"/><Relationship Id="rId9" Type="http://schemas.openxmlformats.org/officeDocument/2006/relationships/oleObject" Target="../embeddings/oleObject27.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3.xml"/><Relationship Id="rId1" Type="http://schemas.openxmlformats.org/officeDocument/2006/relationships/vmlDrawing" Target="../drawings/vmlDrawing8.vml"/><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solidFill>
                  <a:schemeClr val="accent1"/>
                </a:solidFill>
              </a:rPr>
              <a:t>Korelace</a:t>
            </a:r>
            <a:endParaRPr lang="cs-CZ" dirty="0">
              <a:solidFill>
                <a:schemeClr val="accent1"/>
              </a:solidFill>
            </a:endParaRPr>
          </a:p>
        </p:txBody>
      </p:sp>
      <p:sp>
        <p:nvSpPr>
          <p:cNvPr id="5" name="Zástupný symbol pro obsah 4"/>
          <p:cNvSpPr>
            <a:spLocks noGrp="1"/>
          </p:cNvSpPr>
          <p:nvPr>
            <p:ph idx="1"/>
          </p:nvPr>
        </p:nvSpPr>
        <p:spPr>
          <a:xfrm>
            <a:off x="457200" y="1600200"/>
            <a:ext cx="8229600" cy="4997152"/>
          </a:xfrm>
        </p:spPr>
        <p:txBody>
          <a:bodyPr>
            <a:normAutofit fontScale="77500" lnSpcReduction="20000"/>
          </a:bodyPr>
          <a:lstStyle/>
          <a:p>
            <a:r>
              <a:rPr lang="cs-CZ" dirty="0" smtClean="0"/>
              <a:t>K měření těsnosti lineárního vztahu 2 spojitých proměnných</a:t>
            </a:r>
            <a:br>
              <a:rPr lang="cs-CZ" dirty="0" smtClean="0"/>
            </a:br>
            <a:r>
              <a:rPr lang="cs-CZ" b="1" dirty="0" smtClean="0"/>
              <a:t>r = 0 → nekorelované</a:t>
            </a:r>
            <a:br>
              <a:rPr lang="cs-CZ" b="1" dirty="0" smtClean="0"/>
            </a:br>
            <a:r>
              <a:rPr lang="cs-CZ" b="1" dirty="0" smtClean="0"/>
              <a:t>r </a:t>
            </a:r>
            <a:r>
              <a:rPr lang="en-US" b="1" dirty="0" smtClean="0"/>
              <a:t>&gt; 0</a:t>
            </a:r>
            <a:r>
              <a:rPr lang="cs-CZ" b="1" dirty="0" smtClean="0"/>
              <a:t> → </a:t>
            </a:r>
            <a:r>
              <a:rPr lang="en-US" b="1" dirty="0" err="1" smtClean="0"/>
              <a:t>kladn</a:t>
            </a:r>
            <a:r>
              <a:rPr lang="cs-CZ" b="1" dirty="0" smtClean="0"/>
              <a:t>ě korelované</a:t>
            </a:r>
            <a:br>
              <a:rPr lang="cs-CZ" b="1" dirty="0" smtClean="0"/>
            </a:br>
            <a:r>
              <a:rPr lang="en-US" b="1" dirty="0" smtClean="0"/>
              <a:t>r &lt; 0</a:t>
            </a:r>
            <a:r>
              <a:rPr lang="cs-CZ" b="1" dirty="0" smtClean="0"/>
              <a:t> → záporně korelované</a:t>
            </a:r>
            <a:br>
              <a:rPr lang="cs-CZ" b="1" dirty="0" smtClean="0"/>
            </a:br>
            <a:endParaRPr lang="cs-CZ" b="1" dirty="0" smtClean="0"/>
          </a:p>
          <a:p>
            <a:r>
              <a:rPr lang="cs-CZ" dirty="0" smtClean="0"/>
              <a:t>H</a:t>
            </a:r>
            <a:r>
              <a:rPr lang="cs-CZ" baseline="-25000" dirty="0" smtClean="0"/>
              <a:t>0</a:t>
            </a:r>
            <a:r>
              <a:rPr lang="cs-CZ" dirty="0" smtClean="0"/>
              <a:t>: proměnné X, Y jsou stochasticky nezávislé náhodné veličiny (r = 0)</a:t>
            </a:r>
            <a:br>
              <a:rPr lang="cs-CZ" dirty="0" smtClean="0"/>
            </a:br>
            <a:r>
              <a:rPr lang="cs-CZ" dirty="0" smtClean="0"/>
              <a:t>H</a:t>
            </a:r>
            <a:r>
              <a:rPr lang="cs-CZ" baseline="-25000" dirty="0" smtClean="0"/>
              <a:t>A</a:t>
            </a:r>
            <a:r>
              <a:rPr lang="cs-CZ" dirty="0" smtClean="0"/>
              <a:t>: proměnné X, Y nejsou stochasticky nezávislé náhodné veličiny (r ≠ 0)</a:t>
            </a:r>
            <a:br>
              <a:rPr lang="cs-CZ" dirty="0" smtClean="0"/>
            </a:br>
            <a:endParaRPr lang="cs-CZ" dirty="0" smtClean="0"/>
          </a:p>
          <a:p>
            <a:r>
              <a:rPr lang="cs-CZ" dirty="0" smtClean="0"/>
              <a:t>Parametrický korelační koeficient:</a:t>
            </a:r>
            <a:br>
              <a:rPr lang="cs-CZ" dirty="0" smtClean="0"/>
            </a:br>
            <a:r>
              <a:rPr lang="cs-CZ" b="1" dirty="0" err="1" smtClean="0"/>
              <a:t>Pearsonův</a:t>
            </a:r>
            <a:r>
              <a:rPr lang="cs-CZ" b="1" dirty="0" smtClean="0"/>
              <a:t> </a:t>
            </a:r>
            <a:r>
              <a:rPr lang="cs-CZ" b="1" dirty="0" err="1" smtClean="0"/>
              <a:t>kor</a:t>
            </a:r>
            <a:r>
              <a:rPr lang="cs-CZ" b="1" dirty="0" smtClean="0"/>
              <a:t>. </a:t>
            </a:r>
            <a:r>
              <a:rPr lang="cs-CZ" b="1" dirty="0" err="1" smtClean="0"/>
              <a:t>koef</a:t>
            </a:r>
            <a:r>
              <a:rPr lang="cs-CZ" b="1" dirty="0" smtClean="0"/>
              <a:t>.</a:t>
            </a:r>
            <a:r>
              <a:rPr lang="cs-CZ" dirty="0" smtClean="0"/>
              <a:t> (dvourozměrné normální rozložení)</a:t>
            </a:r>
            <a:endParaRPr lang="cs-CZ" b="1" dirty="0" smtClean="0"/>
          </a:p>
          <a:p>
            <a:r>
              <a:rPr lang="cs-CZ" dirty="0" err="1" smtClean="0"/>
              <a:t>Neparametrický</a:t>
            </a:r>
            <a:r>
              <a:rPr lang="cs-CZ" dirty="0" smtClean="0"/>
              <a:t> korelační koeficient:</a:t>
            </a:r>
            <a:br>
              <a:rPr lang="cs-CZ" dirty="0" smtClean="0"/>
            </a:br>
            <a:r>
              <a:rPr lang="cs-CZ" b="1" dirty="0" err="1" smtClean="0"/>
              <a:t>Spearmanův</a:t>
            </a:r>
            <a:r>
              <a:rPr lang="cs-CZ" b="1" dirty="0" smtClean="0"/>
              <a:t> (pořadový) </a:t>
            </a:r>
            <a:r>
              <a:rPr lang="cs-CZ" b="1" dirty="0" err="1" smtClean="0"/>
              <a:t>kor</a:t>
            </a:r>
            <a:r>
              <a:rPr lang="cs-CZ" b="1" dirty="0" smtClean="0"/>
              <a:t>. </a:t>
            </a:r>
            <a:r>
              <a:rPr lang="cs-CZ" b="1" dirty="0" err="1" smtClean="0"/>
              <a:t>koef</a:t>
            </a:r>
            <a:r>
              <a:rPr lang="cs-CZ" b="1" dirty="0" smtClean="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1603"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1604" name="Text Box 3"/>
          <p:cNvSpPr txBox="1">
            <a:spLocks noChangeArrowheads="1"/>
          </p:cNvSpPr>
          <p:nvPr/>
        </p:nvSpPr>
        <p:spPr bwMode="auto">
          <a:xfrm>
            <a:off x="0" y="914400"/>
            <a:ext cx="9144000" cy="533400"/>
          </a:xfrm>
          <a:prstGeom prst="rect">
            <a:avLst/>
          </a:prstGeom>
          <a:solidFill>
            <a:srgbClr val="FFFFFF"/>
          </a:solidFill>
          <a:ln w="9525">
            <a:noFill/>
            <a:miter lim="800000"/>
            <a:headEnd/>
            <a:tailEnd/>
          </a:ln>
        </p:spPr>
        <p:txBody>
          <a:bodyPr anchor="ctr"/>
          <a:lstStyle/>
          <a:p>
            <a:pPr algn="ct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1605" name="text 78"/>
          <p:cNvSpPr txBox="1">
            <a:spLocks noChangeArrowheads="1"/>
          </p:cNvSpPr>
          <p:nvPr/>
        </p:nvSpPr>
        <p:spPr bwMode="auto">
          <a:xfrm>
            <a:off x="179388" y="1030288"/>
            <a:ext cx="8785225"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Předpoklady analýzy rozptylu jsou nezbytné pro dosažení síly testu</a:t>
            </a:r>
          </a:p>
        </p:txBody>
      </p:sp>
      <p:sp>
        <p:nvSpPr>
          <p:cNvPr id="281606" name="Text Box 5"/>
          <p:cNvSpPr txBox="1">
            <a:spLocks noChangeArrowheads="1"/>
          </p:cNvSpPr>
          <p:nvPr/>
        </p:nvSpPr>
        <p:spPr bwMode="auto">
          <a:xfrm>
            <a:off x="304800" y="1600200"/>
            <a:ext cx="4114800"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Symetrické rozložení hodnot</a:t>
            </a:r>
            <a:r>
              <a:rPr lang="cs-CZ" sz="1200" b="1"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 normalita odchylek</a:t>
            </a:r>
            <a:r>
              <a:rPr lang="cs-CZ" sz="12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od hodnoceného modelu ANOVA. Velkou část dat lze adekvátně normalizovat použitím logaritmické transformace. Předpoklad lognormální transformace může pochopitelně být teoreticky vyloučen u mnoha datových souborů obsahujících diskrétní parametry, kde je indikována vhodnost jiného typu transformace. U asymetricky  rozložených a u diskrétních dat je nutné využít neparametrické alternativy analýzy rozptylu.</a:t>
            </a:r>
          </a:p>
        </p:txBody>
      </p:sp>
      <p:sp>
        <p:nvSpPr>
          <p:cNvPr id="281607" name="Text Box 6"/>
          <p:cNvSpPr txBox="1">
            <a:spLocks noChangeArrowheads="1"/>
          </p:cNvSpPr>
          <p:nvPr/>
        </p:nvSpPr>
        <p:spPr bwMode="auto">
          <a:xfrm>
            <a:off x="4724400" y="1600200"/>
            <a:ext cx="4105275" cy="237172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Homogenita rozptylu</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je nutným předpokladem pro smysluplnost vzájemných srovnání pokusných variant. U testů toxicity by splnění tohoto předpokladu mělo být ověřováno (Bartlettův test), neboť vážné rozdíly (až řádové) v jednotkách testovaného parametru mohou nastat v důsledku inhibice dávkami látky. Nehomogenita rozptylu je často ve vztahu k nenormalitě (asymetrii) dat a lze ji odstranit vhodnou normalizující transformací. </a:t>
            </a:r>
          </a:p>
        </p:txBody>
      </p:sp>
      <p:sp>
        <p:nvSpPr>
          <p:cNvPr id="281608" name="Text Box 7"/>
          <p:cNvSpPr txBox="1">
            <a:spLocks noChangeArrowheads="1"/>
          </p:cNvSpPr>
          <p:nvPr/>
        </p:nvSpPr>
        <p:spPr bwMode="auto">
          <a:xfrm>
            <a:off x="304800" y="4057650"/>
            <a:ext cx="4114800" cy="22479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Statistická nezávislost reziduí</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vyhodnocovaného modelu ANOVA. Pokud odhad a posouzení korelačních vztahů mezi pokusnými variantami není přímo předmětem výzkumu, lze jejich vliv na vyhodnocení odstranit znáhodněním dat v rámci pokusných variant -  tedy změnou pořadí v náhodné. Rozsah vlivu těchto autokorelačních vztahů musí být ovšem primárně omezen správností experimentálního uspořádání. </a:t>
            </a:r>
          </a:p>
        </p:txBody>
      </p:sp>
      <p:sp>
        <p:nvSpPr>
          <p:cNvPr id="281609" name="Text Box 8"/>
          <p:cNvSpPr txBox="1">
            <a:spLocks noChangeArrowheads="1"/>
          </p:cNvSpPr>
          <p:nvPr/>
        </p:nvSpPr>
        <p:spPr bwMode="auto">
          <a:xfrm>
            <a:off x="4724400" y="4062413"/>
            <a:ext cx="4105275" cy="2243137"/>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Aditivita</a:t>
            </a:r>
            <a:r>
              <a:rPr lang="cs-CZ" sz="1400" b="1">
                <a:solidFill>
                  <a:prstClr val="black"/>
                </a:solidFill>
                <a:latin typeface="Arial" pitchFamily="34" charset="0"/>
                <a:cs typeface="Arial" pitchFamily="34" charset="0"/>
              </a:rPr>
              <a:t> </a:t>
            </a:r>
            <a:r>
              <a:rPr lang="cs-CZ" sz="1400">
                <a:solidFill>
                  <a:prstClr val="black"/>
                </a:solidFill>
                <a:latin typeface="Arial" pitchFamily="34" charset="0"/>
                <a:cs typeface="Arial" pitchFamily="34" charset="0"/>
              </a:rPr>
              <a:t>jako předpoklad týkající se složitějších experimentálních uspořádání. Exaktní otestování aditivity více pokusných faktorů je procedura poměrně náročná na experimentální design vyvážený co do počtu opakování. Je rovněž obtížné testovat interakci na nestandardních datech, neboť případná transformace může změnit charakter odchylek původních dat od hodnoceného modelu ANOVA.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2627"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82628" name="Text Box 3"/>
          <p:cNvSpPr txBox="1">
            <a:spLocks noChangeArrowheads="1"/>
          </p:cNvSpPr>
          <p:nvPr/>
        </p:nvSpPr>
        <p:spPr bwMode="auto">
          <a:xfrm>
            <a:off x="0" y="914400"/>
            <a:ext cx="91440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282629" name="text 78"/>
          <p:cNvSpPr txBox="1">
            <a:spLocks noChangeArrowheads="1"/>
          </p:cNvSpPr>
          <p:nvPr/>
        </p:nvSpPr>
        <p:spPr bwMode="auto">
          <a:xfrm>
            <a:off x="179388" y="1027113"/>
            <a:ext cx="8783637" cy="457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Omezení aplikace ANOVA lze řešit</a:t>
            </a:r>
          </a:p>
        </p:txBody>
      </p:sp>
      <p:sp>
        <p:nvSpPr>
          <p:cNvPr id="282630" name="Text Box 5"/>
          <p:cNvSpPr txBox="1">
            <a:spLocks noChangeArrowheads="1"/>
          </p:cNvSpPr>
          <p:nvPr/>
        </p:nvSpPr>
        <p:spPr bwMode="auto">
          <a:xfrm>
            <a:off x="466725" y="1541463"/>
            <a:ext cx="4029075" cy="10953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b="1">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Chybějící data.</a:t>
            </a:r>
            <a:r>
              <a:rPr lang="cs-CZ" sz="1400">
                <a:solidFill>
                  <a:prstClr val="black"/>
                </a:solidFill>
                <a:latin typeface="Arial" pitchFamily="34" charset="0"/>
                <a:cs typeface="Arial" pitchFamily="34" charset="0"/>
              </a:rPr>
              <a:t> Vážným problémem jsou chybějící údaje o celé skupině kombinací testovaných látek, například u faktoriálních pokusů, kdy je znemožněno hodnocení experimentu jako celku.</a:t>
            </a:r>
          </a:p>
        </p:txBody>
      </p:sp>
      <p:sp>
        <p:nvSpPr>
          <p:cNvPr id="282631" name="Text Box 6"/>
          <p:cNvSpPr txBox="1">
            <a:spLocks noChangeArrowheads="1"/>
          </p:cNvSpPr>
          <p:nvPr/>
        </p:nvSpPr>
        <p:spPr bwMode="auto">
          <a:xfrm>
            <a:off x="466725" y="2690813"/>
            <a:ext cx="4029075" cy="1743075"/>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Různé počty opakování</a:t>
            </a:r>
            <a:r>
              <a:rPr lang="cs-CZ" sz="1400">
                <a:solidFill>
                  <a:prstClr val="black"/>
                </a:solidFill>
                <a:latin typeface="Arial" pitchFamily="34" charset="0"/>
                <a:cs typeface="Arial" pitchFamily="34" charset="0"/>
              </a:rPr>
              <a:t> Jde o typický jev pro experimentální datové soubory. Při různých počtech opakování v experimentálních variantách jsou testy ANOVA citlivější na nenormalitu dat. Pokud jsou počty opakování zcela odlišné(až na řádové rozdíly), je nutno použít neparametrické techniky nebo analýzu rozptylu nevyvážených pokusů.</a:t>
            </a:r>
          </a:p>
        </p:txBody>
      </p:sp>
      <p:sp>
        <p:nvSpPr>
          <p:cNvPr id="282632" name="Text Box 7"/>
          <p:cNvSpPr txBox="1">
            <a:spLocks noChangeArrowheads="1"/>
          </p:cNvSpPr>
          <p:nvPr/>
        </p:nvSpPr>
        <p:spPr bwMode="auto">
          <a:xfrm>
            <a:off x="4810125" y="1555750"/>
            <a:ext cx="3895725" cy="10668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Nehomogenita rozptylu.</a:t>
            </a:r>
            <a:r>
              <a:rPr lang="cs-CZ" sz="1400">
                <a:solidFill>
                  <a:prstClr val="black"/>
                </a:solidFill>
                <a:latin typeface="Arial" pitchFamily="34" charset="0"/>
                <a:cs typeface="Arial" pitchFamily="34" charset="0"/>
              </a:rPr>
              <a:t> Velmi častý nedostatek experimentálních dat, často související s nenormalitou rozložení nebo s odlehlými hodnotami.</a:t>
            </a:r>
          </a:p>
        </p:txBody>
      </p:sp>
      <p:sp>
        <p:nvSpPr>
          <p:cNvPr id="282633" name="Text Box 8"/>
          <p:cNvSpPr txBox="1">
            <a:spLocks noChangeArrowheads="1"/>
          </p:cNvSpPr>
          <p:nvPr/>
        </p:nvSpPr>
        <p:spPr bwMode="auto">
          <a:xfrm>
            <a:off x="466725" y="4510088"/>
            <a:ext cx="4029075" cy="633412"/>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Odlehlé hodnoty.</a:t>
            </a:r>
            <a:r>
              <a:rPr lang="cs-CZ" sz="1400">
                <a:solidFill>
                  <a:prstClr val="black"/>
                </a:solidFill>
                <a:latin typeface="Arial" pitchFamily="34" charset="0"/>
                <a:cs typeface="Arial" pitchFamily="34" charset="0"/>
              </a:rPr>
              <a:t> Ojedinělé odlehlé hodnoty musí být před parametrickou analýzou rozptylu vyloučeny.</a:t>
            </a:r>
          </a:p>
        </p:txBody>
      </p:sp>
      <p:sp>
        <p:nvSpPr>
          <p:cNvPr id="282634" name="Text Box 9"/>
          <p:cNvSpPr txBox="1">
            <a:spLocks noChangeArrowheads="1"/>
          </p:cNvSpPr>
          <p:nvPr/>
        </p:nvSpPr>
        <p:spPr bwMode="auto">
          <a:xfrm>
            <a:off x="466725" y="5210175"/>
            <a:ext cx="4029075" cy="1143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Nedostatek nezávislosti mezi rezidui modelu.</a:t>
            </a:r>
            <a:r>
              <a:rPr lang="cs-CZ" sz="1400">
                <a:solidFill>
                  <a:prstClr val="black"/>
                </a:solidFill>
                <a:latin typeface="Arial" pitchFamily="34" charset="0"/>
                <a:cs typeface="Arial" pitchFamily="34" charset="0"/>
              </a:rPr>
              <a:t> Jde o závažný nedostatek, zkreslující výsledek F-testu. Velmi často je tato skutečnost důsledkem špatného provedení nebo naplánování experimentu.</a:t>
            </a:r>
          </a:p>
        </p:txBody>
      </p:sp>
      <p:sp>
        <p:nvSpPr>
          <p:cNvPr id="282635" name="Text Box 10"/>
          <p:cNvSpPr txBox="1">
            <a:spLocks noChangeArrowheads="1"/>
          </p:cNvSpPr>
          <p:nvPr/>
        </p:nvSpPr>
        <p:spPr bwMode="auto">
          <a:xfrm>
            <a:off x="4810125" y="2667000"/>
            <a:ext cx="3895725" cy="7620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Nenormalita dat.</a:t>
            </a:r>
            <a:r>
              <a:rPr lang="cs-CZ" sz="1400">
                <a:solidFill>
                  <a:prstClr val="black"/>
                </a:solidFill>
                <a:latin typeface="Arial" pitchFamily="34" charset="0"/>
                <a:cs typeface="Arial" pitchFamily="34" charset="0"/>
              </a:rPr>
              <a:t> I v tomto případě lz situaci upravit vyloučením odlehlých hodnot nebo normalizující transformací.</a:t>
            </a:r>
          </a:p>
        </p:txBody>
      </p:sp>
      <p:sp>
        <p:nvSpPr>
          <p:cNvPr id="282636" name="Text Box 11"/>
          <p:cNvSpPr txBox="1">
            <a:spLocks noChangeArrowheads="1"/>
          </p:cNvSpPr>
          <p:nvPr/>
        </p:nvSpPr>
        <p:spPr bwMode="auto">
          <a:xfrm>
            <a:off x="4810125" y="3514725"/>
            <a:ext cx="3895725" cy="1752600"/>
          </a:xfrm>
          <a:prstGeom prst="rect">
            <a:avLst/>
          </a:prstGeom>
          <a:noFill/>
          <a:ln w="9525" cap="rnd">
            <a:solidFill>
              <a:srgbClr val="000000"/>
            </a:solidFill>
            <a:prstDash val="sysDot"/>
            <a:miter lim="800000"/>
            <a:headEnd/>
            <a:tailEnd/>
          </a:ln>
        </p:spPr>
        <p:txBody>
          <a:bodyPr lIns="180000" tIns="18000" rIns="0" bIns="0" anchor="ctr"/>
          <a:lstStyle/>
          <a:p>
            <a:pPr eaLnBrk="0" fontAlgn="base" hangingPunct="0">
              <a:spcBef>
                <a:spcPct val="0"/>
              </a:spcBef>
              <a:spcAft>
                <a:spcPct val="0"/>
              </a:spcAft>
              <a:buFontTx/>
              <a:buChar char="•"/>
            </a:pPr>
            <a:r>
              <a:rPr lang="cs-CZ" sz="1400">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Neaditivita kombinovaného vlivu více pokusných</a:t>
            </a:r>
            <a:r>
              <a:rPr lang="cs-CZ" sz="1400" u="sng">
                <a:solidFill>
                  <a:prstClr val="black"/>
                </a:solidFill>
                <a:latin typeface="Arial" pitchFamily="34" charset="0"/>
                <a:cs typeface="Arial" pitchFamily="34" charset="0"/>
              </a:rPr>
              <a:t> </a:t>
            </a:r>
            <a:r>
              <a:rPr lang="cs-CZ" sz="1400" b="1" u="sng">
                <a:solidFill>
                  <a:prstClr val="black"/>
                </a:solidFill>
                <a:latin typeface="Arial" pitchFamily="34" charset="0"/>
                <a:cs typeface="Arial" pitchFamily="34" charset="0"/>
              </a:rPr>
              <a:t>zásahů.</a:t>
            </a:r>
            <a:r>
              <a:rPr lang="cs-CZ" sz="1400">
                <a:solidFill>
                  <a:prstClr val="black"/>
                </a:solidFill>
                <a:latin typeface="Arial" pitchFamily="34" charset="0"/>
                <a:cs typeface="Arial" pitchFamily="34" charset="0"/>
              </a:rPr>
              <a:t> Tuto situaci lze testovat jednak speciálními testy aditivity nebo přímo F testem kontrolujícím významnost vlivu interakce pokusných zásahů. Při významné interakci je nutné prozkoumat především její charakter ve vhodném experimentálním uspořádání.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7285" name="Rectangle 2"/>
          <p:cNvSpPr>
            <a:spLocks noGrp="1" noChangeArrowheads="1"/>
          </p:cNvSpPr>
          <p:nvPr>
            <p:ph type="title" idx="4294967295"/>
          </p:nvPr>
        </p:nvSpPr>
        <p:spPr>
          <a:xfrm>
            <a:off x="990600" y="115888"/>
            <a:ext cx="7772400" cy="762000"/>
          </a:xfrm>
          <a:noFill/>
        </p:spPr>
        <p:txBody>
          <a:bodyPr anchor="ctr"/>
          <a:lstStyle/>
          <a:p>
            <a:r>
              <a:rPr lang="cs-CZ" smtClean="0"/>
              <a:t>Modely analýzy rozptylu</a:t>
            </a:r>
          </a:p>
        </p:txBody>
      </p:sp>
      <p:sp>
        <p:nvSpPr>
          <p:cNvPr id="97286" name="Text Box 3"/>
          <p:cNvSpPr txBox="1">
            <a:spLocks noChangeArrowheads="1"/>
          </p:cNvSpPr>
          <p:nvPr/>
        </p:nvSpPr>
        <p:spPr bwMode="auto">
          <a:xfrm>
            <a:off x="533400" y="838200"/>
            <a:ext cx="3619500" cy="38100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7287" name="text 78"/>
          <p:cNvSpPr txBox="1">
            <a:spLocks noChangeArrowheads="1"/>
          </p:cNvSpPr>
          <p:nvPr/>
        </p:nvSpPr>
        <p:spPr bwMode="auto">
          <a:xfrm>
            <a:off x="533400" y="903288"/>
            <a:ext cx="36576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 Pevný model</a:t>
            </a:r>
          </a:p>
        </p:txBody>
      </p:sp>
      <p:sp>
        <p:nvSpPr>
          <p:cNvPr id="97288" name="Text Box 5"/>
          <p:cNvSpPr txBox="1">
            <a:spLocks noChangeArrowheads="1"/>
          </p:cNvSpPr>
          <p:nvPr/>
        </p:nvSpPr>
        <p:spPr bwMode="auto">
          <a:xfrm>
            <a:off x="4876800" y="903288"/>
            <a:ext cx="3619500" cy="438150"/>
          </a:xfrm>
          <a:prstGeom prst="rect">
            <a:avLst/>
          </a:prstGeom>
          <a:noFill/>
          <a:ln w="9525">
            <a:noFill/>
            <a:miter lim="800000"/>
            <a:headEnd/>
            <a:tailEnd/>
          </a:ln>
        </p:spPr>
        <p:txBody>
          <a:bodyPr/>
          <a:lstStyle/>
          <a:p>
            <a:pPr eaLnBrk="0" fontAlgn="base" hangingPunct="0">
              <a:spcBef>
                <a:spcPct val="0"/>
              </a:spcBef>
              <a:spcAft>
                <a:spcPct val="0"/>
              </a:spcAft>
            </a:pPr>
            <a:endParaRPr lang="en-GB" sz="2400">
              <a:solidFill>
                <a:prstClr val="white"/>
              </a:solidFill>
              <a:latin typeface="Arial" pitchFamily="34" charset="0"/>
              <a:cs typeface="Arial" pitchFamily="34" charset="0"/>
            </a:endParaRPr>
          </a:p>
        </p:txBody>
      </p:sp>
      <p:sp>
        <p:nvSpPr>
          <p:cNvPr id="97289" name="text 78"/>
          <p:cNvSpPr txBox="1">
            <a:spLocks noChangeArrowheads="1"/>
          </p:cNvSpPr>
          <p:nvPr/>
        </p:nvSpPr>
        <p:spPr bwMode="auto">
          <a:xfrm>
            <a:off x="4951413" y="896938"/>
            <a:ext cx="3581400" cy="3810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Arial" pitchFamily="34" charset="0"/>
                <a:cs typeface="Arial" pitchFamily="34" charset="0"/>
              </a:rPr>
              <a:t>Model II. Náhodný model</a:t>
            </a:r>
          </a:p>
        </p:txBody>
      </p:sp>
      <p:sp>
        <p:nvSpPr>
          <p:cNvPr id="97290" name="text 78"/>
          <p:cNvSpPr txBox="1">
            <a:spLocks noChangeArrowheads="1"/>
          </p:cNvSpPr>
          <p:nvPr/>
        </p:nvSpPr>
        <p:spPr bwMode="auto">
          <a:xfrm>
            <a:off x="1285875" y="1295400"/>
            <a:ext cx="533400"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0</a:t>
            </a:r>
          </a:p>
        </p:txBody>
      </p:sp>
      <p:sp>
        <p:nvSpPr>
          <p:cNvPr id="97291" name="Text Box 8"/>
          <p:cNvSpPr txBox="1">
            <a:spLocks noChangeArrowheads="1"/>
          </p:cNvSpPr>
          <p:nvPr/>
        </p:nvSpPr>
        <p:spPr bwMode="auto">
          <a:xfrm>
            <a:off x="1400175" y="1571625"/>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2" name="Group 9"/>
          <p:cNvGrpSpPr>
            <a:grpSpLocks/>
          </p:cNvGrpSpPr>
          <p:nvPr/>
        </p:nvGrpSpPr>
        <p:grpSpPr bwMode="auto">
          <a:xfrm>
            <a:off x="1181100" y="1724025"/>
            <a:ext cx="123825" cy="1981200"/>
            <a:chOff x="31" y="169"/>
            <a:chExt cx="13" cy="255"/>
          </a:xfrm>
        </p:grpSpPr>
        <p:sp>
          <p:nvSpPr>
            <p:cNvPr id="97379" name="Line 1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0" name="Line 1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81" name="Line 1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293" name="Text Box 13"/>
          <p:cNvSpPr txBox="1">
            <a:spLocks noChangeArrowheads="1"/>
          </p:cNvSpPr>
          <p:nvPr/>
        </p:nvSpPr>
        <p:spPr bwMode="auto">
          <a:xfrm>
            <a:off x="1752600" y="1562100"/>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4" name="text 78"/>
          <p:cNvSpPr txBox="1">
            <a:spLocks noChangeArrowheads="1"/>
          </p:cNvSpPr>
          <p:nvPr/>
        </p:nvSpPr>
        <p:spPr bwMode="auto">
          <a:xfrm>
            <a:off x="19812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2</a:t>
            </a:r>
          </a:p>
        </p:txBody>
      </p:sp>
      <p:sp>
        <p:nvSpPr>
          <p:cNvPr id="97295" name="Text Box 15"/>
          <p:cNvSpPr txBox="1">
            <a:spLocks noChangeArrowheads="1"/>
          </p:cNvSpPr>
          <p:nvPr/>
        </p:nvSpPr>
        <p:spPr bwMode="auto">
          <a:xfrm>
            <a:off x="2095500" y="1571625"/>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6" name="text 78"/>
          <p:cNvSpPr txBox="1">
            <a:spLocks noChangeArrowheads="1"/>
          </p:cNvSpPr>
          <p:nvPr/>
        </p:nvSpPr>
        <p:spPr bwMode="auto">
          <a:xfrm>
            <a:off x="2343150"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3</a:t>
            </a:r>
          </a:p>
        </p:txBody>
      </p:sp>
      <p:sp>
        <p:nvSpPr>
          <p:cNvPr id="97297" name="Text Box 17"/>
          <p:cNvSpPr txBox="1">
            <a:spLocks noChangeArrowheads="1"/>
          </p:cNvSpPr>
          <p:nvPr/>
        </p:nvSpPr>
        <p:spPr bwMode="auto">
          <a:xfrm>
            <a:off x="2447925" y="156210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298" name="text 78"/>
          <p:cNvSpPr txBox="1">
            <a:spLocks noChangeArrowheads="1"/>
          </p:cNvSpPr>
          <p:nvPr/>
        </p:nvSpPr>
        <p:spPr bwMode="auto">
          <a:xfrm>
            <a:off x="2695575" y="1304925"/>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4</a:t>
            </a:r>
          </a:p>
        </p:txBody>
      </p:sp>
      <p:sp>
        <p:nvSpPr>
          <p:cNvPr id="97299" name="Text Box 19"/>
          <p:cNvSpPr txBox="1">
            <a:spLocks noChangeArrowheads="1"/>
          </p:cNvSpPr>
          <p:nvPr/>
        </p:nvSpPr>
        <p:spPr bwMode="auto">
          <a:xfrm>
            <a:off x="2809875" y="1581150"/>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3" name="Group 20"/>
          <p:cNvGrpSpPr>
            <a:grpSpLocks/>
          </p:cNvGrpSpPr>
          <p:nvPr/>
        </p:nvGrpSpPr>
        <p:grpSpPr bwMode="auto">
          <a:xfrm flipH="1">
            <a:off x="3086100" y="1724025"/>
            <a:ext cx="114300" cy="2028825"/>
            <a:chOff x="31" y="169"/>
            <a:chExt cx="13" cy="255"/>
          </a:xfrm>
        </p:grpSpPr>
        <p:sp>
          <p:nvSpPr>
            <p:cNvPr id="97376" name="Line 21"/>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7" name="Line 22"/>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8" name="Line 23"/>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1" name="text 78"/>
          <p:cNvSpPr txBox="1">
            <a:spLocks noChangeArrowheads="1"/>
          </p:cNvSpPr>
          <p:nvPr/>
        </p:nvSpPr>
        <p:spPr bwMode="auto">
          <a:xfrm>
            <a:off x="57531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A</a:t>
            </a:r>
          </a:p>
        </p:txBody>
      </p:sp>
      <p:sp>
        <p:nvSpPr>
          <p:cNvPr id="97302" name="text 78"/>
          <p:cNvSpPr txBox="1">
            <a:spLocks noChangeArrowheads="1"/>
          </p:cNvSpPr>
          <p:nvPr/>
        </p:nvSpPr>
        <p:spPr bwMode="auto">
          <a:xfrm>
            <a:off x="6096000"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B</a:t>
            </a:r>
          </a:p>
        </p:txBody>
      </p:sp>
      <p:sp>
        <p:nvSpPr>
          <p:cNvPr id="97303" name="text 78"/>
          <p:cNvSpPr txBox="1">
            <a:spLocks noChangeArrowheads="1"/>
          </p:cNvSpPr>
          <p:nvPr/>
        </p:nvSpPr>
        <p:spPr bwMode="auto">
          <a:xfrm>
            <a:off x="6448425" y="1319213"/>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C</a:t>
            </a:r>
          </a:p>
        </p:txBody>
      </p:sp>
      <p:sp>
        <p:nvSpPr>
          <p:cNvPr id="97304" name="text 78"/>
          <p:cNvSpPr txBox="1">
            <a:spLocks noChangeArrowheads="1"/>
          </p:cNvSpPr>
          <p:nvPr/>
        </p:nvSpPr>
        <p:spPr bwMode="auto">
          <a:xfrm>
            <a:off x="6810375"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a:t>
            </a:r>
          </a:p>
        </p:txBody>
      </p:sp>
      <p:sp>
        <p:nvSpPr>
          <p:cNvPr id="97305" name="text 78"/>
          <p:cNvSpPr txBox="1">
            <a:spLocks noChangeArrowheads="1"/>
          </p:cNvSpPr>
          <p:nvPr/>
        </p:nvSpPr>
        <p:spPr bwMode="auto">
          <a:xfrm>
            <a:off x="7162800" y="1328738"/>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E</a:t>
            </a:r>
          </a:p>
        </p:txBody>
      </p:sp>
      <p:graphicFrame>
        <p:nvGraphicFramePr>
          <p:cNvPr id="97282" name="Object 29"/>
          <p:cNvGraphicFramePr>
            <a:graphicFrameLocks noChangeAspect="1"/>
          </p:cNvGraphicFramePr>
          <p:nvPr/>
        </p:nvGraphicFramePr>
        <p:xfrm>
          <a:off x="1257300" y="3857625"/>
          <a:ext cx="1924050" cy="485775"/>
        </p:xfrm>
        <a:graphic>
          <a:graphicData uri="http://schemas.openxmlformats.org/presentationml/2006/ole">
            <p:oleObj spid="_x0000_s16386" name="Rovnice" r:id="rId3" imgW="1363680" imgH="352440" progId="Equation.3">
              <p:embed/>
            </p:oleObj>
          </a:graphicData>
        </a:graphic>
      </p:graphicFrame>
      <p:sp>
        <p:nvSpPr>
          <p:cNvPr id="97306" name="Text Box 30"/>
          <p:cNvSpPr txBox="1">
            <a:spLocks noChangeArrowheads="1"/>
          </p:cNvSpPr>
          <p:nvPr/>
        </p:nvSpPr>
        <p:spPr bwMode="auto">
          <a:xfrm>
            <a:off x="5829300" y="1614488"/>
            <a:ext cx="209550" cy="20764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4" name="Group 31"/>
          <p:cNvGrpSpPr>
            <a:grpSpLocks/>
          </p:cNvGrpSpPr>
          <p:nvPr/>
        </p:nvGrpSpPr>
        <p:grpSpPr bwMode="auto">
          <a:xfrm>
            <a:off x="5619750" y="1728788"/>
            <a:ext cx="123825" cy="1981200"/>
            <a:chOff x="31" y="169"/>
            <a:chExt cx="13" cy="255"/>
          </a:xfrm>
        </p:grpSpPr>
        <p:sp>
          <p:nvSpPr>
            <p:cNvPr id="97373" name="Line 32"/>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4" name="Line 33"/>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5" name="Line 34"/>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08" name="Text Box 35"/>
          <p:cNvSpPr txBox="1">
            <a:spLocks noChangeArrowheads="1"/>
          </p:cNvSpPr>
          <p:nvPr/>
        </p:nvSpPr>
        <p:spPr bwMode="auto">
          <a:xfrm>
            <a:off x="6181725" y="1604963"/>
            <a:ext cx="209550" cy="209550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09" name="Text Box 36"/>
          <p:cNvSpPr txBox="1">
            <a:spLocks noChangeArrowheads="1"/>
          </p:cNvSpPr>
          <p:nvPr/>
        </p:nvSpPr>
        <p:spPr bwMode="auto">
          <a:xfrm>
            <a:off x="6524625" y="1614488"/>
            <a:ext cx="209550" cy="20859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0" name="Text Box 37"/>
          <p:cNvSpPr txBox="1">
            <a:spLocks noChangeArrowheads="1"/>
          </p:cNvSpPr>
          <p:nvPr/>
        </p:nvSpPr>
        <p:spPr bwMode="auto">
          <a:xfrm>
            <a:off x="6877050" y="160496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sp>
        <p:nvSpPr>
          <p:cNvPr id="97311" name="Text Box 38"/>
          <p:cNvSpPr txBox="1">
            <a:spLocks noChangeArrowheads="1"/>
          </p:cNvSpPr>
          <p:nvPr/>
        </p:nvSpPr>
        <p:spPr bwMode="auto">
          <a:xfrm>
            <a:off x="7239000" y="1624013"/>
            <a:ext cx="209550" cy="2152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a:p>
            <a:pPr eaLnBrk="0" fontAlgn="base" hangingPunct="0">
              <a:spcBef>
                <a:spcPct val="0"/>
              </a:spcBef>
              <a:spcAft>
                <a:spcPct val="0"/>
              </a:spcAft>
            </a:pPr>
            <a:r>
              <a:rPr lang="cs-CZ" sz="1400" b="1">
                <a:solidFill>
                  <a:prstClr val="black"/>
                </a:solidFill>
                <a:latin typeface="Arial" pitchFamily="34" charset="0"/>
                <a:cs typeface="Arial" pitchFamily="34" charset="0"/>
              </a:rPr>
              <a:t>.</a:t>
            </a:r>
          </a:p>
        </p:txBody>
      </p:sp>
      <p:grpSp>
        <p:nvGrpSpPr>
          <p:cNvPr id="5" name="Group 39"/>
          <p:cNvGrpSpPr>
            <a:grpSpLocks/>
          </p:cNvGrpSpPr>
          <p:nvPr/>
        </p:nvGrpSpPr>
        <p:grpSpPr bwMode="auto">
          <a:xfrm flipH="1">
            <a:off x="7467600" y="1719263"/>
            <a:ext cx="114300" cy="2028825"/>
            <a:chOff x="31" y="169"/>
            <a:chExt cx="13" cy="255"/>
          </a:xfrm>
        </p:grpSpPr>
        <p:sp>
          <p:nvSpPr>
            <p:cNvPr id="97370" name="Line 40"/>
            <p:cNvSpPr>
              <a:spLocks noChangeShapeType="1"/>
            </p:cNvSpPr>
            <p:nvPr/>
          </p:nvSpPr>
          <p:spPr bwMode="auto">
            <a:xfrm>
              <a:off x="31" y="170"/>
              <a:ext cx="0" cy="254"/>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1" name="Line 41"/>
            <p:cNvSpPr>
              <a:spLocks noChangeShapeType="1"/>
            </p:cNvSpPr>
            <p:nvPr/>
          </p:nvSpPr>
          <p:spPr bwMode="auto">
            <a:xfrm>
              <a:off x="31" y="424"/>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72" name="Line 42"/>
            <p:cNvSpPr>
              <a:spLocks noChangeShapeType="1"/>
            </p:cNvSpPr>
            <p:nvPr/>
          </p:nvSpPr>
          <p:spPr bwMode="auto">
            <a:xfrm>
              <a:off x="31" y="169"/>
              <a:ext cx="13"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graphicFrame>
        <p:nvGraphicFramePr>
          <p:cNvPr id="97283" name="Object 43"/>
          <p:cNvGraphicFramePr>
            <a:graphicFrameLocks noChangeAspect="1"/>
          </p:cNvGraphicFramePr>
          <p:nvPr/>
        </p:nvGraphicFramePr>
        <p:xfrm>
          <a:off x="5667375" y="3824288"/>
          <a:ext cx="1924050" cy="519112"/>
        </p:xfrm>
        <a:graphic>
          <a:graphicData uri="http://schemas.openxmlformats.org/presentationml/2006/ole">
            <p:oleObj spid="_x0000_s16387" name="Rovnice" r:id="rId4" imgW="1362240" imgH="352440" progId="Equation.3">
              <p:embed/>
            </p:oleObj>
          </a:graphicData>
        </a:graphic>
      </p:graphicFrame>
      <p:sp>
        <p:nvSpPr>
          <p:cNvPr id="97313" name="text 78"/>
          <p:cNvSpPr txBox="1">
            <a:spLocks noChangeArrowheads="1"/>
          </p:cNvSpPr>
          <p:nvPr/>
        </p:nvSpPr>
        <p:spPr bwMode="auto">
          <a:xfrm>
            <a:off x="1638300" y="1295400"/>
            <a:ext cx="485775" cy="48577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97314" name="Line 45"/>
          <p:cNvSpPr>
            <a:spLocks noChangeShapeType="1"/>
          </p:cNvSpPr>
          <p:nvPr/>
        </p:nvSpPr>
        <p:spPr bwMode="auto">
          <a:xfrm flipH="1">
            <a:off x="1219200" y="4543425"/>
            <a:ext cx="0" cy="16002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5" name="Line 46"/>
          <p:cNvSpPr>
            <a:spLocks noChangeShapeType="1"/>
          </p:cNvSpPr>
          <p:nvPr/>
        </p:nvSpPr>
        <p:spPr bwMode="auto">
          <a:xfrm flipH="1">
            <a:off x="221932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6" name="Line 47"/>
          <p:cNvSpPr>
            <a:spLocks noChangeShapeType="1"/>
          </p:cNvSpPr>
          <p:nvPr/>
        </p:nvSpPr>
        <p:spPr bwMode="auto">
          <a:xfrm>
            <a:off x="1228725" y="6134100"/>
            <a:ext cx="2463800" cy="1588"/>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7" name="Line 48"/>
          <p:cNvSpPr>
            <a:spLocks noChangeShapeType="1"/>
          </p:cNvSpPr>
          <p:nvPr/>
        </p:nvSpPr>
        <p:spPr bwMode="auto">
          <a:xfrm flipH="1">
            <a:off x="17526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18" name="Rectangle 49"/>
          <p:cNvSpPr>
            <a:spLocks noChangeArrowheads="1"/>
          </p:cNvSpPr>
          <p:nvPr/>
        </p:nvSpPr>
        <p:spPr bwMode="auto">
          <a:xfrm>
            <a:off x="1228725" y="6149975"/>
            <a:ext cx="523875"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X0</a:t>
            </a:r>
          </a:p>
        </p:txBody>
      </p:sp>
      <p:sp>
        <p:nvSpPr>
          <p:cNvPr id="97319" name="Rectangle 50"/>
          <p:cNvSpPr>
            <a:spLocks noChangeArrowheads="1"/>
          </p:cNvSpPr>
          <p:nvPr/>
        </p:nvSpPr>
        <p:spPr bwMode="auto">
          <a:xfrm>
            <a:off x="1657350" y="6157913"/>
            <a:ext cx="5524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X1</a:t>
            </a:r>
          </a:p>
        </p:txBody>
      </p:sp>
      <p:sp>
        <p:nvSpPr>
          <p:cNvPr id="97320" name="Rectangle 51"/>
          <p:cNvSpPr>
            <a:spLocks noChangeArrowheads="1"/>
          </p:cNvSpPr>
          <p:nvPr/>
        </p:nvSpPr>
        <p:spPr bwMode="auto">
          <a:xfrm>
            <a:off x="2114550" y="6149975"/>
            <a:ext cx="62865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X2</a:t>
            </a:r>
          </a:p>
        </p:txBody>
      </p:sp>
      <p:sp>
        <p:nvSpPr>
          <p:cNvPr id="97321" name="Line 52"/>
          <p:cNvSpPr>
            <a:spLocks noChangeShapeType="1"/>
          </p:cNvSpPr>
          <p:nvPr/>
        </p:nvSpPr>
        <p:spPr bwMode="auto">
          <a:xfrm flipH="1">
            <a:off x="3152775" y="6070600"/>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2" name="Line 53"/>
          <p:cNvSpPr>
            <a:spLocks noChangeShapeType="1"/>
          </p:cNvSpPr>
          <p:nvPr/>
        </p:nvSpPr>
        <p:spPr bwMode="auto">
          <a:xfrm flipH="1">
            <a:off x="268605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3" name="Rectangle 54"/>
          <p:cNvSpPr>
            <a:spLocks noChangeArrowheads="1"/>
          </p:cNvSpPr>
          <p:nvPr/>
        </p:nvSpPr>
        <p:spPr bwMode="auto">
          <a:xfrm>
            <a:off x="25908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X3</a:t>
            </a:r>
          </a:p>
        </p:txBody>
      </p:sp>
      <p:sp>
        <p:nvSpPr>
          <p:cNvPr id="97324" name="Rectangle 55"/>
          <p:cNvSpPr>
            <a:spLocks noChangeArrowheads="1"/>
          </p:cNvSpPr>
          <p:nvPr/>
        </p:nvSpPr>
        <p:spPr bwMode="auto">
          <a:xfrm>
            <a:off x="3048000" y="6149975"/>
            <a:ext cx="533400" cy="374650"/>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X4</a:t>
            </a:r>
          </a:p>
        </p:txBody>
      </p:sp>
      <p:sp>
        <p:nvSpPr>
          <p:cNvPr id="97325" name="Rectangle 56"/>
          <p:cNvSpPr>
            <a:spLocks noChangeArrowheads="1"/>
          </p:cNvSpPr>
          <p:nvPr/>
        </p:nvSpPr>
        <p:spPr bwMode="auto">
          <a:xfrm>
            <a:off x="762000" y="4238625"/>
            <a:ext cx="330200" cy="3746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26" name="Line 57"/>
          <p:cNvSpPr>
            <a:spLocks noChangeShapeType="1"/>
          </p:cNvSpPr>
          <p:nvPr/>
        </p:nvSpPr>
        <p:spPr bwMode="auto">
          <a:xfrm flipH="1">
            <a:off x="1333500" y="6080125"/>
            <a:ext cx="1588" cy="10160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27" name="Rectangle 58"/>
          <p:cNvSpPr>
            <a:spLocks noChangeArrowheads="1"/>
          </p:cNvSpPr>
          <p:nvPr/>
        </p:nvSpPr>
        <p:spPr bwMode="auto">
          <a:xfrm>
            <a:off x="1190625" y="49895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8" name="Rectangle 59"/>
          <p:cNvSpPr>
            <a:spLocks noChangeArrowheads="1"/>
          </p:cNvSpPr>
          <p:nvPr/>
        </p:nvSpPr>
        <p:spPr bwMode="auto">
          <a:xfrm>
            <a:off x="1619250" y="4870450"/>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29" name="Rectangle 60"/>
          <p:cNvSpPr>
            <a:spLocks noChangeArrowheads="1"/>
          </p:cNvSpPr>
          <p:nvPr/>
        </p:nvSpPr>
        <p:spPr bwMode="auto">
          <a:xfrm>
            <a:off x="2057400" y="4786313"/>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0" name="Rectangle 61"/>
          <p:cNvSpPr>
            <a:spLocks noChangeArrowheads="1"/>
          </p:cNvSpPr>
          <p:nvPr/>
        </p:nvSpPr>
        <p:spPr bwMode="auto">
          <a:xfrm>
            <a:off x="2547938" y="4637088"/>
            <a:ext cx="381000" cy="1077912"/>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1" name="Rectangle 62"/>
          <p:cNvSpPr>
            <a:spLocks noChangeArrowheads="1"/>
          </p:cNvSpPr>
          <p:nvPr/>
        </p:nvSpPr>
        <p:spPr bwMode="auto">
          <a:xfrm>
            <a:off x="3019425" y="4384675"/>
            <a:ext cx="381000" cy="1077913"/>
          </a:xfrm>
          <a:prstGeom prst="rect">
            <a:avLst/>
          </a:prstGeom>
          <a:noFill/>
          <a:ln w="9525">
            <a:noFill/>
            <a:miter lim="800000"/>
            <a:headEnd/>
            <a:tailEnd/>
          </a:ln>
        </p:spPr>
        <p:txBody>
          <a:bodyPr>
            <a:spAutoFit/>
          </a:bodyPr>
          <a:lstStyle/>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a:p>
            <a:pPr fontAlgn="base">
              <a:lnSpc>
                <a:spcPct val="30000"/>
              </a:lnSpc>
              <a:spcBef>
                <a:spcPct val="50000"/>
              </a:spcBef>
              <a:spcAft>
                <a:spcPct val="0"/>
              </a:spcAft>
            </a:pPr>
            <a:r>
              <a:rPr lang="cs-CZ" sz="2400" b="1">
                <a:solidFill>
                  <a:prstClr val="black"/>
                </a:solidFill>
                <a:latin typeface="Arial" pitchFamily="34" charset="0"/>
                <a:cs typeface="Arial" pitchFamily="34" charset="0"/>
              </a:rPr>
              <a:t>.</a:t>
            </a:r>
          </a:p>
        </p:txBody>
      </p:sp>
      <p:sp>
        <p:nvSpPr>
          <p:cNvPr id="97332" name="Line 63"/>
          <p:cNvSpPr>
            <a:spLocks noChangeShapeType="1"/>
          </p:cNvSpPr>
          <p:nvPr/>
        </p:nvSpPr>
        <p:spPr bwMode="auto">
          <a:xfrm>
            <a:off x="5638800" y="4467225"/>
            <a:ext cx="0" cy="167640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3" name="Line 64"/>
          <p:cNvSpPr>
            <a:spLocks noChangeShapeType="1"/>
          </p:cNvSpPr>
          <p:nvPr/>
        </p:nvSpPr>
        <p:spPr bwMode="auto">
          <a:xfrm>
            <a:off x="5638800" y="6135688"/>
            <a:ext cx="2771775" cy="0"/>
          </a:xfrm>
          <a:prstGeom prst="line">
            <a:avLst/>
          </a:prstGeom>
          <a:noFill/>
          <a:ln w="222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4" name="Line 65"/>
          <p:cNvSpPr>
            <a:spLocks noChangeShapeType="1"/>
          </p:cNvSpPr>
          <p:nvPr/>
        </p:nvSpPr>
        <p:spPr bwMode="auto">
          <a:xfrm flipH="1">
            <a:off x="64770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5" name="Rectangle 66"/>
          <p:cNvSpPr>
            <a:spLocks noChangeArrowheads="1"/>
          </p:cNvSpPr>
          <p:nvPr/>
        </p:nvSpPr>
        <p:spPr bwMode="auto">
          <a:xfrm>
            <a:off x="5886450" y="6072188"/>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A</a:t>
            </a:r>
          </a:p>
        </p:txBody>
      </p:sp>
      <p:sp>
        <p:nvSpPr>
          <p:cNvPr id="97336" name="Rectangle 67"/>
          <p:cNvSpPr>
            <a:spLocks noChangeArrowheads="1"/>
          </p:cNvSpPr>
          <p:nvPr/>
        </p:nvSpPr>
        <p:spPr bwMode="auto">
          <a:xfrm>
            <a:off x="6338888"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B</a:t>
            </a:r>
          </a:p>
        </p:txBody>
      </p:sp>
      <p:sp>
        <p:nvSpPr>
          <p:cNvPr id="97337" name="Rectangle 68"/>
          <p:cNvSpPr>
            <a:spLocks noChangeArrowheads="1"/>
          </p:cNvSpPr>
          <p:nvPr/>
        </p:nvSpPr>
        <p:spPr bwMode="auto">
          <a:xfrm>
            <a:off x="6767513"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C</a:t>
            </a:r>
          </a:p>
        </p:txBody>
      </p:sp>
      <p:sp>
        <p:nvSpPr>
          <p:cNvPr id="97338" name="Line 69"/>
          <p:cNvSpPr>
            <a:spLocks noChangeShapeType="1"/>
          </p:cNvSpPr>
          <p:nvPr/>
        </p:nvSpPr>
        <p:spPr bwMode="auto">
          <a:xfrm flipH="1">
            <a:off x="7877175"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39" name="Line 70"/>
          <p:cNvSpPr>
            <a:spLocks noChangeShapeType="1"/>
          </p:cNvSpPr>
          <p:nvPr/>
        </p:nvSpPr>
        <p:spPr bwMode="auto">
          <a:xfrm flipH="1">
            <a:off x="741045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0" name="Rectangle 71"/>
          <p:cNvSpPr>
            <a:spLocks noChangeArrowheads="1"/>
          </p:cNvSpPr>
          <p:nvPr/>
        </p:nvSpPr>
        <p:spPr bwMode="auto">
          <a:xfrm>
            <a:off x="7239000"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D</a:t>
            </a:r>
          </a:p>
        </p:txBody>
      </p:sp>
      <p:sp>
        <p:nvSpPr>
          <p:cNvPr id="97341" name="Rectangle 72"/>
          <p:cNvSpPr>
            <a:spLocks noChangeArrowheads="1"/>
          </p:cNvSpPr>
          <p:nvPr/>
        </p:nvSpPr>
        <p:spPr bwMode="auto">
          <a:xfrm>
            <a:off x="7705725" y="6081713"/>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E</a:t>
            </a:r>
          </a:p>
        </p:txBody>
      </p:sp>
      <p:sp>
        <p:nvSpPr>
          <p:cNvPr id="97342" name="Rectangle 73"/>
          <p:cNvSpPr>
            <a:spLocks noChangeArrowheads="1"/>
          </p:cNvSpPr>
          <p:nvPr/>
        </p:nvSpPr>
        <p:spPr bwMode="auto">
          <a:xfrm>
            <a:off x="5181600" y="4238625"/>
            <a:ext cx="371475" cy="3143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Y</a:t>
            </a:r>
          </a:p>
        </p:txBody>
      </p:sp>
      <p:sp>
        <p:nvSpPr>
          <p:cNvPr id="97343" name="Line 74"/>
          <p:cNvSpPr>
            <a:spLocks noChangeShapeType="1"/>
          </p:cNvSpPr>
          <p:nvPr/>
        </p:nvSpPr>
        <p:spPr bwMode="auto">
          <a:xfrm flipH="1">
            <a:off x="6057900" y="6072188"/>
            <a:ext cx="0" cy="85725"/>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44" name="Rectangle 75" descr="Tmavý šikmo nahoru"/>
          <p:cNvSpPr>
            <a:spLocks noChangeArrowheads="1"/>
          </p:cNvSpPr>
          <p:nvPr/>
        </p:nvSpPr>
        <p:spPr bwMode="auto">
          <a:xfrm>
            <a:off x="5905500" y="5400675"/>
            <a:ext cx="304800" cy="7239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6" name="Group 76"/>
          <p:cNvGrpSpPr>
            <a:grpSpLocks/>
          </p:cNvGrpSpPr>
          <p:nvPr/>
        </p:nvGrpSpPr>
        <p:grpSpPr bwMode="auto">
          <a:xfrm>
            <a:off x="5991225" y="5176838"/>
            <a:ext cx="114300" cy="371475"/>
            <a:chOff x="584" y="504"/>
            <a:chExt cx="12" cy="39"/>
          </a:xfrm>
        </p:grpSpPr>
        <p:sp>
          <p:nvSpPr>
            <p:cNvPr id="97367" name="Line 7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8" name="Line 7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9" name="Line 7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6" name="Rectangle 80" descr="Tmavý šikmo nahoru"/>
          <p:cNvSpPr>
            <a:spLocks noChangeArrowheads="1"/>
          </p:cNvSpPr>
          <p:nvPr/>
        </p:nvSpPr>
        <p:spPr bwMode="auto">
          <a:xfrm>
            <a:off x="6324600" y="5210175"/>
            <a:ext cx="304800" cy="91440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7" name="Group 81"/>
          <p:cNvGrpSpPr>
            <a:grpSpLocks/>
          </p:cNvGrpSpPr>
          <p:nvPr/>
        </p:nvGrpSpPr>
        <p:grpSpPr bwMode="auto">
          <a:xfrm>
            <a:off x="6400800" y="4995863"/>
            <a:ext cx="114300" cy="371475"/>
            <a:chOff x="584" y="504"/>
            <a:chExt cx="12" cy="39"/>
          </a:xfrm>
        </p:grpSpPr>
        <p:sp>
          <p:nvSpPr>
            <p:cNvPr id="97364" name="Line 8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5" name="Line 8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6" name="Line 8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48" name="Rectangle 85" descr="Tmavý šikmo nahoru"/>
          <p:cNvSpPr>
            <a:spLocks noChangeArrowheads="1"/>
          </p:cNvSpPr>
          <p:nvPr/>
        </p:nvSpPr>
        <p:spPr bwMode="auto">
          <a:xfrm>
            <a:off x="6781800" y="5010150"/>
            <a:ext cx="304800" cy="111442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8" name="Group 86"/>
          <p:cNvGrpSpPr>
            <a:grpSpLocks/>
          </p:cNvGrpSpPr>
          <p:nvPr/>
        </p:nvGrpSpPr>
        <p:grpSpPr bwMode="auto">
          <a:xfrm>
            <a:off x="6877050" y="4795838"/>
            <a:ext cx="114300" cy="371475"/>
            <a:chOff x="584" y="504"/>
            <a:chExt cx="12" cy="39"/>
          </a:xfrm>
        </p:grpSpPr>
        <p:sp>
          <p:nvSpPr>
            <p:cNvPr id="97361" name="Line 8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2" name="Line 8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3" name="Line 8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0" name="Rectangle 90" descr="Tmavý šikmo nahoru"/>
          <p:cNvSpPr>
            <a:spLocks noChangeArrowheads="1"/>
          </p:cNvSpPr>
          <p:nvPr/>
        </p:nvSpPr>
        <p:spPr bwMode="auto">
          <a:xfrm>
            <a:off x="7248525" y="5486400"/>
            <a:ext cx="304800" cy="638175"/>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9" name="Group 91"/>
          <p:cNvGrpSpPr>
            <a:grpSpLocks/>
          </p:cNvGrpSpPr>
          <p:nvPr/>
        </p:nvGrpSpPr>
        <p:grpSpPr bwMode="auto">
          <a:xfrm>
            <a:off x="7343775" y="5281613"/>
            <a:ext cx="114300" cy="371475"/>
            <a:chOff x="584" y="504"/>
            <a:chExt cx="12" cy="39"/>
          </a:xfrm>
        </p:grpSpPr>
        <p:sp>
          <p:nvSpPr>
            <p:cNvPr id="97358" name="Line 92"/>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9" name="Line 93"/>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60" name="Line 94"/>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2" name="Rectangle 95" descr="Tmavý šikmo nahoru"/>
          <p:cNvSpPr>
            <a:spLocks noChangeArrowheads="1"/>
          </p:cNvSpPr>
          <p:nvPr/>
        </p:nvSpPr>
        <p:spPr bwMode="auto">
          <a:xfrm>
            <a:off x="7715250" y="5153025"/>
            <a:ext cx="304800" cy="971550"/>
          </a:xfrm>
          <a:prstGeom prst="rect">
            <a:avLst/>
          </a:prstGeom>
          <a:pattFill prst="dkUpDiag">
            <a:fgClr>
              <a:srgbClr val="0000FF"/>
            </a:fgClr>
            <a:bgClr>
              <a:srgbClr val="FFFFFF"/>
            </a:bgClr>
          </a:patt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10" name="Group 96"/>
          <p:cNvGrpSpPr>
            <a:grpSpLocks/>
          </p:cNvGrpSpPr>
          <p:nvPr/>
        </p:nvGrpSpPr>
        <p:grpSpPr bwMode="auto">
          <a:xfrm>
            <a:off x="7810500" y="4948238"/>
            <a:ext cx="114300" cy="371475"/>
            <a:chOff x="584" y="504"/>
            <a:chExt cx="12" cy="39"/>
          </a:xfrm>
        </p:grpSpPr>
        <p:sp>
          <p:nvSpPr>
            <p:cNvPr id="97355" name="Line 97"/>
            <p:cNvSpPr>
              <a:spLocks noChangeShapeType="1"/>
            </p:cNvSpPr>
            <p:nvPr/>
          </p:nvSpPr>
          <p:spPr bwMode="auto">
            <a:xfrm>
              <a:off x="590" y="504"/>
              <a:ext cx="0" cy="39"/>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6" name="Line 98"/>
            <p:cNvSpPr>
              <a:spLocks noChangeShapeType="1"/>
            </p:cNvSpPr>
            <p:nvPr/>
          </p:nvSpPr>
          <p:spPr bwMode="auto">
            <a:xfrm rot="-5400000">
              <a:off x="590" y="535"/>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7357" name="Line 99"/>
            <p:cNvSpPr>
              <a:spLocks noChangeShapeType="1"/>
            </p:cNvSpPr>
            <p:nvPr/>
          </p:nvSpPr>
          <p:spPr bwMode="auto">
            <a:xfrm rot="-5400000">
              <a:off x="590" y="499"/>
              <a:ext cx="0" cy="12"/>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97354" name="Line 100"/>
          <p:cNvSpPr>
            <a:spLocks noChangeShapeType="1"/>
          </p:cNvSpPr>
          <p:nvPr/>
        </p:nvSpPr>
        <p:spPr bwMode="auto">
          <a:xfrm>
            <a:off x="6934200" y="6081713"/>
            <a:ext cx="0" cy="90487"/>
          </a:xfrm>
          <a:prstGeom prst="line">
            <a:avLst/>
          </a:prstGeom>
          <a:noFill/>
          <a:ln w="1905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8310" name="Rectangle 2"/>
          <p:cNvSpPr>
            <a:spLocks noGrp="1" noChangeArrowheads="1"/>
          </p:cNvSpPr>
          <p:nvPr>
            <p:ph type="title" idx="4294967295"/>
          </p:nvPr>
        </p:nvSpPr>
        <p:spPr>
          <a:noFill/>
        </p:spPr>
        <p:txBody>
          <a:bodyPr anchor="ctr"/>
          <a:lstStyle/>
          <a:p>
            <a:r>
              <a:rPr lang="cs-CZ" smtClean="0"/>
              <a:t>ANOVA – základní výpočet</a:t>
            </a:r>
          </a:p>
        </p:txBody>
      </p:sp>
      <p:sp>
        <p:nvSpPr>
          <p:cNvPr id="98311" name="Rectangle 3"/>
          <p:cNvSpPr>
            <a:spLocks noGrp="1" noChangeArrowheads="1"/>
          </p:cNvSpPr>
          <p:nvPr>
            <p:ph type="body" idx="4294967295"/>
          </p:nvPr>
        </p:nvSpPr>
        <p:spPr>
          <a:xfrm>
            <a:off x="107950" y="1382713"/>
            <a:ext cx="8785225" cy="1223962"/>
          </a:xfrm>
          <a:noFill/>
        </p:spPr>
        <p:txBody>
          <a:bodyPr/>
          <a:lstStyle/>
          <a:p>
            <a:r>
              <a:rPr lang="cs-CZ" sz="1800" smtClean="0"/>
              <a:t>Základním principem ANOVY je porovnání rozptylu připadajícího na:</a:t>
            </a:r>
          </a:p>
          <a:p>
            <a:pPr lvl="1"/>
            <a:r>
              <a:rPr lang="cs-CZ" sz="1500" smtClean="0"/>
              <a:t>Rozdělení dat do skupin (tzv. effect, variance between groups)</a:t>
            </a:r>
          </a:p>
          <a:p>
            <a:pPr lvl="1"/>
            <a:r>
              <a:rPr lang="cs-CZ" sz="1500" smtClean="0"/>
              <a:t>Variabilitu objektů uvnitř skupin (tzv. error, variance within groups), předpokládá se, že jde o náhodnou variabilitu (=error)</a:t>
            </a:r>
          </a:p>
        </p:txBody>
      </p:sp>
      <p:sp>
        <p:nvSpPr>
          <p:cNvPr id="98312" name="AutoShape 4"/>
          <p:cNvSpPr>
            <a:spLocks noChangeArrowheads="1"/>
          </p:cNvSpPr>
          <p:nvPr/>
        </p:nvSpPr>
        <p:spPr bwMode="auto">
          <a:xfrm>
            <a:off x="252413" y="2511425"/>
            <a:ext cx="3024187" cy="1565275"/>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a:pPr>
            <a:r>
              <a:rPr lang="cs-CZ" sz="1400">
                <a:solidFill>
                  <a:prstClr val="black"/>
                </a:solidFill>
                <a:latin typeface="Arial" pitchFamily="34" charset="0"/>
                <a:cs typeface="Arial" pitchFamily="34" charset="0"/>
              </a:rPr>
              <a:t>Variabilita mezi skupinami</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celkový průměr (tzv. grand mean) a průměry v jednotlivých skupinách dat</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skupin (= počet skupin -1)</a:t>
            </a:r>
          </a:p>
        </p:txBody>
      </p:sp>
      <p:sp>
        <p:nvSpPr>
          <p:cNvPr id="98313" name="AutoShape 5"/>
          <p:cNvSpPr>
            <a:spLocks noChangeArrowheads="1"/>
          </p:cNvSpPr>
          <p:nvPr/>
        </p:nvSpPr>
        <p:spPr bwMode="auto">
          <a:xfrm>
            <a:off x="252413" y="4117975"/>
            <a:ext cx="3024187" cy="2138363"/>
          </a:xfrm>
          <a:prstGeom prst="roundRect">
            <a:avLst>
              <a:gd name="adj" fmla="val 16667"/>
            </a:avLst>
          </a:prstGeom>
          <a:noFill/>
          <a:ln w="9525">
            <a:solidFill>
              <a:schemeClr val="tx1"/>
            </a:solidFill>
            <a:round/>
            <a:headEnd/>
            <a:tailEnd/>
          </a:ln>
        </p:spPr>
        <p:txBody>
          <a:bodyPr/>
          <a:lstStyle/>
          <a:p>
            <a:pPr marL="457200" indent="-457200" fontAlgn="base">
              <a:spcBef>
                <a:spcPct val="50000"/>
              </a:spcBef>
              <a:spcAft>
                <a:spcPct val="0"/>
              </a:spcAft>
              <a:buFontTx/>
              <a:buAutoNum type="arabicPeriod" startAt="2"/>
            </a:pPr>
            <a:r>
              <a:rPr lang="cs-CZ" sz="1400">
                <a:solidFill>
                  <a:prstClr val="black"/>
                </a:solidFill>
                <a:latin typeface="Arial" pitchFamily="34" charset="0"/>
                <a:cs typeface="Arial" pitchFamily="34" charset="0"/>
              </a:rPr>
              <a:t>Variabilita uvnitř skupin</a:t>
            </a:r>
          </a:p>
          <a:p>
            <a:pPr marL="457200" indent="-457200" fontAlgn="base">
              <a:spcBef>
                <a:spcPct val="50000"/>
              </a:spcBef>
              <a:spcAft>
                <a:spcPct val="0"/>
              </a:spcAft>
            </a:pPr>
            <a:r>
              <a:rPr lang="cs-CZ" sz="1200">
                <a:solidFill>
                  <a:prstClr val="black"/>
                </a:solidFill>
                <a:latin typeface="Arial" pitchFamily="34" charset="0"/>
                <a:cs typeface="Arial" pitchFamily="34" charset="0"/>
              </a:rPr>
              <a:t>Rozptyl je počítán pro průměry jednotlivých skupin a objekty uvnitř příslušných, celková variabilita je pak sečtena pro všechny skupiny</a:t>
            </a:r>
          </a:p>
          <a:p>
            <a:pPr marL="457200" indent="-457200" fontAlgn="base">
              <a:spcBef>
                <a:spcPct val="50000"/>
              </a:spcBef>
              <a:spcAft>
                <a:spcPct val="0"/>
              </a:spcAft>
            </a:pPr>
            <a:r>
              <a:rPr lang="cs-CZ" sz="1200">
                <a:solidFill>
                  <a:prstClr val="black"/>
                </a:solidFill>
                <a:latin typeface="Arial" pitchFamily="34" charset="0"/>
                <a:cs typeface="Arial" pitchFamily="34" charset="0"/>
              </a:rPr>
              <a:t>Stupně volnosti jsou odvozeny od počtu hodnot (= počet hodnot - počet skupin)</a:t>
            </a:r>
          </a:p>
        </p:txBody>
      </p:sp>
      <p:pic>
        <p:nvPicPr>
          <p:cNvPr id="98314" name="Picture 6" descr="ANOVA"/>
          <p:cNvPicPr>
            <a:picLocks noChangeAspect="1" noChangeArrowheads="1"/>
          </p:cNvPicPr>
          <p:nvPr/>
        </p:nvPicPr>
        <p:blipFill>
          <a:blip r:embed="rId3" cstate="print"/>
          <a:srcRect/>
          <a:stretch>
            <a:fillRect/>
          </a:stretch>
        </p:blipFill>
        <p:spPr bwMode="auto">
          <a:xfrm>
            <a:off x="3419475" y="2349500"/>
            <a:ext cx="3111500" cy="4005263"/>
          </a:xfrm>
          <a:prstGeom prst="rect">
            <a:avLst/>
          </a:prstGeom>
          <a:noFill/>
          <a:ln w="9525">
            <a:noFill/>
            <a:miter lim="800000"/>
            <a:headEnd/>
            <a:tailEnd/>
          </a:ln>
        </p:spPr>
      </p:pic>
      <p:graphicFrame>
        <p:nvGraphicFramePr>
          <p:cNvPr id="98306" name="Object 7"/>
          <p:cNvGraphicFramePr>
            <a:graphicFrameLocks noChangeAspect="1"/>
          </p:cNvGraphicFramePr>
          <p:nvPr/>
        </p:nvGraphicFramePr>
        <p:xfrm>
          <a:off x="4954588" y="3379788"/>
          <a:ext cx="1539875" cy="568325"/>
        </p:xfrm>
        <a:graphic>
          <a:graphicData uri="http://schemas.openxmlformats.org/presentationml/2006/ole">
            <p:oleObj spid="_x0000_s17410" name="Rovnice" r:id="rId4" imgW="583920" imgH="215640" progId="Equation.3">
              <p:embed/>
            </p:oleObj>
          </a:graphicData>
        </a:graphic>
      </p:graphicFrame>
      <p:graphicFrame>
        <p:nvGraphicFramePr>
          <p:cNvPr id="98307" name="Object 8"/>
          <p:cNvGraphicFramePr>
            <a:graphicFrameLocks noChangeAspect="1"/>
          </p:cNvGraphicFramePr>
          <p:nvPr/>
        </p:nvGraphicFramePr>
        <p:xfrm>
          <a:off x="4854575" y="5180013"/>
          <a:ext cx="1673225" cy="568325"/>
        </p:xfrm>
        <a:graphic>
          <a:graphicData uri="http://schemas.openxmlformats.org/presentationml/2006/ole">
            <p:oleObj spid="_x0000_s17411" name="Rovnice" r:id="rId5" imgW="634680" imgH="215640" progId="Equation.3">
              <p:embed/>
            </p:oleObj>
          </a:graphicData>
        </a:graphic>
      </p:graphicFrame>
      <p:sp>
        <p:nvSpPr>
          <p:cNvPr id="98315" name="AutoShape 9"/>
          <p:cNvSpPr>
            <a:spLocks noChangeArrowheads="1"/>
          </p:cNvSpPr>
          <p:nvPr/>
        </p:nvSpPr>
        <p:spPr bwMode="auto">
          <a:xfrm rot="5400000">
            <a:off x="5112544" y="4112419"/>
            <a:ext cx="3529013" cy="288925"/>
          </a:xfrm>
          <a:prstGeom prst="triangle">
            <a:avLst>
              <a:gd name="adj" fmla="val 50000"/>
            </a:avLst>
          </a:prstGeom>
          <a:solidFill>
            <a:srgbClr val="99CCFF"/>
          </a:solidFill>
          <a:ln w="9525">
            <a:solidFill>
              <a:schemeClr val="tx1"/>
            </a:solidFill>
            <a:miter lim="800000"/>
            <a:headEnd/>
            <a:tailEnd/>
          </a:ln>
        </p:spPr>
        <p:txBody>
          <a:bodyPr anchor="ctr">
            <a:spAutoFit/>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98308" name="Object 10"/>
          <p:cNvGraphicFramePr>
            <a:graphicFrameLocks noChangeAspect="1"/>
          </p:cNvGraphicFramePr>
          <p:nvPr/>
        </p:nvGraphicFramePr>
        <p:xfrm>
          <a:off x="7019925" y="2781300"/>
          <a:ext cx="1908175" cy="573088"/>
        </p:xfrm>
        <a:graphic>
          <a:graphicData uri="http://schemas.openxmlformats.org/presentationml/2006/ole">
            <p:oleObj spid="_x0000_s17412" name="Rovnice" r:id="rId6" imgW="1396800" imgH="419040" progId="Equation.3">
              <p:embed/>
            </p:oleObj>
          </a:graphicData>
        </a:graphic>
      </p:graphicFrame>
      <p:sp>
        <p:nvSpPr>
          <p:cNvPr id="98316" name="AutoShape 11"/>
          <p:cNvSpPr>
            <a:spLocks noChangeArrowheads="1"/>
          </p:cNvSpPr>
          <p:nvPr/>
        </p:nvSpPr>
        <p:spPr bwMode="auto">
          <a:xfrm>
            <a:off x="7242175" y="3862388"/>
            <a:ext cx="1643063" cy="1517650"/>
          </a:xfrm>
          <a:prstGeom prst="roundRect">
            <a:avLst>
              <a:gd name="adj" fmla="val 16667"/>
            </a:avLst>
          </a:prstGeom>
          <a:solidFill>
            <a:srgbClr val="DDDDDD"/>
          </a:solidFill>
          <a:ln w="9525">
            <a:solidFill>
              <a:srgbClr val="C0C0C0"/>
            </a:solidFill>
            <a:round/>
            <a:headEnd/>
            <a:tailEnd/>
          </a:ln>
        </p:spPr>
        <p:txBody>
          <a:bodyPr>
            <a:spAutoFit/>
          </a:bodyPr>
          <a:lstStyle/>
          <a:p>
            <a:pPr algn="ctr" fontAlgn="base">
              <a:spcBef>
                <a:spcPct val="50000"/>
              </a:spcBef>
              <a:spcAft>
                <a:spcPct val="0"/>
              </a:spcAft>
            </a:pPr>
            <a:r>
              <a:rPr lang="cs-CZ" sz="1400" u="sng">
                <a:solidFill>
                  <a:prstClr val="black"/>
                </a:solidFill>
                <a:latin typeface="Arial" pitchFamily="34" charset="0"/>
                <a:cs typeface="Arial" pitchFamily="34" charset="0"/>
              </a:rPr>
              <a:t>Výsledný poměr (F) porovnáme s tabulkami F rozložení pro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1</a:t>
            </a:r>
            <a:r>
              <a:rPr lang="cs-CZ" sz="1400" u="sng">
                <a:solidFill>
                  <a:prstClr val="black"/>
                </a:solidFill>
                <a:latin typeface="Arial" pitchFamily="34" charset="0"/>
                <a:cs typeface="Arial" pitchFamily="34" charset="0"/>
              </a:rPr>
              <a:t> a </a:t>
            </a:r>
            <a:r>
              <a:rPr lang="cs-CZ" sz="1400" i="1" u="sng">
                <a:solidFill>
                  <a:prstClr val="black"/>
                </a:solidFill>
                <a:latin typeface="Arial" pitchFamily="34" charset="0"/>
                <a:cs typeface="Arial" pitchFamily="34" charset="0"/>
              </a:rPr>
              <a:t>v</a:t>
            </a:r>
            <a:r>
              <a:rPr lang="cs-CZ" sz="1400" u="sng" baseline="-25000">
                <a:solidFill>
                  <a:prstClr val="black"/>
                </a:solidFill>
                <a:latin typeface="Arial" pitchFamily="34" charset="0"/>
                <a:cs typeface="Arial" pitchFamily="34" charset="0"/>
              </a:rPr>
              <a:t>2</a:t>
            </a:r>
            <a:r>
              <a:rPr lang="cs-CZ" sz="1400" u="sng">
                <a:solidFill>
                  <a:prstClr val="black"/>
                </a:solidFill>
                <a:latin typeface="Arial" pitchFamily="34" charset="0"/>
                <a:cs typeface="Arial" pitchFamily="34" charset="0"/>
              </a:rPr>
              <a:t> stupňů volnosti</a:t>
            </a:r>
          </a:p>
        </p:txBody>
      </p:sp>
      <p:sp>
        <p:nvSpPr>
          <p:cNvPr id="98317" name="Text Box 12"/>
          <p:cNvSpPr txBox="1">
            <a:spLocks noChangeArrowheads="1"/>
          </p:cNvSpPr>
          <p:nvPr/>
        </p:nvSpPr>
        <p:spPr bwMode="auto">
          <a:xfrm>
            <a:off x="7094538" y="5516563"/>
            <a:ext cx="1654175" cy="650875"/>
          </a:xfrm>
          <a:prstGeom prst="rect">
            <a:avLst/>
          </a:prstGeom>
          <a:solidFill>
            <a:srgbClr val="DDDDDD"/>
          </a:solidFill>
          <a:ln w="9525">
            <a:solidFill>
              <a:srgbClr val="DDDDDD"/>
            </a:solidFill>
            <a:miter lim="800000"/>
            <a:headEnd/>
            <a:tailEnd/>
          </a:ln>
        </p:spPr>
        <p:txBody>
          <a:bodyPr>
            <a:spAutoFit/>
          </a:bodyPr>
          <a:lstStyle/>
          <a:p>
            <a:pPr algn="ctr" fontAlgn="base">
              <a:spcBef>
                <a:spcPct val="50000"/>
              </a:spcBef>
              <a:spcAft>
                <a:spcPct val="0"/>
              </a:spcAft>
            </a:pPr>
            <a:r>
              <a:rPr lang="cs-CZ">
                <a:solidFill>
                  <a:prstClr val="black"/>
                </a:solidFill>
                <a:latin typeface="Arial" pitchFamily="34" charset="0"/>
                <a:cs typeface="Arial" pitchFamily="34" charset="0"/>
              </a:rPr>
              <a:t>SS=sum of squares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3651" name="Rectangle 2"/>
          <p:cNvSpPr>
            <a:spLocks noGrp="1"/>
          </p:cNvSpPr>
          <p:nvPr>
            <p:ph type="title" idx="4294967295"/>
          </p:nvPr>
        </p:nvSpPr>
        <p:spPr/>
        <p:txBody>
          <a:bodyPr/>
          <a:lstStyle/>
          <a:p>
            <a:r>
              <a:rPr lang="cs-CZ" smtClean="0"/>
              <a:t>Jednoduchý ANOVA design</a:t>
            </a:r>
          </a:p>
        </p:txBody>
      </p:sp>
      <p:pic>
        <p:nvPicPr>
          <p:cNvPr id="283652" name="Picture 3"/>
          <p:cNvPicPr>
            <a:picLocks noGrp="1" noChangeAspect="1" noChangeArrowheads="1"/>
          </p:cNvPicPr>
          <p:nvPr>
            <p:ph idx="4294967295"/>
          </p:nvPr>
        </p:nvPicPr>
        <p:blipFill>
          <a:blip r:embed="rId3" cstate="print"/>
          <a:srcRect/>
          <a:stretch>
            <a:fillRect/>
          </a:stretch>
        </p:blipFill>
        <p:spPr>
          <a:xfrm>
            <a:off x="725488" y="3741738"/>
            <a:ext cx="7842250" cy="2424112"/>
          </a:xfrm>
          <a:noFill/>
        </p:spPr>
      </p:pic>
      <p:sp>
        <p:nvSpPr>
          <p:cNvPr id="283653" name="Text Box 4"/>
          <p:cNvSpPr txBox="1">
            <a:spLocks noChangeArrowheads="1"/>
          </p:cNvSpPr>
          <p:nvPr/>
        </p:nvSpPr>
        <p:spPr bwMode="auto">
          <a:xfrm>
            <a:off x="468313" y="1557338"/>
            <a:ext cx="8351837" cy="6413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Nejjednodušším případem ANOVA designu je rozdělení na skupiny podle jednoho parametru.</a:t>
            </a:r>
          </a:p>
        </p:txBody>
      </p:sp>
      <p:pic>
        <p:nvPicPr>
          <p:cNvPr id="283654" name="Picture 5"/>
          <p:cNvPicPr>
            <a:picLocks noChangeAspect="1" noChangeArrowheads="1"/>
          </p:cNvPicPr>
          <p:nvPr/>
        </p:nvPicPr>
        <p:blipFill>
          <a:blip r:embed="rId4" cstate="print"/>
          <a:srcRect/>
          <a:stretch>
            <a:fillRect/>
          </a:stretch>
        </p:blipFill>
        <p:spPr bwMode="auto">
          <a:xfrm>
            <a:off x="2987675" y="2141538"/>
            <a:ext cx="2663825" cy="1358900"/>
          </a:xfrm>
          <a:prstGeom prst="rect">
            <a:avLst/>
          </a:prstGeom>
          <a:noFill/>
          <a:ln w="9525" algn="ctr">
            <a:no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4675" name="Rectangle 2"/>
          <p:cNvSpPr>
            <a:spLocks noGrp="1"/>
          </p:cNvSpPr>
          <p:nvPr>
            <p:ph type="title" idx="4294967295"/>
          </p:nvPr>
        </p:nvSpPr>
        <p:spPr/>
        <p:txBody>
          <a:bodyPr/>
          <a:lstStyle/>
          <a:p>
            <a:r>
              <a:rPr lang="cs-CZ" smtClean="0"/>
              <a:t>Nested ANOVA</a:t>
            </a:r>
          </a:p>
        </p:txBody>
      </p:sp>
      <p:sp>
        <p:nvSpPr>
          <p:cNvPr id="284676" name="Text Box 3"/>
          <p:cNvSpPr txBox="1">
            <a:spLocks noChangeArrowheads="1"/>
          </p:cNvSpPr>
          <p:nvPr/>
        </p:nvSpPr>
        <p:spPr bwMode="auto">
          <a:xfrm>
            <a:off x="323850" y="1557338"/>
            <a:ext cx="8351838" cy="270510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Rozdělení skupin na náhodné podskupiny (např. opakování experimentu)</a:t>
            </a:r>
          </a:p>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Cílem je zjistit, zda data v jedné skupině nejsou pouhou náhodou</a:t>
            </a:r>
          </a:p>
          <a:p>
            <a:pPr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Nejprve je testována shoda podskupin v hlavních skupinách, </a:t>
            </a:r>
          </a:p>
          <a:p>
            <a:pPr lvl="1"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pokud jsou shodné, je vše v pořádku</a:t>
            </a:r>
          </a:p>
          <a:p>
            <a:pPr lvl="1" defTabSz="1095375" eaLnBrk="0" fontAlgn="base" hangingPunct="0">
              <a:spcBef>
                <a:spcPct val="50000"/>
              </a:spcBef>
              <a:spcAft>
                <a:spcPct val="0"/>
              </a:spcAft>
              <a:buFontTx/>
              <a:buChar char="•"/>
            </a:pPr>
            <a:r>
              <a:rPr kumimoji="1" lang="cs-CZ">
                <a:solidFill>
                  <a:prstClr val="black"/>
                </a:solidFill>
                <a:latin typeface="Arial" pitchFamily="34" charset="0"/>
                <a:cs typeface="Arial" pitchFamily="34" charset="0"/>
              </a:rPr>
              <a:t> pokud nejsou, stále lze zjišťovat, zda se variabilita uvnitř hlavních skupin liší od celkové variability</a:t>
            </a:r>
          </a:p>
          <a:p>
            <a:pPr defTabSz="1095375" eaLnBrk="0" fontAlgn="base" hangingPunct="0">
              <a:spcBef>
                <a:spcPct val="50000"/>
              </a:spcBef>
              <a:spcAft>
                <a:spcPct val="0"/>
              </a:spcAft>
            </a:pPr>
            <a:endParaRPr kumimoji="1" lang="cs-CZ">
              <a:solidFill>
                <a:prstClr val="black"/>
              </a:solidFill>
              <a:latin typeface="Arial" pitchFamily="34" charset="0"/>
              <a:cs typeface="Arial" pitchFamily="34" charset="0"/>
            </a:endParaRPr>
          </a:p>
        </p:txBody>
      </p:sp>
      <p:pic>
        <p:nvPicPr>
          <p:cNvPr id="284677" name="Picture 4"/>
          <p:cNvPicPr>
            <a:picLocks noChangeAspect="1" noChangeArrowheads="1"/>
          </p:cNvPicPr>
          <p:nvPr/>
        </p:nvPicPr>
        <p:blipFill>
          <a:blip r:embed="rId3" cstate="print"/>
          <a:srcRect/>
          <a:stretch>
            <a:fillRect/>
          </a:stretch>
        </p:blipFill>
        <p:spPr bwMode="auto">
          <a:xfrm>
            <a:off x="827088" y="4005263"/>
            <a:ext cx="2297112" cy="962025"/>
          </a:xfrm>
          <a:prstGeom prst="rect">
            <a:avLst/>
          </a:prstGeom>
          <a:noFill/>
          <a:ln w="9525" algn="ctr">
            <a:noFill/>
            <a:miter lim="800000"/>
            <a:headEnd/>
            <a:tailEnd/>
          </a:ln>
        </p:spPr>
      </p:pic>
      <p:pic>
        <p:nvPicPr>
          <p:cNvPr id="284678" name="Picture 5"/>
          <p:cNvPicPr>
            <a:picLocks noChangeAspect="1" noChangeArrowheads="1"/>
          </p:cNvPicPr>
          <p:nvPr/>
        </p:nvPicPr>
        <p:blipFill>
          <a:blip r:embed="rId4" cstate="print"/>
          <a:srcRect/>
          <a:stretch>
            <a:fillRect/>
          </a:stretch>
        </p:blipFill>
        <p:spPr bwMode="auto">
          <a:xfrm>
            <a:off x="5580063" y="4005263"/>
            <a:ext cx="2232025" cy="2143125"/>
          </a:xfrm>
          <a:prstGeom prst="rect">
            <a:avLst/>
          </a:prstGeom>
          <a:noFill/>
          <a:ln w="9525" algn="ctr">
            <a:noFill/>
            <a:miter lim="800000"/>
            <a:headEnd/>
            <a:tailEnd/>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5699" name="Rectangle 2"/>
          <p:cNvSpPr>
            <a:spLocks noGrp="1"/>
          </p:cNvSpPr>
          <p:nvPr>
            <p:ph type="title" idx="4294967295"/>
          </p:nvPr>
        </p:nvSpPr>
        <p:spPr>
          <a:noFill/>
        </p:spPr>
        <p:txBody>
          <a:bodyPr/>
          <a:lstStyle/>
          <a:p>
            <a:r>
              <a:rPr lang="cs-CZ" smtClean="0"/>
              <a:t>Two way ANOVA</a:t>
            </a:r>
          </a:p>
        </p:txBody>
      </p:sp>
      <p:sp>
        <p:nvSpPr>
          <p:cNvPr id="285700" name="Text Box 3"/>
          <p:cNvSpPr txBox="1">
            <a:spLocks noChangeArrowheads="1"/>
          </p:cNvSpPr>
          <p:nvPr/>
        </p:nvSpPr>
        <p:spPr bwMode="auto">
          <a:xfrm>
            <a:off x="250825" y="1628775"/>
            <a:ext cx="8281988" cy="1466850"/>
          </a:xfrm>
          <a:prstGeom prst="rect">
            <a:avLst/>
          </a:prstGeom>
          <a:noFill/>
          <a:ln w="9525" algn="ctr">
            <a:noFill/>
            <a:miter lim="800000"/>
            <a:headEnd/>
            <a:tailEnd/>
          </a:ln>
        </p:spPr>
        <p:txBody>
          <a:bodyPr>
            <a:spAutoFit/>
          </a:bodyPr>
          <a:lstStyle/>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Pro rozdělení do kategorií je zde více parametrů</a:t>
            </a:r>
          </a:p>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Na rozdíl od nested ANOVY nejde o náhodná opakování experimentu, ale o řízené zásahy (např.vliv pH a koncentrace O</a:t>
            </a:r>
            <a:r>
              <a:rPr kumimoji="1" lang="cs-CZ" baseline="-25000">
                <a:solidFill>
                  <a:prstClr val="black"/>
                </a:solidFill>
                <a:latin typeface="Arial" pitchFamily="34" charset="0"/>
                <a:cs typeface="Arial" pitchFamily="34" charset="0"/>
              </a:rPr>
              <a:t>2</a:t>
            </a:r>
            <a:r>
              <a:rPr kumimoji="1" lang="cs-CZ">
                <a:solidFill>
                  <a:prstClr val="black"/>
                </a:solidFill>
                <a:latin typeface="Arial" pitchFamily="34" charset="0"/>
                <a:cs typeface="Arial" pitchFamily="34" charset="0"/>
              </a:rPr>
              <a:t>)</a:t>
            </a:r>
          </a:p>
          <a:p>
            <a:pPr defTabSz="1095375" eaLnBrk="0" fontAlgn="base" hangingPunct="0">
              <a:spcBef>
                <a:spcPct val="50000"/>
              </a:spcBef>
              <a:spcAft>
                <a:spcPct val="0"/>
              </a:spcAft>
            </a:pPr>
            <a:r>
              <a:rPr kumimoji="1" lang="cs-CZ">
                <a:solidFill>
                  <a:prstClr val="black"/>
                </a:solidFill>
                <a:latin typeface="Arial" pitchFamily="34" charset="0"/>
                <a:cs typeface="Arial" pitchFamily="34" charset="0"/>
              </a:rPr>
              <a:t>Kromě vlivu hlavních faktorů se uplatňuje i jejich interakce</a:t>
            </a:r>
          </a:p>
        </p:txBody>
      </p:sp>
      <p:pic>
        <p:nvPicPr>
          <p:cNvPr id="285701" name="Picture 4"/>
          <p:cNvPicPr>
            <a:picLocks noChangeAspect="1" noChangeArrowheads="1"/>
          </p:cNvPicPr>
          <p:nvPr/>
        </p:nvPicPr>
        <p:blipFill>
          <a:blip r:embed="rId3" cstate="print"/>
          <a:srcRect/>
          <a:stretch>
            <a:fillRect/>
          </a:stretch>
        </p:blipFill>
        <p:spPr bwMode="auto">
          <a:xfrm>
            <a:off x="1674813" y="3213100"/>
            <a:ext cx="5776912" cy="3028950"/>
          </a:xfrm>
          <a:prstGeom prst="rect">
            <a:avLst/>
          </a:prstGeom>
          <a:noFill/>
          <a:ln w="9525" algn="ctr">
            <a:noFill/>
            <a:miter lim="800000"/>
            <a:headEnd/>
            <a:tailEnd/>
          </a:ln>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6723" name="Rectangle 2"/>
          <p:cNvSpPr>
            <a:spLocks noGrp="1" noChangeArrowheads="1"/>
          </p:cNvSpPr>
          <p:nvPr>
            <p:ph type="title" idx="4294967295"/>
          </p:nvPr>
        </p:nvSpPr>
        <p:spPr>
          <a:xfrm>
            <a:off x="900113" y="3175"/>
            <a:ext cx="7772400" cy="762000"/>
          </a:xfrm>
          <a:noFill/>
        </p:spPr>
        <p:txBody>
          <a:bodyPr anchor="ctr"/>
          <a:lstStyle/>
          <a:p>
            <a:r>
              <a:rPr lang="cs-CZ" smtClean="0"/>
              <a:t>Modely analýzy rozptylu -  základní výstup</a:t>
            </a:r>
          </a:p>
        </p:txBody>
      </p:sp>
      <p:sp>
        <p:nvSpPr>
          <p:cNvPr id="286724" name="text 78"/>
          <p:cNvSpPr txBox="1">
            <a:spLocks noChangeArrowheads="1"/>
          </p:cNvSpPr>
          <p:nvPr/>
        </p:nvSpPr>
        <p:spPr bwMode="auto">
          <a:xfrm>
            <a:off x="179388" y="863600"/>
            <a:ext cx="8785225" cy="8382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400" b="1" i="1">
                <a:solidFill>
                  <a:prstClr val="white"/>
                </a:solidFill>
                <a:latin typeface="Times New Roman" pitchFamily="18" charset="0"/>
                <a:cs typeface="Arial" pitchFamily="34" charset="0"/>
              </a:rPr>
              <a:t>Základním výstupem analýzy rozptylu je </a:t>
            </a:r>
          </a:p>
          <a:p>
            <a:pPr algn="ctr" eaLnBrk="0" fontAlgn="base" hangingPunct="0">
              <a:spcBef>
                <a:spcPct val="0"/>
              </a:spcBef>
              <a:spcAft>
                <a:spcPct val="0"/>
              </a:spcAft>
            </a:pPr>
            <a:r>
              <a:rPr lang="cs-CZ" sz="2400" b="1" i="1" u="sng">
                <a:solidFill>
                  <a:prstClr val="white"/>
                </a:solidFill>
                <a:latin typeface="Times New Roman" pitchFamily="18" charset="0"/>
                <a:cs typeface="Arial" pitchFamily="34" charset="0"/>
              </a:rPr>
              <a:t>Tabulka ANOVA</a:t>
            </a:r>
            <a:r>
              <a:rPr lang="cs-CZ" sz="2400" b="1" i="1">
                <a:solidFill>
                  <a:prstClr val="white"/>
                </a:solidFill>
                <a:latin typeface="Times New Roman" pitchFamily="18" charset="0"/>
                <a:cs typeface="Arial" pitchFamily="34" charset="0"/>
              </a:rPr>
              <a:t> - frakcionace komponent rozptylu </a:t>
            </a:r>
          </a:p>
        </p:txBody>
      </p:sp>
      <p:sp>
        <p:nvSpPr>
          <p:cNvPr id="286725" name="Text Box 4"/>
          <p:cNvSpPr txBox="1">
            <a:spLocks noChangeArrowheads="1"/>
          </p:cNvSpPr>
          <p:nvPr/>
        </p:nvSpPr>
        <p:spPr bwMode="auto">
          <a:xfrm>
            <a:off x="1438275" y="2138363"/>
            <a:ext cx="1609725" cy="6572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Zdroj rozptylu</a:t>
            </a:r>
          </a:p>
        </p:txBody>
      </p:sp>
      <p:grpSp>
        <p:nvGrpSpPr>
          <p:cNvPr id="2" name="Group 5"/>
          <p:cNvGrpSpPr>
            <a:grpSpLocks/>
          </p:cNvGrpSpPr>
          <p:nvPr/>
        </p:nvGrpSpPr>
        <p:grpSpPr bwMode="auto">
          <a:xfrm>
            <a:off x="1447800" y="2133600"/>
            <a:ext cx="6315075" cy="1828800"/>
            <a:chOff x="40" y="140"/>
            <a:chExt cx="550" cy="161"/>
          </a:xfrm>
        </p:grpSpPr>
        <p:sp>
          <p:nvSpPr>
            <p:cNvPr id="286737" name="Line 6"/>
            <p:cNvSpPr>
              <a:spLocks noChangeShapeType="1"/>
            </p:cNvSpPr>
            <p:nvPr/>
          </p:nvSpPr>
          <p:spPr bwMode="auto">
            <a:xfrm>
              <a:off x="40" y="140"/>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8" name="Line 7"/>
            <p:cNvSpPr>
              <a:spLocks noChangeShapeType="1"/>
            </p:cNvSpPr>
            <p:nvPr/>
          </p:nvSpPr>
          <p:spPr bwMode="auto">
            <a:xfrm>
              <a:off x="40" y="175"/>
              <a:ext cx="549" cy="0"/>
            </a:xfrm>
            <a:prstGeom prst="line">
              <a:avLst/>
            </a:prstGeom>
            <a:noFill/>
            <a:ln w="127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9" name="Line 8"/>
            <p:cNvSpPr>
              <a:spLocks noChangeShapeType="1"/>
            </p:cNvSpPr>
            <p:nvPr/>
          </p:nvSpPr>
          <p:spPr bwMode="auto">
            <a:xfrm>
              <a:off x="41" y="301"/>
              <a:ext cx="549" cy="0"/>
            </a:xfrm>
            <a:prstGeom prst="line">
              <a:avLst/>
            </a:prstGeom>
            <a:noFill/>
            <a:ln w="2540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86727" name="Text Box 9"/>
          <p:cNvSpPr txBox="1">
            <a:spLocks noChangeArrowheads="1"/>
          </p:cNvSpPr>
          <p:nvPr/>
        </p:nvSpPr>
        <p:spPr bwMode="auto">
          <a:xfrm>
            <a:off x="1438275" y="2695575"/>
            <a:ext cx="1533525" cy="347662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Pok. zásah</a:t>
            </a:r>
          </a:p>
          <a:p>
            <a:pPr eaLnBrk="0" fontAlgn="base" hangingPunct="0">
              <a:spcBef>
                <a:spcPct val="0"/>
              </a:spcBef>
              <a:spcAft>
                <a:spcPct val="0"/>
              </a:spcAft>
            </a:pPr>
            <a:r>
              <a:rPr lang="cs-CZ" sz="1400">
                <a:solidFill>
                  <a:prstClr val="black"/>
                </a:solidFill>
                <a:latin typeface="Arial" pitchFamily="34" charset="0"/>
                <a:cs typeface="Arial" pitchFamily="34" charset="0"/>
              </a:rPr>
              <a:t>(mezi skupinami)</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Uvnitř skupin</a:t>
            </a: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endParaRPr lang="cs-CZ" sz="1400">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Celkem</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2000">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/SS</a:t>
            </a:r>
            <a:r>
              <a:rPr lang="cs-CZ" sz="1400" b="1" baseline="-25000">
                <a:solidFill>
                  <a:prstClr val="black"/>
                </a:solidFill>
                <a:latin typeface="Arial" pitchFamily="34" charset="0"/>
                <a:cs typeface="Arial" pitchFamily="34" charset="0"/>
              </a:rPr>
              <a:t>T</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T</a:t>
            </a:r>
          </a:p>
        </p:txBody>
      </p:sp>
      <p:sp>
        <p:nvSpPr>
          <p:cNvPr id="286728" name="Text Box 10"/>
          <p:cNvSpPr txBox="1">
            <a:spLocks noChangeArrowheads="1"/>
          </p:cNvSpPr>
          <p:nvPr/>
        </p:nvSpPr>
        <p:spPr bwMode="auto">
          <a:xfrm>
            <a:off x="3043238" y="2100263"/>
            <a:ext cx="1466850"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St. v.</a:t>
            </a:r>
          </a:p>
        </p:txBody>
      </p:sp>
      <p:sp>
        <p:nvSpPr>
          <p:cNvPr id="286729" name="Text Box 11"/>
          <p:cNvSpPr txBox="1">
            <a:spLocks noChangeArrowheads="1"/>
          </p:cNvSpPr>
          <p:nvPr/>
        </p:nvSpPr>
        <p:spPr bwMode="auto">
          <a:xfrm>
            <a:off x="3152775" y="2657475"/>
            <a:ext cx="5219700" cy="1628775"/>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a -1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/(a -1)        MS</a:t>
            </a:r>
            <a:r>
              <a:rPr lang="cs-CZ" sz="1400" b="1" baseline="-25000">
                <a:solidFill>
                  <a:prstClr val="black"/>
                </a:solidFill>
                <a:latin typeface="Arial" pitchFamily="34" charset="0"/>
                <a:cs typeface="Arial" pitchFamily="34" charset="0"/>
              </a:rPr>
              <a:t>B</a:t>
            </a:r>
            <a:r>
              <a:rPr lang="cs-CZ" sz="1400" b="1">
                <a:solidFill>
                  <a:prstClr val="black"/>
                </a:solidFill>
                <a:latin typeface="Arial" pitchFamily="34" charset="0"/>
                <a:cs typeface="Arial" pitchFamily="34" charset="0"/>
              </a:rPr>
              <a:t>/MS</a:t>
            </a:r>
            <a:r>
              <a:rPr lang="cs-CZ" sz="1400" b="1" baseline="-25000">
                <a:solidFill>
                  <a:prstClr val="black"/>
                </a:solidFill>
                <a:latin typeface="Arial" pitchFamily="34" charset="0"/>
                <a:cs typeface="Arial" pitchFamily="34" charset="0"/>
              </a:rPr>
              <a:t>E</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 a                       SS</a:t>
            </a:r>
            <a:r>
              <a:rPr lang="cs-CZ" sz="1400" b="1" baseline="-25000">
                <a:solidFill>
                  <a:prstClr val="black"/>
                </a:solidFill>
                <a:latin typeface="Arial" pitchFamily="34" charset="0"/>
                <a:cs typeface="Arial" pitchFamily="34" charset="0"/>
              </a:rPr>
              <a:t>E </a:t>
            </a:r>
            <a:r>
              <a:rPr lang="cs-CZ" sz="1400" b="1">
                <a:solidFill>
                  <a:prstClr val="black"/>
                </a:solidFill>
                <a:latin typeface="Arial" pitchFamily="34" charset="0"/>
                <a:cs typeface="Arial" pitchFamily="34" charset="0"/>
              </a:rPr>
              <a:t>         SS</a:t>
            </a:r>
            <a:r>
              <a:rPr lang="cs-CZ" sz="1400" b="1" baseline="-25000">
                <a:solidFill>
                  <a:prstClr val="black"/>
                </a:solidFill>
                <a:latin typeface="Arial" pitchFamily="34" charset="0"/>
                <a:cs typeface="Arial" pitchFamily="34" charset="0"/>
              </a:rPr>
              <a:t>E</a:t>
            </a:r>
            <a:r>
              <a:rPr lang="cs-CZ" sz="1400" b="1">
                <a:solidFill>
                  <a:prstClr val="black"/>
                </a:solidFill>
                <a:latin typeface="Arial" pitchFamily="34" charset="0"/>
                <a:cs typeface="Arial" pitchFamily="34" charset="0"/>
              </a:rPr>
              <a:t>/(N - a)</a:t>
            </a: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endParaRPr lang="cs-CZ" sz="1400" b="1">
              <a:solidFill>
                <a:prstClr val="black"/>
              </a:solidFill>
              <a:latin typeface="Arial" pitchFamily="34" charset="0"/>
              <a:cs typeface="Arial" pitchFamily="34" charset="0"/>
            </a:endParaRPr>
          </a:p>
          <a:p>
            <a:pPr eaLnBrk="0" fontAlgn="base" hangingPunct="0">
              <a:spcBef>
                <a:spcPct val="0"/>
              </a:spcBef>
              <a:spcAft>
                <a:spcPct val="0"/>
              </a:spcAft>
            </a:pPr>
            <a:r>
              <a:rPr lang="cs-CZ" sz="1400" b="1">
                <a:solidFill>
                  <a:prstClr val="black"/>
                </a:solidFill>
                <a:latin typeface="Arial" pitchFamily="34" charset="0"/>
                <a:cs typeface="Arial" pitchFamily="34" charset="0"/>
              </a:rPr>
              <a:t>N -1                        SS</a:t>
            </a:r>
            <a:r>
              <a:rPr lang="cs-CZ" sz="1400" b="1" baseline="-25000">
                <a:solidFill>
                  <a:prstClr val="black"/>
                </a:solidFill>
                <a:latin typeface="Arial" pitchFamily="34" charset="0"/>
                <a:cs typeface="Arial" pitchFamily="34" charset="0"/>
              </a:rPr>
              <a:t>T</a:t>
            </a:r>
          </a:p>
        </p:txBody>
      </p:sp>
      <p:sp>
        <p:nvSpPr>
          <p:cNvPr id="286730" name="Text Box 12"/>
          <p:cNvSpPr txBox="1">
            <a:spLocks noChangeArrowheads="1"/>
          </p:cNvSpPr>
          <p:nvPr/>
        </p:nvSpPr>
        <p:spPr bwMode="auto">
          <a:xfrm>
            <a:off x="4572000" y="2114550"/>
            <a:ext cx="14954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SS</a:t>
            </a:r>
          </a:p>
        </p:txBody>
      </p:sp>
      <p:sp>
        <p:nvSpPr>
          <p:cNvPr id="286731" name="Text Box 13"/>
          <p:cNvSpPr txBox="1">
            <a:spLocks noChangeArrowheads="1"/>
          </p:cNvSpPr>
          <p:nvPr/>
        </p:nvSpPr>
        <p:spPr bwMode="auto">
          <a:xfrm>
            <a:off x="55626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MS</a:t>
            </a:r>
          </a:p>
        </p:txBody>
      </p:sp>
      <p:sp>
        <p:nvSpPr>
          <p:cNvPr id="286732" name="Text Box 14"/>
          <p:cNvSpPr txBox="1">
            <a:spLocks noChangeArrowheads="1"/>
          </p:cNvSpPr>
          <p:nvPr/>
        </p:nvSpPr>
        <p:spPr bwMode="auto">
          <a:xfrm>
            <a:off x="6781800" y="2114550"/>
            <a:ext cx="1152525" cy="6667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F</a:t>
            </a:r>
          </a:p>
        </p:txBody>
      </p:sp>
      <p:sp>
        <p:nvSpPr>
          <p:cNvPr id="286733" name="AutoShape 15"/>
          <p:cNvSpPr>
            <a:spLocks noChangeArrowheads="1"/>
          </p:cNvSpPr>
          <p:nvPr/>
        </p:nvSpPr>
        <p:spPr bwMode="auto">
          <a:xfrm>
            <a:off x="2514600" y="5057775"/>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4" name="AutoShape 16"/>
          <p:cNvSpPr>
            <a:spLocks noChangeArrowheads="1"/>
          </p:cNvSpPr>
          <p:nvPr/>
        </p:nvSpPr>
        <p:spPr bwMode="auto">
          <a:xfrm>
            <a:off x="2514600" y="5715000"/>
            <a:ext cx="495300" cy="381000"/>
          </a:xfrm>
          <a:prstGeom prst="notchedRightArrow">
            <a:avLst>
              <a:gd name="adj1" fmla="val 50000"/>
              <a:gd name="adj2" fmla="val 32500"/>
            </a:avLst>
          </a:prstGeom>
          <a:solidFill>
            <a:schemeClr val="accent1"/>
          </a:solidFill>
          <a:ln w="63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6735" name="Text Box 17"/>
          <p:cNvSpPr txBox="1">
            <a:spLocks noChangeArrowheads="1"/>
          </p:cNvSpPr>
          <p:nvPr/>
        </p:nvSpPr>
        <p:spPr bwMode="auto">
          <a:xfrm>
            <a:off x="3200400" y="4953000"/>
            <a:ext cx="5943600" cy="600075"/>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Kvantifikovaný podíl rozdílu mezi pokusnými zásahy na celkovém rozptylu</a:t>
            </a:r>
          </a:p>
        </p:txBody>
      </p:sp>
      <p:sp>
        <p:nvSpPr>
          <p:cNvPr id="286736" name="Text Box 18"/>
          <p:cNvSpPr txBox="1">
            <a:spLocks noChangeArrowheads="1"/>
          </p:cNvSpPr>
          <p:nvPr/>
        </p:nvSpPr>
        <p:spPr bwMode="auto">
          <a:xfrm>
            <a:off x="3200400" y="5715000"/>
            <a:ext cx="3714750" cy="4572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Statistická významnost rozdílu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7747" name="Rectangle 2"/>
          <p:cNvSpPr>
            <a:spLocks noGrp="1" noChangeArrowheads="1"/>
          </p:cNvSpPr>
          <p:nvPr>
            <p:ph type="title" idx="4294967295"/>
          </p:nvPr>
        </p:nvSpPr>
        <p:spPr>
          <a:xfrm>
            <a:off x="990600" y="146050"/>
            <a:ext cx="7772400" cy="762000"/>
          </a:xfrm>
          <a:noFill/>
        </p:spPr>
        <p:txBody>
          <a:bodyPr anchor="ctr"/>
          <a:lstStyle/>
          <a:p>
            <a:r>
              <a:rPr lang="cs-CZ" smtClean="0"/>
              <a:t>Analýza rozptylu -  obecný F test</a:t>
            </a:r>
          </a:p>
        </p:txBody>
      </p:sp>
      <p:sp>
        <p:nvSpPr>
          <p:cNvPr id="287748" name="text 25"/>
          <p:cNvSpPr txBox="1">
            <a:spLocks noChangeArrowheads="1"/>
          </p:cNvSpPr>
          <p:nvPr/>
        </p:nvSpPr>
        <p:spPr bwMode="auto">
          <a:xfrm>
            <a:off x="5003800" y="1989138"/>
            <a:ext cx="3816350" cy="838200"/>
          </a:xfrm>
          <a:prstGeom prst="rect">
            <a:avLst/>
          </a:prstGeom>
          <a:solidFill>
            <a:srgbClr val="CCFFCC"/>
          </a:solidFill>
          <a:ln w="0">
            <a:solidFill>
              <a:srgbClr val="000000"/>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 </a:t>
            </a:r>
            <a:r>
              <a:rPr lang="cs-CZ" sz="2000" b="1">
                <a:solidFill>
                  <a:prstClr val="black"/>
                </a:solidFill>
                <a:latin typeface="Arial" pitchFamily="34" charset="0"/>
                <a:cs typeface="Arial" pitchFamily="34" charset="0"/>
              </a:rPr>
              <a:t>obecný F test</a:t>
            </a:r>
          </a:p>
          <a:p>
            <a:pPr algn="ctr" eaLnBrk="0" fontAlgn="base" hangingPunct="0">
              <a:spcBef>
                <a:spcPct val="0"/>
              </a:spcBef>
              <a:spcAft>
                <a:spcPct val="0"/>
              </a:spcAft>
            </a:pPr>
            <a:r>
              <a:rPr lang="cs-CZ" sz="2000" b="1">
                <a:solidFill>
                  <a:prstClr val="black"/>
                </a:solidFill>
                <a:latin typeface="Arial" pitchFamily="34" charset="0"/>
                <a:cs typeface="Arial" pitchFamily="34" charset="0"/>
              </a:rPr>
              <a:t>H</a:t>
            </a:r>
            <a:r>
              <a:rPr lang="cs-CZ" sz="2000" b="1" baseline="-25000">
                <a:solidFill>
                  <a:prstClr val="black"/>
                </a:solidFill>
                <a:latin typeface="Arial" pitchFamily="34" charset="0"/>
                <a:cs typeface="Arial" pitchFamily="34" charset="0"/>
              </a:rPr>
              <a:t>0</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1</a:t>
            </a:r>
            <a:r>
              <a:rPr lang="cs-CZ" sz="2000" b="1">
                <a:solidFill>
                  <a:prstClr val="black"/>
                </a:solidFill>
                <a:latin typeface="Arial" pitchFamily="34" charset="0"/>
                <a:cs typeface="Arial" pitchFamily="34" charset="0"/>
              </a:rPr>
              <a:t> = m</a:t>
            </a:r>
            <a:r>
              <a:rPr lang="cs-CZ" sz="2000" b="1" baseline="-25000">
                <a:solidFill>
                  <a:prstClr val="black"/>
                </a:solidFill>
                <a:latin typeface="Arial" pitchFamily="34" charset="0"/>
                <a:cs typeface="Arial" pitchFamily="34" charset="0"/>
              </a:rPr>
              <a:t>2 </a:t>
            </a:r>
            <a:r>
              <a:rPr lang="cs-CZ" sz="2000" b="1">
                <a:solidFill>
                  <a:prstClr val="black"/>
                </a:solidFill>
                <a:latin typeface="Arial" pitchFamily="34" charset="0"/>
                <a:cs typeface="Arial" pitchFamily="34" charset="0"/>
              </a:rPr>
              <a:t>= m</a:t>
            </a:r>
            <a:r>
              <a:rPr lang="cs-CZ" sz="2000" b="1" baseline="-25000">
                <a:solidFill>
                  <a:prstClr val="black"/>
                </a:solidFill>
                <a:latin typeface="Arial" pitchFamily="34" charset="0"/>
                <a:cs typeface="Arial" pitchFamily="34" charset="0"/>
              </a:rPr>
              <a:t>3</a:t>
            </a:r>
            <a:r>
              <a:rPr lang="cs-CZ" sz="2000" b="1">
                <a:solidFill>
                  <a:prstClr val="black"/>
                </a:solidFill>
                <a:latin typeface="Arial" pitchFamily="34" charset="0"/>
                <a:cs typeface="Arial" pitchFamily="34" charset="0"/>
              </a:rPr>
              <a:t> = .... = m</a:t>
            </a:r>
            <a:r>
              <a:rPr lang="cs-CZ" sz="2000" b="1" baseline="-25000">
                <a:solidFill>
                  <a:prstClr val="black"/>
                </a:solidFill>
                <a:latin typeface="Arial" pitchFamily="34" charset="0"/>
                <a:cs typeface="Arial" pitchFamily="34" charset="0"/>
              </a:rPr>
              <a:t>p</a:t>
            </a:r>
          </a:p>
        </p:txBody>
      </p:sp>
      <p:sp>
        <p:nvSpPr>
          <p:cNvPr id="287749" name="text 2"/>
          <p:cNvSpPr txBox="1">
            <a:spLocks noChangeArrowheads="1"/>
          </p:cNvSpPr>
          <p:nvPr/>
        </p:nvSpPr>
        <p:spPr bwMode="auto">
          <a:xfrm rot="-5400000">
            <a:off x="397669" y="2812257"/>
            <a:ext cx="2033587"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7750" name="text 3"/>
          <p:cNvSpPr txBox="1">
            <a:spLocks noChangeArrowheads="1"/>
          </p:cNvSpPr>
          <p:nvPr/>
        </p:nvSpPr>
        <p:spPr bwMode="auto">
          <a:xfrm rot="-5400000">
            <a:off x="1107282" y="2769394"/>
            <a:ext cx="2024062"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7751" name="text 6"/>
          <p:cNvSpPr txBox="1">
            <a:spLocks noChangeArrowheads="1"/>
          </p:cNvSpPr>
          <p:nvPr/>
        </p:nvSpPr>
        <p:spPr bwMode="auto">
          <a:xfrm rot="-5400000">
            <a:off x="2095500" y="2747963"/>
            <a:ext cx="2019300" cy="4191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7752" name="text 7"/>
          <p:cNvSpPr txBox="1">
            <a:spLocks noChangeArrowheads="1"/>
          </p:cNvSpPr>
          <p:nvPr/>
        </p:nvSpPr>
        <p:spPr bwMode="auto">
          <a:xfrm>
            <a:off x="3295650" y="3557588"/>
            <a:ext cx="1000125" cy="447675"/>
          </a:xfrm>
          <a:prstGeom prst="rect">
            <a:avLst/>
          </a:prstGeom>
          <a:no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7753" name="text 8"/>
          <p:cNvSpPr txBox="1">
            <a:spLocks noChangeArrowheads="1"/>
          </p:cNvSpPr>
          <p:nvPr/>
        </p:nvSpPr>
        <p:spPr bwMode="auto">
          <a:xfrm rot="-5400000">
            <a:off x="3459956" y="2755107"/>
            <a:ext cx="1995487"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7754" name="Line 9"/>
          <p:cNvSpPr>
            <a:spLocks noChangeShapeType="1"/>
          </p:cNvSpPr>
          <p:nvPr/>
        </p:nvSpPr>
        <p:spPr bwMode="auto">
          <a:xfrm>
            <a:off x="990600" y="3700463"/>
            <a:ext cx="0" cy="6858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5" name="Line 10"/>
          <p:cNvSpPr>
            <a:spLocks noChangeShapeType="1"/>
          </p:cNvSpPr>
          <p:nvPr/>
        </p:nvSpPr>
        <p:spPr bwMode="auto">
          <a:xfrm>
            <a:off x="990600" y="4386263"/>
            <a:ext cx="39624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6" name="Line 11"/>
          <p:cNvSpPr>
            <a:spLocks noChangeShapeType="1"/>
          </p:cNvSpPr>
          <p:nvPr/>
        </p:nvSpPr>
        <p:spPr bwMode="auto">
          <a:xfrm flipV="1">
            <a:off x="4953000" y="3700463"/>
            <a:ext cx="0" cy="6953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57" name="text 76"/>
          <p:cNvSpPr txBox="1">
            <a:spLocks noChangeArrowheads="1"/>
          </p:cNvSpPr>
          <p:nvPr/>
        </p:nvSpPr>
        <p:spPr bwMode="auto">
          <a:xfrm>
            <a:off x="1933575" y="4119563"/>
            <a:ext cx="1914525" cy="4095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b="1">
                <a:solidFill>
                  <a:prstClr val="black"/>
                </a:solidFill>
                <a:latin typeface="Arial" pitchFamily="34" charset="0"/>
                <a:cs typeface="Arial" pitchFamily="34" charset="0"/>
              </a:rPr>
              <a:t>F test: H</a:t>
            </a:r>
            <a:r>
              <a:rPr lang="cs-CZ" sz="2400" b="1" baseline="-25000">
                <a:solidFill>
                  <a:prstClr val="black"/>
                </a:solidFill>
                <a:latin typeface="Arial" pitchFamily="34" charset="0"/>
                <a:cs typeface="Arial" pitchFamily="34" charset="0"/>
              </a:rPr>
              <a:t>0</a:t>
            </a:r>
          </a:p>
        </p:txBody>
      </p:sp>
      <p:sp>
        <p:nvSpPr>
          <p:cNvPr id="287758" name="text 5"/>
          <p:cNvSpPr txBox="1">
            <a:spLocks noChangeArrowheads="1"/>
          </p:cNvSpPr>
          <p:nvPr/>
        </p:nvSpPr>
        <p:spPr bwMode="auto">
          <a:xfrm rot="-5400000">
            <a:off x="1595437" y="2771776"/>
            <a:ext cx="2028825"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7759" name="text 81"/>
          <p:cNvSpPr txBox="1">
            <a:spLocks noChangeArrowheads="1"/>
          </p:cNvSpPr>
          <p:nvPr/>
        </p:nvSpPr>
        <p:spPr bwMode="auto">
          <a:xfrm>
            <a:off x="990600" y="5943600"/>
            <a:ext cx="274320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nepůsobí</a:t>
            </a:r>
          </a:p>
        </p:txBody>
      </p:sp>
      <p:sp>
        <p:nvSpPr>
          <p:cNvPr id="287760" name="Line 15"/>
          <p:cNvSpPr>
            <a:spLocks noChangeShapeType="1"/>
          </p:cNvSpPr>
          <p:nvPr/>
        </p:nvSpPr>
        <p:spPr bwMode="auto">
          <a:xfrm flipH="1">
            <a:off x="2159000" y="4533900"/>
            <a:ext cx="609600" cy="795338"/>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1" name="Line 16"/>
          <p:cNvSpPr>
            <a:spLocks noChangeShapeType="1"/>
          </p:cNvSpPr>
          <p:nvPr/>
        </p:nvSpPr>
        <p:spPr bwMode="auto">
          <a:xfrm>
            <a:off x="2743200" y="4538663"/>
            <a:ext cx="2667000" cy="795337"/>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2" name="text 84"/>
          <p:cNvSpPr txBox="1">
            <a:spLocks noChangeArrowheads="1"/>
          </p:cNvSpPr>
          <p:nvPr/>
        </p:nvSpPr>
        <p:spPr bwMode="auto">
          <a:xfrm>
            <a:off x="4953000" y="5410200"/>
            <a:ext cx="1600200" cy="447675"/>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neplatí</a:t>
            </a:r>
          </a:p>
        </p:txBody>
      </p:sp>
      <p:sp>
        <p:nvSpPr>
          <p:cNvPr id="287763" name="text 85"/>
          <p:cNvSpPr txBox="1">
            <a:spLocks noChangeArrowheads="1"/>
          </p:cNvSpPr>
          <p:nvPr/>
        </p:nvSpPr>
        <p:spPr bwMode="auto">
          <a:xfrm>
            <a:off x="4800600" y="5943600"/>
            <a:ext cx="2305050" cy="409575"/>
          </a:xfrm>
          <a:prstGeom prst="rect">
            <a:avLst/>
          </a:prstGeom>
          <a:noFill/>
          <a:ln w="1">
            <a:noFill/>
            <a:miter lim="800000"/>
            <a:headEnd/>
            <a:tailEnd/>
          </a:ln>
        </p:spPr>
        <p:txBody>
          <a:bodyPr/>
          <a:lstStyle/>
          <a:p>
            <a:pPr eaLnBrk="0" fontAlgn="base" hangingPunct="0">
              <a:spcBef>
                <a:spcPct val="0"/>
              </a:spcBef>
              <a:spcAft>
                <a:spcPct val="0"/>
              </a:spcAft>
            </a:pPr>
            <a:r>
              <a:rPr lang="cs-CZ" sz="2400" b="1">
                <a:solidFill>
                  <a:srgbClr val="CC0000"/>
                </a:solidFill>
                <a:latin typeface="Arial" pitchFamily="34" charset="0"/>
                <a:cs typeface="Arial" pitchFamily="34" charset="0"/>
              </a:rPr>
              <a:t>Látka působí</a:t>
            </a:r>
          </a:p>
        </p:txBody>
      </p:sp>
      <p:sp>
        <p:nvSpPr>
          <p:cNvPr id="287764" name="kreslení 87"/>
          <p:cNvSpPr>
            <a:spLocks/>
          </p:cNvSpPr>
          <p:nvPr/>
        </p:nvSpPr>
        <p:spPr bwMode="auto">
          <a:xfrm>
            <a:off x="7162800" y="5410200"/>
            <a:ext cx="304800" cy="895350"/>
          </a:xfrm>
          <a:custGeom>
            <a:avLst/>
            <a:gdLst>
              <a:gd name="T0" fmla="*/ 0 w 16384"/>
              <a:gd name="T1" fmla="*/ 0 h 16384"/>
              <a:gd name="T2" fmla="*/ 0 w 16384"/>
              <a:gd name="T3" fmla="*/ 16384 h 16384"/>
              <a:gd name="T4" fmla="*/ 16384 w 16384"/>
              <a:gd name="T5" fmla="*/ 8192 h 16384"/>
              <a:gd name="T6" fmla="*/ 0 w 16384"/>
              <a:gd name="T7" fmla="*/ 0 h 16384"/>
              <a:gd name="T8" fmla="*/ 0 60000 65536"/>
              <a:gd name="T9" fmla="*/ 0 60000 65536"/>
              <a:gd name="T10" fmla="*/ 0 60000 65536"/>
              <a:gd name="T11" fmla="*/ 0 60000 65536"/>
              <a:gd name="T12" fmla="*/ 0 w 16384"/>
              <a:gd name="T13" fmla="*/ 0 h 16384"/>
              <a:gd name="T14" fmla="*/ 16384 w 16384"/>
              <a:gd name="T15" fmla="*/ 16384 h 16384"/>
            </a:gdLst>
            <a:ahLst/>
            <a:cxnLst>
              <a:cxn ang="T8">
                <a:pos x="T0" y="T1"/>
              </a:cxn>
              <a:cxn ang="T9">
                <a:pos x="T2" y="T3"/>
              </a:cxn>
              <a:cxn ang="T10">
                <a:pos x="T4" y="T5"/>
              </a:cxn>
              <a:cxn ang="T11">
                <a:pos x="T6" y="T7"/>
              </a:cxn>
            </a:cxnLst>
            <a:rect l="T12" t="T13" r="T14" b="T15"/>
            <a:pathLst>
              <a:path w="16384" h="16384">
                <a:moveTo>
                  <a:pt x="0" y="0"/>
                </a:moveTo>
                <a:lnTo>
                  <a:pt x="0" y="16384"/>
                </a:lnTo>
                <a:lnTo>
                  <a:pt x="16384" y="8192"/>
                </a:lnTo>
                <a:lnTo>
                  <a:pt x="0" y="0"/>
                </a:lnTo>
                <a:close/>
              </a:path>
            </a:pathLst>
          </a:custGeom>
          <a:solidFill>
            <a:srgbClr val="000000"/>
          </a:solidFill>
          <a:ln w="9525">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7765" name="text 88"/>
          <p:cNvSpPr txBox="1">
            <a:spLocks noChangeArrowheads="1"/>
          </p:cNvSpPr>
          <p:nvPr/>
        </p:nvSpPr>
        <p:spPr bwMode="auto">
          <a:xfrm>
            <a:off x="7696200" y="5448300"/>
            <a:ext cx="1219200" cy="838200"/>
          </a:xfrm>
          <a:prstGeom prst="rect">
            <a:avLst/>
          </a:prstGeom>
          <a:solidFill>
            <a:srgbClr val="000099"/>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Další analýzy</a:t>
            </a:r>
          </a:p>
        </p:txBody>
      </p:sp>
      <p:sp>
        <p:nvSpPr>
          <p:cNvPr id="287766" name="text 79"/>
          <p:cNvSpPr txBox="1">
            <a:spLocks noChangeArrowheads="1"/>
          </p:cNvSpPr>
          <p:nvPr/>
        </p:nvSpPr>
        <p:spPr bwMode="auto">
          <a:xfrm>
            <a:off x="1117600" y="5410200"/>
            <a:ext cx="1485900" cy="4191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H</a:t>
            </a:r>
            <a:r>
              <a:rPr lang="cs-CZ" sz="2400" baseline="-25000">
                <a:solidFill>
                  <a:prstClr val="black"/>
                </a:solidFill>
                <a:latin typeface="Arial" pitchFamily="34" charset="0"/>
                <a:cs typeface="Arial" pitchFamily="34" charset="0"/>
              </a:rPr>
              <a:t>0</a:t>
            </a:r>
            <a:r>
              <a:rPr lang="cs-CZ" sz="2400">
                <a:solidFill>
                  <a:prstClr val="black"/>
                </a:solidFill>
                <a:latin typeface="Arial" pitchFamily="34" charset="0"/>
                <a:cs typeface="Arial" pitchFamily="34" charset="0"/>
              </a:rPr>
              <a:t> platí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877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Testy kontrastů</a:t>
            </a:r>
          </a:p>
        </p:txBody>
      </p:sp>
      <p:sp>
        <p:nvSpPr>
          <p:cNvPr id="288772" name="Freeform 3"/>
          <p:cNvSpPr>
            <a:spLocks/>
          </p:cNvSpPr>
          <p:nvPr/>
        </p:nvSpPr>
        <p:spPr bwMode="auto">
          <a:xfrm>
            <a:off x="304800" y="1447800"/>
            <a:ext cx="8610600" cy="5029200"/>
          </a:xfrm>
          <a:custGeom>
            <a:avLst/>
            <a:gdLst>
              <a:gd name="T0" fmla="*/ 0 w 5424"/>
              <a:gd name="T1" fmla="*/ 3168 h 3168"/>
              <a:gd name="T2" fmla="*/ 5424 w 5424"/>
              <a:gd name="T3" fmla="*/ 3168 h 3168"/>
              <a:gd name="T4" fmla="*/ 5424 w 5424"/>
              <a:gd name="T5" fmla="*/ 0 h 3168"/>
              <a:gd name="T6" fmla="*/ 4128 w 5424"/>
              <a:gd name="T7" fmla="*/ 0 h 3168"/>
              <a:gd name="T8" fmla="*/ 2592 w 5424"/>
              <a:gd name="T9" fmla="*/ 2304 h 3168"/>
              <a:gd name="T10" fmla="*/ 0 w 5424"/>
              <a:gd name="T11" fmla="*/ 2304 h 3168"/>
              <a:gd name="T12" fmla="*/ 0 w 5424"/>
              <a:gd name="T13" fmla="*/ 3168 h 3168"/>
              <a:gd name="T14" fmla="*/ 0 60000 65536"/>
              <a:gd name="T15" fmla="*/ 0 60000 65536"/>
              <a:gd name="T16" fmla="*/ 0 60000 65536"/>
              <a:gd name="T17" fmla="*/ 0 60000 65536"/>
              <a:gd name="T18" fmla="*/ 0 60000 65536"/>
              <a:gd name="T19" fmla="*/ 0 60000 65536"/>
              <a:gd name="T20" fmla="*/ 0 60000 65536"/>
              <a:gd name="T21" fmla="*/ 0 w 5424"/>
              <a:gd name="T22" fmla="*/ 0 h 3168"/>
              <a:gd name="T23" fmla="*/ 5424 w 5424"/>
              <a:gd name="T24" fmla="*/ 3168 h 31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424" h="3168">
                <a:moveTo>
                  <a:pt x="0" y="3168"/>
                </a:moveTo>
                <a:lnTo>
                  <a:pt x="5424" y="3168"/>
                </a:lnTo>
                <a:lnTo>
                  <a:pt x="5424" y="0"/>
                </a:lnTo>
                <a:lnTo>
                  <a:pt x="4128" y="0"/>
                </a:lnTo>
                <a:lnTo>
                  <a:pt x="2592" y="2304"/>
                </a:lnTo>
                <a:lnTo>
                  <a:pt x="0" y="2304"/>
                </a:lnTo>
                <a:lnTo>
                  <a:pt x="0" y="3168"/>
                </a:lnTo>
                <a:close/>
              </a:path>
            </a:pathLst>
          </a:custGeom>
          <a:solidFill>
            <a:srgbClr val="DDDDDD"/>
          </a:solid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3" name="text 25"/>
          <p:cNvSpPr txBox="1">
            <a:spLocks noChangeArrowheads="1"/>
          </p:cNvSpPr>
          <p:nvPr/>
        </p:nvSpPr>
        <p:spPr bwMode="auto">
          <a:xfrm>
            <a:off x="965200" y="838200"/>
            <a:ext cx="2819400" cy="762000"/>
          </a:xfrm>
          <a:prstGeom prst="rect">
            <a:avLst/>
          </a:prstGeom>
          <a:solidFill>
            <a:srgbClr val="CCFFCC"/>
          </a:solidFill>
          <a:ln w="0">
            <a:solidFill>
              <a:schemeClr val="tx1"/>
            </a:solidFill>
            <a:prstDash val="sysDot"/>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ANOVA:H</a:t>
            </a:r>
            <a:r>
              <a:rPr lang="cs-CZ" sz="2000" baseline="-25000">
                <a:solidFill>
                  <a:prstClr val="black"/>
                </a:solidFill>
                <a:latin typeface="Arial" pitchFamily="34" charset="0"/>
                <a:cs typeface="Arial" pitchFamily="34" charset="0"/>
              </a:rPr>
              <a:t>0</a:t>
            </a:r>
            <a:r>
              <a:rPr lang="cs-CZ" sz="2000">
                <a:solidFill>
                  <a:prstClr val="black"/>
                </a:solidFill>
                <a:latin typeface="Arial" pitchFamily="34" charset="0"/>
                <a:cs typeface="Arial" pitchFamily="34" charset="0"/>
              </a:rPr>
              <a:t> zamítnuta</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Testy kontrastů</a:t>
            </a:r>
          </a:p>
        </p:txBody>
      </p:sp>
      <p:sp>
        <p:nvSpPr>
          <p:cNvPr id="288774" name="text 7"/>
          <p:cNvSpPr txBox="1">
            <a:spLocks noChangeArrowheads="1"/>
          </p:cNvSpPr>
          <p:nvPr/>
        </p:nvSpPr>
        <p:spPr bwMode="auto">
          <a:xfrm>
            <a:off x="2794000" y="3200400"/>
            <a:ext cx="1095375" cy="381000"/>
          </a:xfrm>
          <a:prstGeom prst="rect">
            <a:avLst/>
          </a:prstGeom>
          <a:solidFill>
            <a:srgbClr val="FFFFFF"/>
          </a:solidFill>
          <a:ln w="1">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88775" name="Line 6"/>
          <p:cNvSpPr>
            <a:spLocks noChangeShapeType="1"/>
          </p:cNvSpPr>
          <p:nvPr/>
        </p:nvSpPr>
        <p:spPr bwMode="auto">
          <a:xfrm>
            <a:off x="355600"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6" name="Line 7"/>
          <p:cNvSpPr>
            <a:spLocks noChangeShapeType="1"/>
          </p:cNvSpPr>
          <p:nvPr/>
        </p:nvSpPr>
        <p:spPr bwMode="auto">
          <a:xfrm flipV="1">
            <a:off x="355600" y="4343400"/>
            <a:ext cx="1343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7" name="Line 8"/>
          <p:cNvSpPr>
            <a:spLocks noChangeShapeType="1"/>
          </p:cNvSpPr>
          <p:nvPr/>
        </p:nvSpPr>
        <p:spPr bwMode="auto">
          <a:xfrm flipV="1">
            <a:off x="1679575" y="36861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8" name="Line 9"/>
          <p:cNvSpPr>
            <a:spLocks noChangeShapeType="1"/>
          </p:cNvSpPr>
          <p:nvPr/>
        </p:nvSpPr>
        <p:spPr bwMode="auto">
          <a:xfrm>
            <a:off x="993775" y="3719513"/>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79" name="Line 10"/>
          <p:cNvSpPr>
            <a:spLocks noChangeShapeType="1"/>
          </p:cNvSpPr>
          <p:nvPr/>
        </p:nvSpPr>
        <p:spPr bwMode="auto">
          <a:xfrm flipV="1">
            <a:off x="984250" y="4476750"/>
            <a:ext cx="12668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0" name="Line 11"/>
          <p:cNvSpPr>
            <a:spLocks noChangeShapeType="1"/>
          </p:cNvSpPr>
          <p:nvPr/>
        </p:nvSpPr>
        <p:spPr bwMode="auto">
          <a:xfrm>
            <a:off x="2132013" y="4089400"/>
            <a:ext cx="0" cy="65722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1" name="Line 12"/>
          <p:cNvSpPr>
            <a:spLocks noChangeShapeType="1"/>
          </p:cNvSpPr>
          <p:nvPr/>
        </p:nvSpPr>
        <p:spPr bwMode="auto">
          <a:xfrm flipV="1">
            <a:off x="2136775" y="4733925"/>
            <a:ext cx="1524000"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2" name="Line 13"/>
          <p:cNvSpPr>
            <a:spLocks noChangeShapeType="1"/>
          </p:cNvSpPr>
          <p:nvPr/>
        </p:nvSpPr>
        <p:spPr bwMode="auto">
          <a:xfrm flipV="1">
            <a:off x="3644900" y="40528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3" name="Line 14"/>
          <p:cNvSpPr>
            <a:spLocks noChangeShapeType="1"/>
          </p:cNvSpPr>
          <p:nvPr/>
        </p:nvSpPr>
        <p:spPr bwMode="auto">
          <a:xfrm>
            <a:off x="2828925" y="4219575"/>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4" name="Line 15"/>
          <p:cNvSpPr>
            <a:spLocks noChangeShapeType="1"/>
          </p:cNvSpPr>
          <p:nvPr/>
        </p:nvSpPr>
        <p:spPr bwMode="auto">
          <a:xfrm flipV="1">
            <a:off x="2822575" y="4886325"/>
            <a:ext cx="15716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5" name="Line 16"/>
          <p:cNvSpPr>
            <a:spLocks noChangeShapeType="1"/>
          </p:cNvSpPr>
          <p:nvPr/>
        </p:nvSpPr>
        <p:spPr bwMode="auto">
          <a:xfrm flipV="1">
            <a:off x="4379913" y="4205288"/>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6" name="Line 17"/>
          <p:cNvSpPr>
            <a:spLocks noChangeShapeType="1"/>
          </p:cNvSpPr>
          <p:nvPr/>
        </p:nvSpPr>
        <p:spPr bwMode="auto">
          <a:xfrm>
            <a:off x="517525" y="4167188"/>
            <a:ext cx="0" cy="66675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7" name="Line 18"/>
          <p:cNvSpPr>
            <a:spLocks noChangeShapeType="1"/>
          </p:cNvSpPr>
          <p:nvPr/>
        </p:nvSpPr>
        <p:spPr bwMode="auto">
          <a:xfrm>
            <a:off x="508000" y="4829175"/>
            <a:ext cx="2105025" cy="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8788" name="Line 19"/>
          <p:cNvSpPr>
            <a:spLocks noChangeShapeType="1"/>
          </p:cNvSpPr>
          <p:nvPr/>
        </p:nvSpPr>
        <p:spPr bwMode="auto">
          <a:xfrm flipV="1">
            <a:off x="2598738" y="4152900"/>
            <a:ext cx="0" cy="676275"/>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635924" name="kreslení 101"/>
          <p:cNvSpPr>
            <a:spLocks/>
          </p:cNvSpPr>
          <p:nvPr/>
        </p:nvSpPr>
        <p:spPr bwMode="auto">
          <a:xfrm>
            <a:off x="889000" y="5257800"/>
            <a:ext cx="2895600" cy="371475"/>
          </a:xfrm>
          <a:custGeom>
            <a:avLst/>
            <a:gdLst/>
            <a:ahLst/>
            <a:cxnLst>
              <a:cxn ang="0">
                <a:pos x="0" y="0"/>
              </a:cxn>
              <a:cxn ang="0">
                <a:pos x="11349" y="0"/>
              </a:cxn>
              <a:cxn ang="0">
                <a:pos x="16384" y="0"/>
              </a:cxn>
              <a:cxn ang="0">
                <a:pos x="8192" y="16384"/>
              </a:cxn>
              <a:cxn ang="0">
                <a:pos x="0" y="0"/>
              </a:cxn>
            </a:cxnLst>
            <a:rect l="0" t="0" r="r" b="b"/>
            <a:pathLst>
              <a:path w="16384" h="16384">
                <a:moveTo>
                  <a:pt x="0" y="0"/>
                </a:moveTo>
                <a:lnTo>
                  <a:pt x="11349" y="0"/>
                </a:lnTo>
                <a:lnTo>
                  <a:pt x="16384" y="0"/>
                </a:lnTo>
                <a:lnTo>
                  <a:pt x="8192" y="16384"/>
                </a:lnTo>
                <a:lnTo>
                  <a:pt x="0" y="0"/>
                </a:lnTo>
                <a:close/>
              </a:path>
            </a:pathLst>
          </a:custGeom>
          <a:solidFill>
            <a:schemeClr val="tx1"/>
          </a:solidFill>
          <a:ln w="9525" cap="flat" cmpd="sng">
            <a:solidFill>
              <a:srgbClr val="000000"/>
            </a:solidFill>
            <a:prstDash val="solid"/>
            <a:round/>
            <a:headEnd/>
            <a:tailEnd/>
          </a:ln>
          <a:effectLst>
            <a:outerShdw dist="35921" dir="2700000" algn="ctr" rotWithShape="0">
              <a:srgbClr val="000000"/>
            </a:outerShdw>
          </a:effectLst>
        </p:spPr>
        <p:txBody>
          <a:bodyPr/>
          <a:lstStyle/>
          <a:p>
            <a:pPr fontAlgn="base">
              <a:spcBef>
                <a:spcPct val="0"/>
              </a:spcBef>
              <a:spcAft>
                <a:spcPct val="0"/>
              </a:spcAft>
              <a:defRPr/>
            </a:pPr>
            <a:endParaRPr lang="cs-CZ" b="1" i="1">
              <a:solidFill>
                <a:prstClr val="black"/>
              </a:solidFill>
              <a:latin typeface="Arial" pitchFamily="34" charset="0"/>
              <a:cs typeface="Arial" pitchFamily="34" charset="0"/>
            </a:endParaRPr>
          </a:p>
        </p:txBody>
      </p:sp>
      <p:sp>
        <p:nvSpPr>
          <p:cNvPr id="288790" name="text 2"/>
          <p:cNvSpPr txBox="1">
            <a:spLocks noChangeArrowheads="1"/>
          </p:cNvSpPr>
          <p:nvPr/>
        </p:nvSpPr>
        <p:spPr bwMode="auto">
          <a:xfrm rot="-5400000">
            <a:off x="-356394" y="2616994"/>
            <a:ext cx="2033588" cy="3048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Kontrola</a:t>
            </a:r>
          </a:p>
        </p:txBody>
      </p:sp>
      <p:sp>
        <p:nvSpPr>
          <p:cNvPr id="288791" name="text 3"/>
          <p:cNvSpPr txBox="1">
            <a:spLocks noChangeArrowheads="1"/>
          </p:cNvSpPr>
          <p:nvPr/>
        </p:nvSpPr>
        <p:spPr bwMode="auto">
          <a:xfrm rot="-5400000">
            <a:off x="372268" y="2574132"/>
            <a:ext cx="2024063"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1</a:t>
            </a:r>
          </a:p>
        </p:txBody>
      </p:sp>
      <p:sp>
        <p:nvSpPr>
          <p:cNvPr id="288792" name="text 6"/>
          <p:cNvSpPr txBox="1">
            <a:spLocks noChangeArrowheads="1"/>
          </p:cNvSpPr>
          <p:nvPr/>
        </p:nvSpPr>
        <p:spPr bwMode="auto">
          <a:xfrm rot="-5400000">
            <a:off x="1536700" y="2552700"/>
            <a:ext cx="2019300" cy="4191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3</a:t>
            </a:r>
          </a:p>
        </p:txBody>
      </p:sp>
      <p:sp>
        <p:nvSpPr>
          <p:cNvPr id="288793" name="text 8"/>
          <p:cNvSpPr txBox="1">
            <a:spLocks noChangeArrowheads="1"/>
          </p:cNvSpPr>
          <p:nvPr/>
        </p:nvSpPr>
        <p:spPr bwMode="auto">
          <a:xfrm rot="-5400000">
            <a:off x="3053556" y="2559844"/>
            <a:ext cx="1995488"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a:solidFill>
                  <a:prstClr val="black"/>
                </a:solidFill>
                <a:latin typeface="Arial" pitchFamily="34" charset="0"/>
                <a:cs typeface="Arial" pitchFamily="34" charset="0"/>
              </a:rPr>
              <a:t>p</a:t>
            </a:r>
          </a:p>
        </p:txBody>
      </p:sp>
      <p:sp>
        <p:nvSpPr>
          <p:cNvPr id="288794" name="text 5"/>
          <p:cNvSpPr txBox="1">
            <a:spLocks noChangeArrowheads="1"/>
          </p:cNvSpPr>
          <p:nvPr/>
        </p:nvSpPr>
        <p:spPr bwMode="auto">
          <a:xfrm rot="-5400000">
            <a:off x="950912" y="2576513"/>
            <a:ext cx="2028825" cy="381000"/>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Koncentrace X</a:t>
            </a:r>
            <a:r>
              <a:rPr lang="cs-CZ" sz="2000" baseline="-25000">
                <a:solidFill>
                  <a:prstClr val="black"/>
                </a:solidFill>
                <a:latin typeface="Arial" pitchFamily="34" charset="0"/>
                <a:cs typeface="Arial" pitchFamily="34" charset="0"/>
              </a:rPr>
              <a:t>2</a:t>
            </a:r>
          </a:p>
        </p:txBody>
      </p:sp>
      <p:sp>
        <p:nvSpPr>
          <p:cNvPr id="288795" name="text 76"/>
          <p:cNvSpPr txBox="1">
            <a:spLocks noChangeArrowheads="1"/>
          </p:cNvSpPr>
          <p:nvPr/>
        </p:nvSpPr>
        <p:spPr bwMode="auto">
          <a:xfrm>
            <a:off x="965200" y="5715000"/>
            <a:ext cx="2828925" cy="685800"/>
          </a:xfrm>
          <a:prstGeom prst="rect">
            <a:avLst/>
          </a:prstGeom>
          <a:solidFill>
            <a:srgbClr val="C0C0C0"/>
          </a:solidFill>
          <a:ln w="24765">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Rozdíly v smysluplných kombinacích ?</a:t>
            </a:r>
          </a:p>
        </p:txBody>
      </p:sp>
      <p:sp>
        <p:nvSpPr>
          <p:cNvPr id="288796" name="text 84"/>
          <p:cNvSpPr>
            <a:spLocks noChangeArrowheads="1"/>
          </p:cNvSpPr>
          <p:nvPr/>
        </p:nvSpPr>
        <p:spPr bwMode="auto">
          <a:xfrm>
            <a:off x="5486400" y="4714875"/>
            <a:ext cx="3028950" cy="8477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Testování kontrastů</a:t>
            </a:r>
          </a:p>
          <a:p>
            <a:pPr algn="ctr" eaLnBrk="0" fontAlgn="base" hangingPunct="0">
              <a:spcBef>
                <a:spcPct val="0"/>
              </a:spcBef>
              <a:spcAft>
                <a:spcPct val="0"/>
              </a:spcAft>
            </a:pPr>
            <a:r>
              <a:rPr lang="cs-CZ">
                <a:solidFill>
                  <a:prstClr val="white"/>
                </a:solidFill>
                <a:latin typeface="Arial" pitchFamily="34" charset="0"/>
                <a:cs typeface="Arial" pitchFamily="34" charset="0"/>
              </a:rPr>
              <a:t>"Multiple range testy"</a:t>
            </a:r>
          </a:p>
        </p:txBody>
      </p:sp>
      <p:sp>
        <p:nvSpPr>
          <p:cNvPr id="288797" name="text 103"/>
          <p:cNvSpPr>
            <a:spLocks noChangeArrowheads="1"/>
          </p:cNvSpPr>
          <p:nvPr/>
        </p:nvSpPr>
        <p:spPr bwMode="auto">
          <a:xfrm>
            <a:off x="4419600" y="5857875"/>
            <a:ext cx="18288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Parametrické</a:t>
            </a:r>
          </a:p>
        </p:txBody>
      </p:sp>
      <p:sp>
        <p:nvSpPr>
          <p:cNvPr id="288798" name="text 104"/>
          <p:cNvSpPr>
            <a:spLocks noChangeArrowheads="1"/>
          </p:cNvSpPr>
          <p:nvPr/>
        </p:nvSpPr>
        <p:spPr bwMode="auto">
          <a:xfrm>
            <a:off x="6477000" y="5857875"/>
            <a:ext cx="20002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Neparametrické</a:t>
            </a:r>
          </a:p>
        </p:txBody>
      </p:sp>
      <p:sp>
        <p:nvSpPr>
          <p:cNvPr id="288799" name="text 105"/>
          <p:cNvSpPr>
            <a:spLocks noChangeArrowheads="1"/>
          </p:cNvSpPr>
          <p:nvPr/>
        </p:nvSpPr>
        <p:spPr bwMode="auto">
          <a:xfrm>
            <a:off x="7029450" y="2505075"/>
            <a:ext cx="142875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Plánované</a:t>
            </a:r>
          </a:p>
        </p:txBody>
      </p:sp>
      <p:sp>
        <p:nvSpPr>
          <p:cNvPr id="288800" name="text 106"/>
          <p:cNvSpPr>
            <a:spLocks noChangeArrowheads="1"/>
          </p:cNvSpPr>
          <p:nvPr/>
        </p:nvSpPr>
        <p:spPr bwMode="auto">
          <a:xfrm>
            <a:off x="6629400" y="3133725"/>
            <a:ext cx="1866900" cy="352425"/>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Neplánované</a:t>
            </a:r>
          </a:p>
        </p:txBody>
      </p:sp>
      <p:sp>
        <p:nvSpPr>
          <p:cNvPr id="288801" name="text 109"/>
          <p:cNvSpPr>
            <a:spLocks noChangeArrowheads="1"/>
          </p:cNvSpPr>
          <p:nvPr/>
        </p:nvSpPr>
        <p:spPr bwMode="auto">
          <a:xfrm>
            <a:off x="6096000" y="3829050"/>
            <a:ext cx="2390775" cy="571500"/>
          </a:xfrm>
          <a:prstGeom prst="roundRect">
            <a:avLst>
              <a:gd name="adj" fmla="val 16667"/>
            </a:avLst>
          </a:prstGeom>
          <a:solidFill>
            <a:srgbClr val="CC0000"/>
          </a:solidFill>
          <a:ln w="9525">
            <a:solidFill>
              <a:srgbClr val="000000"/>
            </a:solidFill>
            <a:round/>
            <a:headEnd/>
            <a:tailEnd/>
          </a:ln>
        </p:spPr>
        <p:txBody>
          <a:bodyPr anchor="ctr"/>
          <a:lstStyle/>
          <a:p>
            <a:pPr algn="ctr" eaLnBrk="0" fontAlgn="base" hangingPunct="0">
              <a:spcBef>
                <a:spcPct val="0"/>
              </a:spcBef>
              <a:spcAft>
                <a:spcPct val="0"/>
              </a:spcAft>
            </a:pPr>
            <a:r>
              <a:rPr lang="cs-CZ">
                <a:solidFill>
                  <a:prstClr val="white"/>
                </a:solidFill>
                <a:latin typeface="Arial" pitchFamily="34" charset="0"/>
                <a:cs typeface="Arial" pitchFamily="34" charset="0"/>
              </a:rPr>
              <a:t>Pro srovnání variant s kontrolou</a:t>
            </a:r>
          </a:p>
        </p:txBody>
      </p:sp>
      <p:sp>
        <p:nvSpPr>
          <p:cNvPr id="288802" name="Line 33"/>
          <p:cNvSpPr>
            <a:spLocks noChangeShapeType="1"/>
          </p:cNvSpPr>
          <p:nvPr/>
        </p:nvSpPr>
        <p:spPr bwMode="auto">
          <a:xfrm flipV="1">
            <a:off x="2260600" y="3733800"/>
            <a:ext cx="0" cy="762000"/>
          </a:xfrm>
          <a:prstGeom prst="line">
            <a:avLst/>
          </a:prstGeom>
          <a:noFill/>
          <a:ln w="2476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1"/>
                </a:solidFill>
              </a:rPr>
              <a:t>ANOVA – analýza rozptylu</a:t>
            </a:r>
            <a:endParaRPr lang="cs-CZ" dirty="0">
              <a:solidFill>
                <a:schemeClr val="accent1"/>
              </a:solidFill>
            </a:endParaRPr>
          </a:p>
        </p:txBody>
      </p:sp>
      <p:sp>
        <p:nvSpPr>
          <p:cNvPr id="3" name="Zástupný symbol pro obsah 2"/>
          <p:cNvSpPr>
            <a:spLocks noGrp="1"/>
          </p:cNvSpPr>
          <p:nvPr>
            <p:ph idx="1"/>
          </p:nvPr>
        </p:nvSpPr>
        <p:spPr>
          <a:xfrm>
            <a:off x="457200" y="1600200"/>
            <a:ext cx="8229600" cy="5068888"/>
          </a:xfrm>
        </p:spPr>
        <p:txBody>
          <a:bodyPr>
            <a:normAutofit fontScale="92500" lnSpcReduction="20000"/>
          </a:bodyPr>
          <a:lstStyle/>
          <a:p>
            <a:r>
              <a:rPr lang="cs-CZ" dirty="0" smtClean="0"/>
              <a:t>Zobecnění </a:t>
            </a:r>
            <a:r>
              <a:rPr lang="cs-CZ" dirty="0" err="1" smtClean="0"/>
              <a:t>dvouvýběrového</a:t>
            </a:r>
            <a:r>
              <a:rPr lang="cs-CZ" dirty="0" smtClean="0"/>
              <a:t> t-testu</a:t>
            </a:r>
          </a:p>
          <a:p>
            <a:r>
              <a:rPr lang="cs-CZ" dirty="0" smtClean="0"/>
              <a:t>ANOVA je základním nástrojem pro analýzu rozdílů mezi průměry v několika skupinách</a:t>
            </a:r>
          </a:p>
          <a:p>
            <a:r>
              <a:rPr lang="cs-CZ" dirty="0" smtClean="0"/>
              <a:t>H</a:t>
            </a:r>
            <a:r>
              <a:rPr lang="cs-CZ" baseline="-25000" dirty="0" smtClean="0"/>
              <a:t>0</a:t>
            </a:r>
            <a:r>
              <a:rPr lang="cs-CZ" dirty="0" smtClean="0"/>
              <a:t>: všechny střední hodnoty jsou stejné</a:t>
            </a:r>
            <a:br>
              <a:rPr lang="cs-CZ" dirty="0" smtClean="0"/>
            </a:br>
            <a:r>
              <a:rPr lang="cs-CZ" dirty="0" smtClean="0"/>
              <a:t>H</a:t>
            </a:r>
            <a:r>
              <a:rPr lang="cs-CZ" baseline="-25000" dirty="0" smtClean="0"/>
              <a:t>A</a:t>
            </a:r>
            <a:r>
              <a:rPr lang="cs-CZ" dirty="0" smtClean="0"/>
              <a:t>: alespoň jedna dvojice středních hodnot se liší</a:t>
            </a:r>
          </a:p>
          <a:p>
            <a:r>
              <a:rPr lang="cs-CZ" dirty="0" smtClean="0"/>
              <a:t>Předpoklady: normální rozložení ve skupinách, nezávislost skupin, shoda rozptylů (</a:t>
            </a:r>
            <a:r>
              <a:rPr lang="cs-CZ" dirty="0" err="1" smtClean="0"/>
              <a:t>Levenův</a:t>
            </a:r>
            <a:r>
              <a:rPr lang="cs-CZ" dirty="0" smtClean="0"/>
              <a:t> či </a:t>
            </a:r>
            <a:r>
              <a:rPr lang="cs-CZ" dirty="0" err="1" smtClean="0"/>
              <a:t>Bartlettův</a:t>
            </a:r>
            <a:r>
              <a:rPr lang="cs-CZ" dirty="0" smtClean="0"/>
              <a:t> test)</a:t>
            </a:r>
          </a:p>
          <a:p>
            <a:r>
              <a:rPr lang="cs-CZ" dirty="0" smtClean="0"/>
              <a:t>Pokud H</a:t>
            </a:r>
            <a:r>
              <a:rPr lang="cs-CZ" baseline="-25000" dirty="0" smtClean="0"/>
              <a:t>0</a:t>
            </a:r>
            <a:r>
              <a:rPr lang="cs-CZ" dirty="0" smtClean="0"/>
              <a:t> zamítáme na hl. </a:t>
            </a:r>
            <a:r>
              <a:rPr lang="cs-CZ" dirty="0" err="1" smtClean="0"/>
              <a:t>význ</a:t>
            </a:r>
            <a:r>
              <a:rPr lang="cs-CZ" dirty="0" smtClean="0"/>
              <a:t>. </a:t>
            </a:r>
            <a:r>
              <a:rPr lang="el-GR" dirty="0" smtClean="0"/>
              <a:t>α</a:t>
            </a:r>
            <a:r>
              <a:rPr lang="cs-CZ" dirty="0" smtClean="0"/>
              <a:t> → nás zajímá, která dvojice středních hodnot se od sebe liší</a:t>
            </a:r>
          </a:p>
          <a:p>
            <a:pPr lvl="1"/>
            <a:r>
              <a:rPr lang="cs-CZ" dirty="0" smtClean="0"/>
              <a:t>metody mnohonásobného testování (tzv. post hoc testy), např. </a:t>
            </a:r>
            <a:r>
              <a:rPr lang="cs-CZ" dirty="0" err="1" smtClean="0"/>
              <a:t>Scheffého</a:t>
            </a:r>
            <a:r>
              <a:rPr lang="cs-CZ" dirty="0" smtClean="0"/>
              <a:t>, </a:t>
            </a:r>
            <a:r>
              <a:rPr lang="cs-CZ" dirty="0" err="1" smtClean="0"/>
              <a:t>Tukeyova</a:t>
            </a:r>
            <a:r>
              <a:rPr lang="cs-CZ" dirty="0" smtClean="0"/>
              <a:t> metoda</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9795" name="Rectangle 2"/>
          <p:cNvSpPr>
            <a:spLocks noGrp="1" noChangeArrowheads="1"/>
          </p:cNvSpPr>
          <p:nvPr>
            <p:ph type="title" idx="4294967295"/>
          </p:nvPr>
        </p:nvSpPr>
        <p:spPr>
          <a:xfrm>
            <a:off x="990600" y="146050"/>
            <a:ext cx="7772400" cy="762000"/>
          </a:xfrm>
          <a:noFill/>
        </p:spPr>
        <p:txBody>
          <a:bodyPr anchor="ctr"/>
          <a:lstStyle/>
          <a:p>
            <a:r>
              <a:rPr lang="cs-CZ" smtClean="0"/>
              <a:t>Příklad: Anova - One way</a:t>
            </a:r>
          </a:p>
        </p:txBody>
      </p:sp>
      <p:sp>
        <p:nvSpPr>
          <p:cNvPr id="289796" name="Text Box 3"/>
          <p:cNvSpPr txBox="1">
            <a:spLocks noChangeArrowheads="1"/>
          </p:cNvSpPr>
          <p:nvPr/>
        </p:nvSpPr>
        <p:spPr bwMode="auto">
          <a:xfrm>
            <a:off x="838200" y="1462088"/>
            <a:ext cx="7848600" cy="5638800"/>
          </a:xfrm>
          <a:prstGeom prst="rect">
            <a:avLst/>
          </a:prstGeom>
          <a:noFill/>
          <a:ln w="9525">
            <a:noFill/>
            <a:miter lim="800000"/>
            <a:headEnd/>
            <a:tailEnd/>
          </a:ln>
        </p:spPr>
        <p:txBody>
          <a:bodyPr/>
          <a:lstStyle/>
          <a:p>
            <a:pPr eaLnBrk="0" fontAlgn="base" hangingPunct="0">
              <a:spcBef>
                <a:spcPct val="0"/>
              </a:spcBef>
              <a:spcAft>
                <a:spcPct val="0"/>
              </a:spcAft>
            </a:pPr>
            <a:r>
              <a:rPr lang="cs-CZ" sz="1600">
                <a:solidFill>
                  <a:prstClr val="black"/>
                </a:solidFill>
                <a:latin typeface="Arial" pitchFamily="34" charset="0"/>
                <a:cs typeface="Arial" pitchFamily="34" charset="0"/>
              </a:rPr>
              <a:t>Dávka rostlinného stimulátoru  (0, 4, 8, 12  mg/l)</a:t>
            </a:r>
          </a:p>
          <a:p>
            <a:pPr eaLnBrk="0" fontAlgn="base" hangingPunct="0">
              <a:spcBef>
                <a:spcPct val="0"/>
              </a:spcBef>
              <a:spcAft>
                <a:spcPct val="0"/>
              </a:spcAft>
            </a:pPr>
            <a:r>
              <a:rPr lang="cs-CZ" sz="1600">
                <a:solidFill>
                  <a:prstClr val="black"/>
                </a:solidFill>
                <a:latin typeface="Arial" pitchFamily="34" charset="0"/>
                <a:cs typeface="Arial" pitchFamily="34" charset="0"/>
              </a:rPr>
              <a:t>A = 4 ; n = 8</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      ANOVA</a:t>
            </a:r>
          </a:p>
          <a:p>
            <a:pPr eaLnBrk="0" fontAlgn="base" hangingPunct="0">
              <a:spcBef>
                <a:spcPct val="0"/>
              </a:spcBef>
              <a:spcAft>
                <a:spcPct val="0"/>
              </a:spcAft>
            </a:pPr>
            <a:r>
              <a:rPr lang="cs-CZ" sz="1600">
                <a:solidFill>
                  <a:prstClr val="black"/>
                </a:solidFill>
                <a:latin typeface="Arial" pitchFamily="34" charset="0"/>
                <a:cs typeface="Arial" pitchFamily="34" charset="0"/>
              </a:rPr>
              <a:t>Bartlett's test:        P = 0,9847</a:t>
            </a:r>
          </a:p>
          <a:p>
            <a:pPr eaLnBrk="0" fontAlgn="base" hangingPunct="0">
              <a:spcBef>
                <a:spcPct val="0"/>
              </a:spcBef>
              <a:spcAft>
                <a:spcPct val="0"/>
              </a:spcAft>
            </a:pPr>
            <a:r>
              <a:rPr lang="cs-CZ" sz="1600">
                <a:solidFill>
                  <a:prstClr val="black"/>
                </a:solidFill>
                <a:latin typeface="Arial" pitchFamily="34" charset="0"/>
                <a:cs typeface="Arial" pitchFamily="34" charset="0"/>
              </a:rPr>
              <a:t>K-S test:                P = 0,482 - 0,6525  pro jednotlivé kategorie</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r>
              <a:rPr lang="cs-CZ"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D. f.</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b="1">
                <a:solidFill>
                  <a:prstClr val="black"/>
                </a:solidFill>
                <a:latin typeface="Arial" pitchFamily="34" charset="0"/>
                <a:cs typeface="Arial" pitchFamily="34" charset="0"/>
              </a:rPr>
              <a:t>SS             MS            F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3                305,8         101,9       8,56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28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322,2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11,9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31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638,0   </a:t>
            </a:r>
            <a:r>
              <a:rPr lang="en-US" sz="1600">
                <a:solidFill>
                  <a:prstClr val="black"/>
                </a:solidFill>
                <a:latin typeface="Arial" pitchFamily="34" charset="0"/>
                <a:cs typeface="Arial" pitchFamily="34" charset="0"/>
              </a:rPr>
              <a:t> </a:t>
            </a:r>
            <a:endParaRPr lang="cs-CZ" sz="1600">
              <a:solidFill>
                <a:prstClr val="black"/>
              </a:solidFill>
              <a:latin typeface="Arial" pitchFamily="34" charset="0"/>
              <a:cs typeface="Arial" pitchFamily="34" charset="0"/>
            </a:endParaRP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srgbClr val="CCB400"/>
                </a:solidFill>
                <a:latin typeface="Arial" pitchFamily="34" charset="0"/>
                <a:cs typeface="Arial" pitchFamily="34" charset="0"/>
              </a:rPr>
              <a:t>II.     Multiple Range Test</a:t>
            </a:r>
          </a:p>
          <a:p>
            <a:pPr eaLnBrk="0" fontAlgn="base" hangingPunct="0">
              <a:spcBef>
                <a:spcPct val="0"/>
              </a:spcBef>
              <a:spcAft>
                <a:spcPct val="0"/>
              </a:spcAft>
            </a:pPr>
            <a:r>
              <a:rPr lang="cs-CZ" sz="1600">
                <a:solidFill>
                  <a:prstClr val="black"/>
                </a:solidFill>
                <a:latin typeface="Arial" pitchFamily="34" charset="0"/>
                <a:cs typeface="Arial" pitchFamily="34" charset="0"/>
              </a:rPr>
              <a:t>NKS -test</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b="1">
                <a:solidFill>
                  <a:prstClr val="black"/>
                </a:solidFill>
                <a:latin typeface="Arial" pitchFamily="34" charset="0"/>
                <a:cs typeface="Arial" pitchFamily="34" charset="0"/>
              </a:rPr>
              <a:t>Level           Average         Homogenous Groups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0                  34,8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4                  41,4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12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41,8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a:p>
            <a:pPr eaLnBrk="0" fontAlgn="base" hangingPunct="0">
              <a:spcBef>
                <a:spcPct val="0"/>
              </a:spcBef>
              <a:spcAft>
                <a:spcPct val="0"/>
              </a:spcAft>
            </a:pP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8                  52,6                    	</a:t>
            </a:r>
            <a:r>
              <a:rPr lang="en-US" sz="1600">
                <a:solidFill>
                  <a:prstClr val="black"/>
                </a:solidFill>
                <a:latin typeface="Arial" pitchFamily="34" charset="0"/>
                <a:cs typeface="Arial" pitchFamily="34" charset="0"/>
              </a:rPr>
              <a:t> </a:t>
            </a:r>
            <a:r>
              <a:rPr lang="cs-CZ" sz="1600">
                <a:solidFill>
                  <a:prstClr val="black"/>
                </a:solidFill>
                <a:latin typeface="Arial" pitchFamily="34" charset="0"/>
                <a:cs typeface="Arial" pitchFamily="34" charset="0"/>
              </a:rPr>
              <a:t>	x </a:t>
            </a:r>
          </a:p>
        </p:txBody>
      </p:sp>
      <p:sp>
        <p:nvSpPr>
          <p:cNvPr id="289797" name="Line 4"/>
          <p:cNvSpPr>
            <a:spLocks noChangeShapeType="1"/>
          </p:cNvSpPr>
          <p:nvPr/>
        </p:nvSpPr>
        <p:spPr bwMode="auto">
          <a:xfrm flipV="1">
            <a:off x="965200" y="3471863"/>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8" name="Line 5"/>
          <p:cNvSpPr>
            <a:spLocks noChangeShapeType="1"/>
          </p:cNvSpPr>
          <p:nvPr/>
        </p:nvSpPr>
        <p:spPr bwMode="auto">
          <a:xfrm flipV="1">
            <a:off x="965200" y="3957638"/>
            <a:ext cx="58388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799" name="Line 6"/>
          <p:cNvSpPr>
            <a:spLocks noChangeShapeType="1"/>
          </p:cNvSpPr>
          <p:nvPr/>
        </p:nvSpPr>
        <p:spPr bwMode="auto">
          <a:xfrm rot="5400000" flipH="1" flipV="1">
            <a:off x="2200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0" name="Line 7"/>
          <p:cNvSpPr>
            <a:spLocks noChangeShapeType="1"/>
          </p:cNvSpPr>
          <p:nvPr/>
        </p:nvSpPr>
        <p:spPr bwMode="auto">
          <a:xfrm rot="5400000" flipH="1" flipV="1">
            <a:off x="33432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1" name="Line 8"/>
          <p:cNvSpPr>
            <a:spLocks noChangeShapeType="1"/>
          </p:cNvSpPr>
          <p:nvPr/>
        </p:nvSpPr>
        <p:spPr bwMode="auto">
          <a:xfrm rot="5400000" flipH="1" flipV="1">
            <a:off x="456247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2" name="Line 9"/>
          <p:cNvSpPr>
            <a:spLocks noChangeShapeType="1"/>
          </p:cNvSpPr>
          <p:nvPr/>
        </p:nvSpPr>
        <p:spPr bwMode="auto">
          <a:xfrm rot="5400000" flipH="1" flipV="1">
            <a:off x="5368925" y="3721100"/>
            <a:ext cx="1143000"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3" name="Line 10"/>
          <p:cNvSpPr>
            <a:spLocks noChangeShapeType="1"/>
          </p:cNvSpPr>
          <p:nvPr/>
        </p:nvSpPr>
        <p:spPr bwMode="auto">
          <a:xfrm flipV="1">
            <a:off x="914400" y="5426075"/>
            <a:ext cx="5229225"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9804" name="Line 12"/>
          <p:cNvSpPr>
            <a:spLocks noChangeShapeType="1"/>
          </p:cNvSpPr>
          <p:nvPr/>
        </p:nvSpPr>
        <p:spPr bwMode="auto">
          <a:xfrm rot="16200000" flipV="1">
            <a:off x="1327944" y="5734844"/>
            <a:ext cx="1154112" cy="0"/>
          </a:xfrm>
          <a:prstGeom prst="line">
            <a:avLst/>
          </a:prstGeom>
          <a:no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99335" name="Rectangle 2"/>
          <p:cNvSpPr>
            <a:spLocks noGrp="1" noChangeArrowheads="1"/>
          </p:cNvSpPr>
          <p:nvPr>
            <p:ph type="title" idx="4294967295"/>
          </p:nvPr>
        </p:nvSpPr>
        <p:spPr>
          <a:xfrm>
            <a:off x="611188" y="219075"/>
            <a:ext cx="7772400" cy="762000"/>
          </a:xfrm>
          <a:noFill/>
        </p:spPr>
        <p:txBody>
          <a:bodyPr anchor="ctr"/>
          <a:lstStyle/>
          <a:p>
            <a:r>
              <a:rPr lang="cs-CZ" smtClean="0"/>
              <a:t>Příklad: Anova - One way</a:t>
            </a:r>
          </a:p>
        </p:txBody>
      </p:sp>
      <p:sp>
        <p:nvSpPr>
          <p:cNvPr id="99336" name="Rectangle 3"/>
          <p:cNvSpPr>
            <a:spLocks noChangeArrowheads="1"/>
          </p:cNvSpPr>
          <p:nvPr/>
        </p:nvSpPr>
        <p:spPr bwMode="auto">
          <a:xfrm>
            <a:off x="523875" y="1549400"/>
            <a:ext cx="7848600" cy="838200"/>
          </a:xfrm>
          <a:prstGeom prst="rect">
            <a:avLst/>
          </a:prstGeom>
          <a:noFill/>
          <a:ln w="9525">
            <a:noFill/>
            <a:miter lim="800000"/>
            <a:headEnd/>
            <a:tailEnd/>
          </a:ln>
        </p:spPr>
        <p:txBody>
          <a:bodyPr/>
          <a:lstStyle/>
          <a:p>
            <a:pPr eaLnBrk="0" fontAlgn="base" hangingPunct="0">
              <a:lnSpc>
                <a:spcPct val="85000"/>
              </a:lnSpc>
              <a:spcBef>
                <a:spcPct val="0"/>
              </a:spcBef>
              <a:spcAft>
                <a:spcPct val="0"/>
              </a:spcAft>
            </a:pPr>
            <a:r>
              <a:rPr lang="cs-CZ" sz="2000">
                <a:solidFill>
                  <a:srgbClr val="CC0000"/>
                </a:solidFill>
                <a:latin typeface="Arial" pitchFamily="34" charset="0"/>
                <a:cs typeface="Arial" pitchFamily="34" charset="0"/>
              </a:rPr>
              <a:t>I.</a:t>
            </a:r>
            <a:r>
              <a:rPr lang="cs-CZ" sz="2000">
                <a:solidFill>
                  <a:prstClr val="black"/>
                </a:solidFill>
                <a:latin typeface="Arial" pitchFamily="34" charset="0"/>
                <a:cs typeface="Arial" pitchFamily="34" charset="0"/>
              </a:rPr>
              <a:t>  Zásah: 4 klinická stadia virové choroby (napadá kr. buňky)</a:t>
            </a:r>
          </a:p>
          <a:p>
            <a:pPr eaLnBrk="0" fontAlgn="base" hangingPunct="0">
              <a:lnSpc>
                <a:spcPct val="85000"/>
              </a:lnSpc>
              <a:spcBef>
                <a:spcPct val="0"/>
              </a:spcBef>
              <a:spcAft>
                <a:spcPct val="0"/>
              </a:spcAft>
            </a:pPr>
            <a:r>
              <a:rPr lang="cs-CZ">
                <a:solidFill>
                  <a:prstClr val="black"/>
                </a:solidFill>
                <a:latin typeface="Arial" pitchFamily="34" charset="0"/>
                <a:cs typeface="Arial" pitchFamily="34" charset="0"/>
              </a:rPr>
              <a:t> </a:t>
            </a:r>
            <a:r>
              <a:rPr lang="en-US">
                <a:solidFill>
                  <a:prstClr val="black"/>
                </a:solidFill>
                <a:latin typeface="Arial" pitchFamily="34" charset="0"/>
                <a:cs typeface="Arial" pitchFamily="34" charset="0"/>
              </a:rPr>
              <a:t>   </a:t>
            </a:r>
            <a:r>
              <a:rPr lang="cs-CZ" i="1">
                <a:solidFill>
                  <a:prstClr val="black"/>
                </a:solidFill>
                <a:latin typeface="Arial" pitchFamily="34" charset="0"/>
                <a:cs typeface="Arial" pitchFamily="34" charset="0"/>
              </a:rPr>
              <a:t>Sledovaná veličina: aktivita enzymu v těchto krevních buňkách</a:t>
            </a:r>
          </a:p>
        </p:txBody>
      </p:sp>
      <p:graphicFrame>
        <p:nvGraphicFramePr>
          <p:cNvPr id="99330" name="Object 4"/>
          <p:cNvGraphicFramePr>
            <a:graphicFrameLocks noChangeAspect="1"/>
          </p:cNvGraphicFramePr>
          <p:nvPr/>
        </p:nvGraphicFramePr>
        <p:xfrm>
          <a:off x="609600" y="2174875"/>
          <a:ext cx="2882900" cy="488950"/>
        </p:xfrm>
        <a:graphic>
          <a:graphicData uri="http://schemas.openxmlformats.org/presentationml/2006/ole">
            <p:oleObj spid="_x0000_s18434" name="Rovnice" r:id="rId3" imgW="1485720" imgH="228600" progId="Equation.3">
              <p:embed/>
            </p:oleObj>
          </a:graphicData>
        </a:graphic>
      </p:graphicFrame>
      <p:sp>
        <p:nvSpPr>
          <p:cNvPr id="99337" name="Rectangle 5"/>
          <p:cNvSpPr>
            <a:spLocks noChangeArrowheads="1"/>
          </p:cNvSpPr>
          <p:nvPr/>
        </p:nvSpPr>
        <p:spPr bwMode="auto">
          <a:xfrm>
            <a:off x="4267200" y="2133600"/>
            <a:ext cx="1524000" cy="890588"/>
          </a:xfrm>
          <a:prstGeom prst="rect">
            <a:avLst/>
          </a:prstGeom>
          <a:noFill/>
          <a:ln w="9525">
            <a:noFill/>
            <a:miter lim="800000"/>
            <a:headEnd/>
            <a:tailEnd/>
          </a:ln>
        </p:spPr>
        <p:txBody>
          <a:bodyPr/>
          <a:lstStyle/>
          <a:p>
            <a:pPr eaLnBrk="0" fontAlgn="base" hangingPunct="0">
              <a:spcBef>
                <a:spcPct val="0"/>
              </a:spcBef>
              <a:spcAft>
                <a:spcPct val="0"/>
              </a:spcAft>
            </a:pPr>
            <a:r>
              <a:rPr lang="cs-CZ" sz="1400" b="1">
                <a:solidFill>
                  <a:prstClr val="black"/>
                </a:solidFill>
                <a:latin typeface="Arial" pitchFamily="34" charset="0"/>
                <a:cs typeface="Arial" pitchFamily="34" charset="0"/>
              </a:rPr>
              <a:t>n = 3</a:t>
            </a:r>
          </a:p>
          <a:p>
            <a:pPr eaLnBrk="0" fontAlgn="base" hangingPunct="0">
              <a:spcBef>
                <a:spcPct val="0"/>
              </a:spcBef>
              <a:spcAft>
                <a:spcPct val="0"/>
              </a:spcAft>
            </a:pPr>
            <a:r>
              <a:rPr lang="cs-CZ" sz="1400" b="1">
                <a:solidFill>
                  <a:prstClr val="black"/>
                </a:solidFill>
                <a:latin typeface="Arial" pitchFamily="34" charset="0"/>
                <a:cs typeface="Arial" pitchFamily="34" charset="0"/>
              </a:rPr>
              <a:t>MODEL = ?</a:t>
            </a:r>
          </a:p>
          <a:p>
            <a:pPr eaLnBrk="0" fontAlgn="base" hangingPunct="0">
              <a:spcBef>
                <a:spcPct val="0"/>
              </a:spcBef>
              <a:spcAft>
                <a:spcPct val="0"/>
              </a:spcAft>
            </a:pPr>
            <a:r>
              <a:rPr lang="en-US" b="1">
                <a:solidFill>
                  <a:srgbClr val="CC0000"/>
                </a:solidFill>
                <a:latin typeface="Arial" pitchFamily="34" charset="0"/>
                <a:cs typeface="Arial" pitchFamily="34" charset="0"/>
              </a:rPr>
              <a:t>         </a:t>
            </a:r>
            <a:r>
              <a:rPr lang="cs-CZ" b="1">
                <a:solidFill>
                  <a:srgbClr val="CC0000"/>
                </a:solidFill>
                <a:latin typeface="Arial" pitchFamily="34" charset="0"/>
                <a:cs typeface="Arial" pitchFamily="34" charset="0"/>
              </a:rPr>
              <a:t>      II.</a:t>
            </a:r>
            <a:r>
              <a:rPr lang="cs-CZ" b="1">
                <a:solidFill>
                  <a:prstClr val="black"/>
                </a:solidFill>
                <a:latin typeface="Arial" pitchFamily="34" charset="0"/>
                <a:cs typeface="Arial" pitchFamily="34" charset="0"/>
              </a:rPr>
              <a:t> </a:t>
            </a:r>
          </a:p>
        </p:txBody>
      </p:sp>
      <p:sp>
        <p:nvSpPr>
          <p:cNvPr id="99338" name="Text Box 6"/>
          <p:cNvSpPr txBox="1">
            <a:spLocks noChangeArrowheads="1"/>
          </p:cNvSpPr>
          <p:nvPr/>
        </p:nvSpPr>
        <p:spPr bwMode="auto">
          <a:xfrm>
            <a:off x="1981200" y="2619375"/>
            <a:ext cx="1352550" cy="166687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II </a:t>
            </a:r>
          </a:p>
          <a:p>
            <a:pPr eaLnBrk="0" fontAlgn="base" hangingPunct="0">
              <a:spcBef>
                <a:spcPct val="0"/>
              </a:spcBef>
              <a:spcAft>
                <a:spcPct val="0"/>
              </a:spcAft>
            </a:pPr>
            <a:r>
              <a:rPr lang="cs-CZ">
                <a:solidFill>
                  <a:prstClr val="black"/>
                </a:solidFill>
                <a:latin typeface="Arial" pitchFamily="34" charset="0"/>
                <a:cs typeface="Arial" pitchFamily="34" charset="0"/>
              </a:rPr>
              <a:t>16,4 </a:t>
            </a:r>
          </a:p>
          <a:p>
            <a:pPr eaLnBrk="0" fontAlgn="base" hangingPunct="0">
              <a:spcBef>
                <a:spcPct val="0"/>
              </a:spcBef>
              <a:spcAft>
                <a:spcPct val="0"/>
              </a:spcAft>
            </a:pPr>
            <a:r>
              <a:rPr lang="cs-CZ">
                <a:solidFill>
                  <a:prstClr val="black"/>
                </a:solidFill>
                <a:latin typeface="Arial" pitchFamily="34" charset="0"/>
                <a:cs typeface="Arial" pitchFamily="34" charset="0"/>
              </a:rPr>
              <a:t>17,8 </a:t>
            </a:r>
          </a:p>
          <a:p>
            <a:pPr eaLnBrk="0" fontAlgn="base" hangingPunct="0">
              <a:spcBef>
                <a:spcPct val="0"/>
              </a:spcBef>
              <a:spcAft>
                <a:spcPct val="0"/>
              </a:spcAft>
            </a:pPr>
            <a:r>
              <a:rPr lang="cs-CZ">
                <a:solidFill>
                  <a:prstClr val="black"/>
                </a:solidFill>
                <a:latin typeface="Arial" pitchFamily="34" charset="0"/>
                <a:cs typeface="Arial" pitchFamily="34" charset="0"/>
              </a:rPr>
              <a:t>19,1 </a:t>
            </a:r>
          </a:p>
          <a:p>
            <a:pPr eaLnBrk="0" fontAlgn="base" hangingPunct="0">
              <a:spcBef>
                <a:spcPct val="0"/>
              </a:spcBef>
              <a:spcAft>
                <a:spcPct val="0"/>
              </a:spcAft>
            </a:pPr>
            <a:r>
              <a:rPr lang="cs-CZ">
                <a:solidFill>
                  <a:prstClr val="black"/>
                </a:solidFill>
                <a:latin typeface="Arial" pitchFamily="34" charset="0"/>
                <a:cs typeface="Arial" pitchFamily="34" charset="0"/>
              </a:rPr>
              <a:t>53,3 </a:t>
            </a:r>
          </a:p>
          <a:p>
            <a:pPr eaLnBrk="0" fontAlgn="base" hangingPunct="0">
              <a:spcBef>
                <a:spcPct val="0"/>
              </a:spcBef>
              <a:spcAft>
                <a:spcPct val="0"/>
              </a:spcAft>
            </a:pPr>
            <a:r>
              <a:rPr lang="cs-CZ">
                <a:solidFill>
                  <a:prstClr val="black"/>
                </a:solidFill>
                <a:latin typeface="Arial" pitchFamily="34" charset="0"/>
                <a:cs typeface="Arial" pitchFamily="34" charset="0"/>
              </a:rPr>
              <a:t>17,8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39" name="Text Box 7"/>
          <p:cNvSpPr txBox="1">
            <a:spLocks noChangeArrowheads="1"/>
          </p:cNvSpPr>
          <p:nvPr/>
        </p:nvSpPr>
        <p:spPr bwMode="auto">
          <a:xfrm>
            <a:off x="2638425" y="2628900"/>
            <a:ext cx="1362075" cy="16573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III</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11,2 </a:t>
            </a:r>
          </a:p>
          <a:p>
            <a:pPr eaLnBrk="0" fontAlgn="base" hangingPunct="0">
              <a:spcBef>
                <a:spcPct val="0"/>
              </a:spcBef>
              <a:spcAft>
                <a:spcPct val="0"/>
              </a:spcAft>
            </a:pPr>
            <a:r>
              <a:rPr lang="cs-CZ">
                <a:solidFill>
                  <a:prstClr val="black"/>
                </a:solidFill>
                <a:latin typeface="Arial" pitchFamily="34" charset="0"/>
                <a:cs typeface="Arial" pitchFamily="34" charset="0"/>
              </a:rPr>
              <a:t>18,2 </a:t>
            </a:r>
          </a:p>
          <a:p>
            <a:pPr eaLnBrk="0" fontAlgn="base" hangingPunct="0">
              <a:spcBef>
                <a:spcPct val="0"/>
              </a:spcBef>
              <a:spcAft>
                <a:spcPct val="0"/>
              </a:spcAft>
            </a:pPr>
            <a:r>
              <a:rPr lang="cs-CZ">
                <a:solidFill>
                  <a:prstClr val="black"/>
                </a:solidFill>
                <a:latin typeface="Arial" pitchFamily="34" charset="0"/>
                <a:cs typeface="Arial" pitchFamily="34" charset="0"/>
              </a:rPr>
              <a:t>15,8 </a:t>
            </a:r>
          </a:p>
          <a:p>
            <a:pPr eaLnBrk="0" fontAlgn="base" hangingPunct="0">
              <a:spcBef>
                <a:spcPct val="0"/>
              </a:spcBef>
              <a:spcAft>
                <a:spcPct val="0"/>
              </a:spcAft>
            </a:pPr>
            <a:r>
              <a:rPr lang="cs-CZ">
                <a:solidFill>
                  <a:prstClr val="black"/>
                </a:solidFill>
                <a:latin typeface="Arial" pitchFamily="34" charset="0"/>
                <a:cs typeface="Arial" pitchFamily="34" charset="0"/>
              </a:rPr>
              <a:t>45,2 </a:t>
            </a:r>
          </a:p>
          <a:p>
            <a:pPr eaLnBrk="0" fontAlgn="base" hangingPunct="0">
              <a:spcBef>
                <a:spcPct val="0"/>
              </a:spcBef>
              <a:spcAft>
                <a:spcPct val="0"/>
              </a:spcAft>
            </a:pPr>
            <a:r>
              <a:rPr lang="cs-CZ">
                <a:solidFill>
                  <a:prstClr val="black"/>
                </a:solidFill>
                <a:latin typeface="Arial" pitchFamily="34" charset="0"/>
                <a:cs typeface="Arial" pitchFamily="34" charset="0"/>
              </a:rPr>
              <a:t>15,1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0" name="Text Box 8"/>
          <p:cNvSpPr txBox="1">
            <a:spLocks noChangeArrowheads="1"/>
          </p:cNvSpPr>
          <p:nvPr/>
        </p:nvSpPr>
        <p:spPr bwMode="auto">
          <a:xfrm>
            <a:off x="3286125" y="2638425"/>
            <a:ext cx="1352550" cy="16573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IV</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14,2 </a:t>
            </a:r>
          </a:p>
          <a:p>
            <a:pPr eaLnBrk="0" fontAlgn="base" hangingPunct="0">
              <a:spcBef>
                <a:spcPct val="0"/>
              </a:spcBef>
              <a:spcAft>
                <a:spcPct val="0"/>
              </a:spcAft>
            </a:pPr>
            <a:r>
              <a:rPr lang="cs-CZ">
                <a:solidFill>
                  <a:prstClr val="black"/>
                </a:solidFill>
                <a:latin typeface="Arial" pitchFamily="34" charset="0"/>
                <a:cs typeface="Arial" pitchFamily="34" charset="0"/>
              </a:rPr>
              <a:t>10,1 </a:t>
            </a:r>
          </a:p>
          <a:p>
            <a:pPr eaLnBrk="0" fontAlgn="base" hangingPunct="0">
              <a:spcBef>
                <a:spcPct val="0"/>
              </a:spcBef>
              <a:spcAft>
                <a:spcPct val="0"/>
              </a:spcAft>
            </a:pPr>
            <a:r>
              <a:rPr lang="cs-CZ">
                <a:solidFill>
                  <a:prstClr val="black"/>
                </a:solidFill>
                <a:latin typeface="Arial" pitchFamily="34" charset="0"/>
                <a:cs typeface="Arial" pitchFamily="34" charset="0"/>
              </a:rPr>
              <a:t>12,8 </a:t>
            </a:r>
          </a:p>
          <a:p>
            <a:pPr eaLnBrk="0" fontAlgn="base" hangingPunct="0">
              <a:spcBef>
                <a:spcPct val="0"/>
              </a:spcBef>
              <a:spcAft>
                <a:spcPct val="0"/>
              </a:spcAft>
            </a:pPr>
            <a:r>
              <a:rPr lang="cs-CZ">
                <a:solidFill>
                  <a:prstClr val="black"/>
                </a:solidFill>
                <a:latin typeface="Arial" pitchFamily="34" charset="0"/>
                <a:cs typeface="Arial" pitchFamily="34" charset="0"/>
              </a:rPr>
              <a:t>37,1 </a:t>
            </a:r>
          </a:p>
          <a:p>
            <a:pPr eaLnBrk="0" fontAlgn="base" hangingPunct="0">
              <a:spcBef>
                <a:spcPct val="0"/>
              </a:spcBef>
              <a:spcAft>
                <a:spcPct val="0"/>
              </a:spcAft>
            </a:pPr>
            <a:r>
              <a:rPr lang="cs-CZ">
                <a:solidFill>
                  <a:prstClr val="black"/>
                </a:solidFill>
                <a:latin typeface="Arial" pitchFamily="34" charset="0"/>
                <a:cs typeface="Arial" pitchFamily="34" charset="0"/>
              </a:rPr>
              <a:t>12,4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1" name="Text Box 9"/>
          <p:cNvSpPr txBox="1">
            <a:spLocks noChangeArrowheads="1"/>
          </p:cNvSpPr>
          <p:nvPr/>
        </p:nvSpPr>
        <p:spPr bwMode="auto">
          <a:xfrm>
            <a:off x="533400" y="2652713"/>
            <a:ext cx="1362075" cy="1657350"/>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 </a:t>
            </a:r>
          </a:p>
          <a:p>
            <a:pPr eaLnBrk="0" fontAlgn="base" hangingPunct="0">
              <a:spcBef>
                <a:spcPct val="0"/>
              </a:spcBef>
              <a:spcAft>
                <a:spcPct val="0"/>
              </a:spcAft>
            </a:pPr>
            <a:r>
              <a:rPr lang="cs-CZ" sz="2400">
                <a:solidFill>
                  <a:prstClr val="black"/>
                </a:solidFill>
                <a:latin typeface="Arial" pitchFamily="34" charset="0"/>
                <a:cs typeface="Arial" pitchFamily="34" charset="0"/>
              </a:rPr>
              <a:t> </a:t>
            </a:r>
          </a:p>
          <a:p>
            <a:pPr eaLnBrk="0" fontAlgn="base" hangingPunct="0">
              <a:spcBef>
                <a:spcPct val="0"/>
              </a:spcBef>
              <a:spcAft>
                <a:spcPct val="0"/>
              </a:spcAft>
            </a:pPr>
            <a:endParaRPr lang="en-US" sz="2400">
              <a:solidFill>
                <a:prstClr val="black"/>
              </a:solidFill>
              <a:latin typeface="Arial" pitchFamily="34" charset="0"/>
              <a:cs typeface="Arial" pitchFamily="34" charset="0"/>
            </a:endParaRPr>
          </a:p>
          <a:p>
            <a:pPr eaLnBrk="0" fontAlgn="base" hangingPunct="0">
              <a:lnSpc>
                <a:spcPct val="85000"/>
              </a:lnSpc>
              <a:spcBef>
                <a:spcPct val="0"/>
              </a:spcBef>
              <a:spcAft>
                <a:spcPct val="0"/>
              </a:spcAft>
            </a:pPr>
            <a:r>
              <a:rPr lang="cs-CZ" sz="2400">
                <a:solidFill>
                  <a:prstClr val="black"/>
                </a:solidFill>
                <a:latin typeface="Symbol" pitchFamily="18" charset="2"/>
                <a:cs typeface="Arial" pitchFamily="34" charset="0"/>
              </a:rPr>
              <a:t></a:t>
            </a:r>
            <a:r>
              <a:rPr lang="cs-CZ" sz="2400">
                <a:solidFill>
                  <a:prstClr val="black"/>
                </a:solidFill>
                <a:latin typeface="Arial" pitchFamily="34" charset="0"/>
                <a:cs typeface="Arial" pitchFamily="34" charset="0"/>
              </a:rPr>
              <a:t> </a:t>
            </a:r>
          </a:p>
          <a:p>
            <a:pPr eaLnBrk="0" fontAlgn="base" hangingPunct="0">
              <a:lnSpc>
                <a:spcPct val="85000"/>
              </a:lnSpc>
              <a:spcBef>
                <a:spcPct val="0"/>
              </a:spcBef>
              <a:spcAft>
                <a:spcPct val="0"/>
              </a:spcAft>
            </a:pPr>
            <a:r>
              <a:rPr lang="cs-CZ" sz="1600">
                <a:solidFill>
                  <a:prstClr val="black"/>
                </a:solidFill>
                <a:latin typeface="Arial" pitchFamily="34" charset="0"/>
                <a:cs typeface="Arial" pitchFamily="34" charset="0"/>
              </a:rPr>
              <a:t>průměr </a:t>
            </a:r>
          </a:p>
          <a:p>
            <a:pPr eaLnBrk="0" fontAlgn="base" hangingPunct="0">
              <a:lnSpc>
                <a:spcPct val="85000"/>
              </a:lnSpc>
              <a:spcBef>
                <a:spcPct val="0"/>
              </a:spcBef>
              <a:spcAft>
                <a:spcPct val="0"/>
              </a:spcAft>
            </a:pPr>
            <a:endParaRPr lang="cs-CZ" sz="1600">
              <a:solidFill>
                <a:prstClr val="black"/>
              </a:solidFill>
              <a:latin typeface="Arial" pitchFamily="34" charset="0"/>
              <a:cs typeface="Arial" pitchFamily="34" charset="0"/>
            </a:endParaRPr>
          </a:p>
        </p:txBody>
      </p:sp>
      <p:sp>
        <p:nvSpPr>
          <p:cNvPr id="99342" name="Text Box 10"/>
          <p:cNvSpPr txBox="1">
            <a:spLocks noChangeArrowheads="1"/>
          </p:cNvSpPr>
          <p:nvPr/>
        </p:nvSpPr>
        <p:spPr bwMode="auto">
          <a:xfrm>
            <a:off x="5057775" y="3024188"/>
            <a:ext cx="1447800" cy="11906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Source </a:t>
            </a:r>
          </a:p>
          <a:p>
            <a:pPr eaLnBrk="0" fontAlgn="base" hangingPunct="0">
              <a:spcBef>
                <a:spcPct val="0"/>
              </a:spcBef>
              <a:spcAft>
                <a:spcPct val="0"/>
              </a:spcAft>
            </a:pPr>
            <a:r>
              <a:rPr lang="cs-CZ" sz="1600" b="1">
                <a:solidFill>
                  <a:prstClr val="black"/>
                </a:solidFill>
                <a:latin typeface="Arial" pitchFamily="34" charset="0"/>
                <a:cs typeface="Arial" pitchFamily="34" charset="0"/>
              </a:rPr>
              <a:t>Between groups </a:t>
            </a:r>
          </a:p>
          <a:p>
            <a:pPr eaLnBrk="0" fontAlgn="base" hangingPunct="0">
              <a:spcBef>
                <a:spcPct val="0"/>
              </a:spcBef>
              <a:spcAft>
                <a:spcPct val="0"/>
              </a:spcAft>
            </a:pPr>
            <a:r>
              <a:rPr lang="cs-CZ" sz="1600" b="1">
                <a:solidFill>
                  <a:prstClr val="black"/>
                </a:solidFill>
                <a:latin typeface="Arial" pitchFamily="34" charset="0"/>
                <a:cs typeface="Arial" pitchFamily="34" charset="0"/>
              </a:rPr>
              <a:t>Within groups</a:t>
            </a:r>
            <a:r>
              <a:rPr lang="cs-CZ" sz="1600">
                <a:solidFill>
                  <a:prstClr val="black"/>
                </a:solidFill>
                <a:latin typeface="Arial" pitchFamily="34" charset="0"/>
                <a:cs typeface="Arial" pitchFamily="34" charset="0"/>
              </a:rPr>
              <a:t> </a:t>
            </a:r>
          </a:p>
          <a:p>
            <a:pPr eaLnBrk="0" fontAlgn="base" hangingPunct="0">
              <a:spcBef>
                <a:spcPct val="0"/>
              </a:spcBef>
              <a:spcAft>
                <a:spcPct val="0"/>
              </a:spcAft>
            </a:pPr>
            <a:r>
              <a:rPr lang="cs-CZ" sz="1600" b="1">
                <a:solidFill>
                  <a:prstClr val="black"/>
                </a:solidFill>
                <a:latin typeface="Arial" pitchFamily="34" charset="0"/>
                <a:cs typeface="Arial" pitchFamily="34" charset="0"/>
              </a:rPr>
              <a:t>Total (corr.)</a:t>
            </a:r>
            <a:r>
              <a:rPr lang="cs-CZ" sz="1600">
                <a:solidFill>
                  <a:prstClr val="black"/>
                </a:solidFill>
                <a:latin typeface="Arial" pitchFamily="34" charset="0"/>
                <a:cs typeface="Arial" pitchFamily="34" charset="0"/>
              </a:rPr>
              <a:t> </a:t>
            </a:r>
          </a:p>
        </p:txBody>
      </p:sp>
      <p:sp>
        <p:nvSpPr>
          <p:cNvPr id="99343" name="Text Box 11"/>
          <p:cNvSpPr txBox="1">
            <a:spLocks noChangeArrowheads="1"/>
          </p:cNvSpPr>
          <p:nvPr/>
        </p:nvSpPr>
        <p:spPr bwMode="auto">
          <a:xfrm>
            <a:off x="6376988" y="2995613"/>
            <a:ext cx="685800" cy="151447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D.f.</a:t>
            </a:r>
            <a:r>
              <a:rPr lang="cs-CZ" sz="2000">
                <a:solidFill>
                  <a:prstClr val="black"/>
                </a:solidFill>
                <a:latin typeface="Arial" pitchFamily="34" charset="0"/>
                <a:cs typeface="Arial" pitchFamily="34" charset="0"/>
              </a:rPr>
              <a:t> </a:t>
            </a:r>
            <a:endParaRPr lang="en-US" sz="20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3 </a:t>
            </a:r>
          </a:p>
          <a:p>
            <a:pPr eaLnBrk="0" fontAlgn="base" hangingPunct="0">
              <a:spcBef>
                <a:spcPct val="0"/>
              </a:spcBef>
              <a:spcAft>
                <a:spcPct val="0"/>
              </a:spcAft>
            </a:pP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8 </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11</a:t>
            </a:r>
          </a:p>
        </p:txBody>
      </p:sp>
      <p:sp>
        <p:nvSpPr>
          <p:cNvPr id="99344" name="Text Box 12"/>
          <p:cNvSpPr txBox="1">
            <a:spLocks noChangeArrowheads="1"/>
          </p:cNvSpPr>
          <p:nvPr/>
        </p:nvSpPr>
        <p:spPr bwMode="auto">
          <a:xfrm>
            <a:off x="6829425" y="3019425"/>
            <a:ext cx="695325"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MS</a:t>
            </a:r>
            <a:r>
              <a:rPr lang="cs-CZ">
                <a:solidFill>
                  <a:prstClr val="black"/>
                </a:solidFill>
                <a:latin typeface="Arial" pitchFamily="34" charset="0"/>
                <a:cs typeface="Arial" pitchFamily="34" charset="0"/>
              </a:rPr>
              <a:t> </a:t>
            </a: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49,6 </a:t>
            </a:r>
          </a:p>
          <a:p>
            <a:pPr eaLnBrk="0" fontAlgn="base" hangingPunct="0">
              <a:spcBef>
                <a:spcPct val="0"/>
              </a:spcBef>
              <a:spcAft>
                <a:spcPct val="0"/>
              </a:spcAft>
            </a:pPr>
            <a:endParaRPr lang="en-US"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5,9</a:t>
            </a:r>
          </a:p>
          <a:p>
            <a:pPr eaLnBrk="0" fontAlgn="base" hangingPunct="0">
              <a:spcBef>
                <a:spcPct val="0"/>
              </a:spcBef>
              <a:spcAft>
                <a:spcPct val="0"/>
              </a:spcAft>
            </a:pPr>
            <a:endParaRPr lang="cs-CZ" sz="1600">
              <a:solidFill>
                <a:prstClr val="black"/>
              </a:solidFill>
              <a:latin typeface="Arial" pitchFamily="34" charset="0"/>
              <a:cs typeface="Arial" pitchFamily="34" charset="0"/>
            </a:endParaRPr>
          </a:p>
          <a:p>
            <a:pPr eaLnBrk="0" fontAlgn="base" hangingPunct="0">
              <a:spcBef>
                <a:spcPct val="0"/>
              </a:spcBef>
              <a:spcAft>
                <a:spcPct val="0"/>
              </a:spcAft>
            </a:pPr>
            <a:r>
              <a:rPr lang="cs-CZ" sz="1600">
                <a:solidFill>
                  <a:prstClr val="black"/>
                </a:solidFill>
                <a:latin typeface="Arial" pitchFamily="34" charset="0"/>
                <a:cs typeface="Arial" pitchFamily="34" charset="0"/>
              </a:rPr>
              <a:t>   -</a:t>
            </a:r>
          </a:p>
        </p:txBody>
      </p:sp>
      <p:sp>
        <p:nvSpPr>
          <p:cNvPr id="99345" name="Text Box 13"/>
          <p:cNvSpPr txBox="1">
            <a:spLocks noChangeArrowheads="1"/>
          </p:cNvSpPr>
          <p:nvPr/>
        </p:nvSpPr>
        <p:spPr bwMode="auto">
          <a:xfrm>
            <a:off x="7296150" y="3019425"/>
            <a:ext cx="685800"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F </a:t>
            </a:r>
          </a:p>
          <a:p>
            <a:pPr eaLnBrk="0" fontAlgn="base" hangingPunct="0">
              <a:spcBef>
                <a:spcPct val="0"/>
              </a:spcBef>
              <a:spcAft>
                <a:spcPct val="0"/>
              </a:spcAft>
            </a:pPr>
            <a:r>
              <a:rPr lang="cs-CZ" sz="1600">
                <a:solidFill>
                  <a:prstClr val="black"/>
                </a:solidFill>
                <a:latin typeface="Arial" pitchFamily="34" charset="0"/>
                <a:cs typeface="Arial" pitchFamily="34" charset="0"/>
              </a:rPr>
              <a:t>8,39</a:t>
            </a:r>
          </a:p>
        </p:txBody>
      </p:sp>
      <p:sp>
        <p:nvSpPr>
          <p:cNvPr id="99346" name="Text Box 14"/>
          <p:cNvSpPr txBox="1">
            <a:spLocks noChangeArrowheads="1"/>
          </p:cNvSpPr>
          <p:nvPr/>
        </p:nvSpPr>
        <p:spPr bwMode="auto">
          <a:xfrm>
            <a:off x="7829550" y="3019425"/>
            <a:ext cx="857250" cy="1504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sz="1600">
                <a:solidFill>
                  <a:prstClr val="black"/>
                </a:solidFill>
                <a:latin typeface="Arial" pitchFamily="34" charset="0"/>
                <a:cs typeface="Arial" pitchFamily="34" charset="0"/>
              </a:rPr>
              <a:t>0,0075 </a:t>
            </a:r>
          </a:p>
        </p:txBody>
      </p:sp>
      <p:sp>
        <p:nvSpPr>
          <p:cNvPr id="99347" name="Text Box 15"/>
          <p:cNvSpPr txBox="1">
            <a:spLocks noChangeArrowheads="1"/>
          </p:cNvSpPr>
          <p:nvPr/>
        </p:nvSpPr>
        <p:spPr bwMode="auto">
          <a:xfrm>
            <a:off x="1371600" y="2638425"/>
            <a:ext cx="1266825" cy="16478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I</a:t>
            </a:r>
            <a:r>
              <a:rPr lang="cs-CZ">
                <a:solidFill>
                  <a:prstClr val="black"/>
                </a:solidFill>
                <a:latin typeface="Arial" pitchFamily="34" charset="0"/>
                <a:cs typeface="Arial" pitchFamily="34" charset="0"/>
              </a:rPr>
              <a:t> </a:t>
            </a:r>
          </a:p>
          <a:p>
            <a:pPr eaLnBrk="0" fontAlgn="base" hangingPunct="0">
              <a:spcBef>
                <a:spcPct val="0"/>
              </a:spcBef>
              <a:spcAft>
                <a:spcPct val="0"/>
              </a:spcAft>
            </a:pPr>
            <a:r>
              <a:rPr lang="cs-CZ">
                <a:solidFill>
                  <a:prstClr val="black"/>
                </a:solidFill>
                <a:latin typeface="Arial" pitchFamily="34" charset="0"/>
                <a:cs typeface="Arial" pitchFamily="34" charset="0"/>
              </a:rPr>
              <a:t>22,8 </a:t>
            </a:r>
          </a:p>
          <a:p>
            <a:pPr eaLnBrk="0" fontAlgn="base" hangingPunct="0">
              <a:spcBef>
                <a:spcPct val="0"/>
              </a:spcBef>
              <a:spcAft>
                <a:spcPct val="0"/>
              </a:spcAft>
            </a:pPr>
            <a:r>
              <a:rPr lang="cs-CZ">
                <a:solidFill>
                  <a:prstClr val="black"/>
                </a:solidFill>
                <a:latin typeface="Arial" pitchFamily="34" charset="0"/>
                <a:cs typeface="Arial" pitchFamily="34" charset="0"/>
              </a:rPr>
              <a:t>19,4 </a:t>
            </a:r>
          </a:p>
          <a:p>
            <a:pPr eaLnBrk="0" fontAlgn="base" hangingPunct="0">
              <a:spcBef>
                <a:spcPct val="0"/>
              </a:spcBef>
              <a:spcAft>
                <a:spcPct val="0"/>
              </a:spcAft>
            </a:pPr>
            <a:r>
              <a:rPr lang="cs-CZ">
                <a:solidFill>
                  <a:prstClr val="black"/>
                </a:solidFill>
                <a:latin typeface="Arial" pitchFamily="34" charset="0"/>
                <a:cs typeface="Arial" pitchFamily="34" charset="0"/>
              </a:rPr>
              <a:t>12,5 </a:t>
            </a:r>
          </a:p>
          <a:p>
            <a:pPr eaLnBrk="0" fontAlgn="base" hangingPunct="0">
              <a:spcBef>
                <a:spcPct val="0"/>
              </a:spcBef>
              <a:spcAft>
                <a:spcPct val="0"/>
              </a:spcAft>
            </a:pPr>
            <a:r>
              <a:rPr lang="cs-CZ">
                <a:solidFill>
                  <a:prstClr val="black"/>
                </a:solidFill>
                <a:latin typeface="Arial" pitchFamily="34" charset="0"/>
                <a:cs typeface="Arial" pitchFamily="34" charset="0"/>
              </a:rPr>
              <a:t>65,7 </a:t>
            </a:r>
          </a:p>
          <a:p>
            <a:pPr eaLnBrk="0" fontAlgn="base" hangingPunct="0">
              <a:spcBef>
                <a:spcPct val="0"/>
              </a:spcBef>
              <a:spcAft>
                <a:spcPct val="0"/>
              </a:spcAft>
            </a:pPr>
            <a:r>
              <a:rPr lang="cs-CZ">
                <a:solidFill>
                  <a:prstClr val="black"/>
                </a:solidFill>
                <a:latin typeface="Arial" pitchFamily="34" charset="0"/>
                <a:cs typeface="Arial" pitchFamily="34" charset="0"/>
              </a:rPr>
              <a:t>21,9 </a:t>
            </a:r>
          </a:p>
          <a:p>
            <a:pPr eaLnBrk="0" fontAlgn="base" hangingPunct="0">
              <a:spcBef>
                <a:spcPct val="0"/>
              </a:spcBef>
              <a:spcAft>
                <a:spcPct val="0"/>
              </a:spcAft>
            </a:pPr>
            <a:endParaRPr lang="cs-CZ">
              <a:solidFill>
                <a:prstClr val="black"/>
              </a:solidFill>
              <a:latin typeface="Arial" pitchFamily="34" charset="0"/>
              <a:cs typeface="Arial" pitchFamily="34" charset="0"/>
            </a:endParaRPr>
          </a:p>
        </p:txBody>
      </p:sp>
      <p:sp>
        <p:nvSpPr>
          <p:cNvPr id="99348" name="Line 16"/>
          <p:cNvSpPr>
            <a:spLocks noChangeShapeType="1"/>
          </p:cNvSpPr>
          <p:nvPr/>
        </p:nvSpPr>
        <p:spPr bwMode="auto">
          <a:xfrm>
            <a:off x="609600" y="2928938"/>
            <a:ext cx="3200400" cy="0"/>
          </a:xfrm>
          <a:prstGeom prst="line">
            <a:avLst/>
          </a:prstGeom>
          <a:noFill/>
          <a:ln w="12700">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49" name="Line 17"/>
          <p:cNvSpPr>
            <a:spLocks noChangeShapeType="1"/>
          </p:cNvSpPr>
          <p:nvPr/>
        </p:nvSpPr>
        <p:spPr bwMode="auto">
          <a:xfrm>
            <a:off x="609600" y="3781425"/>
            <a:ext cx="3200400"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0" name="Line 18"/>
          <p:cNvSpPr>
            <a:spLocks noChangeShapeType="1"/>
          </p:cNvSpPr>
          <p:nvPr/>
        </p:nvSpPr>
        <p:spPr bwMode="auto">
          <a:xfrm>
            <a:off x="4943475" y="3338513"/>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1" name="Line 19"/>
          <p:cNvSpPr>
            <a:spLocks noChangeShapeType="1"/>
          </p:cNvSpPr>
          <p:nvPr/>
        </p:nvSpPr>
        <p:spPr bwMode="auto">
          <a:xfrm>
            <a:off x="4943475" y="4298950"/>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2" name="Line 20"/>
          <p:cNvSpPr>
            <a:spLocks noChangeShapeType="1"/>
          </p:cNvSpPr>
          <p:nvPr/>
        </p:nvSpPr>
        <p:spPr bwMode="auto">
          <a:xfrm>
            <a:off x="7829550" y="3019425"/>
            <a:ext cx="0" cy="1490663"/>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3" name="Line 21"/>
          <p:cNvSpPr>
            <a:spLocks noChangeShapeType="1"/>
          </p:cNvSpPr>
          <p:nvPr/>
        </p:nvSpPr>
        <p:spPr bwMode="auto">
          <a:xfrm>
            <a:off x="6419850" y="3033713"/>
            <a:ext cx="0" cy="1476375"/>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99354" name="Text Box 22"/>
          <p:cNvSpPr txBox="1">
            <a:spLocks noChangeArrowheads="1"/>
          </p:cNvSpPr>
          <p:nvPr/>
        </p:nvSpPr>
        <p:spPr bwMode="auto">
          <a:xfrm>
            <a:off x="5457825" y="5010150"/>
            <a:ext cx="2619375" cy="723900"/>
          </a:xfrm>
          <a:prstGeom prst="rect">
            <a:avLst/>
          </a:prstGeom>
          <a:solidFill>
            <a:srgbClr val="FFFFFF"/>
          </a:solidFill>
          <a:ln w="12700">
            <a:solidFill>
              <a:srgbClr val="000000"/>
            </a:solidFill>
            <a:prstDash val="sysDot"/>
            <a:miter lim="800000"/>
            <a:headEnd/>
            <a:tailEnd/>
          </a:ln>
        </p:spPr>
        <p:txBody>
          <a:bodyPr anchor="ct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sp>
        <p:nvSpPr>
          <p:cNvPr id="99355" name="Text Box 23"/>
          <p:cNvSpPr txBox="1">
            <a:spLocks noChangeArrowheads="1"/>
          </p:cNvSpPr>
          <p:nvPr/>
        </p:nvSpPr>
        <p:spPr bwMode="auto">
          <a:xfrm>
            <a:off x="539750" y="5060950"/>
            <a:ext cx="4524375" cy="1274763"/>
          </a:xfrm>
          <a:prstGeom prst="rect">
            <a:avLst/>
          </a:prstGeom>
          <a:solidFill>
            <a:srgbClr val="FFFFFF"/>
          </a:solidFill>
          <a:ln w="12700">
            <a:solidFill>
              <a:srgbClr val="000000"/>
            </a:solidFill>
            <a:prstDash val="sysDot"/>
            <a:miter lim="800000"/>
            <a:headEnd/>
            <a:tailEnd/>
          </a:ln>
        </p:spPr>
        <p:txBody>
          <a:bodyPr anchor="ctr"/>
          <a:lstStyle/>
          <a:p>
            <a:pPr eaLnBrk="0" fontAlgn="base" hangingPunct="0">
              <a:spcBef>
                <a:spcPct val="0"/>
              </a:spcBef>
              <a:spcAft>
                <a:spcPct val="0"/>
              </a:spcAft>
            </a:pPr>
            <a:endParaRPr lang="en-GB" sz="2400">
              <a:solidFill>
                <a:prstClr val="black"/>
              </a:solidFill>
              <a:latin typeface="Arial" pitchFamily="34" charset="0"/>
              <a:cs typeface="Arial" pitchFamily="34" charset="0"/>
            </a:endParaRPr>
          </a:p>
        </p:txBody>
      </p:sp>
      <p:graphicFrame>
        <p:nvGraphicFramePr>
          <p:cNvPr id="99331" name="Object 24"/>
          <p:cNvGraphicFramePr>
            <a:graphicFrameLocks noChangeAspect="1"/>
          </p:cNvGraphicFramePr>
          <p:nvPr/>
        </p:nvGraphicFramePr>
        <p:xfrm>
          <a:off x="600075" y="5143500"/>
          <a:ext cx="4391025" cy="695325"/>
        </p:xfrm>
        <a:graphic>
          <a:graphicData uri="http://schemas.openxmlformats.org/presentationml/2006/ole">
            <p:oleObj spid="_x0000_s18435" name="Rovnice" r:id="rId4" imgW="2831760" imgH="393480" progId="Equation.3">
              <p:embed/>
            </p:oleObj>
          </a:graphicData>
        </a:graphic>
      </p:graphicFrame>
      <p:graphicFrame>
        <p:nvGraphicFramePr>
          <p:cNvPr id="99332" name="Object 25"/>
          <p:cNvGraphicFramePr>
            <a:graphicFrameLocks noChangeAspect="1"/>
          </p:cNvGraphicFramePr>
          <p:nvPr/>
        </p:nvGraphicFramePr>
        <p:xfrm>
          <a:off x="2181225" y="5924550"/>
          <a:ext cx="1228725" cy="371475"/>
        </p:xfrm>
        <a:graphic>
          <a:graphicData uri="http://schemas.openxmlformats.org/presentationml/2006/ole">
            <p:oleObj spid="_x0000_s18436" name="Rovnice" r:id="rId5" imgW="761760" imgH="241200" progId="Equation.3">
              <p:embed/>
            </p:oleObj>
          </a:graphicData>
        </a:graphic>
      </p:graphicFrame>
      <p:graphicFrame>
        <p:nvGraphicFramePr>
          <p:cNvPr id="99333" name="Object 26"/>
          <p:cNvGraphicFramePr>
            <a:graphicFrameLocks noChangeAspect="1"/>
          </p:cNvGraphicFramePr>
          <p:nvPr/>
        </p:nvGraphicFramePr>
        <p:xfrm>
          <a:off x="5534025" y="5048250"/>
          <a:ext cx="2486025" cy="666750"/>
        </p:xfrm>
        <a:graphic>
          <a:graphicData uri="http://schemas.openxmlformats.org/presentationml/2006/ole">
            <p:oleObj spid="_x0000_s18437" name="Rovnice" r:id="rId6" imgW="1752480" imgH="457200" progId="Equation.3">
              <p:embed/>
            </p:oleObj>
          </a:graphicData>
        </a:graphic>
      </p:graphicFrame>
      <p:sp>
        <p:nvSpPr>
          <p:cNvPr id="99356" name="Rectangle 27"/>
          <p:cNvSpPr>
            <a:spLocks noChangeArrowheads="1"/>
          </p:cNvSpPr>
          <p:nvPr/>
        </p:nvSpPr>
        <p:spPr bwMode="auto">
          <a:xfrm>
            <a:off x="5429250" y="4543425"/>
            <a:ext cx="2543175" cy="742950"/>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srgbClr val="CC0000"/>
                </a:solidFill>
                <a:latin typeface="Arial" pitchFamily="34" charset="0"/>
                <a:cs typeface="Arial" pitchFamily="34" charset="0"/>
              </a:rPr>
              <a:t>IV.</a:t>
            </a:r>
            <a:r>
              <a:rPr lang="cs-CZ" sz="2400">
                <a:solidFill>
                  <a:prstClr val="black"/>
                </a:solidFill>
                <a:latin typeface="Arial" pitchFamily="34" charset="0"/>
                <a:cs typeface="Arial" pitchFamily="34" charset="0"/>
              </a:rPr>
              <a:t> </a:t>
            </a:r>
          </a:p>
        </p:txBody>
      </p:sp>
      <p:sp>
        <p:nvSpPr>
          <p:cNvPr id="99357" name="Rectangle 28"/>
          <p:cNvSpPr>
            <a:spLocks noChangeArrowheads="1"/>
          </p:cNvSpPr>
          <p:nvPr/>
        </p:nvSpPr>
        <p:spPr bwMode="auto">
          <a:xfrm>
            <a:off x="600075" y="4543425"/>
            <a:ext cx="3400425" cy="52387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srgbClr val="CC0000"/>
                </a:solidFill>
                <a:latin typeface="Arial" pitchFamily="34" charset="0"/>
                <a:cs typeface="Arial" pitchFamily="34" charset="0"/>
              </a:rPr>
              <a:t>III.</a:t>
            </a:r>
            <a:r>
              <a:rPr lang="cs-CZ" sz="2000">
                <a:solidFill>
                  <a:prstClr val="black"/>
                </a:solidFill>
                <a:latin typeface="Arial" pitchFamily="34" charset="0"/>
                <a:cs typeface="Arial" pitchFamily="34" charset="0"/>
              </a:rPr>
              <a:t> </a:t>
            </a:r>
            <a:r>
              <a:rPr lang="en-US" sz="2000">
                <a:solidFill>
                  <a:prstClr val="black"/>
                </a:solidFill>
                <a:latin typeface="Arial" pitchFamily="34" charset="0"/>
                <a:cs typeface="Arial" pitchFamily="34" charset="0"/>
              </a:rPr>
              <a:t> </a:t>
            </a:r>
            <a:r>
              <a:rPr lang="cs-CZ" sz="2000">
                <a:solidFill>
                  <a:prstClr val="black"/>
                </a:solidFill>
                <a:latin typeface="Arial" pitchFamily="34" charset="0"/>
                <a:cs typeface="Arial" pitchFamily="34" charset="0"/>
              </a:rPr>
              <a:t>Komponenta rozptylu:</a:t>
            </a:r>
          </a:p>
        </p:txBody>
      </p:sp>
      <p:sp>
        <p:nvSpPr>
          <p:cNvPr id="99358" name="Line 29"/>
          <p:cNvSpPr>
            <a:spLocks noChangeShapeType="1"/>
          </p:cNvSpPr>
          <p:nvPr/>
        </p:nvSpPr>
        <p:spPr bwMode="auto">
          <a:xfrm>
            <a:off x="4943475" y="3803650"/>
            <a:ext cx="3743325" cy="0"/>
          </a:xfrm>
          <a:prstGeom prst="line">
            <a:avLst/>
          </a:prstGeom>
          <a:noFill/>
          <a:ln w="9525">
            <a:solidFill>
              <a:schemeClr val="tx1"/>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0819" name="Rectangle 2"/>
          <p:cNvSpPr>
            <a:spLocks noGrp="1" noChangeArrowheads="1"/>
          </p:cNvSpPr>
          <p:nvPr>
            <p:ph type="title" idx="4294967295"/>
          </p:nvPr>
        </p:nvSpPr>
        <p:spPr>
          <a:xfrm>
            <a:off x="990600" y="0"/>
            <a:ext cx="7772400" cy="762000"/>
          </a:xfrm>
          <a:noFill/>
        </p:spPr>
        <p:txBody>
          <a:bodyPr anchor="ctr"/>
          <a:lstStyle/>
          <a:p>
            <a:r>
              <a:rPr lang="cs-CZ" smtClean="0"/>
              <a:t>Srovnání variant v testech</a:t>
            </a:r>
          </a:p>
        </p:txBody>
      </p:sp>
      <p:sp>
        <p:nvSpPr>
          <p:cNvPr id="290820" name="Rectangle 3"/>
          <p:cNvSpPr>
            <a:spLocks noChangeArrowheads="1"/>
          </p:cNvSpPr>
          <p:nvPr/>
        </p:nvSpPr>
        <p:spPr bwMode="auto">
          <a:xfrm>
            <a:off x="179388" y="1046163"/>
            <a:ext cx="8785225" cy="438150"/>
          </a:xfrm>
          <a:prstGeom prst="rect">
            <a:avLst/>
          </a:prstGeom>
          <a:solidFill>
            <a:schemeClr val="accent2"/>
          </a:solidFill>
          <a:ln w="9525">
            <a:noFill/>
            <a:miter lim="800000"/>
            <a:headEnd/>
            <a:tailEnd/>
          </a:ln>
        </p:spPr>
        <p:txBody>
          <a:bodyPr anchor="ctr"/>
          <a:lstStyle/>
          <a:p>
            <a:pPr algn="ctr" eaLnBrk="0" fontAlgn="base" hangingPunct="0">
              <a:spcBef>
                <a:spcPct val="0"/>
              </a:spcBef>
              <a:spcAft>
                <a:spcPct val="0"/>
              </a:spcAft>
            </a:pPr>
            <a:r>
              <a:rPr lang="cs-CZ" sz="2800" b="1" i="1">
                <a:solidFill>
                  <a:prstClr val="white"/>
                </a:solidFill>
                <a:latin typeface="Times New Roman" pitchFamily="18" charset="0"/>
                <a:cs typeface="Arial" pitchFamily="34" charset="0"/>
              </a:rPr>
              <a:t>Srovnáváni variant po celkovém testu ANOVA</a:t>
            </a:r>
          </a:p>
        </p:txBody>
      </p:sp>
      <p:sp>
        <p:nvSpPr>
          <p:cNvPr id="290821" name="kreslení 101"/>
          <p:cNvSpPr>
            <a:spLocks/>
          </p:cNvSpPr>
          <p:nvPr/>
        </p:nvSpPr>
        <p:spPr bwMode="auto">
          <a:xfrm>
            <a:off x="2933700" y="1544638"/>
            <a:ext cx="2895600" cy="371475"/>
          </a:xfrm>
          <a:custGeom>
            <a:avLst/>
            <a:gdLst>
              <a:gd name="T0" fmla="*/ 0 w 16384"/>
              <a:gd name="T1" fmla="*/ 0 h 16384"/>
              <a:gd name="T2" fmla="*/ 11349 w 16384"/>
              <a:gd name="T3" fmla="*/ 0 h 16384"/>
              <a:gd name="T4" fmla="*/ 16384 w 16384"/>
              <a:gd name="T5" fmla="*/ 0 h 16384"/>
              <a:gd name="T6" fmla="*/ 8192 w 16384"/>
              <a:gd name="T7" fmla="*/ 16384 h 16384"/>
              <a:gd name="T8" fmla="*/ 0 w 16384"/>
              <a:gd name="T9" fmla="*/ 0 h 16384"/>
              <a:gd name="T10" fmla="*/ 0 60000 65536"/>
              <a:gd name="T11" fmla="*/ 0 60000 65536"/>
              <a:gd name="T12" fmla="*/ 0 60000 65536"/>
              <a:gd name="T13" fmla="*/ 0 60000 65536"/>
              <a:gd name="T14" fmla="*/ 0 60000 65536"/>
              <a:gd name="T15" fmla="*/ 0 w 16384"/>
              <a:gd name="T16" fmla="*/ 0 h 16384"/>
              <a:gd name="T17" fmla="*/ 16384 w 16384"/>
              <a:gd name="T18" fmla="*/ 16384 h 16384"/>
            </a:gdLst>
            <a:ahLst/>
            <a:cxnLst>
              <a:cxn ang="T10">
                <a:pos x="T0" y="T1"/>
              </a:cxn>
              <a:cxn ang="T11">
                <a:pos x="T2" y="T3"/>
              </a:cxn>
              <a:cxn ang="T12">
                <a:pos x="T4" y="T5"/>
              </a:cxn>
              <a:cxn ang="T13">
                <a:pos x="T6" y="T7"/>
              </a:cxn>
              <a:cxn ang="T14">
                <a:pos x="T8" y="T9"/>
              </a:cxn>
            </a:cxnLst>
            <a:rect l="T15" t="T16" r="T17" b="T18"/>
            <a:pathLst>
              <a:path w="16384" h="16384">
                <a:moveTo>
                  <a:pt x="0" y="0"/>
                </a:moveTo>
                <a:lnTo>
                  <a:pt x="11349" y="0"/>
                </a:lnTo>
                <a:lnTo>
                  <a:pt x="16384" y="0"/>
                </a:lnTo>
                <a:lnTo>
                  <a:pt x="8192" y="16384"/>
                </a:lnTo>
                <a:lnTo>
                  <a:pt x="0" y="0"/>
                </a:lnTo>
                <a:close/>
              </a:path>
            </a:pathLst>
          </a:custGeom>
          <a:solidFill>
            <a:srgbClr val="808080"/>
          </a:solidFill>
          <a:ln w="9525" cap="flat" cmpd="sng">
            <a:solidFill>
              <a:srgbClr val="0000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2" name="Rectangle 5"/>
          <p:cNvSpPr>
            <a:spLocks noChangeArrowheads="1"/>
          </p:cNvSpPr>
          <p:nvPr/>
        </p:nvSpPr>
        <p:spPr bwMode="auto">
          <a:xfrm>
            <a:off x="1219200" y="2085975"/>
            <a:ext cx="6629400" cy="6572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2000">
                <a:solidFill>
                  <a:prstClr val="black"/>
                </a:solidFill>
                <a:latin typeface="Arial" pitchFamily="34" charset="0"/>
                <a:cs typeface="Arial" pitchFamily="34" charset="0"/>
              </a:rPr>
              <a:t>Mnoho existujících algoritmů není vhodných </a:t>
            </a:r>
          </a:p>
          <a:p>
            <a:pPr algn="ctr" eaLnBrk="0" fontAlgn="base" hangingPunct="0">
              <a:spcBef>
                <a:spcPct val="0"/>
              </a:spcBef>
              <a:spcAft>
                <a:spcPct val="0"/>
              </a:spcAft>
            </a:pPr>
            <a:r>
              <a:rPr lang="cs-CZ" sz="2000">
                <a:solidFill>
                  <a:prstClr val="black"/>
                </a:solidFill>
                <a:latin typeface="Arial" pitchFamily="34" charset="0"/>
                <a:cs typeface="Arial" pitchFamily="34" charset="0"/>
              </a:rPr>
              <a:t>pro konkrétní případ</a:t>
            </a:r>
          </a:p>
        </p:txBody>
      </p:sp>
      <p:sp>
        <p:nvSpPr>
          <p:cNvPr id="290823" name="Rectangle 6"/>
          <p:cNvSpPr>
            <a:spLocks noChangeArrowheads="1"/>
          </p:cNvSpPr>
          <p:nvPr/>
        </p:nvSpPr>
        <p:spPr bwMode="auto">
          <a:xfrm>
            <a:off x="2571750" y="2952750"/>
            <a:ext cx="3724275" cy="581025"/>
          </a:xfrm>
          <a:prstGeom prst="rect">
            <a:avLst/>
          </a:prstGeom>
          <a:solidFill>
            <a:srgbClr val="FFFFFF"/>
          </a:soli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4" name="Rectangle 7"/>
          <p:cNvSpPr>
            <a:spLocks noChangeArrowheads="1"/>
          </p:cNvSpPr>
          <p:nvPr/>
        </p:nvSpPr>
        <p:spPr bwMode="auto">
          <a:xfrm>
            <a:off x="2571750" y="2952750"/>
            <a:ext cx="3724275" cy="581025"/>
          </a:xfrm>
          <a:prstGeom prst="rect">
            <a:avLst/>
          </a:prstGeom>
          <a:noFill/>
          <a:ln w="9525">
            <a:no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Day and Quin</a:t>
            </a:r>
          </a:p>
          <a:p>
            <a:pPr algn="ctr" eaLnBrk="0" fontAlgn="base" hangingPunct="0">
              <a:spcBef>
                <a:spcPct val="0"/>
              </a:spcBef>
              <a:spcAft>
                <a:spcPct val="0"/>
              </a:spcAft>
            </a:pPr>
            <a:r>
              <a:rPr lang="cs-CZ" sz="1600" b="1">
                <a:solidFill>
                  <a:prstClr val="black"/>
                </a:solidFill>
                <a:latin typeface="Arial" pitchFamily="34" charset="0"/>
                <a:cs typeface="Arial" pitchFamily="34" charset="0"/>
              </a:rPr>
              <a:t>Ecological Monographs,1989</a:t>
            </a:r>
          </a:p>
        </p:txBody>
      </p:sp>
      <p:sp>
        <p:nvSpPr>
          <p:cNvPr id="290825" name="Rectangle 8"/>
          <p:cNvSpPr>
            <a:spLocks noChangeArrowheads="1"/>
          </p:cNvSpPr>
          <p:nvPr/>
        </p:nvSpPr>
        <p:spPr bwMode="auto">
          <a:xfrm>
            <a:off x="152400" y="3573463"/>
            <a:ext cx="4405313" cy="2633662"/>
          </a:xfrm>
          <a:prstGeom prst="rect">
            <a:avLst/>
          </a:prstGeom>
          <a:no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26" name="Text Box 9"/>
          <p:cNvSpPr txBox="1">
            <a:spLocks noChangeArrowheads="1"/>
          </p:cNvSpPr>
          <p:nvPr/>
        </p:nvSpPr>
        <p:spPr bwMode="auto">
          <a:xfrm>
            <a:off x="317500"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a:t>
            </a:r>
          </a:p>
        </p:txBody>
      </p:sp>
      <p:sp>
        <p:nvSpPr>
          <p:cNvPr id="290827" name="Text Box 10"/>
          <p:cNvSpPr txBox="1">
            <a:spLocks noChangeArrowheads="1"/>
          </p:cNvSpPr>
          <p:nvPr/>
        </p:nvSpPr>
        <p:spPr bwMode="auto">
          <a:xfrm>
            <a:off x="1698625" y="3727450"/>
            <a:ext cx="1304925"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Využití</a:t>
            </a:r>
          </a:p>
        </p:txBody>
      </p:sp>
      <p:sp>
        <p:nvSpPr>
          <p:cNvPr id="290828" name="Text Box 11"/>
          <p:cNvSpPr txBox="1">
            <a:spLocks noChangeArrowheads="1"/>
          </p:cNvSpPr>
          <p:nvPr/>
        </p:nvSpPr>
        <p:spPr bwMode="auto">
          <a:xfrm>
            <a:off x="3098800" y="3727450"/>
            <a:ext cx="1397000" cy="51435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Poznámka</a:t>
            </a:r>
          </a:p>
        </p:txBody>
      </p:sp>
      <p:sp>
        <p:nvSpPr>
          <p:cNvPr id="290829" name="Text Box 12"/>
          <p:cNvSpPr txBox="1">
            <a:spLocks noChangeArrowheads="1"/>
          </p:cNvSpPr>
          <p:nvPr/>
        </p:nvSpPr>
        <p:spPr bwMode="auto">
          <a:xfrm>
            <a:off x="317500"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Dunnett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Williams</a:t>
            </a:r>
          </a:p>
        </p:txBody>
      </p:sp>
      <p:sp>
        <p:nvSpPr>
          <p:cNvPr id="290830" name="Text Box 13"/>
          <p:cNvSpPr txBox="1">
            <a:spLocks noChangeArrowheads="1"/>
          </p:cNvSpPr>
          <p:nvPr/>
        </p:nvSpPr>
        <p:spPr bwMode="auto">
          <a:xfrm>
            <a:off x="1698625" y="4367213"/>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Srovnání s kontrolou</a:t>
            </a:r>
          </a:p>
        </p:txBody>
      </p:sp>
      <p:sp>
        <p:nvSpPr>
          <p:cNvPr id="290831" name="Text Box 14"/>
          <p:cNvSpPr txBox="1">
            <a:spLocks noChangeArrowheads="1"/>
          </p:cNvSpPr>
          <p:nvPr/>
        </p:nvSpPr>
        <p:spPr bwMode="auto">
          <a:xfrm>
            <a:off x="3098800" y="4378325"/>
            <a:ext cx="1397000" cy="476250"/>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Ex. i modifikace pro různá n.</a:t>
            </a:r>
          </a:p>
        </p:txBody>
      </p:sp>
      <p:sp>
        <p:nvSpPr>
          <p:cNvPr id="290832" name="Text Box 15"/>
          <p:cNvSpPr txBox="1">
            <a:spLocks noChangeArrowheads="1"/>
          </p:cNvSpPr>
          <p:nvPr/>
        </p:nvSpPr>
        <p:spPr bwMode="auto">
          <a:xfrm>
            <a:off x="317500"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ANOVA </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testy (F)</a:t>
            </a:r>
          </a:p>
        </p:txBody>
      </p:sp>
      <p:sp>
        <p:nvSpPr>
          <p:cNvPr id="290833" name="Text Box 16"/>
          <p:cNvSpPr txBox="1">
            <a:spLocks noChangeArrowheads="1"/>
          </p:cNvSpPr>
          <p:nvPr/>
        </p:nvSpPr>
        <p:spPr bwMode="auto">
          <a:xfrm>
            <a:off x="1698625" y="4973638"/>
            <a:ext cx="1304925" cy="477837"/>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Orthogonální kontrasty</a:t>
            </a:r>
          </a:p>
        </p:txBody>
      </p:sp>
      <p:sp>
        <p:nvSpPr>
          <p:cNvPr id="290834" name="Text Box 17"/>
          <p:cNvSpPr txBox="1">
            <a:spLocks noChangeArrowheads="1"/>
          </p:cNvSpPr>
          <p:nvPr/>
        </p:nvSpPr>
        <p:spPr bwMode="auto">
          <a:xfrm>
            <a:off x="3098800" y="4984750"/>
            <a:ext cx="1397000"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Plánovaná srovnání</a:t>
            </a:r>
          </a:p>
        </p:txBody>
      </p:sp>
      <p:sp>
        <p:nvSpPr>
          <p:cNvPr id="290835" name="Text Box 18"/>
          <p:cNvSpPr txBox="1">
            <a:spLocks noChangeArrowheads="1"/>
          </p:cNvSpPr>
          <p:nvPr/>
        </p:nvSpPr>
        <p:spPr bwMode="auto">
          <a:xfrm>
            <a:off x="317500"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Ryan Q test</a:t>
            </a:r>
          </a:p>
        </p:txBody>
      </p:sp>
      <p:sp>
        <p:nvSpPr>
          <p:cNvPr id="290836" name="Text Box 19"/>
          <p:cNvSpPr txBox="1">
            <a:spLocks noChangeArrowheads="1"/>
          </p:cNvSpPr>
          <p:nvPr/>
        </p:nvSpPr>
        <p:spPr bwMode="auto">
          <a:xfrm>
            <a:off x="1698625" y="5581650"/>
            <a:ext cx="1304925" cy="47625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Jednoduché kontrasty</a:t>
            </a:r>
          </a:p>
        </p:txBody>
      </p:sp>
      <p:sp>
        <p:nvSpPr>
          <p:cNvPr id="290837" name="Text Box 20"/>
          <p:cNvSpPr txBox="1">
            <a:spLocks noChangeArrowheads="1"/>
          </p:cNvSpPr>
          <p:nvPr/>
        </p:nvSpPr>
        <p:spPr bwMode="auto">
          <a:xfrm>
            <a:off x="3098800" y="5591175"/>
            <a:ext cx="1397000" cy="477838"/>
          </a:xfrm>
          <a:prstGeom prst="rect">
            <a:avLst/>
          </a:prstGeom>
          <a:solidFill>
            <a:srgbClr val="FFFFFF"/>
          </a:solidFill>
          <a:ln w="9525">
            <a:solidFill>
              <a:srgbClr val="000000"/>
            </a:solidFill>
            <a:miter lim="800000"/>
            <a:headEnd/>
            <a:tailEnd/>
          </a:ln>
        </p:spPr>
        <p:txBody>
          <a:bodyPr/>
          <a:lstStyle/>
          <a:p>
            <a:pPr algn="ctr" eaLnBrk="0" fontAlgn="base" hangingPunct="0">
              <a:spcBef>
                <a:spcPct val="0"/>
              </a:spcBef>
              <a:spcAft>
                <a:spcPct val="0"/>
              </a:spcAft>
            </a:pPr>
            <a:r>
              <a:rPr lang="cs-CZ" sz="1200">
                <a:solidFill>
                  <a:prstClr val="black"/>
                </a:solidFill>
                <a:latin typeface="Arial" pitchFamily="34" charset="0"/>
                <a:cs typeface="Arial" pitchFamily="34" charset="0"/>
              </a:rPr>
              <a:t>Vyhodnocen jako nejlepší test</a:t>
            </a:r>
          </a:p>
        </p:txBody>
      </p:sp>
      <p:sp>
        <p:nvSpPr>
          <p:cNvPr id="290838" name="Rectangle 21"/>
          <p:cNvSpPr>
            <a:spLocks noChangeArrowheads="1"/>
          </p:cNvSpPr>
          <p:nvPr/>
        </p:nvSpPr>
        <p:spPr bwMode="auto">
          <a:xfrm>
            <a:off x="4772025" y="3573463"/>
            <a:ext cx="4219575" cy="2619375"/>
          </a:xfrm>
          <a:prstGeom prst="rect">
            <a:avLst/>
          </a:prstGeom>
          <a:gradFill rotWithShape="0">
            <a:gsLst>
              <a:gs pos="0">
                <a:srgbClr val="FFFFFF"/>
              </a:gs>
              <a:gs pos="100000">
                <a:srgbClr val="F5F5F5"/>
              </a:gs>
            </a:gsLst>
            <a:path path="shape">
              <a:fillToRect l="50000" t="50000" r="50000" b="50000"/>
            </a:path>
          </a:gradFill>
          <a:ln w="9525">
            <a:solidFill>
              <a:srgbClr val="000000"/>
            </a:solidFill>
            <a:prstDash val="dash"/>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0839" name="Text Box 22"/>
          <p:cNvSpPr txBox="1">
            <a:spLocks noChangeArrowheads="1"/>
          </p:cNvSpPr>
          <p:nvPr/>
        </p:nvSpPr>
        <p:spPr bwMode="auto">
          <a:xfrm>
            <a:off x="4838700" y="3644900"/>
            <a:ext cx="4076700"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pro jednoduché kontrasty</a:t>
            </a:r>
          </a:p>
        </p:txBody>
      </p:sp>
      <p:sp>
        <p:nvSpPr>
          <p:cNvPr id="290840" name="Text Box 23"/>
          <p:cNvSpPr txBox="1">
            <a:spLocks noChangeArrowheads="1"/>
          </p:cNvSpPr>
          <p:nvPr/>
        </p:nvSpPr>
        <p:spPr bwMode="auto">
          <a:xfrm>
            <a:off x="4838700"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Scheffe</a:t>
            </a:r>
          </a:p>
        </p:txBody>
      </p:sp>
      <p:sp>
        <p:nvSpPr>
          <p:cNvPr id="290841" name="Text Box 24"/>
          <p:cNvSpPr txBox="1">
            <a:spLocks noChangeArrowheads="1"/>
          </p:cNvSpPr>
          <p:nvPr/>
        </p:nvSpPr>
        <p:spPr bwMode="auto">
          <a:xfrm>
            <a:off x="6219825" y="39878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Tukey</a:t>
            </a:r>
          </a:p>
        </p:txBody>
      </p:sp>
      <p:sp>
        <p:nvSpPr>
          <p:cNvPr id="290842" name="Text Box 25"/>
          <p:cNvSpPr txBox="1">
            <a:spLocks noChangeArrowheads="1"/>
          </p:cNvSpPr>
          <p:nvPr/>
        </p:nvSpPr>
        <p:spPr bwMode="auto">
          <a:xfrm>
            <a:off x="7620000" y="39973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LSD</a:t>
            </a:r>
          </a:p>
        </p:txBody>
      </p:sp>
      <p:sp>
        <p:nvSpPr>
          <p:cNvPr id="290843" name="Text Box 26"/>
          <p:cNvSpPr txBox="1">
            <a:spLocks noChangeArrowheads="1"/>
          </p:cNvSpPr>
          <p:nvPr/>
        </p:nvSpPr>
        <p:spPr bwMode="auto">
          <a:xfrm>
            <a:off x="4838700" y="4549775"/>
            <a:ext cx="1314450"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Bonferroni</a:t>
            </a:r>
          </a:p>
        </p:txBody>
      </p:sp>
      <p:sp>
        <p:nvSpPr>
          <p:cNvPr id="290844" name="Text Box 27"/>
          <p:cNvSpPr txBox="1">
            <a:spLocks noChangeArrowheads="1"/>
          </p:cNvSpPr>
          <p:nvPr/>
        </p:nvSpPr>
        <p:spPr bwMode="auto">
          <a:xfrm>
            <a:off x="6219825" y="454977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700" b="1">
                <a:solidFill>
                  <a:prstClr val="black"/>
                </a:solidFill>
                <a:latin typeface="Arial" pitchFamily="34" charset="0"/>
                <a:cs typeface="Arial" pitchFamily="34" charset="0"/>
              </a:rPr>
              <a:t>Dunn-Sidák</a:t>
            </a:r>
          </a:p>
        </p:txBody>
      </p:sp>
      <p:sp>
        <p:nvSpPr>
          <p:cNvPr id="290845" name="Text Box 28"/>
          <p:cNvSpPr txBox="1">
            <a:spLocks noChangeArrowheads="1"/>
          </p:cNvSpPr>
          <p:nvPr/>
        </p:nvSpPr>
        <p:spPr bwMode="auto">
          <a:xfrm>
            <a:off x="7620000" y="4559300"/>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Kramer</a:t>
            </a:r>
          </a:p>
        </p:txBody>
      </p:sp>
      <p:sp>
        <p:nvSpPr>
          <p:cNvPr id="290846" name="Text Box 29"/>
          <p:cNvSpPr txBox="1">
            <a:spLocks noChangeArrowheads="1"/>
          </p:cNvSpPr>
          <p:nvPr/>
        </p:nvSpPr>
        <p:spPr bwMode="auto">
          <a:xfrm>
            <a:off x="4848225" y="5673725"/>
            <a:ext cx="11715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Duncan</a:t>
            </a:r>
          </a:p>
        </p:txBody>
      </p:sp>
      <p:sp>
        <p:nvSpPr>
          <p:cNvPr id="290847" name="Text Box 30"/>
          <p:cNvSpPr txBox="1">
            <a:spLocks noChangeArrowheads="1"/>
          </p:cNvSpPr>
          <p:nvPr/>
        </p:nvSpPr>
        <p:spPr bwMode="auto">
          <a:xfrm>
            <a:off x="6096000" y="5673725"/>
            <a:ext cx="143827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Student - Newmann-Keuls</a:t>
            </a:r>
          </a:p>
        </p:txBody>
      </p:sp>
      <p:sp>
        <p:nvSpPr>
          <p:cNvPr id="290848" name="Text Box 31"/>
          <p:cNvSpPr txBox="1">
            <a:spLocks noChangeArrowheads="1"/>
          </p:cNvSpPr>
          <p:nvPr/>
        </p:nvSpPr>
        <p:spPr bwMode="auto">
          <a:xfrm>
            <a:off x="7616825" y="5673725"/>
            <a:ext cx="1304925" cy="457200"/>
          </a:xfrm>
          <a:prstGeom prst="rect">
            <a:avLst/>
          </a:prstGeom>
          <a:solidFill>
            <a:srgbClr val="FFFFFF"/>
          </a:solidFill>
          <a:ln w="9525">
            <a:solidFill>
              <a:srgbClr val="000000"/>
            </a:solidFill>
            <a:miter lim="800000"/>
            <a:headEnd/>
            <a:tailEnd/>
          </a:ln>
        </p:spPr>
        <p:txBody>
          <a:bodyPr anchor="ctr"/>
          <a:lstStyle/>
          <a:p>
            <a:pPr algn="ctr" eaLnBrk="0" fontAlgn="base" hangingPunct="0">
              <a:spcBef>
                <a:spcPct val="0"/>
              </a:spcBef>
              <a:spcAft>
                <a:spcPct val="0"/>
              </a:spcAft>
            </a:pPr>
            <a:r>
              <a:rPr lang="cs-CZ" sz="1200" b="1">
                <a:solidFill>
                  <a:prstClr val="black"/>
                </a:solidFill>
                <a:latin typeface="Arial" pitchFamily="34" charset="0"/>
                <a:cs typeface="Arial" pitchFamily="34" charset="0"/>
              </a:rPr>
              <a:t>Waller-Duncan k ratio</a:t>
            </a:r>
          </a:p>
        </p:txBody>
      </p:sp>
      <p:sp>
        <p:nvSpPr>
          <p:cNvPr id="290849" name="Text Box 32"/>
          <p:cNvSpPr txBox="1">
            <a:spLocks noChangeArrowheads="1"/>
          </p:cNvSpPr>
          <p:nvPr/>
        </p:nvSpPr>
        <p:spPr bwMode="auto">
          <a:xfrm>
            <a:off x="4838700" y="5292725"/>
            <a:ext cx="4086225" cy="266700"/>
          </a:xfrm>
          <a:prstGeom prst="rect">
            <a:avLst/>
          </a:prstGeom>
          <a:solidFill>
            <a:srgbClr val="CC0000"/>
          </a:solidFill>
          <a:ln w="9525">
            <a:solidFill>
              <a:srgbClr val="000000"/>
            </a:solid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Testy nevhodné</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1843" name="Rectangle 2"/>
          <p:cNvSpPr>
            <a:spLocks noGrp="1" noChangeArrowheads="1"/>
          </p:cNvSpPr>
          <p:nvPr>
            <p:ph type="title" idx="4294967295"/>
          </p:nvPr>
        </p:nvSpPr>
        <p:spPr>
          <a:xfrm>
            <a:off x="301625" y="463550"/>
            <a:ext cx="8534400" cy="373063"/>
          </a:xfrm>
          <a:noFill/>
        </p:spPr>
        <p:txBody>
          <a:bodyPr anchor="ctr"/>
          <a:lstStyle/>
          <a:p>
            <a:r>
              <a:rPr lang="cs-CZ" smtClean="0"/>
              <a:t>Řada post-hoc testů v různých SW</a:t>
            </a:r>
          </a:p>
        </p:txBody>
      </p:sp>
      <p:pic>
        <p:nvPicPr>
          <p:cNvPr id="291844" name="Picture 3"/>
          <p:cNvPicPr>
            <a:picLocks noChangeAspect="1" noChangeArrowheads="1"/>
          </p:cNvPicPr>
          <p:nvPr/>
        </p:nvPicPr>
        <p:blipFill>
          <a:blip r:embed="rId2" cstate="print"/>
          <a:srcRect/>
          <a:stretch>
            <a:fillRect/>
          </a:stretch>
        </p:blipFill>
        <p:spPr bwMode="auto">
          <a:xfrm>
            <a:off x="250825" y="1366838"/>
            <a:ext cx="4033838" cy="3214687"/>
          </a:xfrm>
          <a:prstGeom prst="rect">
            <a:avLst/>
          </a:prstGeom>
          <a:noFill/>
          <a:ln w="9525">
            <a:noFill/>
            <a:miter lim="800000"/>
            <a:headEnd/>
            <a:tailEnd/>
          </a:ln>
        </p:spPr>
      </p:pic>
      <p:pic>
        <p:nvPicPr>
          <p:cNvPr id="291845" name="Picture 4"/>
          <p:cNvPicPr>
            <a:picLocks noChangeAspect="1" noChangeArrowheads="1"/>
          </p:cNvPicPr>
          <p:nvPr/>
        </p:nvPicPr>
        <p:blipFill>
          <a:blip r:embed="rId3" cstate="print"/>
          <a:srcRect/>
          <a:stretch>
            <a:fillRect/>
          </a:stretch>
        </p:blipFill>
        <p:spPr bwMode="auto">
          <a:xfrm>
            <a:off x="5219700" y="1417638"/>
            <a:ext cx="3351213" cy="2928937"/>
          </a:xfrm>
          <a:prstGeom prst="rect">
            <a:avLst/>
          </a:prstGeom>
          <a:noFill/>
          <a:ln w="9525">
            <a:noFill/>
            <a:miter lim="800000"/>
            <a:headEnd/>
            <a:tailEnd/>
          </a:ln>
        </p:spPr>
      </p:pic>
      <p:pic>
        <p:nvPicPr>
          <p:cNvPr id="291846" name="Picture 5"/>
          <p:cNvPicPr>
            <a:picLocks noChangeAspect="1" noChangeArrowheads="1"/>
          </p:cNvPicPr>
          <p:nvPr/>
        </p:nvPicPr>
        <p:blipFill>
          <a:blip r:embed="rId4" cstate="print"/>
          <a:srcRect/>
          <a:stretch>
            <a:fillRect/>
          </a:stretch>
        </p:blipFill>
        <p:spPr bwMode="auto">
          <a:xfrm>
            <a:off x="2771775" y="3573463"/>
            <a:ext cx="4191000" cy="2733675"/>
          </a:xfrm>
          <a:prstGeom prst="rect">
            <a:avLst/>
          </a:prstGeom>
          <a:noFill/>
          <a:ln w="9525">
            <a:noFill/>
            <a:miter lim="800000"/>
            <a:headEnd/>
            <a:tailEnd/>
          </a:ln>
        </p:spPr>
      </p:pic>
      <p:pic>
        <p:nvPicPr>
          <p:cNvPr id="291847" name="Picture 6" descr="logo"/>
          <p:cNvPicPr>
            <a:picLocks noChangeAspect="1" noChangeArrowheads="1"/>
          </p:cNvPicPr>
          <p:nvPr/>
        </p:nvPicPr>
        <p:blipFill>
          <a:blip r:embed="rId5" cstate="print"/>
          <a:srcRect/>
          <a:stretch>
            <a:fillRect/>
          </a:stretch>
        </p:blipFill>
        <p:spPr bwMode="auto">
          <a:xfrm>
            <a:off x="4427538" y="5661025"/>
            <a:ext cx="431800" cy="431800"/>
          </a:xfrm>
          <a:prstGeom prst="rect">
            <a:avLst/>
          </a:prstGeom>
          <a:noFill/>
          <a:ln w="9525">
            <a:noFill/>
            <a:miter lim="800000"/>
            <a:headEnd/>
            <a:tailEnd/>
          </a:ln>
        </p:spPr>
      </p:pic>
      <p:pic>
        <p:nvPicPr>
          <p:cNvPr id="291848" name="Picture 7" descr="statsoft"/>
          <p:cNvPicPr>
            <a:picLocks noChangeAspect="1" noChangeArrowheads="1"/>
          </p:cNvPicPr>
          <p:nvPr/>
        </p:nvPicPr>
        <p:blipFill>
          <a:blip r:embed="rId6" cstate="print"/>
          <a:srcRect/>
          <a:stretch>
            <a:fillRect/>
          </a:stretch>
        </p:blipFill>
        <p:spPr bwMode="auto">
          <a:xfrm>
            <a:off x="7164388" y="2924175"/>
            <a:ext cx="1368425" cy="352425"/>
          </a:xfrm>
          <a:prstGeom prst="rect">
            <a:avLst/>
          </a:prstGeom>
          <a:noFill/>
          <a:ln w="9525">
            <a:noFill/>
            <a:miter lim="800000"/>
            <a:headEnd/>
            <a:tailEnd/>
          </a:ln>
        </p:spPr>
      </p:pic>
      <p:pic>
        <p:nvPicPr>
          <p:cNvPr id="291849" name="Picture 8"/>
          <p:cNvPicPr>
            <a:picLocks noChangeAspect="1" noChangeArrowheads="1"/>
          </p:cNvPicPr>
          <p:nvPr/>
        </p:nvPicPr>
        <p:blipFill>
          <a:blip r:embed="rId7" cstate="print"/>
          <a:srcRect/>
          <a:stretch>
            <a:fillRect/>
          </a:stretch>
        </p:blipFill>
        <p:spPr bwMode="auto">
          <a:xfrm>
            <a:off x="2987675" y="2133600"/>
            <a:ext cx="1200150" cy="33337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0357" name="Title 1"/>
          <p:cNvSpPr>
            <a:spLocks noGrp="1"/>
          </p:cNvSpPr>
          <p:nvPr>
            <p:ph type="title" idx="4294967295"/>
          </p:nvPr>
        </p:nvSpPr>
        <p:spPr/>
        <p:txBody>
          <a:bodyPr anchor="ctr"/>
          <a:lstStyle/>
          <a:p>
            <a:pPr eaLnBrk="1" hangingPunct="1"/>
            <a:r>
              <a:rPr lang="cs-CZ" smtClean="0"/>
              <a:t>ANCOVA</a:t>
            </a:r>
          </a:p>
        </p:txBody>
      </p:sp>
      <p:sp>
        <p:nvSpPr>
          <p:cNvPr id="100358" name="Content Placeholder 2"/>
          <p:cNvSpPr>
            <a:spLocks noGrp="1"/>
          </p:cNvSpPr>
          <p:nvPr>
            <p:ph idx="4294967295"/>
          </p:nvPr>
        </p:nvSpPr>
        <p:spPr>
          <a:xfrm>
            <a:off x="493713" y="1484313"/>
            <a:ext cx="8650287" cy="4897437"/>
          </a:xfrm>
        </p:spPr>
        <p:txBody>
          <a:bodyPr/>
          <a:lstStyle/>
          <a:p>
            <a:pPr eaLnBrk="1" hangingPunct="1"/>
            <a:r>
              <a:rPr lang="cs-CZ" sz="2300" smtClean="0"/>
              <a:t>Rozšíření ANOVA</a:t>
            </a:r>
          </a:p>
          <a:p>
            <a:pPr eaLnBrk="1" hangingPunct="1"/>
            <a:r>
              <a:rPr lang="cs-CZ" sz="2300" smtClean="0"/>
              <a:t>Současná analýza kategoriálních a spojitých prediktorů</a:t>
            </a:r>
          </a:p>
          <a:p>
            <a:pPr eaLnBrk="1" hangingPunct="1"/>
            <a:r>
              <a:rPr lang="cs-CZ" sz="2300" smtClean="0"/>
              <a:t>Testování hypotézy paralelismu regresních vztahů</a:t>
            </a:r>
          </a:p>
        </p:txBody>
      </p:sp>
      <p:graphicFrame>
        <p:nvGraphicFramePr>
          <p:cNvPr id="100354" name="Object 2"/>
          <p:cNvGraphicFramePr>
            <a:graphicFrameLocks noChangeAspect="1"/>
          </p:cNvGraphicFramePr>
          <p:nvPr/>
        </p:nvGraphicFramePr>
        <p:xfrm>
          <a:off x="1042988" y="2997200"/>
          <a:ext cx="2714625" cy="1962150"/>
        </p:xfrm>
        <a:graphic>
          <a:graphicData uri="http://schemas.openxmlformats.org/presentationml/2006/ole">
            <p:oleObj spid="_x0000_s19458" name="Chart" r:id="rId3" imgW="2714580" imgH="1962240" progId="MSGraph.Chart.8">
              <p:embed followColorScheme="full"/>
            </p:oleObj>
          </a:graphicData>
        </a:graphic>
      </p:graphicFrame>
      <p:sp>
        <p:nvSpPr>
          <p:cNvPr id="28678" name="Text Box 6"/>
          <p:cNvSpPr txBox="1">
            <a:spLocks noChangeArrowheads="1"/>
          </p:cNvSpPr>
          <p:nvPr/>
        </p:nvSpPr>
        <p:spPr bwMode="auto">
          <a:xfrm>
            <a:off x="1676400" y="4940300"/>
            <a:ext cx="1455738"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79" name="Text Box 7"/>
          <p:cNvSpPr txBox="1">
            <a:spLocks noChangeArrowheads="1"/>
          </p:cNvSpPr>
          <p:nvPr/>
        </p:nvSpPr>
        <p:spPr bwMode="auto">
          <a:xfrm rot="-5400000">
            <a:off x="-204787"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0" name="Text Box 8"/>
          <p:cNvSpPr txBox="1">
            <a:spLocks noChangeArrowheads="1"/>
          </p:cNvSpPr>
          <p:nvPr/>
        </p:nvSpPr>
        <p:spPr bwMode="auto">
          <a:xfrm>
            <a:off x="3298825" y="3484563"/>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1" name="Line 9"/>
          <p:cNvSpPr>
            <a:spLocks noChangeShapeType="1"/>
          </p:cNvSpPr>
          <p:nvPr/>
        </p:nvSpPr>
        <p:spPr bwMode="auto">
          <a:xfrm flipH="1" flipV="1">
            <a:off x="3059113" y="3357563"/>
            <a:ext cx="217487" cy="217487"/>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3" name="Line 11"/>
          <p:cNvSpPr>
            <a:spLocks noChangeShapeType="1"/>
          </p:cNvSpPr>
          <p:nvPr/>
        </p:nvSpPr>
        <p:spPr bwMode="auto">
          <a:xfrm flipH="1">
            <a:off x="3059113" y="3644900"/>
            <a:ext cx="217487" cy="144463"/>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graphicFrame>
        <p:nvGraphicFramePr>
          <p:cNvPr id="100355" name="Object 3"/>
          <p:cNvGraphicFramePr>
            <a:graphicFrameLocks noChangeAspect="1"/>
          </p:cNvGraphicFramePr>
          <p:nvPr/>
        </p:nvGraphicFramePr>
        <p:xfrm>
          <a:off x="5435600" y="2997200"/>
          <a:ext cx="2714625" cy="1962150"/>
        </p:xfrm>
        <a:graphic>
          <a:graphicData uri="http://schemas.openxmlformats.org/presentationml/2006/ole">
            <p:oleObj spid="_x0000_s19459" name="Chart" r:id="rId4" imgW="2714580" imgH="1962240" progId="MSGraph.Chart.8">
              <p:embed followColorScheme="full"/>
            </p:oleObj>
          </a:graphicData>
        </a:graphic>
      </p:graphicFrame>
      <p:sp>
        <p:nvSpPr>
          <p:cNvPr id="28685" name="Text Box 13"/>
          <p:cNvSpPr txBox="1">
            <a:spLocks noChangeArrowheads="1"/>
          </p:cNvSpPr>
          <p:nvPr/>
        </p:nvSpPr>
        <p:spPr bwMode="auto">
          <a:xfrm>
            <a:off x="6069013" y="4940300"/>
            <a:ext cx="1455737"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Spojitý prediktor</a:t>
            </a:r>
          </a:p>
        </p:txBody>
      </p:sp>
      <p:sp>
        <p:nvSpPr>
          <p:cNvPr id="28686" name="Text Box 14"/>
          <p:cNvSpPr txBox="1">
            <a:spLocks noChangeArrowheads="1"/>
          </p:cNvSpPr>
          <p:nvPr/>
        </p:nvSpPr>
        <p:spPr bwMode="auto">
          <a:xfrm rot="-5400000">
            <a:off x="4187825" y="3813175"/>
            <a:ext cx="1936750"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pitchFamily="34" charset="0"/>
                <a:cs typeface="Arial" pitchFamily="34" charset="0"/>
              </a:rPr>
              <a:t>Hodnocená proměnná</a:t>
            </a:r>
          </a:p>
        </p:txBody>
      </p:sp>
      <p:sp>
        <p:nvSpPr>
          <p:cNvPr id="28687" name="Text Box 15"/>
          <p:cNvSpPr txBox="1">
            <a:spLocks noChangeArrowheads="1"/>
          </p:cNvSpPr>
          <p:nvPr/>
        </p:nvSpPr>
        <p:spPr bwMode="auto">
          <a:xfrm>
            <a:off x="7740650" y="3213100"/>
            <a:ext cx="912813" cy="3048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fontAlgn="base">
              <a:spcBef>
                <a:spcPct val="0"/>
              </a:spcBef>
              <a:spcAft>
                <a:spcPct val="0"/>
              </a:spcAft>
              <a:defRPr/>
            </a:pPr>
            <a:r>
              <a:rPr lang="cs-CZ" sz="1400">
                <a:solidFill>
                  <a:prstClr val="black"/>
                </a:solidFill>
                <a:latin typeface="Arial" charset="0"/>
                <a:cs typeface="Arial" pitchFamily="34" charset="0"/>
              </a:rPr>
              <a:t>kategorie</a:t>
            </a:r>
          </a:p>
        </p:txBody>
      </p:sp>
      <p:sp>
        <p:nvSpPr>
          <p:cNvPr id="28688" name="Line 16"/>
          <p:cNvSpPr>
            <a:spLocks noChangeShapeType="1"/>
          </p:cNvSpPr>
          <p:nvPr/>
        </p:nvSpPr>
        <p:spPr bwMode="auto">
          <a:xfrm flipH="1" flipV="1">
            <a:off x="7451725" y="3357563"/>
            <a:ext cx="360363" cy="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89" name="Line 17"/>
          <p:cNvSpPr>
            <a:spLocks noChangeShapeType="1"/>
          </p:cNvSpPr>
          <p:nvPr/>
        </p:nvSpPr>
        <p:spPr bwMode="auto">
          <a:xfrm flipH="1">
            <a:off x="7451725" y="3429000"/>
            <a:ext cx="360363" cy="73025"/>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0" name="Text Box 18"/>
          <p:cNvSpPr txBox="1">
            <a:spLocks noChangeArrowheads="1"/>
          </p:cNvSpPr>
          <p:nvPr/>
        </p:nvSpPr>
        <p:spPr bwMode="auto">
          <a:xfrm>
            <a:off x="68421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neovlivňuje vztah proměnných </a:t>
            </a:r>
          </a:p>
        </p:txBody>
      </p:sp>
      <p:sp>
        <p:nvSpPr>
          <p:cNvPr id="28692" name="Text Box 20"/>
          <p:cNvSpPr txBox="1">
            <a:spLocks noChangeArrowheads="1"/>
          </p:cNvSpPr>
          <p:nvPr/>
        </p:nvSpPr>
        <p:spPr bwMode="auto">
          <a:xfrm>
            <a:off x="5148263" y="5876925"/>
            <a:ext cx="3332162" cy="517525"/>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fontAlgn="base">
              <a:spcBef>
                <a:spcPct val="0"/>
              </a:spcBef>
              <a:spcAft>
                <a:spcPct val="0"/>
              </a:spcAft>
              <a:defRPr/>
            </a:pPr>
            <a:r>
              <a:rPr lang="cs-CZ" sz="1400">
                <a:solidFill>
                  <a:prstClr val="black"/>
                </a:solidFill>
                <a:latin typeface="Arial" pitchFamily="34" charset="0"/>
                <a:cs typeface="Arial" pitchFamily="34" charset="0"/>
              </a:rPr>
              <a:t>Kategorie pacientů (pokusný zásah) ovlivňuje vztah proměnných </a:t>
            </a:r>
          </a:p>
        </p:txBody>
      </p:sp>
      <p:sp>
        <p:nvSpPr>
          <p:cNvPr id="28693" name="AutoShape 21"/>
          <p:cNvSpPr>
            <a:spLocks noChangeArrowheads="1"/>
          </p:cNvSpPr>
          <p:nvPr/>
        </p:nvSpPr>
        <p:spPr bwMode="auto">
          <a:xfrm rot="10800000">
            <a:off x="1835150"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
        <p:nvSpPr>
          <p:cNvPr id="28694" name="AutoShape 22"/>
          <p:cNvSpPr>
            <a:spLocks noChangeArrowheads="1"/>
          </p:cNvSpPr>
          <p:nvPr/>
        </p:nvSpPr>
        <p:spPr bwMode="auto">
          <a:xfrm rot="10800000">
            <a:off x="6227763" y="5445125"/>
            <a:ext cx="1057275" cy="265113"/>
          </a:xfrm>
          <a:prstGeom prst="triangle">
            <a:avLst>
              <a:gd name="adj" fmla="val 50000"/>
            </a:avLst>
          </a:prstGeom>
          <a:solidFill>
            <a:schemeClr val="accent1"/>
          </a:solidFill>
          <a:ln w="9525">
            <a:noFill/>
            <a:miter lim="800000"/>
            <a:headEnd/>
            <a:tailEnd/>
          </a:ln>
          <a:effectLst>
            <a:prstShdw prst="shdw17" dist="17961" dir="2700000">
              <a:schemeClr val="accent1">
                <a:gamma/>
                <a:shade val="60000"/>
                <a:invGamma/>
              </a:schemeClr>
            </a:prstShdw>
          </a:effectLst>
        </p:spPr>
        <p:txBody>
          <a:bodyPr wrap="none" anchor="ctr"/>
          <a:lstStyle/>
          <a:p>
            <a:pPr fontAlgn="base">
              <a:spcBef>
                <a:spcPct val="0"/>
              </a:spcBef>
              <a:spcAft>
                <a:spcPct val="0"/>
              </a:spcAft>
              <a:defRPr/>
            </a:pPr>
            <a:endParaRPr lang="cs-CZ" sz="1400">
              <a:solidFill>
                <a:prstClr val="black"/>
              </a:solidFill>
              <a:latin typeface="Verdana"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92867" name="Podnadpis 2"/>
          <p:cNvSpPr>
            <a:spLocks noGrp="1"/>
          </p:cNvSpPr>
          <p:nvPr>
            <p:ph type="subTitle" idx="4294967295"/>
          </p:nvPr>
        </p:nvSpPr>
        <p:spPr>
          <a:xfrm>
            <a:off x="285750" y="2997200"/>
            <a:ext cx="8572500" cy="461665"/>
          </a:xfrm>
        </p:spPr>
        <p:txBody>
          <a:bodyPr>
            <a:spAutoFit/>
          </a:bodyPr>
          <a:lstStyle/>
          <a:p>
            <a:pPr marL="0" indent="0" algn="ctr">
              <a:buFont typeface="Wingdings 2" pitchFamily="18" charset="2"/>
              <a:buNone/>
            </a:pPr>
            <a:r>
              <a:rPr lang="cs-CZ" sz="2400" b="1" dirty="0" smtClean="0">
                <a:solidFill>
                  <a:schemeClr val="tx2"/>
                </a:solidFill>
                <a:latin typeface="Arial" pitchFamily="34" charset="0"/>
              </a:rPr>
              <a:t>Parametrická a </a:t>
            </a:r>
            <a:r>
              <a:rPr lang="cs-CZ" sz="2400" b="1" dirty="0" err="1" smtClean="0">
                <a:solidFill>
                  <a:schemeClr val="tx2"/>
                </a:solidFill>
                <a:latin typeface="Arial" pitchFamily="34" charset="0"/>
              </a:rPr>
              <a:t>neparametrická</a:t>
            </a:r>
            <a:r>
              <a:rPr lang="cs-CZ" sz="2400" b="1" dirty="0" smtClean="0">
                <a:solidFill>
                  <a:schemeClr val="tx2"/>
                </a:solidFill>
                <a:latin typeface="Arial" pitchFamily="34" charset="0"/>
              </a:rPr>
              <a:t> korelace</a:t>
            </a:r>
          </a:p>
        </p:txBody>
      </p:sp>
      <p:sp>
        <p:nvSpPr>
          <p:cNvPr id="292868" name="Nadpis 1"/>
          <p:cNvSpPr>
            <a:spLocks noGrp="1"/>
          </p:cNvSpPr>
          <p:nvPr>
            <p:ph type="ctrTitle" idx="4294967295"/>
          </p:nvPr>
        </p:nvSpPr>
        <p:spPr>
          <a:xfrm>
            <a:off x="685800" y="896938"/>
            <a:ext cx="7772400" cy="731837"/>
          </a:xfrm>
          <a:noFill/>
        </p:spPr>
        <p:txBody>
          <a:bodyPr>
            <a:spAutoFit/>
          </a:bodyPr>
          <a:lstStyle/>
          <a:p>
            <a:r>
              <a:rPr lang="cs-CZ" sz="4200" smtClean="0">
                <a:solidFill>
                  <a:schemeClr val="accent1"/>
                </a:solidFill>
                <a:latin typeface="Arial" pitchFamily="34" charset="0"/>
              </a:rPr>
              <a:t>XI.b</a:t>
            </a:r>
            <a:r>
              <a:rPr lang="cs-CZ" sz="4200" dirty="0" smtClean="0">
                <a:solidFill>
                  <a:schemeClr val="accent1"/>
                </a:solidFill>
                <a:latin typeface="Arial" pitchFamily="34" charset="0"/>
              </a:rPr>
              <a:t> </a:t>
            </a:r>
            <a:r>
              <a:rPr lang="cs-CZ" sz="4200" dirty="0" smtClean="0">
                <a:solidFill>
                  <a:schemeClr val="accent1"/>
                </a:solidFill>
                <a:latin typeface="Arial" pitchFamily="34" charset="0"/>
              </a:rPr>
              <a:t>Korelace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smtClean="0"/>
              <a:t>Anotace</a:t>
            </a:r>
          </a:p>
        </p:txBody>
      </p:sp>
      <p:sp>
        <p:nvSpPr>
          <p:cNvPr id="293892" name="Rectangle 3"/>
          <p:cNvSpPr>
            <a:spLocks noGrp="1"/>
          </p:cNvSpPr>
          <p:nvPr>
            <p:ph type="body" idx="4294967295"/>
          </p:nvPr>
        </p:nvSpPr>
        <p:spPr/>
        <p:txBody>
          <a:bodyPr/>
          <a:lstStyle/>
          <a:p>
            <a:r>
              <a:rPr lang="cs-CZ" smtClean="0"/>
              <a:t>Korelační analýza je využívána pro vyhodnocení míry vztahu dvou spojitých proměnných. Obdobně jako jiné statistické metody, i korelace mohou být parametrické nebo neparametrické </a:t>
            </a:r>
          </a:p>
          <a:p>
            <a:r>
              <a:rPr lang="cs-CZ" smtClean="0"/>
              <a:t>Regresní analýza vytváří model vztahu dvou nebo více proměnných, tedy jakým způsobem jedna proměnná (vysvětlovaná) závisí na jiných proměnných (prediktorech). Regresní analýza je obdobně jako ANOVA nástrojem pro vysvětlení variability hodnocené proměnné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4915"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a:t>
            </a:r>
          </a:p>
        </p:txBody>
      </p:sp>
      <p:sp>
        <p:nvSpPr>
          <p:cNvPr id="294916" name="Text Box 3"/>
          <p:cNvSpPr txBox="1">
            <a:spLocks noChangeArrowheads="1"/>
          </p:cNvSpPr>
          <p:nvPr/>
        </p:nvSpPr>
        <p:spPr bwMode="auto">
          <a:xfrm>
            <a:off x="0" y="1560513"/>
            <a:ext cx="9144000" cy="428625"/>
          </a:xfrm>
          <a:prstGeom prst="rect">
            <a:avLst/>
          </a:prstGeom>
          <a:noFill/>
          <a:ln w="9525">
            <a:noFill/>
            <a:miter lim="800000"/>
            <a:headEnd/>
            <a:tailEnd/>
          </a:ln>
        </p:spPr>
        <p:txBody>
          <a:bodyPr/>
          <a:lstStyle/>
          <a:p>
            <a:pPr algn="ctr" eaLnBrk="0" fontAlgn="base" hangingPunct="0">
              <a:spcBef>
                <a:spcPct val="0"/>
              </a:spcBef>
              <a:spcAft>
                <a:spcPct val="0"/>
              </a:spcAft>
            </a:pPr>
            <a:r>
              <a:rPr lang="cs-CZ" sz="2400" b="1">
                <a:solidFill>
                  <a:srgbClr val="A50021"/>
                </a:solidFill>
                <a:latin typeface="Arial" pitchFamily="34" charset="0"/>
                <a:cs typeface="Arial" pitchFamily="34" charset="0"/>
              </a:rPr>
              <a:t>Korelace - vztah (závislost) dvou znaků (parametrů)</a:t>
            </a:r>
          </a:p>
        </p:txBody>
      </p:sp>
      <p:sp>
        <p:nvSpPr>
          <p:cNvPr id="294917" name="Line 4"/>
          <p:cNvSpPr>
            <a:spLocks noChangeShapeType="1"/>
          </p:cNvSpPr>
          <p:nvPr/>
        </p:nvSpPr>
        <p:spPr bwMode="auto">
          <a:xfrm flipV="1">
            <a:off x="1143000" y="2701925"/>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18" name="Line 5"/>
          <p:cNvSpPr>
            <a:spLocks noChangeShapeType="1"/>
          </p:cNvSpPr>
          <p:nvPr/>
        </p:nvSpPr>
        <p:spPr bwMode="auto">
          <a:xfrm>
            <a:off x="1004888" y="2611438"/>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19" name="Line 6"/>
          <p:cNvSpPr>
            <a:spLocks noChangeShapeType="1"/>
          </p:cNvSpPr>
          <p:nvPr/>
        </p:nvSpPr>
        <p:spPr bwMode="auto">
          <a:xfrm>
            <a:off x="1004888" y="41021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0" name="Text Box 7"/>
          <p:cNvSpPr txBox="1">
            <a:spLocks noChangeArrowheads="1"/>
          </p:cNvSpPr>
          <p:nvPr/>
        </p:nvSpPr>
        <p:spPr bwMode="auto">
          <a:xfrm>
            <a:off x="488950" y="24161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Y</a:t>
            </a:r>
            <a:r>
              <a:rPr lang="cs-CZ" sz="1600" b="1" baseline="-25000">
                <a:solidFill>
                  <a:prstClr val="black"/>
                </a:solidFill>
                <a:latin typeface="Arial" pitchFamily="34" charset="0"/>
                <a:cs typeface="Arial" pitchFamily="34" charset="0"/>
              </a:rPr>
              <a:t>2</a:t>
            </a:r>
          </a:p>
        </p:txBody>
      </p:sp>
      <p:sp>
        <p:nvSpPr>
          <p:cNvPr id="294921" name="Text Box 8"/>
          <p:cNvSpPr txBox="1">
            <a:spLocks noChangeArrowheads="1"/>
          </p:cNvSpPr>
          <p:nvPr/>
        </p:nvSpPr>
        <p:spPr bwMode="auto">
          <a:xfrm>
            <a:off x="2805113" y="4121150"/>
            <a:ext cx="75247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grpSp>
        <p:nvGrpSpPr>
          <p:cNvPr id="2" name="Group 9"/>
          <p:cNvGrpSpPr>
            <a:grpSpLocks/>
          </p:cNvGrpSpPr>
          <p:nvPr/>
        </p:nvGrpSpPr>
        <p:grpSpPr bwMode="auto">
          <a:xfrm>
            <a:off x="1219200" y="2701925"/>
            <a:ext cx="1352550" cy="1238250"/>
            <a:chOff x="140" y="168"/>
            <a:chExt cx="142" cy="130"/>
          </a:xfrm>
        </p:grpSpPr>
        <p:sp>
          <p:nvSpPr>
            <p:cNvPr id="295008" name="Oval 10"/>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9" name="Oval 11"/>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0" name="Oval 12"/>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1" name="Oval 13"/>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2" name="Oval 14"/>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3" name="Oval 15"/>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4" name="Oval 16"/>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5" name="Oval 17"/>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6" name="Oval 18"/>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7" name="Oval 19"/>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8" name="Oval 20"/>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19" name="Oval 21"/>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0" name="Oval 22"/>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1" name="Oval 23"/>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2" name="Oval 24"/>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23" name="Oval 25"/>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4923" name="Rectangle 26"/>
          <p:cNvSpPr>
            <a:spLocks noChangeArrowheads="1"/>
          </p:cNvSpPr>
          <p:nvPr/>
        </p:nvSpPr>
        <p:spPr bwMode="auto">
          <a:xfrm>
            <a:off x="5305425" y="2598738"/>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4" name="Rectangle 27"/>
          <p:cNvSpPr>
            <a:spLocks noChangeArrowheads="1"/>
          </p:cNvSpPr>
          <p:nvPr/>
        </p:nvSpPr>
        <p:spPr bwMode="auto">
          <a:xfrm>
            <a:off x="5314950" y="4059238"/>
            <a:ext cx="1973263"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5" name="Rectangle 28"/>
          <p:cNvSpPr>
            <a:spLocks noChangeArrowheads="1"/>
          </p:cNvSpPr>
          <p:nvPr/>
        </p:nvSpPr>
        <p:spPr bwMode="auto">
          <a:xfrm>
            <a:off x="4803775" y="2470150"/>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6" name="Rectangle 29"/>
          <p:cNvSpPr>
            <a:spLocks noChangeArrowheads="1"/>
          </p:cNvSpPr>
          <p:nvPr/>
        </p:nvSpPr>
        <p:spPr bwMode="auto">
          <a:xfrm>
            <a:off x="4778375" y="2444750"/>
            <a:ext cx="5476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27" name="Rectangle 30"/>
          <p:cNvSpPr>
            <a:spLocks noChangeArrowheads="1"/>
          </p:cNvSpPr>
          <p:nvPr/>
        </p:nvSpPr>
        <p:spPr bwMode="auto">
          <a:xfrm>
            <a:off x="4995863" y="2463800"/>
            <a:ext cx="134937" cy="244475"/>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600" b="1">
                <a:solidFill>
                  <a:srgbClr val="000000"/>
                </a:solidFill>
                <a:latin typeface="Arial" pitchFamily="34" charset="0"/>
                <a:cs typeface="Arial" pitchFamily="34" charset="0"/>
              </a:rPr>
              <a:t>Y</a:t>
            </a:r>
            <a:endParaRPr lang="cs-CZ" sz="2400">
              <a:solidFill>
                <a:prstClr val="black"/>
              </a:solidFill>
              <a:latin typeface="Arial" pitchFamily="34" charset="0"/>
              <a:cs typeface="Arial" pitchFamily="34" charset="0"/>
            </a:endParaRPr>
          </a:p>
        </p:txBody>
      </p:sp>
      <p:sp>
        <p:nvSpPr>
          <p:cNvPr id="294928" name="Rectangle 31"/>
          <p:cNvSpPr>
            <a:spLocks noChangeArrowheads="1"/>
          </p:cNvSpPr>
          <p:nvPr/>
        </p:nvSpPr>
        <p:spPr bwMode="auto">
          <a:xfrm>
            <a:off x="5111750" y="2563813"/>
            <a:ext cx="84138" cy="182562"/>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200" b="1">
                <a:solidFill>
                  <a:srgbClr val="000000"/>
                </a:solidFill>
                <a:latin typeface="Arial" pitchFamily="34" charset="0"/>
                <a:cs typeface="Arial" pitchFamily="34" charset="0"/>
              </a:rPr>
              <a:t>2</a:t>
            </a:r>
            <a:endParaRPr lang="cs-CZ" sz="1200">
              <a:solidFill>
                <a:prstClr val="black"/>
              </a:solidFill>
              <a:latin typeface="Arial" pitchFamily="34" charset="0"/>
              <a:cs typeface="Arial" pitchFamily="34" charset="0"/>
            </a:endParaRPr>
          </a:p>
        </p:txBody>
      </p:sp>
      <p:sp>
        <p:nvSpPr>
          <p:cNvPr id="294929" name="Rectangle 32"/>
          <p:cNvSpPr>
            <a:spLocks noChangeArrowheads="1"/>
          </p:cNvSpPr>
          <p:nvPr/>
        </p:nvSpPr>
        <p:spPr bwMode="auto">
          <a:xfrm>
            <a:off x="7112000" y="416242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0" name="Rectangle 33"/>
          <p:cNvSpPr>
            <a:spLocks noChangeArrowheads="1"/>
          </p:cNvSpPr>
          <p:nvPr/>
        </p:nvSpPr>
        <p:spPr bwMode="auto">
          <a:xfrm>
            <a:off x="7086600" y="4137025"/>
            <a:ext cx="496888"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1" name="Rectangle 34"/>
          <p:cNvSpPr>
            <a:spLocks noChangeArrowheads="1"/>
          </p:cNvSpPr>
          <p:nvPr/>
        </p:nvSpPr>
        <p:spPr bwMode="auto">
          <a:xfrm>
            <a:off x="7278688" y="4156075"/>
            <a:ext cx="134937" cy="244475"/>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600" b="1">
                <a:solidFill>
                  <a:srgbClr val="000000"/>
                </a:solidFill>
                <a:latin typeface="Arial" pitchFamily="34" charset="0"/>
                <a:cs typeface="Arial" pitchFamily="34" charset="0"/>
              </a:rPr>
              <a:t>X</a:t>
            </a:r>
            <a:endParaRPr lang="cs-CZ" sz="2400">
              <a:solidFill>
                <a:prstClr val="black"/>
              </a:solidFill>
              <a:latin typeface="Arial" pitchFamily="34" charset="0"/>
              <a:cs typeface="Arial" pitchFamily="34" charset="0"/>
            </a:endParaRPr>
          </a:p>
        </p:txBody>
      </p:sp>
      <p:sp>
        <p:nvSpPr>
          <p:cNvPr id="294932" name="Rectangle 35"/>
          <p:cNvSpPr>
            <a:spLocks noChangeArrowheads="1"/>
          </p:cNvSpPr>
          <p:nvPr/>
        </p:nvSpPr>
        <p:spPr bwMode="auto">
          <a:xfrm>
            <a:off x="7396163" y="4254500"/>
            <a:ext cx="84137" cy="182563"/>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sz="1200" b="1">
                <a:solidFill>
                  <a:srgbClr val="000000"/>
                </a:solidFill>
                <a:latin typeface="Arial" pitchFamily="34" charset="0"/>
                <a:cs typeface="Arial" pitchFamily="34" charset="0"/>
              </a:rPr>
              <a:t>1</a:t>
            </a:r>
            <a:endParaRPr lang="cs-CZ" sz="1200">
              <a:solidFill>
                <a:prstClr val="black"/>
              </a:solidFill>
              <a:latin typeface="Arial" pitchFamily="34" charset="0"/>
              <a:cs typeface="Arial" pitchFamily="34" charset="0"/>
            </a:endParaRPr>
          </a:p>
        </p:txBody>
      </p:sp>
      <p:sp>
        <p:nvSpPr>
          <p:cNvPr id="294933" name="Freeform 36"/>
          <p:cNvSpPr>
            <a:spLocks/>
          </p:cNvSpPr>
          <p:nvPr/>
        </p:nvSpPr>
        <p:spPr bwMode="auto">
          <a:xfrm>
            <a:off x="5499100" y="2684463"/>
            <a:ext cx="1747838" cy="1238250"/>
          </a:xfrm>
          <a:custGeom>
            <a:avLst/>
            <a:gdLst>
              <a:gd name="T0" fmla="*/ 181 w 3302"/>
              <a:gd name="T1" fmla="*/ 2022 h 2342"/>
              <a:gd name="T2" fmla="*/ 478 w 3302"/>
              <a:gd name="T3" fmla="*/ 1408 h 2342"/>
              <a:gd name="T4" fmla="*/ 662 w 3302"/>
              <a:gd name="T5" fmla="*/ 1058 h 2342"/>
              <a:gd name="T6" fmla="*/ 811 w 3302"/>
              <a:gd name="T7" fmla="*/ 808 h 2342"/>
              <a:gd name="T8" fmla="*/ 881 w 3302"/>
              <a:gd name="T9" fmla="*/ 698 h 2342"/>
              <a:gd name="T10" fmla="*/ 1029 w 3302"/>
              <a:gd name="T11" fmla="*/ 497 h 2342"/>
              <a:gd name="T12" fmla="*/ 1178 w 3302"/>
              <a:gd name="T13" fmla="*/ 334 h 2342"/>
              <a:gd name="T14" fmla="*/ 1325 w 3302"/>
              <a:gd name="T15" fmla="*/ 213 h 2342"/>
              <a:gd name="T16" fmla="*/ 1390 w 3302"/>
              <a:gd name="T17" fmla="*/ 168 h 2342"/>
              <a:gd name="T18" fmla="*/ 1528 w 3302"/>
              <a:gd name="T19" fmla="*/ 93 h 2342"/>
              <a:gd name="T20" fmla="*/ 1663 w 3302"/>
              <a:gd name="T21" fmla="*/ 49 h 2342"/>
              <a:gd name="T22" fmla="*/ 1722 w 3302"/>
              <a:gd name="T23" fmla="*/ 39 h 2342"/>
              <a:gd name="T24" fmla="*/ 1853 w 3302"/>
              <a:gd name="T25" fmla="*/ 41 h 2342"/>
              <a:gd name="T26" fmla="*/ 1911 w 3302"/>
              <a:gd name="T27" fmla="*/ 54 h 2342"/>
              <a:gd name="T28" fmla="*/ 2041 w 3302"/>
              <a:gd name="T29" fmla="*/ 105 h 2342"/>
              <a:gd name="T30" fmla="*/ 2101 w 3302"/>
              <a:gd name="T31" fmla="*/ 141 h 2342"/>
              <a:gd name="T32" fmla="*/ 2233 w 3302"/>
              <a:gd name="T33" fmla="*/ 243 h 2342"/>
              <a:gd name="T34" fmla="*/ 2336 w 3302"/>
              <a:gd name="T35" fmla="*/ 348 h 2342"/>
              <a:gd name="T36" fmla="*/ 2402 w 3302"/>
              <a:gd name="T37" fmla="*/ 439 h 2342"/>
              <a:gd name="T38" fmla="*/ 2547 w 3302"/>
              <a:gd name="T39" fmla="*/ 682 h 2342"/>
              <a:gd name="T40" fmla="*/ 2693 w 3302"/>
              <a:gd name="T41" fmla="*/ 975 h 2342"/>
              <a:gd name="T42" fmla="*/ 2902 w 3302"/>
              <a:gd name="T43" fmla="*/ 1449 h 2342"/>
              <a:gd name="T44" fmla="*/ 3028 w 3302"/>
              <a:gd name="T45" fmla="*/ 1755 h 2342"/>
              <a:gd name="T46" fmla="*/ 3141 w 3302"/>
              <a:gd name="T47" fmla="*/ 2026 h 2342"/>
              <a:gd name="T48" fmla="*/ 3233 w 3302"/>
              <a:gd name="T49" fmla="*/ 2236 h 2342"/>
              <a:gd name="T50" fmla="*/ 3302 w 3302"/>
              <a:gd name="T51" fmla="*/ 2295 h 2342"/>
              <a:gd name="T52" fmla="*/ 3245 w 3302"/>
              <a:gd name="T53" fmla="*/ 2176 h 2342"/>
              <a:gd name="T54" fmla="*/ 3148 w 3302"/>
              <a:gd name="T55" fmla="*/ 1948 h 2342"/>
              <a:gd name="T56" fmla="*/ 3031 w 3302"/>
              <a:gd name="T57" fmla="*/ 1666 h 2342"/>
              <a:gd name="T58" fmla="*/ 2867 w 3302"/>
              <a:gd name="T59" fmla="*/ 1276 h 2342"/>
              <a:gd name="T60" fmla="*/ 2690 w 3302"/>
              <a:gd name="T61" fmla="*/ 884 h 2342"/>
              <a:gd name="T62" fmla="*/ 2543 w 3302"/>
              <a:gd name="T63" fmla="*/ 602 h 2342"/>
              <a:gd name="T64" fmla="*/ 2432 w 3302"/>
              <a:gd name="T65" fmla="*/ 419 h 2342"/>
              <a:gd name="T66" fmla="*/ 2310 w 3302"/>
              <a:gd name="T67" fmla="*/ 265 h 2342"/>
              <a:gd name="T68" fmla="*/ 2193 w 3302"/>
              <a:gd name="T69" fmla="*/ 161 h 2342"/>
              <a:gd name="T70" fmla="*/ 2088 w 3302"/>
              <a:gd name="T71" fmla="*/ 90 h 2342"/>
              <a:gd name="T72" fmla="*/ 1957 w 3302"/>
              <a:gd name="T73" fmla="*/ 30 h 2342"/>
              <a:gd name="T74" fmla="*/ 1853 w 3302"/>
              <a:gd name="T75" fmla="*/ 5 h 2342"/>
              <a:gd name="T76" fmla="*/ 1722 w 3302"/>
              <a:gd name="T77" fmla="*/ 3 h 2342"/>
              <a:gd name="T78" fmla="*/ 1614 w 3302"/>
              <a:gd name="T79" fmla="*/ 23 h 2342"/>
              <a:gd name="T80" fmla="*/ 1480 w 3302"/>
              <a:gd name="T81" fmla="*/ 76 h 2342"/>
              <a:gd name="T82" fmla="*/ 1341 w 3302"/>
              <a:gd name="T83" fmla="*/ 158 h 2342"/>
              <a:gd name="T84" fmla="*/ 1227 w 3302"/>
              <a:gd name="T85" fmla="*/ 245 h 2342"/>
              <a:gd name="T86" fmla="*/ 1078 w 3302"/>
              <a:gd name="T87" fmla="*/ 384 h 2342"/>
              <a:gd name="T88" fmla="*/ 930 w 3302"/>
              <a:gd name="T89" fmla="*/ 567 h 2342"/>
              <a:gd name="T90" fmla="*/ 815 w 3302"/>
              <a:gd name="T91" fmla="*/ 734 h 2342"/>
              <a:gd name="T92" fmla="*/ 667 w 3302"/>
              <a:gd name="T93" fmla="*/ 979 h 2342"/>
              <a:gd name="T94" fmla="*/ 518 w 3302"/>
              <a:gd name="T95" fmla="*/ 1250 h 2342"/>
              <a:gd name="T96" fmla="*/ 222 w 3302"/>
              <a:gd name="T97" fmla="*/ 1850 h 234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02"/>
              <a:gd name="T148" fmla="*/ 0 h 2342"/>
              <a:gd name="T149" fmla="*/ 3302 w 3302"/>
              <a:gd name="T150" fmla="*/ 2342 h 234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02" h="2342">
                <a:moveTo>
                  <a:pt x="0" y="2326"/>
                </a:moveTo>
                <a:lnTo>
                  <a:pt x="31" y="2342"/>
                </a:lnTo>
                <a:lnTo>
                  <a:pt x="106" y="2180"/>
                </a:lnTo>
                <a:lnTo>
                  <a:pt x="181" y="2022"/>
                </a:lnTo>
                <a:lnTo>
                  <a:pt x="255" y="1865"/>
                </a:lnTo>
                <a:lnTo>
                  <a:pt x="330" y="1709"/>
                </a:lnTo>
                <a:lnTo>
                  <a:pt x="403" y="1557"/>
                </a:lnTo>
                <a:lnTo>
                  <a:pt x="478" y="1408"/>
                </a:lnTo>
                <a:lnTo>
                  <a:pt x="551" y="1264"/>
                </a:lnTo>
                <a:lnTo>
                  <a:pt x="589" y="1195"/>
                </a:lnTo>
                <a:lnTo>
                  <a:pt x="626" y="1126"/>
                </a:lnTo>
                <a:lnTo>
                  <a:pt x="662" y="1058"/>
                </a:lnTo>
                <a:lnTo>
                  <a:pt x="700" y="993"/>
                </a:lnTo>
                <a:lnTo>
                  <a:pt x="737" y="930"/>
                </a:lnTo>
                <a:lnTo>
                  <a:pt x="775" y="867"/>
                </a:lnTo>
                <a:lnTo>
                  <a:pt x="811" y="808"/>
                </a:lnTo>
                <a:lnTo>
                  <a:pt x="848" y="749"/>
                </a:lnTo>
                <a:lnTo>
                  <a:pt x="885" y="692"/>
                </a:lnTo>
                <a:lnTo>
                  <a:pt x="868" y="685"/>
                </a:lnTo>
                <a:lnTo>
                  <a:pt x="881" y="698"/>
                </a:lnTo>
                <a:lnTo>
                  <a:pt x="919" y="645"/>
                </a:lnTo>
                <a:lnTo>
                  <a:pt x="956" y="593"/>
                </a:lnTo>
                <a:lnTo>
                  <a:pt x="992" y="543"/>
                </a:lnTo>
                <a:lnTo>
                  <a:pt x="1029" y="497"/>
                </a:lnTo>
                <a:lnTo>
                  <a:pt x="1067" y="452"/>
                </a:lnTo>
                <a:lnTo>
                  <a:pt x="1104" y="410"/>
                </a:lnTo>
                <a:lnTo>
                  <a:pt x="1142" y="371"/>
                </a:lnTo>
                <a:lnTo>
                  <a:pt x="1178" y="334"/>
                </a:lnTo>
                <a:lnTo>
                  <a:pt x="1214" y="302"/>
                </a:lnTo>
                <a:lnTo>
                  <a:pt x="1253" y="270"/>
                </a:lnTo>
                <a:lnTo>
                  <a:pt x="1289" y="240"/>
                </a:lnTo>
                <a:lnTo>
                  <a:pt x="1325" y="213"/>
                </a:lnTo>
                <a:lnTo>
                  <a:pt x="1361" y="188"/>
                </a:lnTo>
                <a:lnTo>
                  <a:pt x="1348" y="175"/>
                </a:lnTo>
                <a:lnTo>
                  <a:pt x="1355" y="191"/>
                </a:lnTo>
                <a:lnTo>
                  <a:pt x="1390" y="168"/>
                </a:lnTo>
                <a:lnTo>
                  <a:pt x="1426" y="147"/>
                </a:lnTo>
                <a:lnTo>
                  <a:pt x="1460" y="126"/>
                </a:lnTo>
                <a:lnTo>
                  <a:pt x="1495" y="109"/>
                </a:lnTo>
                <a:lnTo>
                  <a:pt x="1528" y="93"/>
                </a:lnTo>
                <a:lnTo>
                  <a:pt x="1562" y="79"/>
                </a:lnTo>
                <a:lnTo>
                  <a:pt x="1595" y="66"/>
                </a:lnTo>
                <a:lnTo>
                  <a:pt x="1629" y="56"/>
                </a:lnTo>
                <a:lnTo>
                  <a:pt x="1663" y="49"/>
                </a:lnTo>
                <a:lnTo>
                  <a:pt x="1656" y="31"/>
                </a:lnTo>
                <a:lnTo>
                  <a:pt x="1656" y="50"/>
                </a:lnTo>
                <a:lnTo>
                  <a:pt x="1689" y="43"/>
                </a:lnTo>
                <a:lnTo>
                  <a:pt x="1722" y="39"/>
                </a:lnTo>
                <a:lnTo>
                  <a:pt x="1754" y="37"/>
                </a:lnTo>
                <a:lnTo>
                  <a:pt x="1787" y="36"/>
                </a:lnTo>
                <a:lnTo>
                  <a:pt x="1820" y="39"/>
                </a:lnTo>
                <a:lnTo>
                  <a:pt x="1853" y="41"/>
                </a:lnTo>
                <a:lnTo>
                  <a:pt x="1885" y="47"/>
                </a:lnTo>
                <a:lnTo>
                  <a:pt x="1885" y="30"/>
                </a:lnTo>
                <a:lnTo>
                  <a:pt x="1878" y="46"/>
                </a:lnTo>
                <a:lnTo>
                  <a:pt x="1911" y="54"/>
                </a:lnTo>
                <a:lnTo>
                  <a:pt x="1943" y="63"/>
                </a:lnTo>
                <a:lnTo>
                  <a:pt x="1976" y="76"/>
                </a:lnTo>
                <a:lnTo>
                  <a:pt x="2009" y="89"/>
                </a:lnTo>
                <a:lnTo>
                  <a:pt x="2041" y="105"/>
                </a:lnTo>
                <a:lnTo>
                  <a:pt x="2074" y="124"/>
                </a:lnTo>
                <a:lnTo>
                  <a:pt x="2107" y="144"/>
                </a:lnTo>
                <a:lnTo>
                  <a:pt x="2114" y="128"/>
                </a:lnTo>
                <a:lnTo>
                  <a:pt x="2101" y="141"/>
                </a:lnTo>
                <a:lnTo>
                  <a:pt x="2134" y="162"/>
                </a:lnTo>
                <a:lnTo>
                  <a:pt x="2167" y="187"/>
                </a:lnTo>
                <a:lnTo>
                  <a:pt x="2200" y="214"/>
                </a:lnTo>
                <a:lnTo>
                  <a:pt x="2233" y="243"/>
                </a:lnTo>
                <a:lnTo>
                  <a:pt x="2268" y="273"/>
                </a:lnTo>
                <a:lnTo>
                  <a:pt x="2284" y="291"/>
                </a:lnTo>
                <a:lnTo>
                  <a:pt x="2301" y="308"/>
                </a:lnTo>
                <a:lnTo>
                  <a:pt x="2336" y="348"/>
                </a:lnTo>
                <a:lnTo>
                  <a:pt x="2370" y="394"/>
                </a:lnTo>
                <a:lnTo>
                  <a:pt x="2406" y="445"/>
                </a:lnTo>
                <a:lnTo>
                  <a:pt x="2419" y="432"/>
                </a:lnTo>
                <a:lnTo>
                  <a:pt x="2402" y="439"/>
                </a:lnTo>
                <a:lnTo>
                  <a:pt x="2438" y="494"/>
                </a:lnTo>
                <a:lnTo>
                  <a:pt x="2474" y="553"/>
                </a:lnTo>
                <a:lnTo>
                  <a:pt x="2510" y="616"/>
                </a:lnTo>
                <a:lnTo>
                  <a:pt x="2547" y="682"/>
                </a:lnTo>
                <a:lnTo>
                  <a:pt x="2583" y="752"/>
                </a:lnTo>
                <a:lnTo>
                  <a:pt x="2619" y="824"/>
                </a:lnTo>
                <a:lnTo>
                  <a:pt x="2657" y="898"/>
                </a:lnTo>
                <a:lnTo>
                  <a:pt x="2693" y="975"/>
                </a:lnTo>
                <a:lnTo>
                  <a:pt x="2729" y="1051"/>
                </a:lnTo>
                <a:lnTo>
                  <a:pt x="2763" y="1130"/>
                </a:lnTo>
                <a:lnTo>
                  <a:pt x="2834" y="1290"/>
                </a:lnTo>
                <a:lnTo>
                  <a:pt x="2902" y="1449"/>
                </a:lnTo>
                <a:lnTo>
                  <a:pt x="2935" y="1528"/>
                </a:lnTo>
                <a:lnTo>
                  <a:pt x="2967" y="1606"/>
                </a:lnTo>
                <a:lnTo>
                  <a:pt x="2998" y="1680"/>
                </a:lnTo>
                <a:lnTo>
                  <a:pt x="3028" y="1755"/>
                </a:lnTo>
                <a:lnTo>
                  <a:pt x="3059" y="1827"/>
                </a:lnTo>
                <a:lnTo>
                  <a:pt x="3088" y="1897"/>
                </a:lnTo>
                <a:lnTo>
                  <a:pt x="3115" y="1963"/>
                </a:lnTo>
                <a:lnTo>
                  <a:pt x="3141" y="2026"/>
                </a:lnTo>
                <a:lnTo>
                  <a:pt x="3165" y="2085"/>
                </a:lnTo>
                <a:lnTo>
                  <a:pt x="3190" y="2140"/>
                </a:lnTo>
                <a:lnTo>
                  <a:pt x="3211" y="2190"/>
                </a:lnTo>
                <a:lnTo>
                  <a:pt x="3233" y="2236"/>
                </a:lnTo>
                <a:lnTo>
                  <a:pt x="3252" y="2277"/>
                </a:lnTo>
                <a:lnTo>
                  <a:pt x="3262" y="2295"/>
                </a:lnTo>
                <a:lnTo>
                  <a:pt x="3270" y="2313"/>
                </a:lnTo>
                <a:lnTo>
                  <a:pt x="3302" y="2295"/>
                </a:lnTo>
                <a:lnTo>
                  <a:pt x="3295" y="2281"/>
                </a:lnTo>
                <a:lnTo>
                  <a:pt x="3285" y="2262"/>
                </a:lnTo>
                <a:lnTo>
                  <a:pt x="3266" y="2222"/>
                </a:lnTo>
                <a:lnTo>
                  <a:pt x="3245" y="2176"/>
                </a:lnTo>
                <a:lnTo>
                  <a:pt x="3223" y="2126"/>
                </a:lnTo>
                <a:lnTo>
                  <a:pt x="3198" y="2071"/>
                </a:lnTo>
                <a:lnTo>
                  <a:pt x="3174" y="2012"/>
                </a:lnTo>
                <a:lnTo>
                  <a:pt x="3148" y="1948"/>
                </a:lnTo>
                <a:lnTo>
                  <a:pt x="3121" y="1882"/>
                </a:lnTo>
                <a:lnTo>
                  <a:pt x="3092" y="1813"/>
                </a:lnTo>
                <a:lnTo>
                  <a:pt x="3062" y="1741"/>
                </a:lnTo>
                <a:lnTo>
                  <a:pt x="3031" y="1666"/>
                </a:lnTo>
                <a:lnTo>
                  <a:pt x="3000" y="1591"/>
                </a:lnTo>
                <a:lnTo>
                  <a:pt x="2968" y="1513"/>
                </a:lnTo>
                <a:lnTo>
                  <a:pt x="2935" y="1434"/>
                </a:lnTo>
                <a:lnTo>
                  <a:pt x="2867" y="1276"/>
                </a:lnTo>
                <a:lnTo>
                  <a:pt x="2797" y="1116"/>
                </a:lnTo>
                <a:lnTo>
                  <a:pt x="2762" y="1037"/>
                </a:lnTo>
                <a:lnTo>
                  <a:pt x="2726" y="960"/>
                </a:lnTo>
                <a:lnTo>
                  <a:pt x="2690" y="884"/>
                </a:lnTo>
                <a:lnTo>
                  <a:pt x="2653" y="809"/>
                </a:lnTo>
                <a:lnTo>
                  <a:pt x="2617" y="737"/>
                </a:lnTo>
                <a:lnTo>
                  <a:pt x="2581" y="668"/>
                </a:lnTo>
                <a:lnTo>
                  <a:pt x="2543" y="602"/>
                </a:lnTo>
                <a:lnTo>
                  <a:pt x="2507" y="538"/>
                </a:lnTo>
                <a:lnTo>
                  <a:pt x="2471" y="479"/>
                </a:lnTo>
                <a:lnTo>
                  <a:pt x="2435" y="425"/>
                </a:lnTo>
                <a:lnTo>
                  <a:pt x="2432" y="419"/>
                </a:lnTo>
                <a:lnTo>
                  <a:pt x="2396" y="368"/>
                </a:lnTo>
                <a:lnTo>
                  <a:pt x="2362" y="322"/>
                </a:lnTo>
                <a:lnTo>
                  <a:pt x="2327" y="282"/>
                </a:lnTo>
                <a:lnTo>
                  <a:pt x="2310" y="265"/>
                </a:lnTo>
                <a:lnTo>
                  <a:pt x="2293" y="247"/>
                </a:lnTo>
                <a:lnTo>
                  <a:pt x="2259" y="217"/>
                </a:lnTo>
                <a:lnTo>
                  <a:pt x="2226" y="188"/>
                </a:lnTo>
                <a:lnTo>
                  <a:pt x="2193" y="161"/>
                </a:lnTo>
                <a:lnTo>
                  <a:pt x="2160" y="137"/>
                </a:lnTo>
                <a:lnTo>
                  <a:pt x="2127" y="115"/>
                </a:lnTo>
                <a:lnTo>
                  <a:pt x="2121" y="111"/>
                </a:lnTo>
                <a:lnTo>
                  <a:pt x="2088" y="90"/>
                </a:lnTo>
                <a:lnTo>
                  <a:pt x="2055" y="72"/>
                </a:lnTo>
                <a:lnTo>
                  <a:pt x="2023" y="56"/>
                </a:lnTo>
                <a:lnTo>
                  <a:pt x="1990" y="43"/>
                </a:lnTo>
                <a:lnTo>
                  <a:pt x="1957" y="30"/>
                </a:lnTo>
                <a:lnTo>
                  <a:pt x="1925" y="21"/>
                </a:lnTo>
                <a:lnTo>
                  <a:pt x="1892" y="13"/>
                </a:lnTo>
                <a:lnTo>
                  <a:pt x="1885" y="11"/>
                </a:lnTo>
                <a:lnTo>
                  <a:pt x="1853" y="5"/>
                </a:lnTo>
                <a:lnTo>
                  <a:pt x="1820" y="3"/>
                </a:lnTo>
                <a:lnTo>
                  <a:pt x="1787" y="0"/>
                </a:lnTo>
                <a:lnTo>
                  <a:pt x="1754" y="1"/>
                </a:lnTo>
                <a:lnTo>
                  <a:pt x="1722" y="3"/>
                </a:lnTo>
                <a:lnTo>
                  <a:pt x="1689" y="7"/>
                </a:lnTo>
                <a:lnTo>
                  <a:pt x="1656" y="14"/>
                </a:lnTo>
                <a:lnTo>
                  <a:pt x="1649" y="16"/>
                </a:lnTo>
                <a:lnTo>
                  <a:pt x="1614" y="23"/>
                </a:lnTo>
                <a:lnTo>
                  <a:pt x="1581" y="33"/>
                </a:lnTo>
                <a:lnTo>
                  <a:pt x="1548" y="46"/>
                </a:lnTo>
                <a:lnTo>
                  <a:pt x="1513" y="60"/>
                </a:lnTo>
                <a:lnTo>
                  <a:pt x="1480" y="76"/>
                </a:lnTo>
                <a:lnTo>
                  <a:pt x="1446" y="93"/>
                </a:lnTo>
                <a:lnTo>
                  <a:pt x="1411" y="113"/>
                </a:lnTo>
                <a:lnTo>
                  <a:pt x="1375" y="135"/>
                </a:lnTo>
                <a:lnTo>
                  <a:pt x="1341" y="158"/>
                </a:lnTo>
                <a:lnTo>
                  <a:pt x="1335" y="162"/>
                </a:lnTo>
                <a:lnTo>
                  <a:pt x="1299" y="187"/>
                </a:lnTo>
                <a:lnTo>
                  <a:pt x="1263" y="214"/>
                </a:lnTo>
                <a:lnTo>
                  <a:pt x="1227" y="245"/>
                </a:lnTo>
                <a:lnTo>
                  <a:pt x="1191" y="275"/>
                </a:lnTo>
                <a:lnTo>
                  <a:pt x="1152" y="308"/>
                </a:lnTo>
                <a:lnTo>
                  <a:pt x="1116" y="345"/>
                </a:lnTo>
                <a:lnTo>
                  <a:pt x="1078" y="384"/>
                </a:lnTo>
                <a:lnTo>
                  <a:pt x="1041" y="426"/>
                </a:lnTo>
                <a:lnTo>
                  <a:pt x="1004" y="471"/>
                </a:lnTo>
                <a:lnTo>
                  <a:pt x="966" y="517"/>
                </a:lnTo>
                <a:lnTo>
                  <a:pt x="930" y="567"/>
                </a:lnTo>
                <a:lnTo>
                  <a:pt x="893" y="619"/>
                </a:lnTo>
                <a:lnTo>
                  <a:pt x="855" y="672"/>
                </a:lnTo>
                <a:lnTo>
                  <a:pt x="852" y="678"/>
                </a:lnTo>
                <a:lnTo>
                  <a:pt x="815" y="734"/>
                </a:lnTo>
                <a:lnTo>
                  <a:pt x="777" y="793"/>
                </a:lnTo>
                <a:lnTo>
                  <a:pt x="741" y="852"/>
                </a:lnTo>
                <a:lnTo>
                  <a:pt x="704" y="916"/>
                </a:lnTo>
                <a:lnTo>
                  <a:pt x="667" y="979"/>
                </a:lnTo>
                <a:lnTo>
                  <a:pt x="629" y="1044"/>
                </a:lnTo>
                <a:lnTo>
                  <a:pt x="593" y="1112"/>
                </a:lnTo>
                <a:lnTo>
                  <a:pt x="556" y="1181"/>
                </a:lnTo>
                <a:lnTo>
                  <a:pt x="518" y="1250"/>
                </a:lnTo>
                <a:lnTo>
                  <a:pt x="445" y="1394"/>
                </a:lnTo>
                <a:lnTo>
                  <a:pt x="370" y="1542"/>
                </a:lnTo>
                <a:lnTo>
                  <a:pt x="296" y="1695"/>
                </a:lnTo>
                <a:lnTo>
                  <a:pt x="222" y="1850"/>
                </a:lnTo>
                <a:lnTo>
                  <a:pt x="148" y="2007"/>
                </a:lnTo>
                <a:lnTo>
                  <a:pt x="73" y="2166"/>
                </a:lnTo>
                <a:lnTo>
                  <a:pt x="0" y="2326"/>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4" name="Oval 37"/>
          <p:cNvSpPr>
            <a:spLocks noChangeArrowheads="1"/>
          </p:cNvSpPr>
          <p:nvPr/>
        </p:nvSpPr>
        <p:spPr bwMode="auto">
          <a:xfrm>
            <a:off x="5527675" y="369411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5" name="Oval 38"/>
          <p:cNvSpPr>
            <a:spLocks noChangeArrowheads="1"/>
          </p:cNvSpPr>
          <p:nvPr/>
        </p:nvSpPr>
        <p:spPr bwMode="auto">
          <a:xfrm>
            <a:off x="5680075" y="36385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6" name="Oval 39"/>
          <p:cNvSpPr>
            <a:spLocks noChangeArrowheads="1"/>
          </p:cNvSpPr>
          <p:nvPr/>
        </p:nvSpPr>
        <p:spPr bwMode="auto">
          <a:xfrm>
            <a:off x="5749925" y="328453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7" name="Oval 40"/>
          <p:cNvSpPr>
            <a:spLocks noChangeArrowheads="1"/>
          </p:cNvSpPr>
          <p:nvPr/>
        </p:nvSpPr>
        <p:spPr bwMode="auto">
          <a:xfrm>
            <a:off x="5608638" y="351790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8" name="Oval 41"/>
          <p:cNvSpPr>
            <a:spLocks noChangeArrowheads="1"/>
          </p:cNvSpPr>
          <p:nvPr/>
        </p:nvSpPr>
        <p:spPr bwMode="auto">
          <a:xfrm>
            <a:off x="5770563" y="343376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39" name="Oval 42"/>
          <p:cNvSpPr>
            <a:spLocks noChangeArrowheads="1"/>
          </p:cNvSpPr>
          <p:nvPr/>
        </p:nvSpPr>
        <p:spPr bwMode="auto">
          <a:xfrm>
            <a:off x="5851525" y="32845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0" name="Oval 43"/>
          <p:cNvSpPr>
            <a:spLocks noChangeArrowheads="1"/>
          </p:cNvSpPr>
          <p:nvPr/>
        </p:nvSpPr>
        <p:spPr bwMode="auto">
          <a:xfrm>
            <a:off x="5851525" y="311626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1" name="Oval 44"/>
          <p:cNvSpPr>
            <a:spLocks noChangeArrowheads="1"/>
          </p:cNvSpPr>
          <p:nvPr/>
        </p:nvSpPr>
        <p:spPr bwMode="auto">
          <a:xfrm>
            <a:off x="5992813" y="30416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2" name="Oval 45"/>
          <p:cNvSpPr>
            <a:spLocks noChangeArrowheads="1"/>
          </p:cNvSpPr>
          <p:nvPr/>
        </p:nvSpPr>
        <p:spPr bwMode="auto">
          <a:xfrm>
            <a:off x="5972175" y="288290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3" name="Oval 46"/>
          <p:cNvSpPr>
            <a:spLocks noChangeArrowheads="1"/>
          </p:cNvSpPr>
          <p:nvPr/>
        </p:nvSpPr>
        <p:spPr bwMode="auto">
          <a:xfrm>
            <a:off x="6156325" y="27622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4" name="Oval 47"/>
          <p:cNvSpPr>
            <a:spLocks noChangeArrowheads="1"/>
          </p:cNvSpPr>
          <p:nvPr/>
        </p:nvSpPr>
        <p:spPr bwMode="auto">
          <a:xfrm>
            <a:off x="6135688" y="286385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5" name="Oval 48"/>
          <p:cNvSpPr>
            <a:spLocks noChangeArrowheads="1"/>
          </p:cNvSpPr>
          <p:nvPr/>
        </p:nvSpPr>
        <p:spPr bwMode="auto">
          <a:xfrm>
            <a:off x="6256338" y="267811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6" name="Oval 49"/>
          <p:cNvSpPr>
            <a:spLocks noChangeArrowheads="1"/>
          </p:cNvSpPr>
          <p:nvPr/>
        </p:nvSpPr>
        <p:spPr bwMode="auto">
          <a:xfrm>
            <a:off x="6519863" y="26495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7" name="Oval 50"/>
          <p:cNvSpPr>
            <a:spLocks noChangeArrowheads="1"/>
          </p:cNvSpPr>
          <p:nvPr/>
        </p:nvSpPr>
        <p:spPr bwMode="auto">
          <a:xfrm>
            <a:off x="6256338" y="27622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8" name="Oval 51"/>
          <p:cNvSpPr>
            <a:spLocks noChangeArrowheads="1"/>
          </p:cNvSpPr>
          <p:nvPr/>
        </p:nvSpPr>
        <p:spPr bwMode="auto">
          <a:xfrm>
            <a:off x="6378575" y="2641600"/>
            <a:ext cx="50800" cy="460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49" name="Oval 52"/>
          <p:cNvSpPr>
            <a:spLocks noChangeArrowheads="1"/>
          </p:cNvSpPr>
          <p:nvPr/>
        </p:nvSpPr>
        <p:spPr bwMode="auto">
          <a:xfrm>
            <a:off x="5588000" y="3852863"/>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0" name="Oval 53"/>
          <p:cNvSpPr>
            <a:spLocks noChangeArrowheads="1"/>
          </p:cNvSpPr>
          <p:nvPr/>
        </p:nvSpPr>
        <p:spPr bwMode="auto">
          <a:xfrm>
            <a:off x="6448425" y="27241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1" name="Oval 54"/>
          <p:cNvSpPr>
            <a:spLocks noChangeArrowheads="1"/>
          </p:cNvSpPr>
          <p:nvPr/>
        </p:nvSpPr>
        <p:spPr bwMode="auto">
          <a:xfrm>
            <a:off x="6580188" y="27622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2" name="Oval 55"/>
          <p:cNvSpPr>
            <a:spLocks noChangeArrowheads="1"/>
          </p:cNvSpPr>
          <p:nvPr/>
        </p:nvSpPr>
        <p:spPr bwMode="auto">
          <a:xfrm>
            <a:off x="6702425" y="2743200"/>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3" name="Oval 56"/>
          <p:cNvSpPr>
            <a:spLocks noChangeArrowheads="1"/>
          </p:cNvSpPr>
          <p:nvPr/>
        </p:nvSpPr>
        <p:spPr bwMode="auto">
          <a:xfrm>
            <a:off x="6702425" y="284638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4" name="Oval 57"/>
          <p:cNvSpPr>
            <a:spLocks noChangeArrowheads="1"/>
          </p:cNvSpPr>
          <p:nvPr/>
        </p:nvSpPr>
        <p:spPr bwMode="auto">
          <a:xfrm>
            <a:off x="6702425" y="2995613"/>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5" name="Oval 58"/>
          <p:cNvSpPr>
            <a:spLocks noChangeArrowheads="1"/>
          </p:cNvSpPr>
          <p:nvPr/>
        </p:nvSpPr>
        <p:spPr bwMode="auto">
          <a:xfrm>
            <a:off x="6904038" y="2995613"/>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6" name="Oval 59"/>
          <p:cNvSpPr>
            <a:spLocks noChangeArrowheads="1"/>
          </p:cNvSpPr>
          <p:nvPr/>
        </p:nvSpPr>
        <p:spPr bwMode="auto">
          <a:xfrm>
            <a:off x="6823075" y="29019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7" name="Oval 60"/>
          <p:cNvSpPr>
            <a:spLocks noChangeArrowheads="1"/>
          </p:cNvSpPr>
          <p:nvPr/>
        </p:nvSpPr>
        <p:spPr bwMode="auto">
          <a:xfrm>
            <a:off x="6823075" y="3087688"/>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8" name="Oval 61"/>
          <p:cNvSpPr>
            <a:spLocks noChangeArrowheads="1"/>
          </p:cNvSpPr>
          <p:nvPr/>
        </p:nvSpPr>
        <p:spPr bwMode="auto">
          <a:xfrm>
            <a:off x="6964363" y="3181350"/>
            <a:ext cx="52387"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59" name="Oval 62"/>
          <p:cNvSpPr>
            <a:spLocks noChangeArrowheads="1"/>
          </p:cNvSpPr>
          <p:nvPr/>
        </p:nvSpPr>
        <p:spPr bwMode="auto">
          <a:xfrm>
            <a:off x="6985000" y="33591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0" name="Oval 63"/>
          <p:cNvSpPr>
            <a:spLocks noChangeArrowheads="1"/>
          </p:cNvSpPr>
          <p:nvPr/>
        </p:nvSpPr>
        <p:spPr bwMode="auto">
          <a:xfrm>
            <a:off x="7086600" y="3443288"/>
            <a:ext cx="50800" cy="460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1" name="Oval 64"/>
          <p:cNvSpPr>
            <a:spLocks noChangeArrowheads="1"/>
          </p:cNvSpPr>
          <p:nvPr/>
        </p:nvSpPr>
        <p:spPr bwMode="auto">
          <a:xfrm>
            <a:off x="7045325" y="3321050"/>
            <a:ext cx="52388"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2" name="Oval 65"/>
          <p:cNvSpPr>
            <a:spLocks noChangeArrowheads="1"/>
          </p:cNvSpPr>
          <p:nvPr/>
        </p:nvSpPr>
        <p:spPr bwMode="auto">
          <a:xfrm>
            <a:off x="7056438" y="3629025"/>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3" name="Oval 66"/>
          <p:cNvSpPr>
            <a:spLocks noChangeArrowheads="1"/>
          </p:cNvSpPr>
          <p:nvPr/>
        </p:nvSpPr>
        <p:spPr bwMode="auto">
          <a:xfrm>
            <a:off x="7208838" y="372268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4" name="Oval 67"/>
          <p:cNvSpPr>
            <a:spLocks noChangeArrowheads="1"/>
          </p:cNvSpPr>
          <p:nvPr/>
        </p:nvSpPr>
        <p:spPr bwMode="auto">
          <a:xfrm>
            <a:off x="7167563" y="3881438"/>
            <a:ext cx="50800" cy="476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5" name="Line 68"/>
          <p:cNvSpPr>
            <a:spLocks noChangeShapeType="1"/>
          </p:cNvSpPr>
          <p:nvPr/>
        </p:nvSpPr>
        <p:spPr bwMode="auto">
          <a:xfrm>
            <a:off x="1004888" y="4529138"/>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6" name="Line 69"/>
          <p:cNvSpPr>
            <a:spLocks noChangeShapeType="1"/>
          </p:cNvSpPr>
          <p:nvPr/>
        </p:nvSpPr>
        <p:spPr bwMode="auto">
          <a:xfrm>
            <a:off x="1004888" y="60198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3" name="Group 70"/>
          <p:cNvGrpSpPr>
            <a:grpSpLocks/>
          </p:cNvGrpSpPr>
          <p:nvPr/>
        </p:nvGrpSpPr>
        <p:grpSpPr bwMode="auto">
          <a:xfrm rot="4810536">
            <a:off x="1295400" y="4686300"/>
            <a:ext cx="1352550" cy="1238250"/>
            <a:chOff x="140" y="168"/>
            <a:chExt cx="142" cy="130"/>
          </a:xfrm>
        </p:grpSpPr>
        <p:sp>
          <p:nvSpPr>
            <p:cNvPr id="294992" name="Oval 71"/>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3" name="Oval 72"/>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4" name="Oval 73"/>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5" name="Oval 74"/>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6" name="Oval 75"/>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7" name="Oval 76"/>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8" name="Oval 77"/>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99" name="Oval 78"/>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0" name="Oval 79"/>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1" name="Oval 80"/>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2" name="Oval 81"/>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3" name="Oval 82"/>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4" name="Oval 83"/>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5" name="Oval 84"/>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6" name="Oval 85"/>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007" name="Oval 86"/>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4968" name="Line 87"/>
          <p:cNvSpPr>
            <a:spLocks noChangeShapeType="1"/>
          </p:cNvSpPr>
          <p:nvPr/>
        </p:nvSpPr>
        <p:spPr bwMode="auto">
          <a:xfrm rot="4810536" flipV="1">
            <a:off x="1195388" y="4691062"/>
            <a:ext cx="1524000" cy="1228725"/>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4969" name="Text Box 88"/>
          <p:cNvSpPr txBox="1">
            <a:spLocks noChangeArrowheads="1"/>
          </p:cNvSpPr>
          <p:nvPr/>
        </p:nvSpPr>
        <p:spPr bwMode="auto">
          <a:xfrm>
            <a:off x="488950" y="42957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Y</a:t>
            </a:r>
            <a:r>
              <a:rPr lang="cs-CZ" sz="1600" b="1" baseline="-25000">
                <a:solidFill>
                  <a:prstClr val="black"/>
                </a:solidFill>
                <a:latin typeface="Arial" pitchFamily="34" charset="0"/>
                <a:cs typeface="Arial" pitchFamily="34" charset="0"/>
              </a:rPr>
              <a:t>2</a:t>
            </a:r>
          </a:p>
        </p:txBody>
      </p:sp>
      <p:sp>
        <p:nvSpPr>
          <p:cNvPr id="294970" name="Text Box 89"/>
          <p:cNvSpPr txBox="1">
            <a:spLocks noChangeArrowheads="1"/>
          </p:cNvSpPr>
          <p:nvPr/>
        </p:nvSpPr>
        <p:spPr bwMode="auto">
          <a:xfrm>
            <a:off x="2805113" y="6051550"/>
            <a:ext cx="75247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graphicFrame>
        <p:nvGraphicFramePr>
          <p:cNvPr id="650330" name="Group 90"/>
          <p:cNvGraphicFramePr>
            <a:graphicFrameLocks noGrp="1"/>
          </p:cNvGraphicFramePr>
          <p:nvPr/>
        </p:nvGraphicFramePr>
        <p:xfrm>
          <a:off x="4648200" y="4724400"/>
          <a:ext cx="3733800" cy="1325880"/>
        </p:xfrm>
        <a:graphic>
          <a:graphicData uri="http://schemas.openxmlformats.org/drawingml/2006/table">
            <a:tbl>
              <a:tblPr/>
              <a:tblGrid>
                <a:gridCol w="1244600"/>
                <a:gridCol w="1244600"/>
                <a:gridCol w="1244600"/>
              </a:tblGrid>
              <a:tr h="431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endParaRPr kumimoji="0" lang="cs-CZ" sz="2300" b="0" i="0" u="none" strike="noStrike" cap="none" normalizeH="0" baseline="0" smtClean="0">
                        <a:ln>
                          <a:noFill/>
                        </a:ln>
                        <a:solidFill>
                          <a:schemeClr val="tx1"/>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ANO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NE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ANO</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b</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1" i="0" u="none" strike="noStrike" cap="none" normalizeH="0" baseline="0" smtClean="0">
                          <a:ln>
                            <a:noFill/>
                          </a:ln>
                          <a:solidFill>
                            <a:schemeClr val="tx1"/>
                          </a:solidFill>
                          <a:effectLst/>
                          <a:latin typeface="Calibri" pitchFamily="34" charset="0"/>
                        </a:rPr>
                        <a:t>NE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300" b="0" i="0" u="none" strike="noStrike" cap="none" normalizeH="0" baseline="0" smtClean="0">
                          <a:ln>
                            <a:noFill/>
                          </a:ln>
                          <a:solidFill>
                            <a:schemeClr val="tx1"/>
                          </a:solidFill>
                          <a:effectLst/>
                          <a:latin typeface="Calibri" pitchFamily="34" charset="0"/>
                        </a:rPr>
                        <a:t>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94990" name="Text Box 111"/>
          <p:cNvSpPr txBox="1">
            <a:spLocks noChangeArrowheads="1"/>
          </p:cNvSpPr>
          <p:nvPr/>
        </p:nvSpPr>
        <p:spPr bwMode="auto">
          <a:xfrm>
            <a:off x="5505450" y="4705350"/>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1</a:t>
            </a:r>
          </a:p>
        </p:txBody>
      </p:sp>
      <p:sp>
        <p:nvSpPr>
          <p:cNvPr id="294991" name="Text Box 112"/>
          <p:cNvSpPr txBox="1">
            <a:spLocks noChangeArrowheads="1"/>
          </p:cNvSpPr>
          <p:nvPr/>
        </p:nvSpPr>
        <p:spPr bwMode="auto">
          <a:xfrm>
            <a:off x="4681538" y="4829175"/>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X</a:t>
            </a:r>
            <a:r>
              <a:rPr lang="cs-CZ" sz="1600" b="1" baseline="-25000">
                <a:solidFill>
                  <a:prstClr val="black"/>
                </a:solidFill>
                <a:latin typeface="Arial" pitchFamily="34" charset="0"/>
                <a:cs typeface="Arial" pitchFamily="34" charset="0"/>
              </a:rPr>
              <a:t>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1380"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II.</a:t>
            </a:r>
          </a:p>
        </p:txBody>
      </p:sp>
      <p:sp>
        <p:nvSpPr>
          <p:cNvPr id="101381" name="Text Box 3"/>
          <p:cNvSpPr txBox="1">
            <a:spLocks noChangeArrowheads="1"/>
          </p:cNvSpPr>
          <p:nvPr/>
        </p:nvSpPr>
        <p:spPr bwMode="auto">
          <a:xfrm>
            <a:off x="2409825" y="1444625"/>
            <a:ext cx="4343400" cy="428625"/>
          </a:xfrm>
          <a:prstGeom prst="rect">
            <a:avLst/>
          </a:prstGeom>
          <a:noFill/>
          <a:ln w="9525">
            <a:noFill/>
            <a:miter lim="800000"/>
            <a:headEnd/>
            <a:tailEnd/>
          </a:ln>
        </p:spPr>
        <p:txBody>
          <a:bodyPr/>
          <a:lstStyle/>
          <a:p>
            <a:pPr eaLnBrk="0" fontAlgn="base" hangingPunct="0">
              <a:spcBef>
                <a:spcPct val="0"/>
              </a:spcBef>
              <a:spcAft>
                <a:spcPct val="0"/>
              </a:spcAft>
            </a:pPr>
            <a:r>
              <a:rPr lang="cs-CZ" sz="2400" b="1">
                <a:solidFill>
                  <a:srgbClr val="A50021"/>
                </a:solidFill>
                <a:latin typeface="Arial" pitchFamily="34" charset="0"/>
                <a:cs typeface="Arial" pitchFamily="34" charset="0"/>
              </a:rPr>
              <a:t>Parametrické míry korelace</a:t>
            </a:r>
          </a:p>
        </p:txBody>
      </p:sp>
      <p:sp>
        <p:nvSpPr>
          <p:cNvPr id="101382" name="Oval 4"/>
          <p:cNvSpPr>
            <a:spLocks noChangeArrowheads="1"/>
          </p:cNvSpPr>
          <p:nvPr/>
        </p:nvSpPr>
        <p:spPr bwMode="auto">
          <a:xfrm>
            <a:off x="4419600" y="1987550"/>
            <a:ext cx="171450" cy="171450"/>
          </a:xfrm>
          <a:prstGeom prst="ellipse">
            <a:avLst/>
          </a:prstGeom>
          <a:solidFill>
            <a:srgbClr val="000000"/>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3" name="Line 5"/>
          <p:cNvSpPr>
            <a:spLocks noChangeShapeType="1"/>
          </p:cNvSpPr>
          <p:nvPr/>
        </p:nvSpPr>
        <p:spPr bwMode="auto">
          <a:xfrm flipH="1">
            <a:off x="2268538" y="2187575"/>
            <a:ext cx="2084387" cy="37782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4" name="Line 6"/>
          <p:cNvSpPr>
            <a:spLocks noChangeShapeType="1"/>
          </p:cNvSpPr>
          <p:nvPr/>
        </p:nvSpPr>
        <p:spPr bwMode="auto">
          <a:xfrm>
            <a:off x="4648200" y="2178050"/>
            <a:ext cx="2133600" cy="533400"/>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5" name="Text Box 7"/>
          <p:cNvSpPr txBox="1">
            <a:spLocks noChangeArrowheads="1"/>
          </p:cNvSpPr>
          <p:nvPr/>
        </p:nvSpPr>
        <p:spPr bwMode="auto">
          <a:xfrm>
            <a:off x="1323975" y="2565400"/>
            <a:ext cx="1819275" cy="428625"/>
          </a:xfrm>
          <a:prstGeom prst="rect">
            <a:avLst/>
          </a:prstGeom>
          <a:noFill/>
          <a:ln w="9525">
            <a:noFill/>
            <a:miter lim="800000"/>
            <a:headEnd/>
            <a:tailEnd/>
          </a:ln>
        </p:spPr>
        <p:txBody>
          <a:bodyPr/>
          <a:lstStyle/>
          <a:p>
            <a:pPr eaLnBrk="0" fontAlgn="base" hangingPunct="0">
              <a:spcBef>
                <a:spcPct val="0"/>
              </a:spcBef>
              <a:spcAft>
                <a:spcPct val="0"/>
              </a:spcAft>
            </a:pPr>
            <a:r>
              <a:rPr lang="cs-CZ" sz="2400">
                <a:solidFill>
                  <a:srgbClr val="CCB400"/>
                </a:solidFill>
                <a:latin typeface="Arial" pitchFamily="34" charset="0"/>
                <a:cs typeface="Arial" pitchFamily="34" charset="0"/>
              </a:rPr>
              <a:t>Kovariance</a:t>
            </a:r>
          </a:p>
        </p:txBody>
      </p:sp>
      <p:sp>
        <p:nvSpPr>
          <p:cNvPr id="101386" name="Text Box 8"/>
          <p:cNvSpPr txBox="1">
            <a:spLocks noChangeArrowheads="1"/>
          </p:cNvSpPr>
          <p:nvPr/>
        </p:nvSpPr>
        <p:spPr bwMode="auto">
          <a:xfrm>
            <a:off x="5400675" y="2768600"/>
            <a:ext cx="2905125" cy="781050"/>
          </a:xfrm>
          <a:prstGeom prst="rect">
            <a:avLst/>
          </a:prstGeom>
          <a:noFill/>
          <a:ln w="9525">
            <a:noFill/>
            <a:miter lim="800000"/>
            <a:headEnd/>
            <a:tailEnd/>
          </a:ln>
        </p:spPr>
        <p:txBody>
          <a:bodyPr/>
          <a:lstStyle/>
          <a:p>
            <a:pPr algn="ctr" eaLnBrk="0" fontAlgn="base" hangingPunct="0">
              <a:spcBef>
                <a:spcPct val="0"/>
              </a:spcBef>
              <a:spcAft>
                <a:spcPct val="0"/>
              </a:spcAft>
            </a:pPr>
            <a:r>
              <a:rPr lang="cs-CZ" sz="2400">
                <a:solidFill>
                  <a:srgbClr val="CCB400"/>
                </a:solidFill>
                <a:latin typeface="Arial" pitchFamily="34" charset="0"/>
                <a:cs typeface="Arial" pitchFamily="34" charset="0"/>
              </a:rPr>
              <a:t>Pearsonův koeficient korelace</a:t>
            </a:r>
          </a:p>
        </p:txBody>
      </p:sp>
      <p:graphicFrame>
        <p:nvGraphicFramePr>
          <p:cNvPr id="101378" name="Object 9"/>
          <p:cNvGraphicFramePr>
            <a:graphicFrameLocks noChangeAspect="1"/>
          </p:cNvGraphicFramePr>
          <p:nvPr/>
        </p:nvGraphicFramePr>
        <p:xfrm>
          <a:off x="671513" y="3055938"/>
          <a:ext cx="3124200" cy="457200"/>
        </p:xfrm>
        <a:graphic>
          <a:graphicData uri="http://schemas.openxmlformats.org/presentationml/2006/ole">
            <p:oleObj spid="_x0000_s20482" name="Rovnice" r:id="rId3" imgW="1803240" imgH="253800" progId="Equation.3">
              <p:embed/>
            </p:oleObj>
          </a:graphicData>
        </a:graphic>
      </p:graphicFrame>
      <p:sp>
        <p:nvSpPr>
          <p:cNvPr id="101387" name="Line 10"/>
          <p:cNvSpPr>
            <a:spLocks noChangeShapeType="1"/>
          </p:cNvSpPr>
          <p:nvPr/>
        </p:nvSpPr>
        <p:spPr bwMode="auto">
          <a:xfrm>
            <a:off x="1228725" y="3905250"/>
            <a:ext cx="0" cy="21812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8" name="Line 11"/>
          <p:cNvSpPr>
            <a:spLocks noChangeShapeType="1"/>
          </p:cNvSpPr>
          <p:nvPr/>
        </p:nvSpPr>
        <p:spPr bwMode="auto">
          <a:xfrm>
            <a:off x="1228725" y="6086475"/>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89" name="Text Box 12"/>
          <p:cNvSpPr txBox="1">
            <a:spLocks noChangeArrowheads="1"/>
          </p:cNvSpPr>
          <p:nvPr/>
        </p:nvSpPr>
        <p:spPr bwMode="auto">
          <a:xfrm>
            <a:off x="914400" y="60483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sz="2000">
                <a:solidFill>
                  <a:prstClr val="black"/>
                </a:solidFill>
                <a:latin typeface="Arial" pitchFamily="34" charset="0"/>
                <a:cs typeface="Arial" pitchFamily="34" charset="0"/>
              </a:rPr>
              <a:t>0</a:t>
            </a:r>
          </a:p>
        </p:txBody>
      </p:sp>
      <p:sp>
        <p:nvSpPr>
          <p:cNvPr id="101390" name="Text Box 13"/>
          <p:cNvSpPr txBox="1">
            <a:spLocks noChangeArrowheads="1"/>
          </p:cNvSpPr>
          <p:nvPr/>
        </p:nvSpPr>
        <p:spPr bwMode="auto">
          <a:xfrm>
            <a:off x="1695450" y="3581400"/>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sp>
        <p:nvSpPr>
          <p:cNvPr id="101391" name="Text Box 14"/>
          <p:cNvSpPr txBox="1">
            <a:spLocks noChangeArrowheads="1"/>
          </p:cNvSpPr>
          <p:nvPr/>
        </p:nvSpPr>
        <p:spPr bwMode="auto">
          <a:xfrm>
            <a:off x="2581275" y="3581400"/>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0</a:t>
            </a:r>
          </a:p>
        </p:txBody>
      </p:sp>
      <p:sp>
        <p:nvSpPr>
          <p:cNvPr id="101392" name="Line 15"/>
          <p:cNvSpPr>
            <a:spLocks noChangeShapeType="1"/>
          </p:cNvSpPr>
          <p:nvPr/>
        </p:nvSpPr>
        <p:spPr bwMode="auto">
          <a:xfrm>
            <a:off x="1847850" y="4143375"/>
            <a:ext cx="0" cy="1733550"/>
          </a:xfrm>
          <a:prstGeom prst="line">
            <a:avLst/>
          </a:prstGeom>
          <a:no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3" name="Line 16"/>
          <p:cNvSpPr>
            <a:spLocks noChangeShapeType="1"/>
          </p:cNvSpPr>
          <p:nvPr/>
        </p:nvSpPr>
        <p:spPr bwMode="auto">
          <a:xfrm>
            <a:off x="2724150" y="4171950"/>
            <a:ext cx="0" cy="1733550"/>
          </a:xfrm>
          <a:prstGeom prst="line">
            <a:avLst/>
          </a:prstGeom>
          <a:no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4" name="Oval 17"/>
          <p:cNvSpPr>
            <a:spLocks noChangeArrowheads="1"/>
          </p:cNvSpPr>
          <p:nvPr/>
        </p:nvSpPr>
        <p:spPr bwMode="auto">
          <a:xfrm>
            <a:off x="2667000" y="4405313"/>
            <a:ext cx="123825" cy="123825"/>
          </a:xfrm>
          <a:prstGeom prst="ellipse">
            <a:avLst/>
          </a:prstGeom>
          <a:solidFill>
            <a:srgbClr val="000000"/>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5" name="Oval 18"/>
          <p:cNvSpPr>
            <a:spLocks noChangeArrowheads="1"/>
          </p:cNvSpPr>
          <p:nvPr/>
        </p:nvSpPr>
        <p:spPr bwMode="auto">
          <a:xfrm>
            <a:off x="2667000" y="5591175"/>
            <a:ext cx="123825" cy="123825"/>
          </a:xfrm>
          <a:prstGeom prst="ellipse">
            <a:avLst/>
          </a:prstGeom>
          <a:solidFill>
            <a:srgbClr val="FFFFFF"/>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6" name="Oval 19"/>
          <p:cNvSpPr>
            <a:spLocks noChangeArrowheads="1"/>
          </p:cNvSpPr>
          <p:nvPr/>
        </p:nvSpPr>
        <p:spPr bwMode="auto">
          <a:xfrm>
            <a:off x="1790700" y="5572125"/>
            <a:ext cx="123825" cy="123825"/>
          </a:xfrm>
          <a:prstGeom prst="ellipse">
            <a:avLst/>
          </a:prstGeom>
          <a:solidFill>
            <a:srgbClr val="FFFFFF"/>
          </a:solidFill>
          <a:ln w="952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7" name="AutoShape 20"/>
          <p:cNvSpPr>
            <a:spLocks noChangeArrowheads="1"/>
          </p:cNvSpPr>
          <p:nvPr/>
        </p:nvSpPr>
        <p:spPr bwMode="auto">
          <a:xfrm>
            <a:off x="2628900" y="4133850"/>
            <a:ext cx="209550" cy="228600"/>
          </a:xfrm>
          <a:prstGeom prst="star4">
            <a:avLst>
              <a:gd name="adj" fmla="val 12500"/>
            </a:avLst>
          </a:prstGeom>
          <a:solidFill>
            <a:srgbClr val="FFFFFF"/>
          </a:solid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8" name="AutoShape 21"/>
          <p:cNvSpPr>
            <a:spLocks noChangeArrowheads="1"/>
          </p:cNvSpPr>
          <p:nvPr/>
        </p:nvSpPr>
        <p:spPr bwMode="auto">
          <a:xfrm>
            <a:off x="1738313" y="5305425"/>
            <a:ext cx="209550" cy="228600"/>
          </a:xfrm>
          <a:prstGeom prst="star4">
            <a:avLst>
              <a:gd name="adj" fmla="val 12500"/>
            </a:avLst>
          </a:prstGeom>
          <a:solidFill>
            <a:srgbClr val="FFFFFF"/>
          </a:solidFill>
          <a:ln w="9525">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399" name="Text Box 22"/>
          <p:cNvSpPr txBox="1">
            <a:spLocks noChangeArrowheads="1"/>
          </p:cNvSpPr>
          <p:nvPr/>
        </p:nvSpPr>
        <p:spPr bwMode="auto">
          <a:xfrm>
            <a:off x="1671638" y="4743450"/>
            <a:ext cx="800100" cy="3619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  x</a:t>
            </a:r>
          </a:p>
        </p:txBody>
      </p:sp>
      <p:sp>
        <p:nvSpPr>
          <p:cNvPr id="101400" name="Text Box 23"/>
          <p:cNvSpPr txBox="1">
            <a:spLocks noChangeArrowheads="1"/>
          </p:cNvSpPr>
          <p:nvPr/>
        </p:nvSpPr>
        <p:spPr bwMode="auto">
          <a:xfrm>
            <a:off x="2562225" y="4743450"/>
            <a:ext cx="914400" cy="28575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  y</a:t>
            </a:r>
          </a:p>
        </p:txBody>
      </p:sp>
      <p:sp>
        <p:nvSpPr>
          <p:cNvPr id="101401" name="Line 24"/>
          <p:cNvSpPr>
            <a:spLocks noChangeShapeType="1"/>
          </p:cNvSpPr>
          <p:nvPr/>
        </p:nvSpPr>
        <p:spPr bwMode="auto">
          <a:xfrm flipV="1">
            <a:off x="5976938" y="4276725"/>
            <a:ext cx="1524000" cy="12287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2" name="Line 25"/>
          <p:cNvSpPr>
            <a:spLocks noChangeShapeType="1"/>
          </p:cNvSpPr>
          <p:nvPr/>
        </p:nvSpPr>
        <p:spPr bwMode="auto">
          <a:xfrm>
            <a:off x="5776913" y="4162425"/>
            <a:ext cx="0" cy="150495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3" name="Line 26"/>
          <p:cNvSpPr>
            <a:spLocks noChangeShapeType="1"/>
          </p:cNvSpPr>
          <p:nvPr/>
        </p:nvSpPr>
        <p:spPr bwMode="auto">
          <a:xfrm>
            <a:off x="5776913" y="5676900"/>
            <a:ext cx="185737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4" name="Text Box 27"/>
          <p:cNvSpPr txBox="1">
            <a:spLocks noChangeArrowheads="1"/>
          </p:cNvSpPr>
          <p:nvPr/>
        </p:nvSpPr>
        <p:spPr bwMode="auto">
          <a:xfrm>
            <a:off x="5300663" y="3990975"/>
            <a:ext cx="514350"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Y</a:t>
            </a:r>
            <a:r>
              <a:rPr lang="cs-CZ" b="1" baseline="-25000">
                <a:solidFill>
                  <a:prstClr val="black"/>
                </a:solidFill>
                <a:latin typeface="Arial" pitchFamily="34" charset="0"/>
                <a:cs typeface="Arial" pitchFamily="34" charset="0"/>
              </a:rPr>
              <a:t>2</a:t>
            </a:r>
          </a:p>
        </p:txBody>
      </p:sp>
      <p:sp>
        <p:nvSpPr>
          <p:cNvPr id="101405" name="Text Box 28"/>
          <p:cNvSpPr txBox="1">
            <a:spLocks noChangeArrowheads="1"/>
          </p:cNvSpPr>
          <p:nvPr/>
        </p:nvSpPr>
        <p:spPr bwMode="auto">
          <a:xfrm>
            <a:off x="7500938" y="5772150"/>
            <a:ext cx="466725"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X</a:t>
            </a:r>
            <a:r>
              <a:rPr lang="cs-CZ" b="1" baseline="-25000">
                <a:solidFill>
                  <a:prstClr val="black"/>
                </a:solidFill>
                <a:latin typeface="Arial" pitchFamily="34" charset="0"/>
                <a:cs typeface="Arial" pitchFamily="34" charset="0"/>
              </a:rPr>
              <a:t>1</a:t>
            </a:r>
          </a:p>
        </p:txBody>
      </p:sp>
      <p:sp>
        <p:nvSpPr>
          <p:cNvPr id="101406" name="Line 29"/>
          <p:cNvSpPr>
            <a:spLocks noChangeShapeType="1"/>
          </p:cNvSpPr>
          <p:nvPr/>
        </p:nvSpPr>
        <p:spPr bwMode="auto">
          <a:xfrm rot="4759813" flipV="1">
            <a:off x="6010276" y="4252912"/>
            <a:ext cx="1524000" cy="1228725"/>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1407" name="Text Box 30"/>
          <p:cNvSpPr txBox="1">
            <a:spLocks noChangeArrowheads="1"/>
          </p:cNvSpPr>
          <p:nvPr/>
        </p:nvSpPr>
        <p:spPr bwMode="auto">
          <a:xfrm>
            <a:off x="7577138" y="4067175"/>
            <a:ext cx="914400" cy="381000"/>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r = 1</a:t>
            </a:r>
          </a:p>
        </p:txBody>
      </p:sp>
      <p:sp>
        <p:nvSpPr>
          <p:cNvPr id="101408" name="Text Box 31"/>
          <p:cNvSpPr txBox="1">
            <a:spLocks noChangeArrowheads="1"/>
          </p:cNvSpPr>
          <p:nvPr/>
        </p:nvSpPr>
        <p:spPr bwMode="auto">
          <a:xfrm>
            <a:off x="7586663" y="5238750"/>
            <a:ext cx="828675" cy="352425"/>
          </a:xfrm>
          <a:prstGeom prst="rect">
            <a:avLst/>
          </a:prstGeom>
          <a:noFill/>
          <a:ln w="9525">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r = -1</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2411"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Základy korelační analýzy - III.</a:t>
            </a:r>
          </a:p>
        </p:txBody>
      </p:sp>
      <p:graphicFrame>
        <p:nvGraphicFramePr>
          <p:cNvPr id="652352" name="Group 64"/>
          <p:cNvGraphicFramePr>
            <a:graphicFrameLocks noGrp="1"/>
          </p:cNvGraphicFramePr>
          <p:nvPr/>
        </p:nvGraphicFramePr>
        <p:xfrm>
          <a:off x="1447800" y="1552575"/>
          <a:ext cx="6400800" cy="822960"/>
        </p:xfrm>
        <a:graphic>
          <a:graphicData uri="http://schemas.openxmlformats.org/drawingml/2006/table">
            <a:tbl>
              <a:tblPr/>
              <a:tblGrid>
                <a:gridCol w="1176338"/>
                <a:gridCol w="650875"/>
                <a:gridCol w="654050"/>
                <a:gridCol w="654050"/>
                <a:gridCol w="650875"/>
                <a:gridCol w="654050"/>
                <a:gridCol w="655637"/>
                <a:gridCol w="650875"/>
                <a:gridCol w="654050"/>
              </a:tblGrid>
              <a:tr h="304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rgbClr val="A50021"/>
                          </a:solidFill>
                          <a:effectLst/>
                          <a:latin typeface="Calibri" pitchFamily="34" charset="0"/>
                        </a:rPr>
                        <a:t>P</a:t>
                      </a:r>
                      <a:r>
                        <a:rPr kumimoji="0" lang="cs-CZ" sz="2100" b="1" i="0" u="none" strike="noStrike" cap="none" normalizeH="0" baseline="-25000" smtClean="0">
                          <a:ln>
                            <a:noFill/>
                          </a:ln>
                          <a:solidFill>
                            <a:srgbClr val="A50021"/>
                          </a:solidFill>
                          <a:effectLst/>
                          <a:latin typeface="Calibri" pitchFamily="34" charset="0"/>
                        </a:rPr>
                        <a:t>I</a:t>
                      </a:r>
                      <a:r>
                        <a:rPr kumimoji="0" lang="cs-CZ" sz="2100" b="1" i="0" u="none" strike="noStrike" cap="none" normalizeH="0" baseline="0" smtClean="0">
                          <a:ln>
                            <a:noFill/>
                          </a:ln>
                          <a:solidFill>
                            <a:srgbClr val="A50021"/>
                          </a:solidFill>
                          <a:effectLst/>
                          <a:latin typeface="Calibri" pitchFamily="34" charset="0"/>
                        </a:rPr>
                        <a:t> (zem)</a:t>
                      </a:r>
                      <a:endParaRPr kumimoji="0" lang="cs-CZ" sz="2100" b="0" i="0" u="none" strike="noStrike" cap="none" normalizeH="0" baseline="-25000" smtClean="0">
                        <a:ln>
                          <a:noFill/>
                        </a:ln>
                        <a:solidFill>
                          <a:srgbClr val="A50021"/>
                        </a:solidFill>
                        <a:effectLst/>
                        <a:latin typeface="Calibri" pitchFamily="34" charset="0"/>
                      </a:endParaRPr>
                    </a:p>
                  </a:txBody>
                  <a:tcPr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14</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20</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50</a:t>
                      </a:r>
                    </a:p>
                  </a:txBody>
                  <a:tcPr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2100" b="1" i="0" u="none" strike="noStrike" cap="none" normalizeH="0" baseline="0" smtClean="0">
                          <a:ln>
                            <a:noFill/>
                          </a:ln>
                          <a:solidFill>
                            <a:srgbClr val="A50021"/>
                          </a:solidFill>
                          <a:effectLst/>
                          <a:latin typeface="Calibri" pitchFamily="34" charset="0"/>
                        </a:rPr>
                        <a:t>P</a:t>
                      </a:r>
                      <a:r>
                        <a:rPr kumimoji="0" lang="cs-CZ" sz="2100" b="1" i="0" u="none" strike="noStrike" cap="none" normalizeH="0" baseline="-25000" smtClean="0">
                          <a:ln>
                            <a:noFill/>
                          </a:ln>
                          <a:solidFill>
                            <a:srgbClr val="A50021"/>
                          </a:solidFill>
                          <a:effectLst/>
                          <a:latin typeface="Calibri" pitchFamily="34" charset="0"/>
                        </a:rPr>
                        <a:t>I</a:t>
                      </a:r>
                      <a:r>
                        <a:rPr kumimoji="0" lang="cs-CZ" sz="2100" b="1" i="0" u="none" strike="noStrike" cap="none" normalizeH="0" baseline="0" smtClean="0">
                          <a:ln>
                            <a:noFill/>
                          </a:ln>
                          <a:solidFill>
                            <a:srgbClr val="A50021"/>
                          </a:solidFill>
                          <a:effectLst/>
                          <a:latin typeface="Calibri" pitchFamily="34" charset="0"/>
                        </a:rPr>
                        <a:t> (rostl.)</a:t>
                      </a:r>
                    </a:p>
                  </a:txBody>
                  <a:tcPr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19</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41</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32</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25</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chemeClr val="tx1"/>
                          </a:solidFill>
                          <a:effectLst/>
                          <a:latin typeface="Calibri" pitchFamily="34" charset="0"/>
                        </a:rPr>
                        <a:t>40</a:t>
                      </a:r>
                    </a:p>
                  </a:txBody>
                  <a:tcPr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aphicFrame>
        <p:nvGraphicFramePr>
          <p:cNvPr id="102402" name="Object 53"/>
          <p:cNvGraphicFramePr>
            <a:graphicFrameLocks noChangeAspect="1"/>
          </p:cNvGraphicFramePr>
          <p:nvPr/>
        </p:nvGraphicFramePr>
        <p:xfrm>
          <a:off x="1371600" y="2549525"/>
          <a:ext cx="2063750" cy="303213"/>
        </p:xfrm>
        <a:graphic>
          <a:graphicData uri="http://schemas.openxmlformats.org/presentationml/2006/ole">
            <p:oleObj spid="_x0000_s21506" name="Rovnice" r:id="rId3" imgW="1384200" imgH="203040" progId="Equation.3">
              <p:embed/>
            </p:oleObj>
          </a:graphicData>
        </a:graphic>
      </p:graphicFrame>
      <p:graphicFrame>
        <p:nvGraphicFramePr>
          <p:cNvPr id="102403" name="Object 54"/>
          <p:cNvGraphicFramePr>
            <a:graphicFrameLocks noChangeAspect="1"/>
          </p:cNvGraphicFramePr>
          <p:nvPr/>
        </p:nvGraphicFramePr>
        <p:xfrm>
          <a:off x="1973263" y="2717800"/>
          <a:ext cx="6343650" cy="1143000"/>
        </p:xfrm>
        <a:graphic>
          <a:graphicData uri="http://schemas.openxmlformats.org/presentationml/2006/ole">
            <p:oleObj spid="_x0000_s21507" name="Rovnice" r:id="rId4" imgW="4089240" imgH="838080" progId="Equation.3">
              <p:embed/>
            </p:oleObj>
          </a:graphicData>
        </a:graphic>
      </p:graphicFrame>
      <p:sp>
        <p:nvSpPr>
          <p:cNvPr id="102440" name="Text Box 55"/>
          <p:cNvSpPr txBox="1">
            <a:spLocks noChangeArrowheads="1"/>
          </p:cNvSpPr>
          <p:nvPr/>
        </p:nvSpPr>
        <p:spPr bwMode="auto">
          <a:xfrm>
            <a:off x="1371600" y="3700463"/>
            <a:ext cx="390525" cy="457200"/>
          </a:xfrm>
          <a:prstGeom prst="rect">
            <a:avLst/>
          </a:prstGeom>
          <a:noFill/>
          <a:ln w="9525">
            <a:noFill/>
            <a:miter lim="800000"/>
            <a:headEnd/>
            <a:tailEnd/>
          </a:ln>
        </p:spPr>
        <p:txBody>
          <a:bodyPr>
            <a:spAutoFit/>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I.</a:t>
            </a:r>
          </a:p>
        </p:txBody>
      </p:sp>
      <p:graphicFrame>
        <p:nvGraphicFramePr>
          <p:cNvPr id="102404" name="Object 56"/>
          <p:cNvGraphicFramePr>
            <a:graphicFrameLocks noChangeAspect="1"/>
          </p:cNvGraphicFramePr>
          <p:nvPr/>
        </p:nvGraphicFramePr>
        <p:xfrm>
          <a:off x="1809750" y="3852863"/>
          <a:ext cx="1543050" cy="266700"/>
        </p:xfrm>
        <a:graphic>
          <a:graphicData uri="http://schemas.openxmlformats.org/presentationml/2006/ole">
            <p:oleObj spid="_x0000_s21508" name="Rovnice" r:id="rId5" imgW="1257120" imgH="228600" progId="Equation.3">
              <p:embed/>
            </p:oleObj>
          </a:graphicData>
        </a:graphic>
      </p:graphicFrame>
      <p:graphicFrame>
        <p:nvGraphicFramePr>
          <p:cNvPr id="102405" name="Object 57"/>
          <p:cNvGraphicFramePr>
            <a:graphicFrameLocks noChangeAspect="1"/>
          </p:cNvGraphicFramePr>
          <p:nvPr/>
        </p:nvGraphicFramePr>
        <p:xfrm>
          <a:off x="1838325" y="4271963"/>
          <a:ext cx="1409700" cy="219075"/>
        </p:xfrm>
        <a:graphic>
          <a:graphicData uri="http://schemas.openxmlformats.org/presentationml/2006/ole">
            <p:oleObj spid="_x0000_s21509" name="Rovnice" r:id="rId6" imgW="1371600" imgH="215640" progId="Equation.3">
              <p:embed/>
            </p:oleObj>
          </a:graphicData>
        </a:graphic>
      </p:graphicFrame>
      <p:sp>
        <p:nvSpPr>
          <p:cNvPr id="102441" name="Text Box 58"/>
          <p:cNvSpPr txBox="1">
            <a:spLocks noChangeArrowheads="1"/>
          </p:cNvSpPr>
          <p:nvPr/>
        </p:nvSpPr>
        <p:spPr bwMode="auto">
          <a:xfrm>
            <a:off x="1295400" y="4691063"/>
            <a:ext cx="533400" cy="457200"/>
          </a:xfrm>
          <a:prstGeom prst="rect">
            <a:avLst/>
          </a:prstGeom>
          <a:noFill/>
          <a:ln w="9525">
            <a:noFill/>
            <a:miter lim="800000"/>
            <a:headEnd/>
            <a:tailEnd/>
          </a:ln>
        </p:spPr>
        <p:txBody>
          <a:bodyPr>
            <a:spAutoFit/>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II.</a:t>
            </a:r>
          </a:p>
        </p:txBody>
      </p:sp>
      <p:graphicFrame>
        <p:nvGraphicFramePr>
          <p:cNvPr id="102406" name="Object 59"/>
          <p:cNvGraphicFramePr>
            <a:graphicFrameLocks noChangeAspect="1"/>
          </p:cNvGraphicFramePr>
          <p:nvPr/>
        </p:nvGraphicFramePr>
        <p:xfrm>
          <a:off x="1809750" y="4814888"/>
          <a:ext cx="838200" cy="276225"/>
        </p:xfrm>
        <a:graphic>
          <a:graphicData uri="http://schemas.openxmlformats.org/presentationml/2006/ole">
            <p:oleObj spid="_x0000_s21510" name="Rovnice" r:id="rId7" imgW="660240" imgH="228600" progId="Equation.3">
              <p:embed/>
            </p:oleObj>
          </a:graphicData>
        </a:graphic>
      </p:graphicFrame>
      <p:graphicFrame>
        <p:nvGraphicFramePr>
          <p:cNvPr id="102407" name="Object 60"/>
          <p:cNvGraphicFramePr>
            <a:graphicFrameLocks noChangeAspect="1"/>
          </p:cNvGraphicFramePr>
          <p:nvPr/>
        </p:nvGraphicFramePr>
        <p:xfrm>
          <a:off x="3505200" y="4800600"/>
          <a:ext cx="2438400" cy="642938"/>
        </p:xfrm>
        <a:graphic>
          <a:graphicData uri="http://schemas.openxmlformats.org/presentationml/2006/ole">
            <p:oleObj spid="_x0000_s21511" name="Rovnice" r:id="rId8" imgW="1320480" imgH="482400" progId="Equation.3">
              <p:embed/>
            </p:oleObj>
          </a:graphicData>
        </a:graphic>
      </p:graphicFrame>
      <p:graphicFrame>
        <p:nvGraphicFramePr>
          <p:cNvPr id="102408" name="Object 61"/>
          <p:cNvGraphicFramePr>
            <a:graphicFrameLocks noChangeAspect="1"/>
          </p:cNvGraphicFramePr>
          <p:nvPr/>
        </p:nvGraphicFramePr>
        <p:xfrm>
          <a:off x="6553200" y="4967288"/>
          <a:ext cx="685800" cy="214312"/>
        </p:xfrm>
        <a:graphic>
          <a:graphicData uri="http://schemas.openxmlformats.org/presentationml/2006/ole">
            <p:oleObj spid="_x0000_s21512" name="Rovnice" r:id="rId9" imgW="558720" imgH="177480" progId="Equation.3">
              <p:embed/>
            </p:oleObj>
          </a:graphicData>
        </a:graphic>
      </p:graphicFrame>
      <p:graphicFrame>
        <p:nvGraphicFramePr>
          <p:cNvPr id="102409" name="Object 62"/>
          <p:cNvGraphicFramePr>
            <a:graphicFrameLocks noChangeAspect="1"/>
          </p:cNvGraphicFramePr>
          <p:nvPr/>
        </p:nvGraphicFramePr>
        <p:xfrm>
          <a:off x="1371600" y="5445125"/>
          <a:ext cx="3505200" cy="904875"/>
        </p:xfrm>
        <a:graphic>
          <a:graphicData uri="http://schemas.openxmlformats.org/presentationml/2006/ole">
            <p:oleObj spid="_x0000_s21513" name="Rovnice" r:id="rId10" imgW="2234880" imgH="660240" progId="Equation.3">
              <p:embed/>
            </p:oleObj>
          </a:graphicData>
        </a:graphic>
      </p:graphicFrame>
      <p:sp>
        <p:nvSpPr>
          <p:cNvPr id="102442" name="Line 63"/>
          <p:cNvSpPr>
            <a:spLocks noChangeShapeType="1"/>
          </p:cNvSpPr>
          <p:nvPr/>
        </p:nvSpPr>
        <p:spPr bwMode="auto">
          <a:xfrm>
            <a:off x="762000" y="4633913"/>
            <a:ext cx="7543800"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3891" name="Rectangle 2"/>
          <p:cNvSpPr>
            <a:spLocks noGrp="1"/>
          </p:cNvSpPr>
          <p:nvPr>
            <p:ph type="title" idx="4294967295"/>
          </p:nvPr>
        </p:nvSpPr>
        <p:spPr/>
        <p:txBody>
          <a:bodyPr/>
          <a:lstStyle/>
          <a:p>
            <a:r>
              <a:rPr lang="cs-CZ" smtClean="0"/>
              <a:t>Anotace</a:t>
            </a:r>
          </a:p>
        </p:txBody>
      </p:sp>
      <p:sp>
        <p:nvSpPr>
          <p:cNvPr id="293892" name="Rectangle 3"/>
          <p:cNvSpPr>
            <a:spLocks noGrp="1"/>
          </p:cNvSpPr>
          <p:nvPr>
            <p:ph type="body" idx="4294967295"/>
          </p:nvPr>
        </p:nvSpPr>
        <p:spPr/>
        <p:txBody>
          <a:bodyPr/>
          <a:lstStyle/>
          <a:p>
            <a:r>
              <a:rPr lang="cs-CZ" b="1" dirty="0" smtClean="0"/>
              <a:t>Korelační analýza</a:t>
            </a:r>
            <a:r>
              <a:rPr lang="cs-CZ" dirty="0" smtClean="0"/>
              <a:t> je využívána pro vyhodnocení míry vztahu dvou spojitých proměnných. Obdobně jako jiné statistické metody, i korelace mohou být parametrické nebo </a:t>
            </a:r>
            <a:r>
              <a:rPr lang="cs-CZ" dirty="0" err="1" smtClean="0"/>
              <a:t>neparametrické</a:t>
            </a:r>
            <a:r>
              <a:rPr lang="cs-CZ" dirty="0" smtClean="0"/>
              <a:t> </a:t>
            </a:r>
          </a:p>
          <a:p>
            <a:r>
              <a:rPr lang="cs-CZ" b="1" dirty="0" smtClean="0"/>
              <a:t>Regresní analýza</a:t>
            </a:r>
            <a:r>
              <a:rPr lang="cs-CZ" dirty="0" smtClean="0"/>
              <a:t> vytváří model vztahu dvou nebo více proměnných, tedy jakým způsobem jedna proměnná (vysvětlovaná) závisí na jiných proměnných (</a:t>
            </a:r>
            <a:r>
              <a:rPr lang="cs-CZ" dirty="0" err="1" smtClean="0"/>
              <a:t>prediktorech</a:t>
            </a:r>
            <a:r>
              <a:rPr lang="cs-CZ" dirty="0" smtClean="0"/>
              <a:t>). Regresní analýza je obdobně jako ANOVA nástrojem pro vysvětlení variability hodnocené proměnné</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3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3435" name="Rectangle 2"/>
          <p:cNvSpPr>
            <a:spLocks noGrp="1" noChangeArrowheads="1"/>
          </p:cNvSpPr>
          <p:nvPr>
            <p:ph type="title" idx="4294967295"/>
          </p:nvPr>
        </p:nvSpPr>
        <p:spPr>
          <a:xfrm>
            <a:off x="900113" y="219075"/>
            <a:ext cx="7772400" cy="762000"/>
          </a:xfrm>
          <a:noFill/>
        </p:spPr>
        <p:txBody>
          <a:bodyPr anchor="ctr"/>
          <a:lstStyle/>
          <a:p>
            <a:pPr eaLnBrk="1" hangingPunct="1"/>
            <a:r>
              <a:rPr lang="cs-CZ" smtClean="0"/>
              <a:t>Základy korelační analýzy - IV.</a:t>
            </a:r>
            <a:br>
              <a:rPr lang="cs-CZ" smtClean="0"/>
            </a:br>
            <a:r>
              <a:rPr lang="cs-CZ" smtClean="0"/>
              <a:t>Srovnání dvou korelačních koeficientů (r)</a:t>
            </a:r>
          </a:p>
        </p:txBody>
      </p:sp>
      <p:sp>
        <p:nvSpPr>
          <p:cNvPr id="103436" name="Text Box 3"/>
          <p:cNvSpPr txBox="1">
            <a:spLocks noChangeArrowheads="1"/>
          </p:cNvSpPr>
          <p:nvPr/>
        </p:nvSpPr>
        <p:spPr bwMode="auto">
          <a:xfrm>
            <a:off x="900113" y="1412875"/>
            <a:ext cx="476250" cy="2952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1.</a:t>
            </a:r>
          </a:p>
        </p:txBody>
      </p:sp>
      <p:sp>
        <p:nvSpPr>
          <p:cNvPr id="103437" name="Text Box 4"/>
          <p:cNvSpPr txBox="1">
            <a:spLocks noChangeArrowheads="1"/>
          </p:cNvSpPr>
          <p:nvPr/>
        </p:nvSpPr>
        <p:spPr bwMode="auto">
          <a:xfrm>
            <a:off x="6227763" y="1412875"/>
            <a:ext cx="476250" cy="2952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2.</a:t>
            </a:r>
          </a:p>
        </p:txBody>
      </p:sp>
      <p:graphicFrame>
        <p:nvGraphicFramePr>
          <p:cNvPr id="103426" name="Object 5"/>
          <p:cNvGraphicFramePr>
            <a:graphicFrameLocks noChangeAspect="1"/>
          </p:cNvGraphicFramePr>
          <p:nvPr/>
        </p:nvGraphicFramePr>
        <p:xfrm>
          <a:off x="1476375" y="1341438"/>
          <a:ext cx="1343025" cy="952500"/>
        </p:xfrm>
        <a:graphic>
          <a:graphicData uri="http://schemas.openxmlformats.org/presentationml/2006/ole">
            <p:oleObj spid="_x0000_s22530" name="Rovnice" r:id="rId3" imgW="634680" imgH="457200" progId="Equation.3">
              <p:embed/>
            </p:oleObj>
          </a:graphicData>
        </a:graphic>
      </p:graphicFrame>
      <p:graphicFrame>
        <p:nvGraphicFramePr>
          <p:cNvPr id="103427" name="Object 6"/>
          <p:cNvGraphicFramePr>
            <a:graphicFrameLocks noChangeAspect="1"/>
          </p:cNvGraphicFramePr>
          <p:nvPr/>
        </p:nvGraphicFramePr>
        <p:xfrm>
          <a:off x="6732588" y="1341438"/>
          <a:ext cx="1409700" cy="981075"/>
        </p:xfrm>
        <a:graphic>
          <a:graphicData uri="http://schemas.openxmlformats.org/presentationml/2006/ole">
            <p:oleObj spid="_x0000_s22531" name="Rovnice" r:id="rId4" imgW="647640" imgH="457200" progId="Equation.3">
              <p:embed/>
            </p:oleObj>
          </a:graphicData>
        </a:graphic>
      </p:graphicFrame>
      <p:sp>
        <p:nvSpPr>
          <p:cNvPr id="103438" name="Line 7"/>
          <p:cNvSpPr>
            <a:spLocks noChangeShapeType="1"/>
          </p:cNvSpPr>
          <p:nvPr/>
        </p:nvSpPr>
        <p:spPr bwMode="auto">
          <a:xfrm>
            <a:off x="3028950" y="1704975"/>
            <a:ext cx="1143000" cy="29527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3439" name="Line 8"/>
          <p:cNvSpPr>
            <a:spLocks noChangeShapeType="1"/>
          </p:cNvSpPr>
          <p:nvPr/>
        </p:nvSpPr>
        <p:spPr bwMode="auto">
          <a:xfrm flipH="1">
            <a:off x="5076825" y="1752600"/>
            <a:ext cx="1104900" cy="238125"/>
          </a:xfrm>
          <a:prstGeom prst="line">
            <a:avLst/>
          </a:prstGeom>
          <a:noFill/>
          <a:ln w="952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103440" name="Text Box 9"/>
          <p:cNvSpPr txBox="1">
            <a:spLocks noChangeArrowheads="1"/>
          </p:cNvSpPr>
          <p:nvPr/>
        </p:nvSpPr>
        <p:spPr bwMode="auto">
          <a:xfrm>
            <a:off x="2209800" y="2286000"/>
            <a:ext cx="5029200" cy="314325"/>
          </a:xfrm>
          <a:prstGeom prst="rect">
            <a:avLst/>
          </a:prstGeom>
          <a:solidFill>
            <a:srgbClr val="FFFFFF"/>
          </a:solidFill>
          <a:ln w="9525">
            <a:noFill/>
            <a:miter lim="800000"/>
            <a:headEnd/>
            <a:tailEnd/>
          </a:ln>
        </p:spPr>
        <p:txBody>
          <a:bodyPr/>
          <a:lstStyle/>
          <a:p>
            <a:pPr algn="ctr" eaLnBrk="0" fontAlgn="base" hangingPunct="0">
              <a:spcBef>
                <a:spcPct val="0"/>
              </a:spcBef>
              <a:spcAft>
                <a:spcPct val="0"/>
              </a:spcAft>
            </a:pPr>
            <a:r>
              <a:rPr lang="cs-CZ" sz="2000">
                <a:solidFill>
                  <a:srgbClr val="A50021"/>
                </a:solidFill>
                <a:latin typeface="Arial" pitchFamily="34" charset="0"/>
                <a:cs typeface="Arial" pitchFamily="34" charset="0"/>
              </a:rPr>
              <a:t>Krevní tlak </a:t>
            </a:r>
            <a:r>
              <a:rPr lang="cs-CZ" sz="2000" b="1">
                <a:solidFill>
                  <a:srgbClr val="A50021"/>
                </a:solidFill>
                <a:latin typeface="Arial" pitchFamily="34" charset="0"/>
                <a:cs typeface="Arial" pitchFamily="34" charset="0"/>
              </a:rPr>
              <a:t>x</a:t>
            </a:r>
            <a:r>
              <a:rPr lang="cs-CZ" sz="2000">
                <a:solidFill>
                  <a:srgbClr val="A50021"/>
                </a:solidFill>
                <a:latin typeface="Arial" pitchFamily="34" charset="0"/>
                <a:cs typeface="Arial" pitchFamily="34" charset="0"/>
              </a:rPr>
              <a:t> koncentrace kysl. radikálů</a:t>
            </a:r>
          </a:p>
        </p:txBody>
      </p:sp>
      <p:graphicFrame>
        <p:nvGraphicFramePr>
          <p:cNvPr id="103428" name="Object 10"/>
          <p:cNvGraphicFramePr>
            <a:graphicFrameLocks noChangeAspect="1"/>
          </p:cNvGraphicFramePr>
          <p:nvPr/>
        </p:nvGraphicFramePr>
        <p:xfrm>
          <a:off x="3124200" y="2667000"/>
          <a:ext cx="3200400" cy="762000"/>
        </p:xfrm>
        <a:graphic>
          <a:graphicData uri="http://schemas.openxmlformats.org/presentationml/2006/ole">
            <p:oleObj spid="_x0000_s22532" name="Rovnice" r:id="rId5" imgW="1409400" imgH="431640" progId="Equation.3">
              <p:embed/>
            </p:oleObj>
          </a:graphicData>
        </a:graphic>
      </p:graphicFrame>
      <p:sp>
        <p:nvSpPr>
          <p:cNvPr id="103441" name="AutoShape 11"/>
          <p:cNvSpPr>
            <a:spLocks noChangeArrowheads="1"/>
          </p:cNvSpPr>
          <p:nvPr/>
        </p:nvSpPr>
        <p:spPr bwMode="auto">
          <a:xfrm>
            <a:off x="4572000" y="3295650"/>
            <a:ext cx="352425" cy="361950"/>
          </a:xfrm>
          <a:prstGeom prst="downArrow">
            <a:avLst>
              <a:gd name="adj1" fmla="val 50000"/>
              <a:gd name="adj2" fmla="val 25676"/>
            </a:avLst>
          </a:prstGeom>
          <a:solidFill>
            <a:schemeClr val="accent1"/>
          </a:solid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aphicFrame>
        <p:nvGraphicFramePr>
          <p:cNvPr id="103429" name="Object 12"/>
          <p:cNvGraphicFramePr>
            <a:graphicFrameLocks noChangeAspect="1"/>
          </p:cNvGraphicFramePr>
          <p:nvPr/>
        </p:nvGraphicFramePr>
        <p:xfrm>
          <a:off x="2286000" y="3362325"/>
          <a:ext cx="1219200" cy="371475"/>
        </p:xfrm>
        <a:graphic>
          <a:graphicData uri="http://schemas.openxmlformats.org/presentationml/2006/ole">
            <p:oleObj spid="_x0000_s22533" name="Rovnice" r:id="rId6" imgW="672840" imgH="215640" progId="Equation.3">
              <p:embed/>
            </p:oleObj>
          </a:graphicData>
        </a:graphic>
      </p:graphicFrame>
      <p:graphicFrame>
        <p:nvGraphicFramePr>
          <p:cNvPr id="103430" name="Object 13"/>
          <p:cNvGraphicFramePr>
            <a:graphicFrameLocks noChangeAspect="1"/>
          </p:cNvGraphicFramePr>
          <p:nvPr/>
        </p:nvGraphicFramePr>
        <p:xfrm>
          <a:off x="6448425" y="3362325"/>
          <a:ext cx="1219200" cy="361950"/>
        </p:xfrm>
        <a:graphic>
          <a:graphicData uri="http://schemas.openxmlformats.org/presentationml/2006/ole">
            <p:oleObj spid="_x0000_s22534" name="Rovnice" r:id="rId7" imgW="698400" imgH="215640" progId="Equation.3">
              <p:embed/>
            </p:oleObj>
          </a:graphicData>
        </a:graphic>
      </p:graphicFrame>
      <p:graphicFrame>
        <p:nvGraphicFramePr>
          <p:cNvPr id="103431" name="Object 14"/>
          <p:cNvGraphicFramePr>
            <a:graphicFrameLocks noChangeAspect="1"/>
          </p:cNvGraphicFramePr>
          <p:nvPr/>
        </p:nvGraphicFramePr>
        <p:xfrm>
          <a:off x="3500438" y="4038600"/>
          <a:ext cx="2600325" cy="381000"/>
        </p:xfrm>
        <a:graphic>
          <a:graphicData uri="http://schemas.openxmlformats.org/presentationml/2006/ole">
            <p:oleObj spid="_x0000_s22535" name="Rovnice" r:id="rId8" imgW="1917360" imgH="228600" progId="Equation.3">
              <p:embed/>
            </p:oleObj>
          </a:graphicData>
        </a:graphic>
      </p:graphicFrame>
      <p:graphicFrame>
        <p:nvGraphicFramePr>
          <p:cNvPr id="103432" name="Object 15"/>
          <p:cNvGraphicFramePr>
            <a:graphicFrameLocks noChangeAspect="1"/>
          </p:cNvGraphicFramePr>
          <p:nvPr/>
        </p:nvGraphicFramePr>
        <p:xfrm>
          <a:off x="2362200" y="4589463"/>
          <a:ext cx="4876800" cy="973137"/>
        </p:xfrm>
        <a:graphic>
          <a:graphicData uri="http://schemas.openxmlformats.org/presentationml/2006/ole">
            <p:oleObj spid="_x0000_s22536" name="Rovnice" r:id="rId9" imgW="2361960" imgH="660240" progId="Equation.3">
              <p:embed/>
            </p:oleObj>
          </a:graphicData>
        </a:graphic>
      </p:graphicFrame>
      <p:graphicFrame>
        <p:nvGraphicFramePr>
          <p:cNvPr id="103433" name="Object 16"/>
          <p:cNvGraphicFramePr>
            <a:graphicFrameLocks noChangeAspect="1"/>
          </p:cNvGraphicFramePr>
          <p:nvPr/>
        </p:nvGraphicFramePr>
        <p:xfrm>
          <a:off x="2209800" y="5573713"/>
          <a:ext cx="2362200" cy="304800"/>
        </p:xfrm>
        <a:graphic>
          <a:graphicData uri="http://schemas.openxmlformats.org/presentationml/2006/ole">
            <p:oleObj spid="_x0000_s22537" name="Rovnice" r:id="rId10" imgW="1460160" imgH="241200" progId="Equation.3">
              <p:embed/>
            </p:oleObj>
          </a:graphicData>
        </a:graphic>
      </p:graphicFrame>
      <p:sp>
        <p:nvSpPr>
          <p:cNvPr id="103442" name="Text Box 17"/>
          <p:cNvSpPr txBox="1">
            <a:spLocks noChangeArrowheads="1"/>
          </p:cNvSpPr>
          <p:nvPr/>
        </p:nvSpPr>
        <p:spPr bwMode="auto">
          <a:xfrm>
            <a:off x="2209800" y="5921375"/>
            <a:ext cx="4953000" cy="381000"/>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sz="2000" b="1">
                <a:solidFill>
                  <a:prstClr val="white"/>
                </a:solidFill>
                <a:latin typeface="Arial" pitchFamily="34" charset="0"/>
                <a:cs typeface="Arial" pitchFamily="34" charset="0"/>
              </a:rPr>
              <a:t>7,461 &gt;&gt; 1,96  =&gt;  P &lt;&lt; 0,01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3"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104454" name="Rectangle 2"/>
          <p:cNvSpPr>
            <a:spLocks noGrp="1" noChangeArrowheads="1"/>
          </p:cNvSpPr>
          <p:nvPr>
            <p:ph type="title" idx="4294967295"/>
          </p:nvPr>
        </p:nvSpPr>
        <p:spPr>
          <a:xfrm>
            <a:off x="990600" y="241300"/>
            <a:ext cx="7772400" cy="762000"/>
          </a:xfrm>
          <a:noFill/>
        </p:spPr>
        <p:txBody>
          <a:bodyPr anchor="ctr"/>
          <a:lstStyle/>
          <a:p>
            <a:pPr eaLnBrk="1" hangingPunct="1"/>
            <a:r>
              <a:rPr lang="cs-CZ" smtClean="0"/>
              <a:t>Základy korelační analýzy - V.</a:t>
            </a:r>
            <a:br>
              <a:rPr lang="cs-CZ" smtClean="0"/>
            </a:br>
            <a:r>
              <a:rPr lang="cs-CZ" smtClean="0"/>
              <a:t>Neparametrická korelace (rs)</a:t>
            </a:r>
          </a:p>
        </p:txBody>
      </p:sp>
      <p:graphicFrame>
        <p:nvGraphicFramePr>
          <p:cNvPr id="654476" name="Group 140"/>
          <p:cNvGraphicFramePr>
            <a:graphicFrameLocks noGrp="1"/>
          </p:cNvGraphicFramePr>
          <p:nvPr/>
        </p:nvGraphicFramePr>
        <p:xfrm>
          <a:off x="1066800" y="1612900"/>
          <a:ext cx="7010400" cy="930960"/>
        </p:xfrm>
        <a:graphic>
          <a:graphicData uri="http://schemas.openxmlformats.org/drawingml/2006/table">
            <a:tbl>
              <a:tblPr/>
              <a:tblGrid>
                <a:gridCol w="1554163"/>
                <a:gridCol w="679450"/>
                <a:gridCol w="684212"/>
                <a:gridCol w="682625"/>
                <a:gridCol w="681038"/>
                <a:gridCol w="682625"/>
                <a:gridCol w="682625"/>
                <a:gridCol w="681037"/>
                <a:gridCol w="682625"/>
              </a:tblGrid>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P</a:t>
                      </a:r>
                      <a:r>
                        <a:rPr kumimoji="0" lang="cs-CZ" sz="1800" b="1" i="0" u="none" strike="noStrike" cap="none" normalizeH="0" baseline="-25000" smtClean="0">
                          <a:ln>
                            <a:noFill/>
                          </a:ln>
                          <a:solidFill>
                            <a:srgbClr val="A50021"/>
                          </a:solidFill>
                          <a:effectLst/>
                          <a:latin typeface="Calibri" pitchFamily="34" charset="0"/>
                        </a:rPr>
                        <a:t>I</a:t>
                      </a:r>
                      <a:r>
                        <a:rPr kumimoji="0" lang="cs-CZ" sz="1800" b="1" i="0" u="none" strike="noStrike" cap="none" normalizeH="0" baseline="0" smtClean="0">
                          <a:ln>
                            <a:noFill/>
                          </a:ln>
                          <a:solidFill>
                            <a:srgbClr val="A50021"/>
                          </a:solidFill>
                          <a:effectLst/>
                          <a:latin typeface="Calibri" pitchFamily="34" charset="0"/>
                        </a:rPr>
                        <a:t> v půdě</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8</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P</a:t>
                      </a:r>
                      <a:r>
                        <a:rPr kumimoji="0" lang="cs-CZ" sz="1800" b="1" i="0" u="none" strike="noStrike" cap="none" normalizeH="0" baseline="-25000" smtClean="0">
                          <a:ln>
                            <a:noFill/>
                          </a:ln>
                          <a:solidFill>
                            <a:srgbClr val="A50021"/>
                          </a:solidFill>
                          <a:effectLst/>
                          <a:latin typeface="Calibri" pitchFamily="34" charset="0"/>
                        </a:rPr>
                        <a:t>I</a:t>
                      </a:r>
                      <a:r>
                        <a:rPr kumimoji="0" lang="cs-CZ" sz="1800" b="1" i="0" u="none" strike="noStrike" cap="none" normalizeH="0" baseline="0" smtClean="0">
                          <a:ln>
                            <a:noFill/>
                          </a:ln>
                          <a:solidFill>
                            <a:srgbClr val="A50021"/>
                          </a:solidFill>
                          <a:effectLst/>
                          <a:latin typeface="Calibri" pitchFamily="34" charset="0"/>
                        </a:rPr>
                        <a:t> v rostl.</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8</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folHlink">
                        <a:alpha val="50000"/>
                      </a:schemeClr>
                    </a:solidFill>
                  </a:tcPr>
                </a:tc>
              </a:tr>
              <a:tr h="22860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800" b="1" i="0" u="none" strike="noStrike" cap="none" normalizeH="0" baseline="0" smtClean="0">
                          <a:ln>
                            <a:noFill/>
                          </a:ln>
                          <a:solidFill>
                            <a:srgbClr val="A50021"/>
                          </a:solidFill>
                          <a:effectLst/>
                          <a:latin typeface="Calibri" pitchFamily="34" charset="0"/>
                        </a:rPr>
                        <a:t>d</a:t>
                      </a:r>
                      <a:r>
                        <a:rPr kumimoji="0" lang="cs-CZ" sz="1800" b="1" i="0" u="none" strike="noStrike" cap="none" normalizeH="0" baseline="-25000" smtClean="0">
                          <a:ln>
                            <a:noFill/>
                          </a:ln>
                          <a:solidFill>
                            <a:srgbClr val="A50021"/>
                          </a:solidFill>
                          <a:effectLst/>
                          <a:latin typeface="Calibri" pitchFamily="34" charset="0"/>
                        </a:rPr>
                        <a:t>I</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104493" name="Text Box 65"/>
          <p:cNvSpPr txBox="1">
            <a:spLocks noChangeArrowheads="1"/>
          </p:cNvSpPr>
          <p:nvPr/>
        </p:nvSpPr>
        <p:spPr bwMode="auto">
          <a:xfrm>
            <a:off x="2971800" y="2817813"/>
            <a:ext cx="3810000" cy="3238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i = 1, ….. n;   n = 8  =&gt; v = 6</a:t>
            </a:r>
          </a:p>
        </p:txBody>
      </p:sp>
      <p:graphicFrame>
        <p:nvGraphicFramePr>
          <p:cNvPr id="104450" name="Object 66"/>
          <p:cNvGraphicFramePr>
            <a:graphicFrameLocks noChangeAspect="1"/>
          </p:cNvGraphicFramePr>
          <p:nvPr/>
        </p:nvGraphicFramePr>
        <p:xfrm>
          <a:off x="2514600" y="3224213"/>
          <a:ext cx="4648200" cy="781050"/>
        </p:xfrm>
        <a:graphic>
          <a:graphicData uri="http://schemas.openxmlformats.org/presentationml/2006/ole">
            <p:oleObj spid="_x0000_s23554" name="Rovnice" r:id="rId3" imgW="1587240" imgH="457200" progId="Equation.3">
              <p:embed/>
            </p:oleObj>
          </a:graphicData>
        </a:graphic>
      </p:graphicFrame>
      <p:graphicFrame>
        <p:nvGraphicFramePr>
          <p:cNvPr id="104451" name="Object 67"/>
          <p:cNvGraphicFramePr>
            <a:graphicFrameLocks noChangeAspect="1"/>
          </p:cNvGraphicFramePr>
          <p:nvPr/>
        </p:nvGraphicFramePr>
        <p:xfrm>
          <a:off x="3519488" y="4079875"/>
          <a:ext cx="2476500" cy="357188"/>
        </p:xfrm>
        <a:graphic>
          <a:graphicData uri="http://schemas.openxmlformats.org/presentationml/2006/ole">
            <p:oleObj spid="_x0000_s23555" name="Rovnice" r:id="rId4" imgW="1333440" imgH="228600" progId="Equation.3">
              <p:embed/>
            </p:oleObj>
          </a:graphicData>
        </a:graphic>
      </p:graphicFrame>
      <p:graphicFrame>
        <p:nvGraphicFramePr>
          <p:cNvPr id="104452" name="Object 68"/>
          <p:cNvGraphicFramePr>
            <a:graphicFrameLocks noChangeAspect="1"/>
          </p:cNvGraphicFramePr>
          <p:nvPr/>
        </p:nvGraphicFramePr>
        <p:xfrm>
          <a:off x="1600200" y="5638800"/>
          <a:ext cx="3581400" cy="719138"/>
        </p:xfrm>
        <a:graphic>
          <a:graphicData uri="http://schemas.openxmlformats.org/presentationml/2006/ole">
            <p:oleObj spid="_x0000_s23556" name="Rovnice" r:id="rId5" imgW="1498320" imgH="419040" progId="Equation.3">
              <p:embed/>
            </p:oleObj>
          </a:graphicData>
        </a:graphic>
      </p:graphicFrame>
      <p:sp>
        <p:nvSpPr>
          <p:cNvPr id="104494" name="Text Box 69"/>
          <p:cNvSpPr txBox="1">
            <a:spLocks noChangeArrowheads="1"/>
          </p:cNvSpPr>
          <p:nvPr/>
        </p:nvSpPr>
        <p:spPr bwMode="auto">
          <a:xfrm>
            <a:off x="5943600" y="5791200"/>
            <a:ext cx="1676400" cy="381000"/>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sz="2000" b="1">
                <a:solidFill>
                  <a:prstClr val="white"/>
                </a:solidFill>
                <a:latin typeface="Arial" pitchFamily="34" charset="0"/>
                <a:cs typeface="Arial" pitchFamily="34" charset="0"/>
              </a:rPr>
              <a:t>P = 0,358</a:t>
            </a:r>
          </a:p>
        </p:txBody>
      </p:sp>
      <p:graphicFrame>
        <p:nvGraphicFramePr>
          <p:cNvPr id="654474" name="Group 138"/>
          <p:cNvGraphicFramePr>
            <a:graphicFrameLocks noGrp="1"/>
          </p:cNvGraphicFramePr>
          <p:nvPr/>
        </p:nvGraphicFramePr>
        <p:xfrm>
          <a:off x="1071563" y="4432300"/>
          <a:ext cx="7010400" cy="1119360"/>
        </p:xfrm>
        <a:graphic>
          <a:graphicData uri="http://schemas.openxmlformats.org/drawingml/2006/table">
            <a:tbl>
              <a:tblPr/>
              <a:tblGrid>
                <a:gridCol w="1076325"/>
                <a:gridCol w="847725"/>
                <a:gridCol w="847725"/>
                <a:gridCol w="847725"/>
                <a:gridCol w="847725"/>
                <a:gridCol w="847725"/>
                <a:gridCol w="847725"/>
                <a:gridCol w="847725"/>
              </a:tblGrid>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Pacient č.</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Lékař 1</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Lékař 2</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4</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5</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6</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3</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7</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47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rgbClr val="A50021"/>
                          </a:solidFill>
                          <a:effectLst/>
                          <a:latin typeface="Calibri" pitchFamily="34" charset="0"/>
                        </a:rPr>
                        <a:t>d</a:t>
                      </a:r>
                      <a:r>
                        <a:rPr kumimoji="0" lang="cs-CZ" sz="1600" b="1" i="0" u="none" strike="noStrike" cap="none" normalizeH="0" baseline="-25000" smtClean="0">
                          <a:ln>
                            <a:noFill/>
                          </a:ln>
                          <a:solidFill>
                            <a:srgbClr val="A50021"/>
                          </a:solidFill>
                          <a:effectLst/>
                          <a:latin typeface="Calibri" pitchFamily="34" charset="0"/>
                        </a:rPr>
                        <a:t>I</a:t>
                      </a:r>
                    </a:p>
                  </a:txBody>
                  <a:tcPr marL="90000" marR="90000" marT="18000" marB="18000" anchor="ct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2</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-1</a:t>
                      </a:r>
                    </a:p>
                  </a:txBody>
                  <a:tcPr marL="90000" marR="90000" marT="18000" marB="1800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pPr>
                      <a:r>
                        <a:rPr kumimoji="0" lang="cs-CZ" sz="1600" b="1" i="0" u="none" strike="noStrike" cap="none" normalizeH="0" baseline="0" smtClean="0">
                          <a:ln>
                            <a:noFill/>
                          </a:ln>
                          <a:solidFill>
                            <a:schemeClr val="tx1"/>
                          </a:solidFill>
                          <a:effectLst/>
                          <a:latin typeface="Calibri" pitchFamily="34" charset="0"/>
                        </a:rPr>
                        <a:t>0</a:t>
                      </a:r>
                    </a:p>
                  </a:txBody>
                  <a:tcPr marL="90000" marR="90000" marT="18000" marB="18000" anchor="ct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5939" name="Rectangle 2"/>
          <p:cNvSpPr>
            <a:spLocks noGrp="1" noChangeArrowheads="1"/>
          </p:cNvSpPr>
          <p:nvPr>
            <p:ph type="title" idx="4294967295"/>
          </p:nvPr>
        </p:nvSpPr>
        <p:spPr>
          <a:xfrm>
            <a:off x="990600" y="219075"/>
            <a:ext cx="7772400" cy="762000"/>
          </a:xfrm>
          <a:noFill/>
        </p:spPr>
        <p:txBody>
          <a:bodyPr anchor="ctr"/>
          <a:lstStyle/>
          <a:p>
            <a:pPr eaLnBrk="1" hangingPunct="1"/>
            <a:r>
              <a:rPr lang="cs-CZ" smtClean="0"/>
              <a:t>Korelace v grafech I.</a:t>
            </a:r>
          </a:p>
        </p:txBody>
      </p:sp>
      <p:sp>
        <p:nvSpPr>
          <p:cNvPr id="295940" name="Line 3"/>
          <p:cNvSpPr>
            <a:spLocks noChangeShapeType="1"/>
          </p:cNvSpPr>
          <p:nvPr/>
        </p:nvSpPr>
        <p:spPr bwMode="auto">
          <a:xfrm>
            <a:off x="904875" y="1639888"/>
            <a:ext cx="0" cy="255270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1" name="Line 4"/>
          <p:cNvSpPr>
            <a:spLocks noChangeShapeType="1"/>
          </p:cNvSpPr>
          <p:nvPr/>
        </p:nvSpPr>
        <p:spPr bwMode="auto">
          <a:xfrm>
            <a:off x="904875" y="4192588"/>
            <a:ext cx="2486025"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2" name="Text Box 5"/>
          <p:cNvSpPr txBox="1">
            <a:spLocks noChangeArrowheads="1"/>
          </p:cNvSpPr>
          <p:nvPr/>
        </p:nvSpPr>
        <p:spPr bwMode="auto">
          <a:xfrm>
            <a:off x="533400" y="1449388"/>
            <a:ext cx="371475" cy="371475"/>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Y</a:t>
            </a:r>
          </a:p>
        </p:txBody>
      </p:sp>
      <p:sp>
        <p:nvSpPr>
          <p:cNvPr id="295943" name="Text Box 6"/>
          <p:cNvSpPr txBox="1">
            <a:spLocks noChangeArrowheads="1"/>
          </p:cNvSpPr>
          <p:nvPr/>
        </p:nvSpPr>
        <p:spPr bwMode="auto">
          <a:xfrm>
            <a:off x="3267075" y="4192588"/>
            <a:ext cx="628650" cy="304800"/>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X</a:t>
            </a:r>
          </a:p>
        </p:txBody>
      </p:sp>
      <p:sp>
        <p:nvSpPr>
          <p:cNvPr id="295944" name="Line 7"/>
          <p:cNvSpPr>
            <a:spLocks noChangeShapeType="1"/>
          </p:cNvSpPr>
          <p:nvPr/>
        </p:nvSpPr>
        <p:spPr bwMode="auto">
          <a:xfrm flipV="1">
            <a:off x="1057275" y="1754188"/>
            <a:ext cx="2133600" cy="2133600"/>
          </a:xfrm>
          <a:prstGeom prst="line">
            <a:avLst/>
          </a:prstGeom>
          <a:noFill/>
          <a:ln w="28575">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nvGrpSpPr>
          <p:cNvPr id="2" name="Group 8"/>
          <p:cNvGrpSpPr>
            <a:grpSpLocks/>
          </p:cNvGrpSpPr>
          <p:nvPr/>
        </p:nvGrpSpPr>
        <p:grpSpPr bwMode="auto">
          <a:xfrm>
            <a:off x="1257300" y="1735138"/>
            <a:ext cx="1809750" cy="2105025"/>
            <a:chOff x="140" y="168"/>
            <a:chExt cx="142" cy="130"/>
          </a:xfrm>
        </p:grpSpPr>
        <p:sp>
          <p:nvSpPr>
            <p:cNvPr id="295988" name="Oval 9"/>
            <p:cNvSpPr>
              <a:spLocks noChangeArrowheads="1"/>
            </p:cNvSpPr>
            <p:nvPr/>
          </p:nvSpPr>
          <p:spPr bwMode="auto">
            <a:xfrm>
              <a:off x="140" y="29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9" name="Oval 10"/>
            <p:cNvSpPr>
              <a:spLocks noChangeArrowheads="1"/>
            </p:cNvSpPr>
            <p:nvPr/>
          </p:nvSpPr>
          <p:spPr bwMode="auto">
            <a:xfrm>
              <a:off x="143" y="27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0" name="Oval 11"/>
            <p:cNvSpPr>
              <a:spLocks noChangeArrowheads="1"/>
            </p:cNvSpPr>
            <p:nvPr/>
          </p:nvSpPr>
          <p:spPr bwMode="auto">
            <a:xfrm>
              <a:off x="161" y="27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1" name="Oval 12"/>
            <p:cNvSpPr>
              <a:spLocks noChangeArrowheads="1"/>
            </p:cNvSpPr>
            <p:nvPr/>
          </p:nvSpPr>
          <p:spPr bwMode="auto">
            <a:xfrm>
              <a:off x="159" y="253"/>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2" name="Oval 13"/>
            <p:cNvSpPr>
              <a:spLocks noChangeArrowheads="1"/>
            </p:cNvSpPr>
            <p:nvPr/>
          </p:nvSpPr>
          <p:spPr bwMode="auto">
            <a:xfrm>
              <a:off x="175" y="260"/>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3" name="Oval 14"/>
            <p:cNvSpPr>
              <a:spLocks noChangeArrowheads="1"/>
            </p:cNvSpPr>
            <p:nvPr/>
          </p:nvSpPr>
          <p:spPr bwMode="auto">
            <a:xfrm>
              <a:off x="183" y="249"/>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4" name="Oval 15"/>
            <p:cNvSpPr>
              <a:spLocks noChangeArrowheads="1"/>
            </p:cNvSpPr>
            <p:nvPr/>
          </p:nvSpPr>
          <p:spPr bwMode="auto">
            <a:xfrm>
              <a:off x="191" y="23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5" name="Oval 16"/>
            <p:cNvSpPr>
              <a:spLocks noChangeArrowheads="1"/>
            </p:cNvSpPr>
            <p:nvPr/>
          </p:nvSpPr>
          <p:spPr bwMode="auto">
            <a:xfrm>
              <a:off x="204" y="23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6" name="Oval 17"/>
            <p:cNvSpPr>
              <a:spLocks noChangeArrowheads="1"/>
            </p:cNvSpPr>
            <p:nvPr/>
          </p:nvSpPr>
          <p:spPr bwMode="auto">
            <a:xfrm>
              <a:off x="209" y="222"/>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7" name="Oval 18"/>
            <p:cNvSpPr>
              <a:spLocks noChangeArrowheads="1"/>
            </p:cNvSpPr>
            <p:nvPr/>
          </p:nvSpPr>
          <p:spPr bwMode="auto">
            <a:xfrm>
              <a:off x="229" y="21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8" name="Oval 19"/>
            <p:cNvSpPr>
              <a:spLocks noChangeArrowheads="1"/>
            </p:cNvSpPr>
            <p:nvPr/>
          </p:nvSpPr>
          <p:spPr bwMode="auto">
            <a:xfrm>
              <a:off x="231" y="22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99" name="Oval 20"/>
            <p:cNvSpPr>
              <a:spLocks noChangeArrowheads="1"/>
            </p:cNvSpPr>
            <p:nvPr/>
          </p:nvSpPr>
          <p:spPr bwMode="auto">
            <a:xfrm>
              <a:off x="239" y="19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0" name="Oval 21"/>
            <p:cNvSpPr>
              <a:spLocks noChangeArrowheads="1"/>
            </p:cNvSpPr>
            <p:nvPr/>
          </p:nvSpPr>
          <p:spPr bwMode="auto">
            <a:xfrm>
              <a:off x="264" y="195"/>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1" name="Oval 22"/>
            <p:cNvSpPr>
              <a:spLocks noChangeArrowheads="1"/>
            </p:cNvSpPr>
            <p:nvPr/>
          </p:nvSpPr>
          <p:spPr bwMode="auto">
            <a:xfrm>
              <a:off x="263" y="177"/>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2" name="Oval 23"/>
            <p:cNvSpPr>
              <a:spLocks noChangeArrowheads="1"/>
            </p:cNvSpPr>
            <p:nvPr/>
          </p:nvSpPr>
          <p:spPr bwMode="auto">
            <a:xfrm>
              <a:off x="277" y="181"/>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003" name="Oval 24"/>
            <p:cNvSpPr>
              <a:spLocks noChangeArrowheads="1"/>
            </p:cNvSpPr>
            <p:nvPr/>
          </p:nvSpPr>
          <p:spPr bwMode="auto">
            <a:xfrm>
              <a:off x="277" y="168"/>
              <a:ext cx="5" cy="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grpSp>
      <p:sp>
        <p:nvSpPr>
          <p:cNvPr id="295946" name="Rectangle 25"/>
          <p:cNvSpPr>
            <a:spLocks noChangeArrowheads="1"/>
          </p:cNvSpPr>
          <p:nvPr/>
        </p:nvSpPr>
        <p:spPr bwMode="auto">
          <a:xfrm>
            <a:off x="4576763" y="1271588"/>
            <a:ext cx="750887" cy="5873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7" name="Rectangle 26"/>
          <p:cNvSpPr>
            <a:spLocks noChangeArrowheads="1"/>
          </p:cNvSpPr>
          <p:nvPr/>
        </p:nvSpPr>
        <p:spPr bwMode="auto">
          <a:xfrm>
            <a:off x="4552950" y="1246188"/>
            <a:ext cx="749300" cy="5873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48" name="Rectangle 27"/>
          <p:cNvSpPr>
            <a:spLocks noChangeArrowheads="1"/>
          </p:cNvSpPr>
          <p:nvPr/>
        </p:nvSpPr>
        <p:spPr bwMode="auto">
          <a:xfrm>
            <a:off x="4876800" y="1449388"/>
            <a:ext cx="400050" cy="336550"/>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Y</a:t>
            </a:r>
          </a:p>
        </p:txBody>
      </p:sp>
      <p:sp>
        <p:nvSpPr>
          <p:cNvPr id="295949" name="Rectangle 28"/>
          <p:cNvSpPr>
            <a:spLocks noChangeArrowheads="1"/>
          </p:cNvSpPr>
          <p:nvPr/>
        </p:nvSpPr>
        <p:spPr bwMode="auto">
          <a:xfrm>
            <a:off x="8505825" y="4264025"/>
            <a:ext cx="677863" cy="317500"/>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0" name="Rectangle 29"/>
          <p:cNvSpPr>
            <a:spLocks noChangeArrowheads="1"/>
          </p:cNvSpPr>
          <p:nvPr/>
        </p:nvSpPr>
        <p:spPr bwMode="auto">
          <a:xfrm>
            <a:off x="8480425" y="4137025"/>
            <a:ext cx="677863" cy="317500"/>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1" name="Rectangle 30"/>
          <p:cNvSpPr>
            <a:spLocks noChangeArrowheads="1"/>
          </p:cNvSpPr>
          <p:nvPr/>
        </p:nvSpPr>
        <p:spPr bwMode="auto">
          <a:xfrm>
            <a:off x="8153400" y="4156075"/>
            <a:ext cx="601663" cy="417513"/>
          </a:xfrm>
          <a:prstGeom prst="rect">
            <a:avLst/>
          </a:prstGeom>
          <a:noFill/>
          <a:ln w="9525">
            <a:noFill/>
            <a:miter lim="800000"/>
            <a:headEnd/>
            <a:tailEnd/>
          </a:ln>
        </p:spPr>
        <p:txBody>
          <a:bodyPr/>
          <a:lstStyle/>
          <a:p>
            <a:pPr eaLnBrk="0" fontAlgn="base" hangingPunct="0">
              <a:spcBef>
                <a:spcPct val="0"/>
              </a:spcBef>
              <a:spcAft>
                <a:spcPct val="0"/>
              </a:spcAft>
            </a:pPr>
            <a:r>
              <a:rPr lang="cs-CZ" sz="2000" b="1">
                <a:solidFill>
                  <a:prstClr val="black"/>
                </a:solidFill>
                <a:latin typeface="Arial" pitchFamily="34" charset="0"/>
                <a:cs typeface="Arial" pitchFamily="34" charset="0"/>
              </a:rPr>
              <a:t>X</a:t>
            </a:r>
          </a:p>
        </p:txBody>
      </p:sp>
      <p:sp>
        <p:nvSpPr>
          <p:cNvPr id="295952" name="Freeform 31"/>
          <p:cNvSpPr>
            <a:spLocks/>
          </p:cNvSpPr>
          <p:nvPr/>
        </p:nvSpPr>
        <p:spPr bwMode="auto">
          <a:xfrm>
            <a:off x="5513388" y="2541588"/>
            <a:ext cx="2560637" cy="1482725"/>
          </a:xfrm>
          <a:custGeom>
            <a:avLst/>
            <a:gdLst>
              <a:gd name="T0" fmla="*/ 0 w 4839"/>
              <a:gd name="T1" fmla="*/ 2801 h 2801"/>
              <a:gd name="T2" fmla="*/ 9 w 4839"/>
              <a:gd name="T3" fmla="*/ 2643 h 2801"/>
              <a:gd name="T4" fmla="*/ 20 w 4839"/>
              <a:gd name="T5" fmla="*/ 2484 h 2801"/>
              <a:gd name="T6" fmla="*/ 35 w 4839"/>
              <a:gd name="T7" fmla="*/ 2327 h 2801"/>
              <a:gd name="T8" fmla="*/ 52 w 4839"/>
              <a:gd name="T9" fmla="*/ 2170 h 2801"/>
              <a:gd name="T10" fmla="*/ 63 w 4839"/>
              <a:gd name="T11" fmla="*/ 2094 h 2801"/>
              <a:gd name="T12" fmla="*/ 75 w 4839"/>
              <a:gd name="T13" fmla="*/ 2018 h 2801"/>
              <a:gd name="T14" fmla="*/ 89 w 4839"/>
              <a:gd name="T15" fmla="*/ 1942 h 2801"/>
              <a:gd name="T16" fmla="*/ 105 w 4839"/>
              <a:gd name="T17" fmla="*/ 1867 h 2801"/>
              <a:gd name="T18" fmla="*/ 122 w 4839"/>
              <a:gd name="T19" fmla="*/ 1793 h 2801"/>
              <a:gd name="T20" fmla="*/ 141 w 4839"/>
              <a:gd name="T21" fmla="*/ 1720 h 2801"/>
              <a:gd name="T22" fmla="*/ 161 w 4839"/>
              <a:gd name="T23" fmla="*/ 1648 h 2801"/>
              <a:gd name="T24" fmla="*/ 184 w 4839"/>
              <a:gd name="T25" fmla="*/ 1576 h 2801"/>
              <a:gd name="T26" fmla="*/ 210 w 4839"/>
              <a:gd name="T27" fmla="*/ 1505 h 2801"/>
              <a:gd name="T28" fmla="*/ 238 w 4839"/>
              <a:gd name="T29" fmla="*/ 1436 h 2801"/>
              <a:gd name="T30" fmla="*/ 268 w 4839"/>
              <a:gd name="T31" fmla="*/ 1368 h 2801"/>
              <a:gd name="T32" fmla="*/ 301 w 4839"/>
              <a:gd name="T33" fmla="*/ 1302 h 2801"/>
              <a:gd name="T34" fmla="*/ 336 w 4839"/>
              <a:gd name="T35" fmla="*/ 1237 h 2801"/>
              <a:gd name="T36" fmla="*/ 374 w 4839"/>
              <a:gd name="T37" fmla="*/ 1172 h 2801"/>
              <a:gd name="T38" fmla="*/ 415 w 4839"/>
              <a:gd name="T39" fmla="*/ 1111 h 2801"/>
              <a:gd name="T40" fmla="*/ 459 w 4839"/>
              <a:gd name="T41" fmla="*/ 1050 h 2801"/>
              <a:gd name="T42" fmla="*/ 507 w 4839"/>
              <a:gd name="T43" fmla="*/ 991 h 2801"/>
              <a:gd name="T44" fmla="*/ 559 w 4839"/>
              <a:gd name="T45" fmla="*/ 933 h 2801"/>
              <a:gd name="T46" fmla="*/ 612 w 4839"/>
              <a:gd name="T47" fmla="*/ 877 h 2801"/>
              <a:gd name="T48" fmla="*/ 671 w 4839"/>
              <a:gd name="T49" fmla="*/ 823 h 2801"/>
              <a:gd name="T50" fmla="*/ 732 w 4839"/>
              <a:gd name="T51" fmla="*/ 771 h 2801"/>
              <a:gd name="T52" fmla="*/ 798 w 4839"/>
              <a:gd name="T53" fmla="*/ 720 h 2801"/>
              <a:gd name="T54" fmla="*/ 867 w 4839"/>
              <a:gd name="T55" fmla="*/ 673 h 2801"/>
              <a:gd name="T56" fmla="*/ 940 w 4839"/>
              <a:gd name="T57" fmla="*/ 627 h 2801"/>
              <a:gd name="T58" fmla="*/ 1018 w 4839"/>
              <a:gd name="T59" fmla="*/ 583 h 2801"/>
              <a:gd name="T60" fmla="*/ 1100 w 4839"/>
              <a:gd name="T61" fmla="*/ 542 h 2801"/>
              <a:gd name="T62" fmla="*/ 1185 w 4839"/>
              <a:gd name="T63" fmla="*/ 503 h 2801"/>
              <a:gd name="T64" fmla="*/ 1276 w 4839"/>
              <a:gd name="T65" fmla="*/ 465 h 2801"/>
              <a:gd name="T66" fmla="*/ 1368 w 4839"/>
              <a:gd name="T67" fmla="*/ 431 h 2801"/>
              <a:gd name="T68" fmla="*/ 1466 w 4839"/>
              <a:gd name="T69" fmla="*/ 398 h 2801"/>
              <a:gd name="T70" fmla="*/ 1566 w 4839"/>
              <a:gd name="T71" fmla="*/ 366 h 2801"/>
              <a:gd name="T72" fmla="*/ 1669 w 4839"/>
              <a:gd name="T73" fmla="*/ 337 h 2801"/>
              <a:gd name="T74" fmla="*/ 1776 w 4839"/>
              <a:gd name="T75" fmla="*/ 310 h 2801"/>
              <a:gd name="T76" fmla="*/ 1887 w 4839"/>
              <a:gd name="T77" fmla="*/ 284 h 2801"/>
              <a:gd name="T78" fmla="*/ 1999 w 4839"/>
              <a:gd name="T79" fmla="*/ 259 h 2801"/>
              <a:gd name="T80" fmla="*/ 2116 w 4839"/>
              <a:gd name="T81" fmla="*/ 238 h 2801"/>
              <a:gd name="T82" fmla="*/ 2234 w 4839"/>
              <a:gd name="T83" fmla="*/ 216 h 2801"/>
              <a:gd name="T84" fmla="*/ 2355 w 4839"/>
              <a:gd name="T85" fmla="*/ 196 h 2801"/>
              <a:gd name="T86" fmla="*/ 2479 w 4839"/>
              <a:gd name="T87" fmla="*/ 179 h 2801"/>
              <a:gd name="T88" fmla="*/ 2604 w 4839"/>
              <a:gd name="T89" fmla="*/ 161 h 2801"/>
              <a:gd name="T90" fmla="*/ 2732 w 4839"/>
              <a:gd name="T91" fmla="*/ 146 h 2801"/>
              <a:gd name="T92" fmla="*/ 2863 w 4839"/>
              <a:gd name="T93" fmla="*/ 131 h 2801"/>
              <a:gd name="T94" fmla="*/ 2996 w 4839"/>
              <a:gd name="T95" fmla="*/ 117 h 2801"/>
              <a:gd name="T96" fmla="*/ 3130 w 4839"/>
              <a:gd name="T97" fmla="*/ 104 h 2801"/>
              <a:gd name="T98" fmla="*/ 3265 w 4839"/>
              <a:gd name="T99" fmla="*/ 92 h 2801"/>
              <a:gd name="T100" fmla="*/ 3402 w 4839"/>
              <a:gd name="T101" fmla="*/ 82 h 2801"/>
              <a:gd name="T102" fmla="*/ 3541 w 4839"/>
              <a:gd name="T103" fmla="*/ 71 h 2801"/>
              <a:gd name="T104" fmla="*/ 3681 w 4839"/>
              <a:gd name="T105" fmla="*/ 62 h 2801"/>
              <a:gd name="T106" fmla="*/ 3966 w 4839"/>
              <a:gd name="T107" fmla="*/ 45 h 2801"/>
              <a:gd name="T108" fmla="*/ 4254 w 4839"/>
              <a:gd name="T109" fmla="*/ 29 h 2801"/>
              <a:gd name="T110" fmla="*/ 4545 w 4839"/>
              <a:gd name="T111" fmla="*/ 15 h 2801"/>
              <a:gd name="T112" fmla="*/ 4839 w 4839"/>
              <a:gd name="T113" fmla="*/ 0 h 280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39"/>
              <a:gd name="T172" fmla="*/ 0 h 2801"/>
              <a:gd name="T173" fmla="*/ 4839 w 4839"/>
              <a:gd name="T174" fmla="*/ 2801 h 280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39" h="2801">
                <a:moveTo>
                  <a:pt x="0" y="2801"/>
                </a:moveTo>
                <a:lnTo>
                  <a:pt x="9" y="2643"/>
                </a:lnTo>
                <a:lnTo>
                  <a:pt x="20" y="2484"/>
                </a:lnTo>
                <a:lnTo>
                  <a:pt x="35" y="2327"/>
                </a:lnTo>
                <a:lnTo>
                  <a:pt x="52" y="2170"/>
                </a:lnTo>
                <a:lnTo>
                  <a:pt x="63" y="2094"/>
                </a:lnTo>
                <a:lnTo>
                  <a:pt x="75" y="2018"/>
                </a:lnTo>
                <a:lnTo>
                  <a:pt x="89" y="1942"/>
                </a:lnTo>
                <a:lnTo>
                  <a:pt x="105" y="1867"/>
                </a:lnTo>
                <a:lnTo>
                  <a:pt x="122" y="1793"/>
                </a:lnTo>
                <a:lnTo>
                  <a:pt x="141" y="1720"/>
                </a:lnTo>
                <a:lnTo>
                  <a:pt x="161" y="1648"/>
                </a:lnTo>
                <a:lnTo>
                  <a:pt x="184" y="1576"/>
                </a:lnTo>
                <a:lnTo>
                  <a:pt x="210" y="1505"/>
                </a:lnTo>
                <a:lnTo>
                  <a:pt x="238" y="1436"/>
                </a:lnTo>
                <a:lnTo>
                  <a:pt x="268" y="1368"/>
                </a:lnTo>
                <a:lnTo>
                  <a:pt x="301" y="1302"/>
                </a:lnTo>
                <a:lnTo>
                  <a:pt x="336" y="1237"/>
                </a:lnTo>
                <a:lnTo>
                  <a:pt x="374" y="1172"/>
                </a:lnTo>
                <a:lnTo>
                  <a:pt x="415" y="1111"/>
                </a:lnTo>
                <a:lnTo>
                  <a:pt x="459" y="1050"/>
                </a:lnTo>
                <a:lnTo>
                  <a:pt x="507" y="991"/>
                </a:lnTo>
                <a:lnTo>
                  <a:pt x="559" y="933"/>
                </a:lnTo>
                <a:lnTo>
                  <a:pt x="612" y="877"/>
                </a:lnTo>
                <a:lnTo>
                  <a:pt x="671" y="823"/>
                </a:lnTo>
                <a:lnTo>
                  <a:pt x="732" y="771"/>
                </a:lnTo>
                <a:lnTo>
                  <a:pt x="798" y="720"/>
                </a:lnTo>
                <a:lnTo>
                  <a:pt x="867" y="673"/>
                </a:lnTo>
                <a:lnTo>
                  <a:pt x="940" y="627"/>
                </a:lnTo>
                <a:lnTo>
                  <a:pt x="1018" y="583"/>
                </a:lnTo>
                <a:lnTo>
                  <a:pt x="1100" y="542"/>
                </a:lnTo>
                <a:lnTo>
                  <a:pt x="1185" y="503"/>
                </a:lnTo>
                <a:lnTo>
                  <a:pt x="1276" y="465"/>
                </a:lnTo>
                <a:lnTo>
                  <a:pt x="1368" y="431"/>
                </a:lnTo>
                <a:lnTo>
                  <a:pt x="1466" y="398"/>
                </a:lnTo>
                <a:lnTo>
                  <a:pt x="1566" y="366"/>
                </a:lnTo>
                <a:lnTo>
                  <a:pt x="1669" y="337"/>
                </a:lnTo>
                <a:lnTo>
                  <a:pt x="1776" y="310"/>
                </a:lnTo>
                <a:lnTo>
                  <a:pt x="1887" y="284"/>
                </a:lnTo>
                <a:lnTo>
                  <a:pt x="1999" y="259"/>
                </a:lnTo>
                <a:lnTo>
                  <a:pt x="2116" y="238"/>
                </a:lnTo>
                <a:lnTo>
                  <a:pt x="2234" y="216"/>
                </a:lnTo>
                <a:lnTo>
                  <a:pt x="2355" y="196"/>
                </a:lnTo>
                <a:lnTo>
                  <a:pt x="2479" y="179"/>
                </a:lnTo>
                <a:lnTo>
                  <a:pt x="2604" y="161"/>
                </a:lnTo>
                <a:lnTo>
                  <a:pt x="2732" y="146"/>
                </a:lnTo>
                <a:lnTo>
                  <a:pt x="2863" y="131"/>
                </a:lnTo>
                <a:lnTo>
                  <a:pt x="2996" y="117"/>
                </a:lnTo>
                <a:lnTo>
                  <a:pt x="3130" y="104"/>
                </a:lnTo>
                <a:lnTo>
                  <a:pt x="3265" y="92"/>
                </a:lnTo>
                <a:lnTo>
                  <a:pt x="3402" y="82"/>
                </a:lnTo>
                <a:lnTo>
                  <a:pt x="3541" y="71"/>
                </a:lnTo>
                <a:lnTo>
                  <a:pt x="3681" y="62"/>
                </a:lnTo>
                <a:lnTo>
                  <a:pt x="3966" y="45"/>
                </a:lnTo>
                <a:lnTo>
                  <a:pt x="4254" y="29"/>
                </a:lnTo>
                <a:lnTo>
                  <a:pt x="4545" y="15"/>
                </a:lnTo>
                <a:lnTo>
                  <a:pt x="4839" y="0"/>
                </a:lnTo>
              </a:path>
            </a:pathLst>
          </a:custGeom>
          <a:noFill/>
          <a:ln w="28575" cmpd="sng">
            <a:solidFill>
              <a:srgbClr val="FF9900"/>
            </a:solidFill>
            <a:prstDash val="solid"/>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3" name="Oval 32"/>
          <p:cNvSpPr>
            <a:spLocks noChangeArrowheads="1"/>
          </p:cNvSpPr>
          <p:nvPr/>
        </p:nvSpPr>
        <p:spPr bwMode="auto">
          <a:xfrm>
            <a:off x="5575300" y="3848100"/>
            <a:ext cx="80963"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4" name="Oval 33"/>
          <p:cNvSpPr>
            <a:spLocks noChangeArrowheads="1"/>
          </p:cNvSpPr>
          <p:nvPr/>
        </p:nvSpPr>
        <p:spPr bwMode="auto">
          <a:xfrm>
            <a:off x="5473700" y="3670300"/>
            <a:ext cx="80963"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5" name="Oval 34"/>
          <p:cNvSpPr>
            <a:spLocks noChangeArrowheads="1"/>
          </p:cNvSpPr>
          <p:nvPr/>
        </p:nvSpPr>
        <p:spPr bwMode="auto">
          <a:xfrm>
            <a:off x="5554663" y="3557588"/>
            <a:ext cx="80962"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6" name="Oval 35"/>
          <p:cNvSpPr>
            <a:spLocks noChangeArrowheads="1"/>
          </p:cNvSpPr>
          <p:nvPr/>
        </p:nvSpPr>
        <p:spPr bwMode="auto">
          <a:xfrm>
            <a:off x="5686425" y="3465513"/>
            <a:ext cx="80963"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7" name="Oval 36"/>
          <p:cNvSpPr>
            <a:spLocks noChangeArrowheads="1"/>
          </p:cNvSpPr>
          <p:nvPr/>
        </p:nvSpPr>
        <p:spPr bwMode="auto">
          <a:xfrm>
            <a:off x="5614988" y="3128963"/>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8" name="Oval 37"/>
          <p:cNvSpPr>
            <a:spLocks noChangeArrowheads="1"/>
          </p:cNvSpPr>
          <p:nvPr/>
        </p:nvSpPr>
        <p:spPr bwMode="auto">
          <a:xfrm>
            <a:off x="5686425" y="3287713"/>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59" name="Oval 38"/>
          <p:cNvSpPr>
            <a:spLocks noChangeArrowheads="1"/>
          </p:cNvSpPr>
          <p:nvPr/>
        </p:nvSpPr>
        <p:spPr bwMode="auto">
          <a:xfrm>
            <a:off x="5695950" y="3017838"/>
            <a:ext cx="80963"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0" name="Oval 39"/>
          <p:cNvSpPr>
            <a:spLocks noChangeArrowheads="1"/>
          </p:cNvSpPr>
          <p:nvPr/>
        </p:nvSpPr>
        <p:spPr bwMode="auto">
          <a:xfrm>
            <a:off x="5797550" y="2886075"/>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1" name="Oval 40"/>
          <p:cNvSpPr>
            <a:spLocks noChangeArrowheads="1"/>
          </p:cNvSpPr>
          <p:nvPr/>
        </p:nvSpPr>
        <p:spPr bwMode="auto">
          <a:xfrm>
            <a:off x="5473700" y="3352800"/>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2" name="Oval 41"/>
          <p:cNvSpPr>
            <a:spLocks noChangeArrowheads="1"/>
          </p:cNvSpPr>
          <p:nvPr/>
        </p:nvSpPr>
        <p:spPr bwMode="auto">
          <a:xfrm>
            <a:off x="5848350" y="3035300"/>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3" name="Oval 42"/>
          <p:cNvSpPr>
            <a:spLocks noChangeArrowheads="1"/>
          </p:cNvSpPr>
          <p:nvPr/>
        </p:nvSpPr>
        <p:spPr bwMode="auto">
          <a:xfrm>
            <a:off x="6000750" y="2811463"/>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4" name="Oval 43"/>
          <p:cNvSpPr>
            <a:spLocks noChangeArrowheads="1"/>
          </p:cNvSpPr>
          <p:nvPr/>
        </p:nvSpPr>
        <p:spPr bwMode="auto">
          <a:xfrm>
            <a:off x="6181725" y="285908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5" name="Oval 44"/>
          <p:cNvSpPr>
            <a:spLocks noChangeArrowheads="1"/>
          </p:cNvSpPr>
          <p:nvPr/>
        </p:nvSpPr>
        <p:spPr bwMode="auto">
          <a:xfrm>
            <a:off x="6181725" y="2616200"/>
            <a:ext cx="82550"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6" name="Oval 45"/>
          <p:cNvSpPr>
            <a:spLocks noChangeArrowheads="1"/>
          </p:cNvSpPr>
          <p:nvPr/>
        </p:nvSpPr>
        <p:spPr bwMode="auto">
          <a:xfrm>
            <a:off x="6292850" y="270033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7" name="Oval 46"/>
          <p:cNvSpPr>
            <a:spLocks noChangeArrowheads="1"/>
          </p:cNvSpPr>
          <p:nvPr/>
        </p:nvSpPr>
        <p:spPr bwMode="auto">
          <a:xfrm>
            <a:off x="6505575" y="2570163"/>
            <a:ext cx="82550"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8" name="Oval 47"/>
          <p:cNvSpPr>
            <a:spLocks noChangeArrowheads="1"/>
          </p:cNvSpPr>
          <p:nvPr/>
        </p:nvSpPr>
        <p:spPr bwMode="auto">
          <a:xfrm>
            <a:off x="6556375" y="2747963"/>
            <a:ext cx="92075"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69" name="Oval 48"/>
          <p:cNvSpPr>
            <a:spLocks noChangeArrowheads="1"/>
          </p:cNvSpPr>
          <p:nvPr/>
        </p:nvSpPr>
        <p:spPr bwMode="auto">
          <a:xfrm>
            <a:off x="6697663" y="2541588"/>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0" name="Oval 49"/>
          <p:cNvSpPr>
            <a:spLocks noChangeArrowheads="1"/>
          </p:cNvSpPr>
          <p:nvPr/>
        </p:nvSpPr>
        <p:spPr bwMode="auto">
          <a:xfrm>
            <a:off x="6799263" y="2709863"/>
            <a:ext cx="82550"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1" name="Oval 50"/>
          <p:cNvSpPr>
            <a:spLocks noChangeArrowheads="1"/>
          </p:cNvSpPr>
          <p:nvPr/>
        </p:nvSpPr>
        <p:spPr bwMode="auto">
          <a:xfrm>
            <a:off x="6921500" y="2541588"/>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2" name="Oval 51"/>
          <p:cNvSpPr>
            <a:spLocks noChangeArrowheads="1"/>
          </p:cNvSpPr>
          <p:nvPr/>
        </p:nvSpPr>
        <p:spPr bwMode="auto">
          <a:xfrm>
            <a:off x="7092950" y="2365375"/>
            <a:ext cx="80963" cy="746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3" name="Oval 52"/>
          <p:cNvSpPr>
            <a:spLocks noChangeArrowheads="1"/>
          </p:cNvSpPr>
          <p:nvPr/>
        </p:nvSpPr>
        <p:spPr bwMode="auto">
          <a:xfrm>
            <a:off x="6029325" y="3017838"/>
            <a:ext cx="82550"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4" name="Oval 53"/>
          <p:cNvSpPr>
            <a:spLocks noChangeArrowheads="1"/>
          </p:cNvSpPr>
          <p:nvPr/>
        </p:nvSpPr>
        <p:spPr bwMode="auto">
          <a:xfrm>
            <a:off x="7032625" y="2652713"/>
            <a:ext cx="80963"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5" name="Oval 54"/>
          <p:cNvSpPr>
            <a:spLocks noChangeArrowheads="1"/>
          </p:cNvSpPr>
          <p:nvPr/>
        </p:nvSpPr>
        <p:spPr bwMode="auto">
          <a:xfrm>
            <a:off x="7113588" y="2505075"/>
            <a:ext cx="92075"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6" name="Oval 55"/>
          <p:cNvSpPr>
            <a:spLocks noChangeArrowheads="1"/>
          </p:cNvSpPr>
          <p:nvPr/>
        </p:nvSpPr>
        <p:spPr bwMode="auto">
          <a:xfrm>
            <a:off x="7245350" y="2570163"/>
            <a:ext cx="80963"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7" name="Oval 56"/>
          <p:cNvSpPr>
            <a:spLocks noChangeArrowheads="1"/>
          </p:cNvSpPr>
          <p:nvPr/>
        </p:nvSpPr>
        <p:spPr bwMode="auto">
          <a:xfrm>
            <a:off x="7366000" y="2430463"/>
            <a:ext cx="82550"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8" name="Oval 57"/>
          <p:cNvSpPr>
            <a:spLocks noChangeArrowheads="1"/>
          </p:cNvSpPr>
          <p:nvPr/>
        </p:nvSpPr>
        <p:spPr bwMode="auto">
          <a:xfrm>
            <a:off x="7446963" y="2616200"/>
            <a:ext cx="92075"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79" name="Oval 58"/>
          <p:cNvSpPr>
            <a:spLocks noChangeArrowheads="1"/>
          </p:cNvSpPr>
          <p:nvPr/>
        </p:nvSpPr>
        <p:spPr bwMode="auto">
          <a:xfrm>
            <a:off x="7578725" y="2476500"/>
            <a:ext cx="82550"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0" name="Oval 59"/>
          <p:cNvSpPr>
            <a:spLocks noChangeArrowheads="1"/>
          </p:cNvSpPr>
          <p:nvPr/>
        </p:nvSpPr>
        <p:spPr bwMode="auto">
          <a:xfrm>
            <a:off x="7781925" y="2476500"/>
            <a:ext cx="92075" cy="762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1" name="Oval 60"/>
          <p:cNvSpPr>
            <a:spLocks noChangeArrowheads="1"/>
          </p:cNvSpPr>
          <p:nvPr/>
        </p:nvSpPr>
        <p:spPr bwMode="auto">
          <a:xfrm>
            <a:off x="7700963" y="2589213"/>
            <a:ext cx="80962" cy="746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2" name="Oval 61"/>
          <p:cNvSpPr>
            <a:spLocks noChangeArrowheads="1"/>
          </p:cNvSpPr>
          <p:nvPr/>
        </p:nvSpPr>
        <p:spPr bwMode="auto">
          <a:xfrm>
            <a:off x="7953375" y="2439988"/>
            <a:ext cx="80963" cy="8413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3" name="Oval 62"/>
          <p:cNvSpPr>
            <a:spLocks noChangeArrowheads="1"/>
          </p:cNvSpPr>
          <p:nvPr/>
        </p:nvSpPr>
        <p:spPr bwMode="auto">
          <a:xfrm>
            <a:off x="5908675" y="2681288"/>
            <a:ext cx="80963" cy="85725"/>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4" name="Oval 63"/>
          <p:cNvSpPr>
            <a:spLocks noChangeArrowheads="1"/>
          </p:cNvSpPr>
          <p:nvPr/>
        </p:nvSpPr>
        <p:spPr bwMode="auto">
          <a:xfrm>
            <a:off x="5837238" y="3222625"/>
            <a:ext cx="82550" cy="84138"/>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5" name="Line 64"/>
          <p:cNvSpPr>
            <a:spLocks noChangeShapeType="1"/>
          </p:cNvSpPr>
          <p:nvPr/>
        </p:nvSpPr>
        <p:spPr bwMode="auto">
          <a:xfrm>
            <a:off x="5272088" y="1639888"/>
            <a:ext cx="0" cy="255270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6" name="Line 65"/>
          <p:cNvSpPr>
            <a:spLocks noChangeShapeType="1"/>
          </p:cNvSpPr>
          <p:nvPr/>
        </p:nvSpPr>
        <p:spPr bwMode="auto">
          <a:xfrm>
            <a:off x="5257800" y="4192588"/>
            <a:ext cx="2971800" cy="0"/>
          </a:xfrm>
          <a:prstGeom prst="line">
            <a:avLst/>
          </a:prstGeom>
          <a:noFill/>
          <a:ln w="28575">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5987" name="Rectangle 66"/>
          <p:cNvSpPr>
            <a:spLocks noChangeArrowheads="1"/>
          </p:cNvSpPr>
          <p:nvPr/>
        </p:nvSpPr>
        <p:spPr bwMode="auto">
          <a:xfrm>
            <a:off x="895350" y="4724400"/>
            <a:ext cx="7334250" cy="1584325"/>
          </a:xfrm>
          <a:prstGeom prst="rect">
            <a:avLst/>
          </a:prstGeom>
          <a:solidFill>
            <a:srgbClr val="000066"/>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Vztahy velmi často implikují funkční vztah mezi Y a X.</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 . X</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3</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3</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a:t>
            </a:r>
          </a:p>
          <a:p>
            <a:pPr algn="ctr" eaLnBrk="0" fontAlgn="base" hangingPunct="0">
              <a:spcBef>
                <a:spcPct val="0"/>
              </a:spcBef>
              <a:spcAft>
                <a:spcPct val="0"/>
              </a:spcAft>
            </a:pPr>
            <a:r>
              <a:rPr lang="cs-CZ" b="1">
                <a:solidFill>
                  <a:prstClr val="white"/>
                </a:solidFill>
                <a:latin typeface="Arial" pitchFamily="34" charset="0"/>
                <a:cs typeface="Arial" pitchFamily="34" charset="0"/>
              </a:rPr>
              <a:t>Y = a + b</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r>
              <a:rPr lang="cs-CZ" b="1">
                <a:solidFill>
                  <a:prstClr val="white"/>
                </a:solidFill>
                <a:latin typeface="Arial" pitchFamily="34" charset="0"/>
                <a:cs typeface="Arial" pitchFamily="34" charset="0"/>
              </a:rPr>
              <a:t> + b</a:t>
            </a:r>
            <a:r>
              <a:rPr lang="cs-CZ" b="1" baseline="-25000">
                <a:solidFill>
                  <a:prstClr val="white"/>
                </a:solidFill>
                <a:latin typeface="Arial" pitchFamily="34" charset="0"/>
                <a:cs typeface="Arial" pitchFamily="34" charset="0"/>
              </a:rPr>
              <a:t>3</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1</a:t>
            </a:r>
            <a:r>
              <a:rPr lang="cs-CZ" b="1">
                <a:solidFill>
                  <a:prstClr val="white"/>
                </a:solidFill>
                <a:latin typeface="Arial" pitchFamily="34" charset="0"/>
                <a:cs typeface="Arial" pitchFamily="34" charset="0"/>
              </a:rPr>
              <a:t> . X</a:t>
            </a:r>
            <a:r>
              <a:rPr lang="cs-CZ" b="1" baseline="-25000">
                <a:solidFill>
                  <a:prstClr val="white"/>
                </a:solidFill>
                <a:latin typeface="Arial" pitchFamily="34" charset="0"/>
                <a:cs typeface="Arial" pitchFamily="34" charset="0"/>
              </a:rPr>
              <a:t>2</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96963" name="Rectangle 2"/>
          <p:cNvSpPr>
            <a:spLocks noGrp="1" noChangeArrowheads="1"/>
          </p:cNvSpPr>
          <p:nvPr>
            <p:ph type="title" idx="4294967295"/>
          </p:nvPr>
        </p:nvSpPr>
        <p:spPr>
          <a:xfrm>
            <a:off x="990600" y="146050"/>
            <a:ext cx="7772400" cy="762000"/>
          </a:xfrm>
          <a:noFill/>
        </p:spPr>
        <p:txBody>
          <a:bodyPr anchor="ctr"/>
          <a:lstStyle/>
          <a:p>
            <a:pPr eaLnBrk="1" hangingPunct="1"/>
            <a:r>
              <a:rPr lang="cs-CZ" smtClean="0"/>
              <a:t>Korelace v grafech II.</a:t>
            </a:r>
          </a:p>
        </p:txBody>
      </p:sp>
      <p:sp>
        <p:nvSpPr>
          <p:cNvPr id="296964" name="Rectangle 3"/>
          <p:cNvSpPr>
            <a:spLocks noChangeArrowheads="1"/>
          </p:cNvSpPr>
          <p:nvPr/>
        </p:nvSpPr>
        <p:spPr bwMode="auto">
          <a:xfrm>
            <a:off x="609600" y="1450975"/>
            <a:ext cx="3276600"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rozložení hodnot</a:t>
            </a:r>
          </a:p>
        </p:txBody>
      </p:sp>
      <p:sp>
        <p:nvSpPr>
          <p:cNvPr id="296965" name="Rectangle 4"/>
          <p:cNvSpPr>
            <a:spLocks noChangeArrowheads="1"/>
          </p:cNvSpPr>
          <p:nvPr/>
        </p:nvSpPr>
        <p:spPr bwMode="auto">
          <a:xfrm>
            <a:off x="5153025" y="1450975"/>
            <a:ext cx="3457575"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typu modelu</a:t>
            </a:r>
          </a:p>
        </p:txBody>
      </p:sp>
      <p:sp>
        <p:nvSpPr>
          <p:cNvPr id="296966" name="Text Box 5"/>
          <p:cNvSpPr txBox="1">
            <a:spLocks noChangeArrowheads="1"/>
          </p:cNvSpPr>
          <p:nvPr/>
        </p:nvSpPr>
        <p:spPr bwMode="auto">
          <a:xfrm>
            <a:off x="2598738" y="35321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6967" name="Text Box 6"/>
          <p:cNvSpPr txBox="1">
            <a:spLocks noChangeArrowheads="1"/>
          </p:cNvSpPr>
          <p:nvPr/>
        </p:nvSpPr>
        <p:spPr bwMode="auto">
          <a:xfrm>
            <a:off x="4953000" y="1789113"/>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6968" name="Text Box 7"/>
          <p:cNvSpPr txBox="1">
            <a:spLocks noChangeArrowheads="1"/>
          </p:cNvSpPr>
          <p:nvPr/>
        </p:nvSpPr>
        <p:spPr bwMode="auto">
          <a:xfrm>
            <a:off x="7315200" y="349567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6969" name="Rectangle 8"/>
          <p:cNvSpPr>
            <a:spLocks noChangeArrowheads="1"/>
          </p:cNvSpPr>
          <p:nvPr/>
        </p:nvSpPr>
        <p:spPr bwMode="auto">
          <a:xfrm>
            <a:off x="2674938" y="2606675"/>
            <a:ext cx="1219200" cy="53340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0,981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0,001)</a:t>
            </a:r>
          </a:p>
        </p:txBody>
      </p:sp>
      <p:sp>
        <p:nvSpPr>
          <p:cNvPr id="296970" name="Rectangle 9"/>
          <p:cNvSpPr>
            <a:spLocks noChangeArrowheads="1"/>
          </p:cNvSpPr>
          <p:nvPr/>
        </p:nvSpPr>
        <p:spPr bwMode="auto">
          <a:xfrm>
            <a:off x="7143750" y="2579688"/>
            <a:ext cx="1438275" cy="523875"/>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0,761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0,032)</a:t>
            </a:r>
          </a:p>
        </p:txBody>
      </p:sp>
      <p:sp>
        <p:nvSpPr>
          <p:cNvPr id="296971" name="Freeform 10"/>
          <p:cNvSpPr>
            <a:spLocks/>
          </p:cNvSpPr>
          <p:nvPr/>
        </p:nvSpPr>
        <p:spPr bwMode="auto">
          <a:xfrm>
            <a:off x="812800" y="2092325"/>
            <a:ext cx="1630363" cy="1217613"/>
          </a:xfrm>
          <a:custGeom>
            <a:avLst/>
            <a:gdLst>
              <a:gd name="T0" fmla="*/ 0 w 3082"/>
              <a:gd name="T1" fmla="*/ 2274 h 2303"/>
              <a:gd name="T2" fmla="*/ 22 w 3082"/>
              <a:gd name="T3" fmla="*/ 2303 h 2303"/>
              <a:gd name="T4" fmla="*/ 3082 w 3082"/>
              <a:gd name="T5" fmla="*/ 29 h 2303"/>
              <a:gd name="T6" fmla="*/ 3061 w 3082"/>
              <a:gd name="T7" fmla="*/ 0 h 2303"/>
              <a:gd name="T8" fmla="*/ 0 w 3082"/>
              <a:gd name="T9" fmla="*/ 2274 h 2303"/>
              <a:gd name="T10" fmla="*/ 0 60000 65536"/>
              <a:gd name="T11" fmla="*/ 0 60000 65536"/>
              <a:gd name="T12" fmla="*/ 0 60000 65536"/>
              <a:gd name="T13" fmla="*/ 0 60000 65536"/>
              <a:gd name="T14" fmla="*/ 0 60000 65536"/>
              <a:gd name="T15" fmla="*/ 0 w 3082"/>
              <a:gd name="T16" fmla="*/ 0 h 2303"/>
              <a:gd name="T17" fmla="*/ 3082 w 3082"/>
              <a:gd name="T18" fmla="*/ 2303 h 2303"/>
            </a:gdLst>
            <a:ahLst/>
            <a:cxnLst>
              <a:cxn ang="T10">
                <a:pos x="T0" y="T1"/>
              </a:cxn>
              <a:cxn ang="T11">
                <a:pos x="T2" y="T3"/>
              </a:cxn>
              <a:cxn ang="T12">
                <a:pos x="T4" y="T5"/>
              </a:cxn>
              <a:cxn ang="T13">
                <a:pos x="T6" y="T7"/>
              </a:cxn>
              <a:cxn ang="T14">
                <a:pos x="T8" y="T9"/>
              </a:cxn>
            </a:cxnLst>
            <a:rect l="T15" t="T16" r="T17" b="T18"/>
            <a:pathLst>
              <a:path w="3082" h="2303">
                <a:moveTo>
                  <a:pt x="0" y="2274"/>
                </a:moveTo>
                <a:lnTo>
                  <a:pt x="22" y="2303"/>
                </a:lnTo>
                <a:lnTo>
                  <a:pt x="3082" y="29"/>
                </a:lnTo>
                <a:lnTo>
                  <a:pt x="3061" y="0"/>
                </a:lnTo>
                <a:lnTo>
                  <a:pt x="0" y="2274"/>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2" name="Rectangle 11"/>
          <p:cNvSpPr>
            <a:spLocks noChangeArrowheads="1"/>
          </p:cNvSpPr>
          <p:nvPr/>
        </p:nvSpPr>
        <p:spPr bwMode="auto">
          <a:xfrm>
            <a:off x="596900" y="1997075"/>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3" name="Rectangle 12"/>
          <p:cNvSpPr>
            <a:spLocks noChangeArrowheads="1"/>
          </p:cNvSpPr>
          <p:nvPr/>
        </p:nvSpPr>
        <p:spPr bwMode="auto">
          <a:xfrm>
            <a:off x="604838" y="34528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4" name="Rectangle 13"/>
          <p:cNvSpPr>
            <a:spLocks noChangeArrowheads="1"/>
          </p:cNvSpPr>
          <p:nvPr/>
        </p:nvSpPr>
        <p:spPr bwMode="auto">
          <a:xfrm>
            <a:off x="138113" y="1585913"/>
            <a:ext cx="547687"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5" name="Rectangle 14"/>
          <p:cNvSpPr>
            <a:spLocks noChangeArrowheads="1"/>
          </p:cNvSpPr>
          <p:nvPr/>
        </p:nvSpPr>
        <p:spPr bwMode="auto">
          <a:xfrm>
            <a:off x="112713" y="1560513"/>
            <a:ext cx="547687" cy="346075"/>
          </a:xfrm>
          <a:prstGeom prst="rect">
            <a:avLst/>
          </a:prstGeom>
          <a:noFill/>
          <a:ln w="9525">
            <a:no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6" name="Rectangle 15"/>
          <p:cNvSpPr>
            <a:spLocks noChangeArrowheads="1"/>
          </p:cNvSpPr>
          <p:nvPr/>
        </p:nvSpPr>
        <p:spPr bwMode="auto">
          <a:xfrm>
            <a:off x="304800" y="182562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endParaRPr lang="cs-CZ" b="1">
              <a:solidFill>
                <a:prstClr val="black"/>
              </a:solidFill>
              <a:latin typeface="Arial" pitchFamily="34" charset="0"/>
              <a:cs typeface="Arial" pitchFamily="34" charset="0"/>
            </a:endParaRPr>
          </a:p>
        </p:txBody>
      </p:sp>
      <p:sp>
        <p:nvSpPr>
          <p:cNvPr id="296977" name="Oval 16"/>
          <p:cNvSpPr>
            <a:spLocks noChangeArrowheads="1"/>
          </p:cNvSpPr>
          <p:nvPr/>
        </p:nvSpPr>
        <p:spPr bwMode="auto">
          <a:xfrm>
            <a:off x="1071563" y="32845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8" name="Oval 17"/>
          <p:cNvSpPr>
            <a:spLocks noChangeArrowheads="1"/>
          </p:cNvSpPr>
          <p:nvPr/>
        </p:nvSpPr>
        <p:spPr bwMode="auto">
          <a:xfrm>
            <a:off x="939800" y="3144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79" name="Oval 18"/>
          <p:cNvSpPr>
            <a:spLocks noChangeArrowheads="1"/>
          </p:cNvSpPr>
          <p:nvPr/>
        </p:nvSpPr>
        <p:spPr bwMode="auto">
          <a:xfrm>
            <a:off x="1131888" y="30226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0" name="Oval 19"/>
          <p:cNvSpPr>
            <a:spLocks noChangeArrowheads="1"/>
          </p:cNvSpPr>
          <p:nvPr/>
        </p:nvSpPr>
        <p:spPr bwMode="auto">
          <a:xfrm>
            <a:off x="969963"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1" name="Oval 20"/>
          <p:cNvSpPr>
            <a:spLocks noChangeArrowheads="1"/>
          </p:cNvSpPr>
          <p:nvPr/>
        </p:nvSpPr>
        <p:spPr bwMode="auto">
          <a:xfrm>
            <a:off x="1131888" y="31162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2" name="Oval 21"/>
          <p:cNvSpPr>
            <a:spLocks noChangeArrowheads="1"/>
          </p:cNvSpPr>
          <p:nvPr/>
        </p:nvSpPr>
        <p:spPr bwMode="auto">
          <a:xfrm>
            <a:off x="858838" y="31067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3" name="Oval 22"/>
          <p:cNvSpPr>
            <a:spLocks noChangeArrowheads="1"/>
          </p:cNvSpPr>
          <p:nvPr/>
        </p:nvSpPr>
        <p:spPr bwMode="auto">
          <a:xfrm>
            <a:off x="1090613" y="2986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4" name="Oval 23"/>
          <p:cNvSpPr>
            <a:spLocks noChangeArrowheads="1"/>
          </p:cNvSpPr>
          <p:nvPr/>
        </p:nvSpPr>
        <p:spPr bwMode="auto">
          <a:xfrm>
            <a:off x="979488" y="32289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5" name="Oval 24"/>
          <p:cNvSpPr>
            <a:spLocks noChangeArrowheads="1"/>
          </p:cNvSpPr>
          <p:nvPr/>
        </p:nvSpPr>
        <p:spPr bwMode="auto">
          <a:xfrm>
            <a:off x="1090613" y="29479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6" name="Oval 25"/>
          <p:cNvSpPr>
            <a:spLocks noChangeArrowheads="1"/>
          </p:cNvSpPr>
          <p:nvPr/>
        </p:nvSpPr>
        <p:spPr bwMode="auto">
          <a:xfrm>
            <a:off x="1263650"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7" name="Oval 26"/>
          <p:cNvSpPr>
            <a:spLocks noChangeArrowheads="1"/>
          </p:cNvSpPr>
          <p:nvPr/>
        </p:nvSpPr>
        <p:spPr bwMode="auto">
          <a:xfrm>
            <a:off x="1071563" y="31813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8" name="Oval 27"/>
          <p:cNvSpPr>
            <a:spLocks noChangeArrowheads="1"/>
          </p:cNvSpPr>
          <p:nvPr/>
        </p:nvSpPr>
        <p:spPr bwMode="auto">
          <a:xfrm>
            <a:off x="1009650" y="29289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89" name="Oval 28"/>
          <p:cNvSpPr>
            <a:spLocks noChangeArrowheads="1"/>
          </p:cNvSpPr>
          <p:nvPr/>
        </p:nvSpPr>
        <p:spPr bwMode="auto">
          <a:xfrm>
            <a:off x="1293813" y="2986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0" name="Oval 29"/>
          <p:cNvSpPr>
            <a:spLocks noChangeArrowheads="1"/>
          </p:cNvSpPr>
          <p:nvPr/>
        </p:nvSpPr>
        <p:spPr bwMode="auto">
          <a:xfrm>
            <a:off x="1173163" y="2892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1" name="Oval 30"/>
          <p:cNvSpPr>
            <a:spLocks noChangeArrowheads="1"/>
          </p:cNvSpPr>
          <p:nvPr/>
        </p:nvSpPr>
        <p:spPr bwMode="auto">
          <a:xfrm>
            <a:off x="2143125" y="2155825"/>
            <a:ext cx="42863"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2" name="Oval 31"/>
          <p:cNvSpPr>
            <a:spLocks noChangeArrowheads="1"/>
          </p:cNvSpPr>
          <p:nvPr/>
        </p:nvSpPr>
        <p:spPr bwMode="auto">
          <a:xfrm>
            <a:off x="2225675" y="21558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3" name="Oval 32"/>
          <p:cNvSpPr>
            <a:spLocks noChangeArrowheads="1"/>
          </p:cNvSpPr>
          <p:nvPr/>
        </p:nvSpPr>
        <p:spPr bwMode="auto">
          <a:xfrm>
            <a:off x="2124075" y="2239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4" name="Oval 33"/>
          <p:cNvSpPr>
            <a:spLocks noChangeArrowheads="1"/>
          </p:cNvSpPr>
          <p:nvPr/>
        </p:nvSpPr>
        <p:spPr bwMode="auto">
          <a:xfrm>
            <a:off x="2184400" y="21939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5" name="Oval 34"/>
          <p:cNvSpPr>
            <a:spLocks noChangeArrowheads="1"/>
          </p:cNvSpPr>
          <p:nvPr/>
        </p:nvSpPr>
        <p:spPr bwMode="auto">
          <a:xfrm>
            <a:off x="2062163" y="2351088"/>
            <a:ext cx="41275" cy="39687"/>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6" name="Oval 35"/>
          <p:cNvSpPr>
            <a:spLocks noChangeArrowheads="1"/>
          </p:cNvSpPr>
          <p:nvPr/>
        </p:nvSpPr>
        <p:spPr bwMode="auto">
          <a:xfrm>
            <a:off x="2062163"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7" name="Oval 36"/>
          <p:cNvSpPr>
            <a:spLocks noChangeArrowheads="1"/>
          </p:cNvSpPr>
          <p:nvPr/>
        </p:nvSpPr>
        <p:spPr bwMode="auto">
          <a:xfrm>
            <a:off x="2193925" y="23241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8" name="Oval 37"/>
          <p:cNvSpPr>
            <a:spLocks noChangeArrowheads="1"/>
          </p:cNvSpPr>
          <p:nvPr/>
        </p:nvSpPr>
        <p:spPr bwMode="auto">
          <a:xfrm>
            <a:off x="2346325" y="23415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6999" name="Freeform 38"/>
          <p:cNvSpPr>
            <a:spLocks/>
          </p:cNvSpPr>
          <p:nvPr/>
        </p:nvSpPr>
        <p:spPr bwMode="auto">
          <a:xfrm>
            <a:off x="5481638" y="2036763"/>
            <a:ext cx="1631950" cy="1217612"/>
          </a:xfrm>
          <a:custGeom>
            <a:avLst/>
            <a:gdLst>
              <a:gd name="T0" fmla="*/ 0 w 3082"/>
              <a:gd name="T1" fmla="*/ 2273 h 2302"/>
              <a:gd name="T2" fmla="*/ 21 w 3082"/>
              <a:gd name="T3" fmla="*/ 2302 h 2302"/>
              <a:gd name="T4" fmla="*/ 3082 w 3082"/>
              <a:gd name="T5" fmla="*/ 29 h 2302"/>
              <a:gd name="T6" fmla="*/ 3060 w 3082"/>
              <a:gd name="T7" fmla="*/ 0 h 2302"/>
              <a:gd name="T8" fmla="*/ 0 w 3082"/>
              <a:gd name="T9" fmla="*/ 2273 h 2302"/>
              <a:gd name="T10" fmla="*/ 0 60000 65536"/>
              <a:gd name="T11" fmla="*/ 0 60000 65536"/>
              <a:gd name="T12" fmla="*/ 0 60000 65536"/>
              <a:gd name="T13" fmla="*/ 0 60000 65536"/>
              <a:gd name="T14" fmla="*/ 0 60000 65536"/>
              <a:gd name="T15" fmla="*/ 0 w 3082"/>
              <a:gd name="T16" fmla="*/ 0 h 2302"/>
              <a:gd name="T17" fmla="*/ 3082 w 3082"/>
              <a:gd name="T18" fmla="*/ 2302 h 2302"/>
            </a:gdLst>
            <a:ahLst/>
            <a:cxnLst>
              <a:cxn ang="T10">
                <a:pos x="T0" y="T1"/>
              </a:cxn>
              <a:cxn ang="T11">
                <a:pos x="T2" y="T3"/>
              </a:cxn>
              <a:cxn ang="T12">
                <a:pos x="T4" y="T5"/>
              </a:cxn>
              <a:cxn ang="T13">
                <a:pos x="T6" y="T7"/>
              </a:cxn>
              <a:cxn ang="T14">
                <a:pos x="T8" y="T9"/>
              </a:cxn>
            </a:cxnLst>
            <a:rect l="T15" t="T16" r="T17" b="T18"/>
            <a:pathLst>
              <a:path w="3082" h="2302">
                <a:moveTo>
                  <a:pt x="0" y="2273"/>
                </a:moveTo>
                <a:lnTo>
                  <a:pt x="21" y="2302"/>
                </a:lnTo>
                <a:lnTo>
                  <a:pt x="3082" y="29"/>
                </a:lnTo>
                <a:lnTo>
                  <a:pt x="3060" y="0"/>
                </a:lnTo>
                <a:lnTo>
                  <a:pt x="0" y="227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0" name="Rectangle 39"/>
          <p:cNvSpPr>
            <a:spLocks noChangeArrowheads="1"/>
          </p:cNvSpPr>
          <p:nvPr/>
        </p:nvSpPr>
        <p:spPr bwMode="auto">
          <a:xfrm>
            <a:off x="5256213" y="1941513"/>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1" name="Rectangle 40"/>
          <p:cNvSpPr>
            <a:spLocks noChangeArrowheads="1"/>
          </p:cNvSpPr>
          <p:nvPr/>
        </p:nvSpPr>
        <p:spPr bwMode="auto">
          <a:xfrm>
            <a:off x="5264150" y="34147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2" name="Oval 41"/>
          <p:cNvSpPr>
            <a:spLocks noChangeArrowheads="1"/>
          </p:cNvSpPr>
          <p:nvPr/>
        </p:nvSpPr>
        <p:spPr bwMode="auto">
          <a:xfrm>
            <a:off x="5619750" y="32289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3" name="Oval 42"/>
          <p:cNvSpPr>
            <a:spLocks noChangeArrowheads="1"/>
          </p:cNvSpPr>
          <p:nvPr/>
        </p:nvSpPr>
        <p:spPr bwMode="auto">
          <a:xfrm>
            <a:off x="5568950" y="3070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4" name="Oval 43"/>
          <p:cNvSpPr>
            <a:spLocks noChangeArrowheads="1"/>
          </p:cNvSpPr>
          <p:nvPr/>
        </p:nvSpPr>
        <p:spPr bwMode="auto">
          <a:xfrm>
            <a:off x="5700713" y="2967038"/>
            <a:ext cx="39687"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5" name="Oval 44"/>
          <p:cNvSpPr>
            <a:spLocks noChangeArrowheads="1"/>
          </p:cNvSpPr>
          <p:nvPr/>
        </p:nvSpPr>
        <p:spPr bwMode="auto">
          <a:xfrm>
            <a:off x="5730875" y="31162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6" name="Oval 45"/>
          <p:cNvSpPr>
            <a:spLocks noChangeArrowheads="1"/>
          </p:cNvSpPr>
          <p:nvPr/>
        </p:nvSpPr>
        <p:spPr bwMode="auto">
          <a:xfrm>
            <a:off x="5740400" y="28733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7" name="Oval 46"/>
          <p:cNvSpPr>
            <a:spLocks noChangeArrowheads="1"/>
          </p:cNvSpPr>
          <p:nvPr/>
        </p:nvSpPr>
        <p:spPr bwMode="auto">
          <a:xfrm>
            <a:off x="5811838" y="28829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8" name="Oval 47"/>
          <p:cNvSpPr>
            <a:spLocks noChangeArrowheads="1"/>
          </p:cNvSpPr>
          <p:nvPr/>
        </p:nvSpPr>
        <p:spPr bwMode="auto">
          <a:xfrm>
            <a:off x="5730875" y="27622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09" name="Oval 48"/>
          <p:cNvSpPr>
            <a:spLocks noChangeArrowheads="1"/>
          </p:cNvSpPr>
          <p:nvPr/>
        </p:nvSpPr>
        <p:spPr bwMode="auto">
          <a:xfrm>
            <a:off x="5902325" y="27622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0" name="Oval 49"/>
          <p:cNvSpPr>
            <a:spLocks noChangeArrowheads="1"/>
          </p:cNvSpPr>
          <p:nvPr/>
        </p:nvSpPr>
        <p:spPr bwMode="auto">
          <a:xfrm>
            <a:off x="5892800" y="2659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1" name="Oval 50"/>
          <p:cNvSpPr>
            <a:spLocks noChangeArrowheads="1"/>
          </p:cNvSpPr>
          <p:nvPr/>
        </p:nvSpPr>
        <p:spPr bwMode="auto">
          <a:xfrm>
            <a:off x="5902325" y="26320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2" name="Oval 51"/>
          <p:cNvSpPr>
            <a:spLocks noChangeArrowheads="1"/>
          </p:cNvSpPr>
          <p:nvPr/>
        </p:nvSpPr>
        <p:spPr bwMode="auto">
          <a:xfrm>
            <a:off x="6013450" y="2678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3" name="Oval 52"/>
          <p:cNvSpPr>
            <a:spLocks noChangeArrowheads="1"/>
          </p:cNvSpPr>
          <p:nvPr/>
        </p:nvSpPr>
        <p:spPr bwMode="auto">
          <a:xfrm>
            <a:off x="5811838" y="2557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4" name="Oval 53"/>
          <p:cNvSpPr>
            <a:spLocks noChangeArrowheads="1"/>
          </p:cNvSpPr>
          <p:nvPr/>
        </p:nvSpPr>
        <p:spPr bwMode="auto">
          <a:xfrm>
            <a:off x="5932488" y="2557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5" name="Oval 54"/>
          <p:cNvSpPr>
            <a:spLocks noChangeArrowheads="1"/>
          </p:cNvSpPr>
          <p:nvPr/>
        </p:nvSpPr>
        <p:spPr bwMode="auto">
          <a:xfrm>
            <a:off x="6024563" y="2565400"/>
            <a:ext cx="39687"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6" name="Oval 55"/>
          <p:cNvSpPr>
            <a:spLocks noChangeArrowheads="1"/>
          </p:cNvSpPr>
          <p:nvPr/>
        </p:nvSpPr>
        <p:spPr bwMode="auto">
          <a:xfrm>
            <a:off x="5943600" y="244475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7" name="Oval 56"/>
          <p:cNvSpPr>
            <a:spLocks noChangeArrowheads="1"/>
          </p:cNvSpPr>
          <p:nvPr/>
        </p:nvSpPr>
        <p:spPr bwMode="auto">
          <a:xfrm>
            <a:off x="6064250" y="24907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8" name="Oval 57"/>
          <p:cNvSpPr>
            <a:spLocks noChangeArrowheads="1"/>
          </p:cNvSpPr>
          <p:nvPr/>
        </p:nvSpPr>
        <p:spPr bwMode="auto">
          <a:xfrm>
            <a:off x="6094413" y="23606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19" name="Oval 58"/>
          <p:cNvSpPr>
            <a:spLocks noChangeArrowheads="1"/>
          </p:cNvSpPr>
          <p:nvPr/>
        </p:nvSpPr>
        <p:spPr bwMode="auto">
          <a:xfrm>
            <a:off x="6176963" y="24352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0" name="Oval 59"/>
          <p:cNvSpPr>
            <a:spLocks noChangeArrowheads="1"/>
          </p:cNvSpPr>
          <p:nvPr/>
        </p:nvSpPr>
        <p:spPr bwMode="auto">
          <a:xfrm>
            <a:off x="6013450" y="23241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1" name="Oval 60"/>
          <p:cNvSpPr>
            <a:spLocks noChangeArrowheads="1"/>
          </p:cNvSpPr>
          <p:nvPr/>
        </p:nvSpPr>
        <p:spPr bwMode="auto">
          <a:xfrm>
            <a:off x="6186488" y="23606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2" name="Oval 61"/>
          <p:cNvSpPr>
            <a:spLocks noChangeArrowheads="1"/>
          </p:cNvSpPr>
          <p:nvPr/>
        </p:nvSpPr>
        <p:spPr bwMode="auto">
          <a:xfrm>
            <a:off x="6145213" y="2286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3" name="Oval 62"/>
          <p:cNvSpPr>
            <a:spLocks noChangeArrowheads="1"/>
          </p:cNvSpPr>
          <p:nvPr/>
        </p:nvSpPr>
        <p:spPr bwMode="auto">
          <a:xfrm>
            <a:off x="6297613" y="2398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4" name="Oval 63"/>
          <p:cNvSpPr>
            <a:spLocks noChangeArrowheads="1"/>
          </p:cNvSpPr>
          <p:nvPr/>
        </p:nvSpPr>
        <p:spPr bwMode="auto">
          <a:xfrm>
            <a:off x="6267450"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5" name="Oval 64"/>
          <p:cNvSpPr>
            <a:spLocks noChangeArrowheads="1"/>
          </p:cNvSpPr>
          <p:nvPr/>
        </p:nvSpPr>
        <p:spPr bwMode="auto">
          <a:xfrm>
            <a:off x="6297613" y="22955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6" name="Oval 65"/>
          <p:cNvSpPr>
            <a:spLocks noChangeArrowheads="1"/>
          </p:cNvSpPr>
          <p:nvPr/>
        </p:nvSpPr>
        <p:spPr bwMode="auto">
          <a:xfrm>
            <a:off x="6418263" y="22494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7" name="Oval 66"/>
          <p:cNvSpPr>
            <a:spLocks noChangeArrowheads="1"/>
          </p:cNvSpPr>
          <p:nvPr/>
        </p:nvSpPr>
        <p:spPr bwMode="auto">
          <a:xfrm>
            <a:off x="6388100" y="21828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8" name="Oval 67"/>
          <p:cNvSpPr>
            <a:spLocks noChangeArrowheads="1"/>
          </p:cNvSpPr>
          <p:nvPr/>
        </p:nvSpPr>
        <p:spPr bwMode="auto">
          <a:xfrm>
            <a:off x="6418263" y="23145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29" name="Oval 68"/>
          <p:cNvSpPr>
            <a:spLocks noChangeArrowheads="1"/>
          </p:cNvSpPr>
          <p:nvPr/>
        </p:nvSpPr>
        <p:spPr bwMode="auto">
          <a:xfrm>
            <a:off x="6510338" y="22018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0" name="Oval 69"/>
          <p:cNvSpPr>
            <a:spLocks noChangeArrowheads="1"/>
          </p:cNvSpPr>
          <p:nvPr/>
        </p:nvSpPr>
        <p:spPr bwMode="auto">
          <a:xfrm>
            <a:off x="6510338" y="22764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1" name="Oval 70"/>
          <p:cNvSpPr>
            <a:spLocks noChangeArrowheads="1"/>
          </p:cNvSpPr>
          <p:nvPr/>
        </p:nvSpPr>
        <p:spPr bwMode="auto">
          <a:xfrm>
            <a:off x="6510338"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2" name="Oval 71"/>
          <p:cNvSpPr>
            <a:spLocks noChangeArrowheads="1"/>
          </p:cNvSpPr>
          <p:nvPr/>
        </p:nvSpPr>
        <p:spPr bwMode="auto">
          <a:xfrm>
            <a:off x="6621463" y="2286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3" name="Oval 72"/>
          <p:cNvSpPr>
            <a:spLocks noChangeArrowheads="1"/>
          </p:cNvSpPr>
          <p:nvPr/>
        </p:nvSpPr>
        <p:spPr bwMode="auto">
          <a:xfrm>
            <a:off x="6621463" y="22018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4" name="Oval 73"/>
          <p:cNvSpPr>
            <a:spLocks noChangeArrowheads="1"/>
          </p:cNvSpPr>
          <p:nvPr/>
        </p:nvSpPr>
        <p:spPr bwMode="auto">
          <a:xfrm>
            <a:off x="6702425"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5" name="Oval 74"/>
          <p:cNvSpPr>
            <a:spLocks noChangeArrowheads="1"/>
          </p:cNvSpPr>
          <p:nvPr/>
        </p:nvSpPr>
        <p:spPr bwMode="auto">
          <a:xfrm>
            <a:off x="6702425" y="2257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6" name="Oval 75"/>
          <p:cNvSpPr>
            <a:spLocks noChangeArrowheads="1"/>
          </p:cNvSpPr>
          <p:nvPr/>
        </p:nvSpPr>
        <p:spPr bwMode="auto">
          <a:xfrm>
            <a:off x="6792913" y="21193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7" name="Oval 76"/>
          <p:cNvSpPr>
            <a:spLocks noChangeArrowheads="1"/>
          </p:cNvSpPr>
          <p:nvPr/>
        </p:nvSpPr>
        <p:spPr bwMode="auto">
          <a:xfrm>
            <a:off x="6873875" y="2239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8" name="Oval 77"/>
          <p:cNvSpPr>
            <a:spLocks noChangeArrowheads="1"/>
          </p:cNvSpPr>
          <p:nvPr/>
        </p:nvSpPr>
        <p:spPr bwMode="auto">
          <a:xfrm>
            <a:off x="6905625" y="2136775"/>
            <a:ext cx="39688"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39" name="Oval 78"/>
          <p:cNvSpPr>
            <a:spLocks noChangeArrowheads="1"/>
          </p:cNvSpPr>
          <p:nvPr/>
        </p:nvSpPr>
        <p:spPr bwMode="auto">
          <a:xfrm>
            <a:off x="6783388" y="21748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0" name="Oval 79"/>
          <p:cNvSpPr>
            <a:spLocks noChangeArrowheads="1"/>
          </p:cNvSpPr>
          <p:nvPr/>
        </p:nvSpPr>
        <p:spPr bwMode="auto">
          <a:xfrm>
            <a:off x="6954838" y="22113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1" name="Oval 80"/>
          <p:cNvSpPr>
            <a:spLocks noChangeArrowheads="1"/>
          </p:cNvSpPr>
          <p:nvPr/>
        </p:nvSpPr>
        <p:spPr bwMode="auto">
          <a:xfrm>
            <a:off x="6905625" y="2043113"/>
            <a:ext cx="39688"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2" name="Oval 81"/>
          <p:cNvSpPr>
            <a:spLocks noChangeArrowheads="1"/>
          </p:cNvSpPr>
          <p:nvPr/>
        </p:nvSpPr>
        <p:spPr bwMode="auto">
          <a:xfrm>
            <a:off x="6186488" y="25384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3" name="Oval 82"/>
          <p:cNvSpPr>
            <a:spLocks noChangeArrowheads="1"/>
          </p:cNvSpPr>
          <p:nvPr/>
        </p:nvSpPr>
        <p:spPr bwMode="auto">
          <a:xfrm>
            <a:off x="7026275" y="21367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4" name="Oval 83"/>
          <p:cNvSpPr>
            <a:spLocks noChangeArrowheads="1"/>
          </p:cNvSpPr>
          <p:nvPr/>
        </p:nvSpPr>
        <p:spPr bwMode="auto">
          <a:xfrm>
            <a:off x="7107238" y="22209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5" name="Oval 84"/>
          <p:cNvSpPr>
            <a:spLocks noChangeArrowheads="1"/>
          </p:cNvSpPr>
          <p:nvPr/>
        </p:nvSpPr>
        <p:spPr bwMode="auto">
          <a:xfrm>
            <a:off x="5659438" y="29210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46" name="Rectangle 85"/>
          <p:cNvSpPr>
            <a:spLocks noChangeArrowheads="1"/>
          </p:cNvSpPr>
          <p:nvPr/>
        </p:nvSpPr>
        <p:spPr bwMode="auto">
          <a:xfrm>
            <a:off x="609600" y="4003675"/>
            <a:ext cx="8001000" cy="361950"/>
          </a:xfrm>
          <a:prstGeom prst="rect">
            <a:avLst/>
          </a:prstGeom>
          <a:solidFill>
            <a:srgbClr val="A50021"/>
          </a:solidFill>
          <a:ln w="9525">
            <a:noFill/>
            <a:miter lim="800000"/>
            <a:headEnd/>
            <a:tailEnd/>
          </a:ln>
        </p:spPr>
        <p:txBody>
          <a:bodyPr anchor="ctr"/>
          <a:lstStyle/>
          <a:p>
            <a:pPr algn="ctr" eaLnBrk="0" fontAlgn="base" hangingPunct="0">
              <a:spcBef>
                <a:spcPct val="0"/>
              </a:spcBef>
              <a:spcAft>
                <a:spcPct val="0"/>
              </a:spcAft>
            </a:pPr>
            <a:r>
              <a:rPr lang="cs-CZ" b="1">
                <a:solidFill>
                  <a:prstClr val="white"/>
                </a:solidFill>
                <a:latin typeface="Arial" pitchFamily="34" charset="0"/>
                <a:cs typeface="Arial" pitchFamily="34" charset="0"/>
              </a:rPr>
              <a:t>Problém velikosti vzorku</a:t>
            </a:r>
          </a:p>
        </p:txBody>
      </p:sp>
      <p:sp>
        <p:nvSpPr>
          <p:cNvPr id="297047" name="Text Box 86"/>
          <p:cNvSpPr txBox="1">
            <a:spLocks noChangeArrowheads="1"/>
          </p:cNvSpPr>
          <p:nvPr/>
        </p:nvSpPr>
        <p:spPr bwMode="auto">
          <a:xfrm>
            <a:off x="304800" y="4581525"/>
            <a:ext cx="152400" cy="274638"/>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7048" name="Text Box 87"/>
          <p:cNvSpPr txBox="1">
            <a:spLocks noChangeArrowheads="1"/>
          </p:cNvSpPr>
          <p:nvPr/>
        </p:nvSpPr>
        <p:spPr bwMode="auto">
          <a:xfrm>
            <a:off x="2598738" y="6278563"/>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7049" name="Text Box 88"/>
          <p:cNvSpPr txBox="1">
            <a:spLocks noChangeArrowheads="1"/>
          </p:cNvSpPr>
          <p:nvPr/>
        </p:nvSpPr>
        <p:spPr bwMode="auto">
          <a:xfrm>
            <a:off x="4953000" y="46243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Y</a:t>
            </a:r>
          </a:p>
        </p:txBody>
      </p:sp>
      <p:sp>
        <p:nvSpPr>
          <p:cNvPr id="297050" name="Text Box 89"/>
          <p:cNvSpPr txBox="1">
            <a:spLocks noChangeArrowheads="1"/>
          </p:cNvSpPr>
          <p:nvPr/>
        </p:nvSpPr>
        <p:spPr bwMode="auto">
          <a:xfrm>
            <a:off x="7315200" y="6262688"/>
            <a:ext cx="152400" cy="274637"/>
          </a:xfrm>
          <a:prstGeom prst="rect">
            <a:avLst/>
          </a:prstGeom>
          <a:noFill/>
          <a:ln w="9525">
            <a:noFill/>
            <a:miter lim="800000"/>
            <a:headEnd/>
            <a:tailEnd/>
          </a:ln>
        </p:spPr>
        <p:txBody>
          <a:bodyPr wrap="none" lIns="0" tIns="0" rIns="0" bIns="0">
            <a:spAutoFit/>
          </a:bodyPr>
          <a:lstStyle/>
          <a:p>
            <a:pPr algn="ctr" fontAlgn="base">
              <a:spcBef>
                <a:spcPct val="50000"/>
              </a:spcBef>
              <a:spcAft>
                <a:spcPct val="0"/>
              </a:spcAft>
            </a:pPr>
            <a:r>
              <a:rPr lang="cs-CZ" b="1">
                <a:solidFill>
                  <a:srgbClr val="000000"/>
                </a:solidFill>
                <a:latin typeface="Arial" pitchFamily="34" charset="0"/>
                <a:cs typeface="Arial" pitchFamily="34" charset="0"/>
              </a:rPr>
              <a:t>X</a:t>
            </a:r>
          </a:p>
        </p:txBody>
      </p:sp>
      <p:sp>
        <p:nvSpPr>
          <p:cNvPr id="297051" name="Rectangle 90"/>
          <p:cNvSpPr>
            <a:spLocks noChangeArrowheads="1"/>
          </p:cNvSpPr>
          <p:nvPr/>
        </p:nvSpPr>
        <p:spPr bwMode="auto">
          <a:xfrm>
            <a:off x="2674938" y="5410200"/>
            <a:ext cx="1438275" cy="53340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0,891</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0,214)</a:t>
            </a:r>
          </a:p>
        </p:txBody>
      </p:sp>
      <p:sp>
        <p:nvSpPr>
          <p:cNvPr id="297052" name="Rectangle 91"/>
          <p:cNvSpPr>
            <a:spLocks noChangeArrowheads="1"/>
          </p:cNvSpPr>
          <p:nvPr/>
        </p:nvSpPr>
        <p:spPr bwMode="auto">
          <a:xfrm>
            <a:off x="7143750" y="4495800"/>
            <a:ext cx="1438275" cy="552450"/>
          </a:xfrm>
          <a:prstGeom prst="rect">
            <a:avLst/>
          </a:prstGeom>
          <a:solidFill>
            <a:srgbClr val="FFFFCC"/>
          </a:solidFill>
          <a:ln w="9525">
            <a:solidFill>
              <a:schemeClr val="tx1"/>
            </a:solidFill>
            <a:miter lim="800000"/>
            <a:headEnd/>
            <a:tailEnd/>
          </a:ln>
        </p:spPr>
        <p:txBody>
          <a:bodyPr anchor="ctr"/>
          <a:lstStyle/>
          <a:p>
            <a:pPr algn="ctr" eaLnBrk="0" fontAlgn="base" hangingPunct="0">
              <a:spcBef>
                <a:spcPct val="0"/>
              </a:spcBef>
              <a:spcAft>
                <a:spcPct val="0"/>
              </a:spcAft>
            </a:pPr>
            <a:r>
              <a:rPr lang="cs-CZ" sz="1400" b="1">
                <a:solidFill>
                  <a:prstClr val="black"/>
                </a:solidFill>
                <a:latin typeface="Arial" pitchFamily="34" charset="0"/>
                <a:cs typeface="Arial" pitchFamily="34" charset="0"/>
              </a:rPr>
              <a:t>r = 0,212</a:t>
            </a:r>
          </a:p>
          <a:p>
            <a:pPr algn="ctr" eaLnBrk="0" fontAlgn="base" hangingPunct="0">
              <a:spcBef>
                <a:spcPct val="0"/>
              </a:spcBef>
              <a:spcAft>
                <a:spcPct val="0"/>
              </a:spcAft>
            </a:pPr>
            <a:r>
              <a:rPr lang="cs-CZ" sz="1400" b="1">
                <a:solidFill>
                  <a:prstClr val="black"/>
                </a:solidFill>
                <a:latin typeface="Arial" pitchFamily="34" charset="0"/>
                <a:cs typeface="Arial" pitchFamily="34" charset="0"/>
              </a:rPr>
              <a:t>(p &lt; 0,008)</a:t>
            </a:r>
          </a:p>
        </p:txBody>
      </p:sp>
      <p:sp>
        <p:nvSpPr>
          <p:cNvPr id="297053" name="Freeform 92"/>
          <p:cNvSpPr>
            <a:spLocks/>
          </p:cNvSpPr>
          <p:nvPr/>
        </p:nvSpPr>
        <p:spPr bwMode="auto">
          <a:xfrm>
            <a:off x="825500" y="4852988"/>
            <a:ext cx="1630363" cy="1219200"/>
          </a:xfrm>
          <a:custGeom>
            <a:avLst/>
            <a:gdLst>
              <a:gd name="T0" fmla="*/ 0 w 3082"/>
              <a:gd name="T1" fmla="*/ 2273 h 2302"/>
              <a:gd name="T2" fmla="*/ 22 w 3082"/>
              <a:gd name="T3" fmla="*/ 2302 h 2302"/>
              <a:gd name="T4" fmla="*/ 3082 w 3082"/>
              <a:gd name="T5" fmla="*/ 29 h 2302"/>
              <a:gd name="T6" fmla="*/ 3061 w 3082"/>
              <a:gd name="T7" fmla="*/ 0 h 2302"/>
              <a:gd name="T8" fmla="*/ 0 w 3082"/>
              <a:gd name="T9" fmla="*/ 2273 h 2302"/>
              <a:gd name="T10" fmla="*/ 0 60000 65536"/>
              <a:gd name="T11" fmla="*/ 0 60000 65536"/>
              <a:gd name="T12" fmla="*/ 0 60000 65536"/>
              <a:gd name="T13" fmla="*/ 0 60000 65536"/>
              <a:gd name="T14" fmla="*/ 0 60000 65536"/>
              <a:gd name="T15" fmla="*/ 0 w 3082"/>
              <a:gd name="T16" fmla="*/ 0 h 2302"/>
              <a:gd name="T17" fmla="*/ 3082 w 3082"/>
              <a:gd name="T18" fmla="*/ 2302 h 2302"/>
            </a:gdLst>
            <a:ahLst/>
            <a:cxnLst>
              <a:cxn ang="T10">
                <a:pos x="T0" y="T1"/>
              </a:cxn>
              <a:cxn ang="T11">
                <a:pos x="T2" y="T3"/>
              </a:cxn>
              <a:cxn ang="T12">
                <a:pos x="T4" y="T5"/>
              </a:cxn>
              <a:cxn ang="T13">
                <a:pos x="T6" y="T7"/>
              </a:cxn>
              <a:cxn ang="T14">
                <a:pos x="T8" y="T9"/>
              </a:cxn>
            </a:cxnLst>
            <a:rect l="T15" t="T16" r="T17" b="T18"/>
            <a:pathLst>
              <a:path w="3082" h="2302">
                <a:moveTo>
                  <a:pt x="0" y="2273"/>
                </a:moveTo>
                <a:lnTo>
                  <a:pt x="22" y="2302"/>
                </a:lnTo>
                <a:lnTo>
                  <a:pt x="3082" y="29"/>
                </a:lnTo>
                <a:lnTo>
                  <a:pt x="3061" y="0"/>
                </a:lnTo>
                <a:lnTo>
                  <a:pt x="0" y="227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4" name="Rectangle 93"/>
          <p:cNvSpPr>
            <a:spLocks noChangeArrowheads="1"/>
          </p:cNvSpPr>
          <p:nvPr/>
        </p:nvSpPr>
        <p:spPr bwMode="auto">
          <a:xfrm>
            <a:off x="609600" y="4757738"/>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5" name="Rectangle 94"/>
          <p:cNvSpPr>
            <a:spLocks noChangeArrowheads="1"/>
          </p:cNvSpPr>
          <p:nvPr/>
        </p:nvSpPr>
        <p:spPr bwMode="auto">
          <a:xfrm>
            <a:off x="617538" y="6223000"/>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6" name="Oval 95"/>
          <p:cNvSpPr>
            <a:spLocks noChangeArrowheads="1"/>
          </p:cNvSpPr>
          <p:nvPr/>
        </p:nvSpPr>
        <p:spPr bwMode="auto">
          <a:xfrm>
            <a:off x="982663" y="59991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7" name="Oval 96"/>
          <p:cNvSpPr>
            <a:spLocks noChangeArrowheads="1"/>
          </p:cNvSpPr>
          <p:nvPr/>
        </p:nvSpPr>
        <p:spPr bwMode="auto">
          <a:xfrm>
            <a:off x="992188" y="58404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8" name="Oval 97"/>
          <p:cNvSpPr>
            <a:spLocks noChangeArrowheads="1"/>
          </p:cNvSpPr>
          <p:nvPr/>
        </p:nvSpPr>
        <p:spPr bwMode="auto">
          <a:xfrm>
            <a:off x="1235075" y="5811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59" name="Oval 98"/>
          <p:cNvSpPr>
            <a:spLocks noChangeArrowheads="1"/>
          </p:cNvSpPr>
          <p:nvPr/>
        </p:nvSpPr>
        <p:spPr bwMode="auto">
          <a:xfrm>
            <a:off x="1447800"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0" name="Oval 99"/>
          <p:cNvSpPr>
            <a:spLocks noChangeArrowheads="1"/>
          </p:cNvSpPr>
          <p:nvPr/>
        </p:nvSpPr>
        <p:spPr bwMode="auto">
          <a:xfrm>
            <a:off x="1649413" y="5354638"/>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1" name="Oval 100"/>
          <p:cNvSpPr>
            <a:spLocks noChangeArrowheads="1"/>
          </p:cNvSpPr>
          <p:nvPr/>
        </p:nvSpPr>
        <p:spPr bwMode="auto">
          <a:xfrm>
            <a:off x="1873250" y="5337175"/>
            <a:ext cx="41275" cy="36513"/>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2" name="Oval 101"/>
          <p:cNvSpPr>
            <a:spLocks noChangeArrowheads="1"/>
          </p:cNvSpPr>
          <p:nvPr/>
        </p:nvSpPr>
        <p:spPr bwMode="auto">
          <a:xfrm>
            <a:off x="2155825" y="5019675"/>
            <a:ext cx="42863"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3" name="Oval 102"/>
          <p:cNvSpPr>
            <a:spLocks noChangeArrowheads="1"/>
          </p:cNvSpPr>
          <p:nvPr/>
        </p:nvSpPr>
        <p:spPr bwMode="auto">
          <a:xfrm>
            <a:off x="2398713" y="4964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4" name="Rectangle 103"/>
          <p:cNvSpPr>
            <a:spLocks noChangeArrowheads="1"/>
          </p:cNvSpPr>
          <p:nvPr/>
        </p:nvSpPr>
        <p:spPr bwMode="auto">
          <a:xfrm>
            <a:off x="5281613" y="4730750"/>
            <a:ext cx="19050" cy="147320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5" name="Rectangle 104"/>
          <p:cNvSpPr>
            <a:spLocks noChangeArrowheads="1"/>
          </p:cNvSpPr>
          <p:nvPr/>
        </p:nvSpPr>
        <p:spPr bwMode="auto">
          <a:xfrm>
            <a:off x="5289550" y="6196013"/>
            <a:ext cx="1974850" cy="19050"/>
          </a:xfrm>
          <a:prstGeom prst="rect">
            <a:avLst/>
          </a:prstGeom>
          <a:solidFill>
            <a:srgbClr val="000000"/>
          </a:solidFill>
          <a:ln w="19050">
            <a:solidFill>
              <a:srgbClr val="000000"/>
            </a:solidFill>
            <a:miter lim="800000"/>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6" name="Freeform 105"/>
          <p:cNvSpPr>
            <a:spLocks/>
          </p:cNvSpPr>
          <p:nvPr/>
        </p:nvSpPr>
        <p:spPr bwMode="auto">
          <a:xfrm>
            <a:off x="5683250" y="5524500"/>
            <a:ext cx="1795463" cy="400050"/>
          </a:xfrm>
          <a:custGeom>
            <a:avLst/>
            <a:gdLst>
              <a:gd name="T0" fmla="*/ 0 w 3394"/>
              <a:gd name="T1" fmla="*/ 723 h 758"/>
              <a:gd name="T2" fmla="*/ 8 w 3394"/>
              <a:gd name="T3" fmla="*/ 758 h 758"/>
              <a:gd name="T4" fmla="*/ 3394 w 3394"/>
              <a:gd name="T5" fmla="*/ 35 h 758"/>
              <a:gd name="T6" fmla="*/ 3386 w 3394"/>
              <a:gd name="T7" fmla="*/ 0 h 758"/>
              <a:gd name="T8" fmla="*/ 0 w 3394"/>
              <a:gd name="T9" fmla="*/ 723 h 758"/>
              <a:gd name="T10" fmla="*/ 0 60000 65536"/>
              <a:gd name="T11" fmla="*/ 0 60000 65536"/>
              <a:gd name="T12" fmla="*/ 0 60000 65536"/>
              <a:gd name="T13" fmla="*/ 0 60000 65536"/>
              <a:gd name="T14" fmla="*/ 0 60000 65536"/>
              <a:gd name="T15" fmla="*/ 0 w 3394"/>
              <a:gd name="T16" fmla="*/ 0 h 758"/>
              <a:gd name="T17" fmla="*/ 3394 w 3394"/>
              <a:gd name="T18" fmla="*/ 758 h 758"/>
            </a:gdLst>
            <a:ahLst/>
            <a:cxnLst>
              <a:cxn ang="T10">
                <a:pos x="T0" y="T1"/>
              </a:cxn>
              <a:cxn ang="T11">
                <a:pos x="T2" y="T3"/>
              </a:cxn>
              <a:cxn ang="T12">
                <a:pos x="T4" y="T5"/>
              </a:cxn>
              <a:cxn ang="T13">
                <a:pos x="T6" y="T7"/>
              </a:cxn>
              <a:cxn ang="T14">
                <a:pos x="T8" y="T9"/>
              </a:cxn>
            </a:cxnLst>
            <a:rect l="T15" t="T16" r="T17" b="T18"/>
            <a:pathLst>
              <a:path w="3394" h="758">
                <a:moveTo>
                  <a:pt x="0" y="723"/>
                </a:moveTo>
                <a:lnTo>
                  <a:pt x="8" y="758"/>
                </a:lnTo>
                <a:lnTo>
                  <a:pt x="3394" y="35"/>
                </a:lnTo>
                <a:lnTo>
                  <a:pt x="3386" y="0"/>
                </a:lnTo>
                <a:lnTo>
                  <a:pt x="0" y="723"/>
                </a:lnTo>
                <a:close/>
              </a:path>
            </a:pathLst>
          </a:custGeom>
          <a:solidFill>
            <a:srgbClr val="000000"/>
          </a:solidFill>
          <a:ln w="19050" cmpd="sng">
            <a:solidFill>
              <a:srgbClr val="FF99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7" name="Oval 106"/>
          <p:cNvSpPr>
            <a:spLocks noChangeArrowheads="1"/>
          </p:cNvSpPr>
          <p:nvPr/>
        </p:nvSpPr>
        <p:spPr bwMode="auto">
          <a:xfrm>
            <a:off x="6221413" y="5580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8" name="Oval 107"/>
          <p:cNvSpPr>
            <a:spLocks noChangeArrowheads="1"/>
          </p:cNvSpPr>
          <p:nvPr/>
        </p:nvSpPr>
        <p:spPr bwMode="auto">
          <a:xfrm>
            <a:off x="5805488" y="5683250"/>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69" name="Oval 108"/>
          <p:cNvSpPr>
            <a:spLocks noChangeArrowheads="1"/>
          </p:cNvSpPr>
          <p:nvPr/>
        </p:nvSpPr>
        <p:spPr bwMode="auto">
          <a:xfrm>
            <a:off x="6119813" y="60467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0" name="Oval 109"/>
          <p:cNvSpPr>
            <a:spLocks noChangeArrowheads="1"/>
          </p:cNvSpPr>
          <p:nvPr/>
        </p:nvSpPr>
        <p:spPr bwMode="auto">
          <a:xfrm>
            <a:off x="6018213" y="5943600"/>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1" name="Oval 110"/>
          <p:cNvSpPr>
            <a:spLocks noChangeArrowheads="1"/>
          </p:cNvSpPr>
          <p:nvPr/>
        </p:nvSpPr>
        <p:spPr bwMode="auto">
          <a:xfrm>
            <a:off x="6484938" y="56737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2" name="Oval 111"/>
          <p:cNvSpPr>
            <a:spLocks noChangeArrowheads="1"/>
          </p:cNvSpPr>
          <p:nvPr/>
        </p:nvSpPr>
        <p:spPr bwMode="auto">
          <a:xfrm>
            <a:off x="6443663" y="5907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3" name="Oval 112"/>
          <p:cNvSpPr>
            <a:spLocks noChangeArrowheads="1"/>
          </p:cNvSpPr>
          <p:nvPr/>
        </p:nvSpPr>
        <p:spPr bwMode="auto">
          <a:xfrm>
            <a:off x="6818313" y="57753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4" name="Oval 113"/>
          <p:cNvSpPr>
            <a:spLocks noChangeArrowheads="1"/>
          </p:cNvSpPr>
          <p:nvPr/>
        </p:nvSpPr>
        <p:spPr bwMode="auto">
          <a:xfrm>
            <a:off x="5573713" y="59070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5" name="Oval 114"/>
          <p:cNvSpPr>
            <a:spLocks noChangeArrowheads="1"/>
          </p:cNvSpPr>
          <p:nvPr/>
        </p:nvSpPr>
        <p:spPr bwMode="auto">
          <a:xfrm>
            <a:off x="5715000" y="60086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6" name="Oval 115"/>
          <p:cNvSpPr>
            <a:spLocks noChangeArrowheads="1"/>
          </p:cNvSpPr>
          <p:nvPr/>
        </p:nvSpPr>
        <p:spPr bwMode="auto">
          <a:xfrm>
            <a:off x="5957888" y="59991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7" name="Oval 116"/>
          <p:cNvSpPr>
            <a:spLocks noChangeArrowheads="1"/>
          </p:cNvSpPr>
          <p:nvPr/>
        </p:nvSpPr>
        <p:spPr bwMode="auto">
          <a:xfrm>
            <a:off x="5837238" y="58039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8" name="Oval 117"/>
          <p:cNvSpPr>
            <a:spLocks noChangeArrowheads="1"/>
          </p:cNvSpPr>
          <p:nvPr/>
        </p:nvSpPr>
        <p:spPr bwMode="auto">
          <a:xfrm>
            <a:off x="5999163" y="57658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79" name="Oval 118"/>
          <p:cNvSpPr>
            <a:spLocks noChangeArrowheads="1"/>
          </p:cNvSpPr>
          <p:nvPr/>
        </p:nvSpPr>
        <p:spPr bwMode="auto">
          <a:xfrm>
            <a:off x="6140450" y="56911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0" name="Oval 119"/>
          <p:cNvSpPr>
            <a:spLocks noChangeArrowheads="1"/>
          </p:cNvSpPr>
          <p:nvPr/>
        </p:nvSpPr>
        <p:spPr bwMode="auto">
          <a:xfrm>
            <a:off x="5927725" y="57292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1" name="Oval 120"/>
          <p:cNvSpPr>
            <a:spLocks noChangeArrowheads="1"/>
          </p:cNvSpPr>
          <p:nvPr/>
        </p:nvSpPr>
        <p:spPr bwMode="auto">
          <a:xfrm>
            <a:off x="6119813" y="59721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2" name="Oval 121"/>
          <p:cNvSpPr>
            <a:spLocks noChangeArrowheads="1"/>
          </p:cNvSpPr>
          <p:nvPr/>
        </p:nvSpPr>
        <p:spPr bwMode="auto">
          <a:xfrm>
            <a:off x="6202363" y="57753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3" name="Oval 122"/>
          <p:cNvSpPr>
            <a:spLocks noChangeArrowheads="1"/>
          </p:cNvSpPr>
          <p:nvPr/>
        </p:nvSpPr>
        <p:spPr bwMode="auto">
          <a:xfrm>
            <a:off x="6323013" y="56642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4" name="Oval 123"/>
          <p:cNvSpPr>
            <a:spLocks noChangeArrowheads="1"/>
          </p:cNvSpPr>
          <p:nvPr/>
        </p:nvSpPr>
        <p:spPr bwMode="auto">
          <a:xfrm>
            <a:off x="6281738" y="5813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5" name="Oval 124"/>
          <p:cNvSpPr>
            <a:spLocks noChangeArrowheads="1"/>
          </p:cNvSpPr>
          <p:nvPr/>
        </p:nvSpPr>
        <p:spPr bwMode="auto">
          <a:xfrm>
            <a:off x="6373813"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6" name="Oval 125"/>
          <p:cNvSpPr>
            <a:spLocks noChangeArrowheads="1"/>
          </p:cNvSpPr>
          <p:nvPr/>
        </p:nvSpPr>
        <p:spPr bwMode="auto">
          <a:xfrm>
            <a:off x="6535738"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7" name="Oval 126"/>
          <p:cNvSpPr>
            <a:spLocks noChangeArrowheads="1"/>
          </p:cNvSpPr>
          <p:nvPr/>
        </p:nvSpPr>
        <p:spPr bwMode="auto">
          <a:xfrm>
            <a:off x="6910388"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8" name="Oval 127"/>
          <p:cNvSpPr>
            <a:spLocks noChangeArrowheads="1"/>
          </p:cNvSpPr>
          <p:nvPr/>
        </p:nvSpPr>
        <p:spPr bwMode="auto">
          <a:xfrm>
            <a:off x="6748463" y="55800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89" name="Oval 128"/>
          <p:cNvSpPr>
            <a:spLocks noChangeArrowheads="1"/>
          </p:cNvSpPr>
          <p:nvPr/>
        </p:nvSpPr>
        <p:spPr bwMode="auto">
          <a:xfrm>
            <a:off x="6778625" y="57388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0" name="Oval 129"/>
          <p:cNvSpPr>
            <a:spLocks noChangeArrowheads="1"/>
          </p:cNvSpPr>
          <p:nvPr/>
        </p:nvSpPr>
        <p:spPr bwMode="auto">
          <a:xfrm>
            <a:off x="6686550" y="57943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1" name="Oval 130"/>
          <p:cNvSpPr>
            <a:spLocks noChangeArrowheads="1"/>
          </p:cNvSpPr>
          <p:nvPr/>
        </p:nvSpPr>
        <p:spPr bwMode="auto">
          <a:xfrm>
            <a:off x="6616700"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2" name="Oval 131"/>
          <p:cNvSpPr>
            <a:spLocks noChangeArrowheads="1"/>
          </p:cNvSpPr>
          <p:nvPr/>
        </p:nvSpPr>
        <p:spPr bwMode="auto">
          <a:xfrm>
            <a:off x="6665913" y="5775325"/>
            <a:ext cx="42862"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3" name="Oval 132"/>
          <p:cNvSpPr>
            <a:spLocks noChangeArrowheads="1"/>
          </p:cNvSpPr>
          <p:nvPr/>
        </p:nvSpPr>
        <p:spPr bwMode="auto">
          <a:xfrm>
            <a:off x="6373813" y="58689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4" name="Oval 133"/>
          <p:cNvSpPr>
            <a:spLocks noChangeArrowheads="1"/>
          </p:cNvSpPr>
          <p:nvPr/>
        </p:nvSpPr>
        <p:spPr bwMode="auto">
          <a:xfrm>
            <a:off x="6565900" y="5859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5" name="Oval 134"/>
          <p:cNvSpPr>
            <a:spLocks noChangeArrowheads="1"/>
          </p:cNvSpPr>
          <p:nvPr/>
        </p:nvSpPr>
        <p:spPr bwMode="auto">
          <a:xfrm>
            <a:off x="6242050" y="58880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6" name="Oval 135"/>
          <p:cNvSpPr>
            <a:spLocks noChangeArrowheads="1"/>
          </p:cNvSpPr>
          <p:nvPr/>
        </p:nvSpPr>
        <p:spPr bwMode="auto">
          <a:xfrm>
            <a:off x="6889750"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7" name="Oval 136"/>
          <p:cNvSpPr>
            <a:spLocks noChangeArrowheads="1"/>
          </p:cNvSpPr>
          <p:nvPr/>
        </p:nvSpPr>
        <p:spPr bwMode="auto">
          <a:xfrm>
            <a:off x="6970713" y="58134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8" name="Oval 137"/>
          <p:cNvSpPr>
            <a:spLocks noChangeArrowheads="1"/>
          </p:cNvSpPr>
          <p:nvPr/>
        </p:nvSpPr>
        <p:spPr bwMode="auto">
          <a:xfrm>
            <a:off x="7051675" y="55419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099" name="Oval 138"/>
          <p:cNvSpPr>
            <a:spLocks noChangeArrowheads="1"/>
          </p:cNvSpPr>
          <p:nvPr/>
        </p:nvSpPr>
        <p:spPr bwMode="auto">
          <a:xfrm>
            <a:off x="7102475"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0" name="Oval 139"/>
          <p:cNvSpPr>
            <a:spLocks noChangeArrowheads="1"/>
          </p:cNvSpPr>
          <p:nvPr/>
        </p:nvSpPr>
        <p:spPr bwMode="auto">
          <a:xfrm>
            <a:off x="6850063" y="54213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1" name="Oval 140"/>
          <p:cNvSpPr>
            <a:spLocks noChangeArrowheads="1"/>
          </p:cNvSpPr>
          <p:nvPr/>
        </p:nvSpPr>
        <p:spPr bwMode="auto">
          <a:xfrm>
            <a:off x="7061200" y="57007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2" name="Oval 141"/>
          <p:cNvSpPr>
            <a:spLocks noChangeArrowheads="1"/>
          </p:cNvSpPr>
          <p:nvPr/>
        </p:nvSpPr>
        <p:spPr bwMode="auto">
          <a:xfrm>
            <a:off x="7091363" y="54308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3" name="Oval 142"/>
          <p:cNvSpPr>
            <a:spLocks noChangeArrowheads="1"/>
          </p:cNvSpPr>
          <p:nvPr/>
        </p:nvSpPr>
        <p:spPr bwMode="auto">
          <a:xfrm>
            <a:off x="6565900" y="5943600"/>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4" name="Oval 143"/>
          <p:cNvSpPr>
            <a:spLocks noChangeArrowheads="1"/>
          </p:cNvSpPr>
          <p:nvPr/>
        </p:nvSpPr>
        <p:spPr bwMode="auto">
          <a:xfrm>
            <a:off x="7021513" y="571023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5" name="Oval 144"/>
          <p:cNvSpPr>
            <a:spLocks noChangeArrowheads="1"/>
          </p:cNvSpPr>
          <p:nvPr/>
        </p:nvSpPr>
        <p:spPr bwMode="auto">
          <a:xfrm>
            <a:off x="7061200" y="5449888"/>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6" name="Oval 145"/>
          <p:cNvSpPr>
            <a:spLocks noChangeArrowheads="1"/>
          </p:cNvSpPr>
          <p:nvPr/>
        </p:nvSpPr>
        <p:spPr bwMode="auto">
          <a:xfrm>
            <a:off x="7213600" y="56356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7" name="Oval 146"/>
          <p:cNvSpPr>
            <a:spLocks noChangeArrowheads="1"/>
          </p:cNvSpPr>
          <p:nvPr/>
        </p:nvSpPr>
        <p:spPr bwMode="auto">
          <a:xfrm>
            <a:off x="7213600" y="5468938"/>
            <a:ext cx="41275" cy="36512"/>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8" name="Oval 147"/>
          <p:cNvSpPr>
            <a:spLocks noChangeArrowheads="1"/>
          </p:cNvSpPr>
          <p:nvPr/>
        </p:nvSpPr>
        <p:spPr bwMode="auto">
          <a:xfrm>
            <a:off x="7315200" y="55610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09" name="Oval 148"/>
          <p:cNvSpPr>
            <a:spLocks noChangeArrowheads="1"/>
          </p:cNvSpPr>
          <p:nvPr/>
        </p:nvSpPr>
        <p:spPr bwMode="auto">
          <a:xfrm>
            <a:off x="7315200" y="53371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0" name="Oval 149"/>
          <p:cNvSpPr>
            <a:spLocks noChangeArrowheads="1"/>
          </p:cNvSpPr>
          <p:nvPr/>
        </p:nvSpPr>
        <p:spPr bwMode="auto">
          <a:xfrm>
            <a:off x="7334250" y="56737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1" name="Oval 150"/>
          <p:cNvSpPr>
            <a:spLocks noChangeArrowheads="1"/>
          </p:cNvSpPr>
          <p:nvPr/>
        </p:nvSpPr>
        <p:spPr bwMode="auto">
          <a:xfrm>
            <a:off x="6727825" y="559911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2" name="Oval 151"/>
          <p:cNvSpPr>
            <a:spLocks noChangeArrowheads="1"/>
          </p:cNvSpPr>
          <p:nvPr/>
        </p:nvSpPr>
        <p:spPr bwMode="auto">
          <a:xfrm>
            <a:off x="5837238" y="595312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3" name="Oval 152"/>
          <p:cNvSpPr>
            <a:spLocks noChangeArrowheads="1"/>
          </p:cNvSpPr>
          <p:nvPr/>
        </p:nvSpPr>
        <p:spPr bwMode="auto">
          <a:xfrm>
            <a:off x="6686550" y="5476875"/>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97114" name="Oval 153"/>
          <p:cNvSpPr>
            <a:spLocks noChangeArrowheads="1"/>
          </p:cNvSpPr>
          <p:nvPr/>
        </p:nvSpPr>
        <p:spPr bwMode="auto">
          <a:xfrm>
            <a:off x="7192963" y="5859463"/>
            <a:ext cx="41275" cy="38100"/>
          </a:xfrm>
          <a:prstGeom prst="ellipse">
            <a:avLst/>
          </a:prstGeom>
          <a:solidFill>
            <a:srgbClr val="000000"/>
          </a:solidFill>
          <a:ln w="19050">
            <a:solidFill>
              <a:srgbClr val="000000"/>
            </a:solidFill>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smtClean="0">
                <a:solidFill>
                  <a:schemeClr val="accent1"/>
                </a:solidFill>
              </a:rPr>
              <a:t>Jednoduchá lineární regrese</a:t>
            </a:r>
            <a:endParaRPr lang="cs-CZ" dirty="0">
              <a:solidFill>
                <a:schemeClr val="accent1"/>
              </a:solidFill>
            </a:endParaRPr>
          </a:p>
        </p:txBody>
      </p:sp>
      <p:sp>
        <p:nvSpPr>
          <p:cNvPr id="7" name="Zástupný symbol pro obsah 6"/>
          <p:cNvSpPr>
            <a:spLocks noGrp="1"/>
          </p:cNvSpPr>
          <p:nvPr>
            <p:ph idx="1"/>
          </p:nvPr>
        </p:nvSpPr>
        <p:spPr/>
        <p:txBody>
          <a:bodyPr/>
          <a:lstStyle/>
          <a:p>
            <a:r>
              <a:rPr lang="cs-CZ" dirty="0" smtClean="0"/>
              <a:t>Cíl regresní analýzy: popsat závislost hodnot proměnné Y na hodnotách proměnné X</a:t>
            </a:r>
          </a:p>
          <a:p>
            <a:r>
              <a:rPr lang="cs-CZ" dirty="0" smtClean="0"/>
              <a:t>Nemáme-li dostatek informací k teoretickému souboru, snažíme se odhadnout typ funkce pomocí dvourozměrného diagramu</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Zástupný symbol pro zápatí 16"/>
          <p:cNvSpPr>
            <a:spLocks noGrp="1"/>
          </p:cNvSpPr>
          <p:nvPr>
            <p:ph type="ftr" sz="quarter" idx="11"/>
          </p:nvPr>
        </p:nvSpPr>
        <p:spPr bwMode="auto">
          <a:noFill/>
          <a:ln>
            <a:miter lim="800000"/>
            <a:headEnd/>
            <a:tailEnd/>
          </a:ln>
        </p:spPr>
        <p:txBody>
          <a:bodyPr/>
          <a:lstStyle/>
          <a:p>
            <a:r>
              <a:rPr lang="cs-CZ"/>
              <a:t>Vytvořil Institut biostatistiky a analýz, Masarykova univerzita </a:t>
            </a:r>
            <a:br>
              <a:rPr lang="cs-CZ"/>
            </a:br>
            <a:r>
              <a:rPr lang="cs-CZ" i="1"/>
              <a:t>J. Jarkovský, L. Dušek</a:t>
            </a:r>
          </a:p>
        </p:txBody>
      </p:sp>
      <p:sp>
        <p:nvSpPr>
          <p:cNvPr id="276483" name="Podnadpis 2"/>
          <p:cNvSpPr>
            <a:spLocks noGrp="1"/>
          </p:cNvSpPr>
          <p:nvPr>
            <p:ph type="subTitle" idx="4294967295"/>
          </p:nvPr>
        </p:nvSpPr>
        <p:spPr>
          <a:xfrm>
            <a:off x="285750" y="2997200"/>
            <a:ext cx="8572500" cy="895350"/>
          </a:xfrm>
        </p:spPr>
        <p:txBody>
          <a:bodyPr>
            <a:spAutoFit/>
          </a:bodyPr>
          <a:lstStyle/>
          <a:p>
            <a:pPr marL="0" indent="0" algn="ctr">
              <a:buFont typeface="Wingdings 2" pitchFamily="18" charset="2"/>
              <a:buNone/>
            </a:pPr>
            <a:r>
              <a:rPr lang="cs-CZ" sz="2400" b="1" smtClean="0">
                <a:solidFill>
                  <a:schemeClr val="tx2"/>
                </a:solidFill>
                <a:latin typeface="Arial" pitchFamily="34" charset="0"/>
              </a:rPr>
              <a:t>Parametrická analýza rozptylu</a:t>
            </a:r>
          </a:p>
          <a:p>
            <a:pPr marL="0" indent="0" algn="ctr">
              <a:buFont typeface="Wingdings 2" pitchFamily="18" charset="2"/>
              <a:buNone/>
            </a:pPr>
            <a:r>
              <a:rPr lang="cs-CZ" sz="2400" b="1" smtClean="0">
                <a:solidFill>
                  <a:schemeClr val="tx2"/>
                </a:solidFill>
                <a:latin typeface="Arial" pitchFamily="34" charset="0"/>
              </a:rPr>
              <a:t>Post hoc testy</a:t>
            </a:r>
          </a:p>
        </p:txBody>
      </p:sp>
      <p:sp>
        <p:nvSpPr>
          <p:cNvPr id="276484" name="Nadpis 1"/>
          <p:cNvSpPr>
            <a:spLocks noGrp="1"/>
          </p:cNvSpPr>
          <p:nvPr>
            <p:ph type="ctrTitle" idx="4294967295"/>
          </p:nvPr>
        </p:nvSpPr>
        <p:spPr>
          <a:xfrm>
            <a:off x="685800" y="896938"/>
            <a:ext cx="7772400" cy="731837"/>
          </a:xfrm>
          <a:noFill/>
        </p:spPr>
        <p:txBody>
          <a:bodyPr>
            <a:spAutoFit/>
          </a:bodyPr>
          <a:lstStyle/>
          <a:p>
            <a:r>
              <a:rPr lang="cs-CZ" sz="4200" dirty="0" err="1" smtClean="0">
                <a:solidFill>
                  <a:schemeClr val="accent1"/>
                </a:solidFill>
                <a:latin typeface="Arial" pitchFamily="34" charset="0"/>
              </a:rPr>
              <a:t>XI.a</a:t>
            </a:r>
            <a:r>
              <a:rPr lang="cs-CZ" sz="4200" dirty="0" smtClean="0">
                <a:solidFill>
                  <a:schemeClr val="accent1"/>
                </a:solidFill>
                <a:latin typeface="Arial" pitchFamily="34" charset="0"/>
              </a:rPr>
              <a:t> </a:t>
            </a:r>
            <a:r>
              <a:rPr lang="cs-CZ" sz="4200" dirty="0" smtClean="0">
                <a:solidFill>
                  <a:schemeClr val="accent1"/>
                </a:solidFill>
                <a:latin typeface="Arial" pitchFamily="34" charset="0"/>
              </a:rPr>
              <a:t>Analýza rozptylu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7507" name="Rectangle 2"/>
          <p:cNvSpPr>
            <a:spLocks noGrp="1"/>
          </p:cNvSpPr>
          <p:nvPr>
            <p:ph type="title" idx="4294967295"/>
          </p:nvPr>
        </p:nvSpPr>
        <p:spPr/>
        <p:txBody>
          <a:bodyPr/>
          <a:lstStyle/>
          <a:p>
            <a:r>
              <a:rPr lang="cs-CZ" smtClean="0"/>
              <a:t>Anotace</a:t>
            </a:r>
          </a:p>
        </p:txBody>
      </p:sp>
      <p:sp>
        <p:nvSpPr>
          <p:cNvPr id="277508" name="Rectangle 3"/>
          <p:cNvSpPr>
            <a:spLocks noGrp="1"/>
          </p:cNvSpPr>
          <p:nvPr>
            <p:ph type="body" idx="4294967295"/>
          </p:nvPr>
        </p:nvSpPr>
        <p:spPr/>
        <p:txBody>
          <a:bodyPr/>
          <a:lstStyle/>
          <a:p>
            <a:r>
              <a:rPr lang="cs-CZ" sz="2300" dirty="0" smtClean="0"/>
              <a:t>Analýza rozptylu je základním nástrojem pro analýzu rozdílů mezi průměry v několika skupinách pacientů.</a:t>
            </a:r>
          </a:p>
          <a:p>
            <a:r>
              <a:rPr lang="cs-CZ" sz="2300" dirty="0" smtClean="0"/>
              <a:t>Základní myšlenka, na níž je ANOVA založena, je rozdělení celkové variability v datech (neznámé, dané pouze náhodným rozložením) na část systematickou (spjatou s kategoriemi pacientů, vysvětlená variabilita) a část náhodnou. Pokud systematická, tedy nenáhodná a vysvětlitelná část variability převažujeme, považujeme daný kategoriální faktor za významný pro vysvětlení variability dat.</a:t>
            </a:r>
          </a:p>
          <a:p>
            <a:r>
              <a:rPr lang="cs-CZ" sz="2300" dirty="0" smtClean="0"/>
              <a:t>Analýza rozptylu vyhodnocuje pouze celkový vliv faktoru na variabilitu, v případě analýzy jednotlivých kategorií je třeba využít tzv. post-hoc testy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8531" name="Rectangle 2"/>
          <p:cNvSpPr>
            <a:spLocks noGrp="1" noChangeArrowheads="1"/>
          </p:cNvSpPr>
          <p:nvPr>
            <p:ph type="title" idx="4294967295"/>
          </p:nvPr>
        </p:nvSpPr>
        <p:spPr>
          <a:xfrm>
            <a:off x="900113" y="146050"/>
            <a:ext cx="7772400" cy="762000"/>
          </a:xfrm>
          <a:noFill/>
        </p:spPr>
        <p:txBody>
          <a:bodyPr anchor="ctr"/>
          <a:lstStyle/>
          <a:p>
            <a:r>
              <a:rPr lang="cs-CZ" smtClean="0"/>
              <a:t>Analýza rozptylu - ANOVA</a:t>
            </a:r>
          </a:p>
        </p:txBody>
      </p:sp>
      <p:sp>
        <p:nvSpPr>
          <p:cNvPr id="278532" name="text 25"/>
          <p:cNvSpPr txBox="1">
            <a:spLocks noChangeArrowheads="1"/>
          </p:cNvSpPr>
          <p:nvPr/>
        </p:nvSpPr>
        <p:spPr bwMode="auto">
          <a:xfrm>
            <a:off x="304800" y="1587500"/>
            <a:ext cx="3048000" cy="211455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Základní technika sloužící </a:t>
            </a:r>
          </a:p>
          <a:p>
            <a:pPr algn="ctr" eaLnBrk="0" fontAlgn="base" hangingPunct="0">
              <a:spcBef>
                <a:spcPct val="0"/>
              </a:spcBef>
              <a:spcAft>
                <a:spcPct val="0"/>
              </a:spcAft>
            </a:pPr>
            <a:r>
              <a:rPr lang="cs-CZ" sz="2400">
                <a:solidFill>
                  <a:prstClr val="white"/>
                </a:solidFill>
                <a:latin typeface="Arial" pitchFamily="34" charset="0"/>
                <a:cs typeface="Arial" pitchFamily="34" charset="0"/>
              </a:rPr>
              <a:t>k posouzení rozdílů mezi více úrovněmi pokusného zásahu</a:t>
            </a:r>
          </a:p>
        </p:txBody>
      </p:sp>
      <p:sp>
        <p:nvSpPr>
          <p:cNvPr id="278533" name="text 2"/>
          <p:cNvSpPr txBox="1">
            <a:spLocks noChangeArrowheads="1"/>
          </p:cNvSpPr>
          <p:nvPr/>
        </p:nvSpPr>
        <p:spPr bwMode="auto">
          <a:xfrm rot="-5400000">
            <a:off x="3100388" y="2373312"/>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8534" name="text 3"/>
          <p:cNvSpPr txBox="1">
            <a:spLocks noChangeArrowheads="1"/>
          </p:cNvSpPr>
          <p:nvPr/>
        </p:nvSpPr>
        <p:spPr bwMode="auto">
          <a:xfrm rot="-5400000">
            <a:off x="4400551" y="2335212"/>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8535" name="text 6"/>
          <p:cNvSpPr txBox="1">
            <a:spLocks noChangeArrowheads="1"/>
          </p:cNvSpPr>
          <p:nvPr/>
        </p:nvSpPr>
        <p:spPr bwMode="auto">
          <a:xfrm rot="-5400000">
            <a:off x="5324475" y="2359025"/>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8536" name="text 7"/>
          <p:cNvSpPr txBox="1">
            <a:spLocks noChangeArrowheads="1"/>
          </p:cNvSpPr>
          <p:nvPr/>
        </p:nvSpPr>
        <p:spPr bwMode="auto">
          <a:xfrm>
            <a:off x="6553200" y="2730500"/>
            <a:ext cx="1447800"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8537" name="text 8"/>
          <p:cNvSpPr txBox="1">
            <a:spLocks noChangeArrowheads="1"/>
          </p:cNvSpPr>
          <p:nvPr/>
        </p:nvSpPr>
        <p:spPr bwMode="auto">
          <a:xfrm rot="-5400000">
            <a:off x="7162800" y="2349500"/>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8538" name="text 10"/>
          <p:cNvSpPr txBox="1">
            <a:spLocks noChangeArrowheads="1"/>
          </p:cNvSpPr>
          <p:nvPr/>
        </p:nvSpPr>
        <p:spPr bwMode="auto">
          <a:xfrm>
            <a:off x="3810000" y="3797300"/>
            <a:ext cx="4667250"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8539" name="text 63"/>
          <p:cNvSpPr txBox="1">
            <a:spLocks noChangeArrowheads="1"/>
          </p:cNvSpPr>
          <p:nvPr/>
        </p:nvSpPr>
        <p:spPr bwMode="auto">
          <a:xfrm>
            <a:off x="2209800" y="4329113"/>
            <a:ext cx="6629400" cy="58102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Celkově významné změny v reakci biologického systému </a:t>
            </a:r>
          </a:p>
        </p:txBody>
      </p:sp>
      <p:sp>
        <p:nvSpPr>
          <p:cNvPr id="278540" name="text 66"/>
          <p:cNvSpPr txBox="1">
            <a:spLocks noChangeArrowheads="1"/>
          </p:cNvSpPr>
          <p:nvPr/>
        </p:nvSpPr>
        <p:spPr bwMode="auto">
          <a:xfrm>
            <a:off x="2209800" y="5153025"/>
            <a:ext cx="5791200" cy="409575"/>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Vzájemné rozdíly účinku jednotlivých dávek</a:t>
            </a:r>
          </a:p>
        </p:txBody>
      </p:sp>
      <p:sp>
        <p:nvSpPr>
          <p:cNvPr id="278541" name="text 69"/>
          <p:cNvSpPr txBox="1">
            <a:spLocks noChangeArrowheads="1"/>
          </p:cNvSpPr>
          <p:nvPr/>
        </p:nvSpPr>
        <p:spPr bwMode="auto">
          <a:xfrm>
            <a:off x="2209800" y="5876925"/>
            <a:ext cx="5181600" cy="400050"/>
          </a:xfrm>
          <a:prstGeom prst="rect">
            <a:avLst/>
          </a:prstGeom>
          <a:noFill/>
          <a:ln w="0">
            <a:noFill/>
            <a:miter lim="800000"/>
            <a:headEnd/>
            <a:tailEnd/>
          </a:ln>
        </p:spPr>
        <p:txBody>
          <a:bodyPr anchor="ctr"/>
          <a:lstStyle/>
          <a:p>
            <a:pPr eaLnBrk="0" fontAlgn="base" hangingPunct="0">
              <a:spcBef>
                <a:spcPct val="0"/>
              </a:spcBef>
              <a:spcAft>
                <a:spcPct val="0"/>
              </a:spcAft>
            </a:pPr>
            <a:r>
              <a:rPr lang="cs-CZ" sz="2000">
                <a:solidFill>
                  <a:prstClr val="black"/>
                </a:solidFill>
                <a:latin typeface="Arial" pitchFamily="34" charset="0"/>
                <a:cs typeface="Arial" pitchFamily="34" charset="0"/>
              </a:rPr>
              <a:t>Rozdíly účinku dávek od kontroly</a:t>
            </a:r>
          </a:p>
        </p:txBody>
      </p:sp>
      <p:sp>
        <p:nvSpPr>
          <p:cNvPr id="278542" name="Line 13"/>
          <p:cNvSpPr>
            <a:spLocks noChangeShapeType="1"/>
          </p:cNvSpPr>
          <p:nvPr/>
        </p:nvSpPr>
        <p:spPr bwMode="auto">
          <a:xfrm flipV="1">
            <a:off x="3810000" y="3644900"/>
            <a:ext cx="45720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3" name="text 5"/>
          <p:cNvSpPr txBox="1">
            <a:spLocks noChangeArrowheads="1"/>
          </p:cNvSpPr>
          <p:nvPr/>
        </p:nvSpPr>
        <p:spPr bwMode="auto">
          <a:xfrm rot="-5400000">
            <a:off x="4881563" y="2344737"/>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8544" name="AutoShape 15"/>
          <p:cNvSpPr>
            <a:spLocks noChangeArrowheads="1"/>
          </p:cNvSpPr>
          <p:nvPr/>
        </p:nvSpPr>
        <p:spPr bwMode="auto">
          <a:xfrm>
            <a:off x="1371600" y="43815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5" name="AutoShape 16"/>
          <p:cNvSpPr>
            <a:spLocks noChangeArrowheads="1"/>
          </p:cNvSpPr>
          <p:nvPr/>
        </p:nvSpPr>
        <p:spPr bwMode="auto">
          <a:xfrm>
            <a:off x="1371600" y="5133975"/>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8546" name="AutoShape 17"/>
          <p:cNvSpPr>
            <a:spLocks noChangeArrowheads="1"/>
          </p:cNvSpPr>
          <p:nvPr/>
        </p:nvSpPr>
        <p:spPr bwMode="auto">
          <a:xfrm>
            <a:off x="1371600" y="5867400"/>
            <a:ext cx="671513" cy="457200"/>
          </a:xfrm>
          <a:custGeom>
            <a:avLst/>
            <a:gdLst>
              <a:gd name="T0" fmla="*/ 503635 w 21600"/>
              <a:gd name="T1" fmla="*/ 0 h 21600"/>
              <a:gd name="T2" fmla="*/ 0 w 21600"/>
              <a:gd name="T3" fmla="*/ 228600 h 21600"/>
              <a:gd name="T4" fmla="*/ 503635 w 21600"/>
              <a:gd name="T5" fmla="*/ 457200 h 21600"/>
              <a:gd name="T6" fmla="*/ 671513 w 21600"/>
              <a:gd name="T7" fmla="*/ 2286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79555" name="Rectangle 2"/>
          <p:cNvSpPr>
            <a:spLocks noGrp="1" noChangeArrowheads="1"/>
          </p:cNvSpPr>
          <p:nvPr>
            <p:ph type="title" idx="4294967295"/>
          </p:nvPr>
        </p:nvSpPr>
        <p:spPr>
          <a:xfrm>
            <a:off x="990600" y="74613"/>
            <a:ext cx="7772400" cy="762000"/>
          </a:xfrm>
          <a:noFill/>
        </p:spPr>
        <p:txBody>
          <a:bodyPr anchor="ctr"/>
          <a:lstStyle/>
          <a:p>
            <a:r>
              <a:rPr lang="cs-CZ" smtClean="0"/>
              <a:t>Analýza rozptylu - ANOVA</a:t>
            </a:r>
          </a:p>
        </p:txBody>
      </p:sp>
      <p:sp>
        <p:nvSpPr>
          <p:cNvPr id="279556" name="text 25"/>
          <p:cNvSpPr txBox="1">
            <a:spLocks noChangeArrowheads="1"/>
          </p:cNvSpPr>
          <p:nvPr/>
        </p:nvSpPr>
        <p:spPr bwMode="auto">
          <a:xfrm>
            <a:off x="295275" y="1433513"/>
            <a:ext cx="3057525" cy="1905000"/>
          </a:xfrm>
          <a:prstGeom prst="rect">
            <a:avLst/>
          </a:prstGeom>
          <a:solidFill>
            <a:schemeClr val="accent2"/>
          </a:solidFill>
          <a:ln w="0">
            <a:noFill/>
            <a:miter lim="800000"/>
            <a:headEnd/>
            <a:tailEnd/>
          </a:ln>
        </p:spPr>
        <p:txBody>
          <a:bodyPr anchor="ctr"/>
          <a:lstStyle/>
          <a:p>
            <a:pPr algn="ctr" eaLnBrk="0" fontAlgn="base" hangingPunct="0">
              <a:spcBef>
                <a:spcPct val="0"/>
              </a:spcBef>
              <a:spcAft>
                <a:spcPct val="0"/>
              </a:spcAft>
            </a:pPr>
            <a:r>
              <a:rPr lang="cs-CZ" sz="2400">
                <a:solidFill>
                  <a:prstClr val="white"/>
                </a:solidFill>
                <a:latin typeface="Arial" pitchFamily="34" charset="0"/>
                <a:cs typeface="Arial" pitchFamily="34" charset="0"/>
              </a:rPr>
              <a:t>Významné kroky analýzy, vedoucí k efektivnímu srovnání variant</a:t>
            </a:r>
          </a:p>
        </p:txBody>
      </p:sp>
      <p:sp>
        <p:nvSpPr>
          <p:cNvPr id="279557" name="text 7"/>
          <p:cNvSpPr txBox="1">
            <a:spLocks noChangeArrowheads="1"/>
          </p:cNvSpPr>
          <p:nvPr/>
        </p:nvSpPr>
        <p:spPr bwMode="auto">
          <a:xfrm>
            <a:off x="6553200" y="2719388"/>
            <a:ext cx="1438275" cy="447675"/>
          </a:xfrm>
          <a:prstGeom prst="rect">
            <a:avLst/>
          </a:prstGeom>
          <a:noFill/>
          <a:ln w="0">
            <a:noFill/>
            <a:miter lim="800000"/>
            <a:headEnd/>
            <a:tailEnd/>
          </a:ln>
        </p:spPr>
        <p:txBody>
          <a:bodyPr/>
          <a:lstStyle/>
          <a:p>
            <a:pPr eaLnBrk="0" fontAlgn="base" hangingPunct="0">
              <a:spcBef>
                <a:spcPct val="0"/>
              </a:spcBef>
              <a:spcAft>
                <a:spcPct val="0"/>
              </a:spcAft>
            </a:pPr>
            <a:r>
              <a:rPr lang="cs-CZ" sz="2400">
                <a:solidFill>
                  <a:prstClr val="black"/>
                </a:solidFill>
                <a:latin typeface="Arial" pitchFamily="34" charset="0"/>
                <a:cs typeface="Arial" pitchFamily="34" charset="0"/>
              </a:rPr>
              <a:t>..............</a:t>
            </a:r>
          </a:p>
        </p:txBody>
      </p:sp>
      <p:sp>
        <p:nvSpPr>
          <p:cNvPr id="279558" name="Line 5"/>
          <p:cNvSpPr>
            <a:spLocks noChangeShapeType="1"/>
          </p:cNvSpPr>
          <p:nvPr/>
        </p:nvSpPr>
        <p:spPr bwMode="auto">
          <a:xfrm flipV="1">
            <a:off x="3886200" y="3471863"/>
            <a:ext cx="4495800" cy="0"/>
          </a:xfrm>
          <a:prstGeom prst="line">
            <a:avLst/>
          </a:prstGeom>
          <a:noFill/>
          <a:ln w="28575">
            <a:solidFill>
              <a:srgbClr val="000000"/>
            </a:solidFill>
            <a:round/>
            <a:headEnd/>
            <a:tailEnd type="triangle" w="med" len="me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59" name="text 10"/>
          <p:cNvSpPr txBox="1">
            <a:spLocks noChangeArrowheads="1"/>
          </p:cNvSpPr>
          <p:nvPr/>
        </p:nvSpPr>
        <p:spPr bwMode="auto">
          <a:xfrm>
            <a:off x="3805238" y="3581400"/>
            <a:ext cx="4681537" cy="3524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Rostoucí koncentrace testované látky / látek</a:t>
            </a:r>
          </a:p>
        </p:txBody>
      </p:sp>
      <p:sp>
        <p:nvSpPr>
          <p:cNvPr id="279560" name="text 63"/>
          <p:cNvSpPr txBox="1">
            <a:spLocks noChangeArrowheads="1"/>
          </p:cNvSpPr>
          <p:nvPr/>
        </p:nvSpPr>
        <p:spPr bwMode="auto">
          <a:xfrm>
            <a:off x="2800350" y="4071938"/>
            <a:ext cx="5581650" cy="5810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Splnění předpokladů analýzy</a:t>
            </a:r>
          </a:p>
          <a:p>
            <a:pPr eaLnBrk="0" fontAlgn="base" hangingPunct="0">
              <a:spcBef>
                <a:spcPct val="0"/>
              </a:spcBef>
              <a:spcAft>
                <a:spcPct val="0"/>
              </a:spcAft>
            </a:pPr>
            <a:r>
              <a:rPr lang="cs-CZ">
                <a:solidFill>
                  <a:prstClr val="black"/>
                </a:solidFill>
                <a:latin typeface="Arial" pitchFamily="34" charset="0"/>
                <a:cs typeface="Arial" pitchFamily="34" charset="0"/>
              </a:rPr>
              <a:t> Transformace dat</a:t>
            </a:r>
          </a:p>
        </p:txBody>
      </p:sp>
      <p:sp>
        <p:nvSpPr>
          <p:cNvPr id="279561" name="text 66"/>
          <p:cNvSpPr txBox="1">
            <a:spLocks noChangeArrowheads="1"/>
          </p:cNvSpPr>
          <p:nvPr/>
        </p:nvSpPr>
        <p:spPr bwMode="auto">
          <a:xfrm>
            <a:off x="2800350" y="4754563"/>
            <a:ext cx="5181600" cy="619125"/>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Relevantnost kontroly</a:t>
            </a:r>
          </a:p>
          <a:p>
            <a:pPr eaLnBrk="0" fontAlgn="base" hangingPunct="0">
              <a:spcBef>
                <a:spcPct val="0"/>
              </a:spcBef>
              <a:spcAft>
                <a:spcPct val="0"/>
              </a:spcAft>
            </a:pPr>
            <a:r>
              <a:rPr lang="cs-CZ">
                <a:solidFill>
                  <a:prstClr val="black"/>
                </a:solidFill>
                <a:latin typeface="Arial" pitchFamily="34" charset="0"/>
                <a:cs typeface="Arial" pitchFamily="34" charset="0"/>
              </a:rPr>
              <a:t>(vliv vlastní aplikace látek)</a:t>
            </a:r>
          </a:p>
        </p:txBody>
      </p:sp>
      <p:sp>
        <p:nvSpPr>
          <p:cNvPr id="279562" name="text 69"/>
          <p:cNvSpPr txBox="1">
            <a:spLocks noChangeArrowheads="1"/>
          </p:cNvSpPr>
          <p:nvPr/>
        </p:nvSpPr>
        <p:spPr bwMode="auto">
          <a:xfrm>
            <a:off x="2800350" y="5395913"/>
            <a:ext cx="5581650" cy="57150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Vhodnost modelu ANOVA pro účely testu</a:t>
            </a:r>
          </a:p>
        </p:txBody>
      </p:sp>
      <p:sp>
        <p:nvSpPr>
          <p:cNvPr id="279563" name="text 69"/>
          <p:cNvSpPr txBox="1">
            <a:spLocks noChangeArrowheads="1"/>
          </p:cNvSpPr>
          <p:nvPr/>
        </p:nvSpPr>
        <p:spPr bwMode="auto">
          <a:xfrm>
            <a:off x="2800350" y="5795963"/>
            <a:ext cx="5181600" cy="590550"/>
          </a:xfrm>
          <a:prstGeom prst="rect">
            <a:avLst/>
          </a:prstGeom>
          <a:noFill/>
          <a:ln w="0">
            <a:noFill/>
            <a:miter lim="800000"/>
            <a:headEnd/>
            <a:tailEnd/>
          </a:ln>
        </p:spPr>
        <p:txBody>
          <a:bodyPr/>
          <a:lstStyle/>
          <a:p>
            <a:pPr eaLnBrk="0" fontAlgn="base" hangingPunct="0">
              <a:spcBef>
                <a:spcPct val="0"/>
              </a:spcBef>
              <a:spcAft>
                <a:spcPct val="0"/>
              </a:spcAft>
            </a:pPr>
            <a:r>
              <a:rPr lang="cs-CZ">
                <a:solidFill>
                  <a:prstClr val="black"/>
                </a:solidFill>
                <a:latin typeface="Arial" pitchFamily="34" charset="0"/>
                <a:cs typeface="Arial" pitchFamily="34" charset="0"/>
              </a:rPr>
              <a:t>Vlastní srovnání variant</a:t>
            </a:r>
          </a:p>
          <a:p>
            <a:pPr eaLnBrk="0" fontAlgn="base" hangingPunct="0">
              <a:spcBef>
                <a:spcPct val="0"/>
              </a:spcBef>
              <a:spcAft>
                <a:spcPct val="0"/>
              </a:spcAft>
            </a:pPr>
            <a:r>
              <a:rPr lang="cs-CZ">
                <a:solidFill>
                  <a:prstClr val="black"/>
                </a:solidFill>
                <a:latin typeface="Arial" pitchFamily="34" charset="0"/>
                <a:cs typeface="Arial" pitchFamily="34" charset="0"/>
              </a:rPr>
              <a:t>Minimalizace chyb při ověřování hypotéz</a:t>
            </a:r>
          </a:p>
        </p:txBody>
      </p:sp>
      <p:sp>
        <p:nvSpPr>
          <p:cNvPr id="279564" name="text 2"/>
          <p:cNvSpPr txBox="1">
            <a:spLocks noChangeArrowheads="1"/>
          </p:cNvSpPr>
          <p:nvPr/>
        </p:nvSpPr>
        <p:spPr bwMode="auto">
          <a:xfrm rot="-5400000">
            <a:off x="3133726" y="2200275"/>
            <a:ext cx="1905000" cy="333375"/>
          </a:xfrm>
          <a:prstGeom prst="rect">
            <a:avLst/>
          </a:prstGeom>
          <a:noFill/>
          <a:ln w="17145">
            <a:solidFill>
              <a:srgbClr val="000000"/>
            </a:solidFill>
            <a:miter lim="800000"/>
            <a:headEnd/>
            <a:tailEnd/>
          </a:ln>
        </p:spPr>
        <p:txBody>
          <a:bodyPr anchor="ctr"/>
          <a:lstStyle/>
          <a:p>
            <a:pPr algn="ctr" eaLnBrk="0" fontAlgn="base" hangingPunct="0">
              <a:spcBef>
                <a:spcPct val="0"/>
              </a:spcBef>
              <a:spcAft>
                <a:spcPct val="0"/>
              </a:spcAft>
            </a:pPr>
            <a:r>
              <a:rPr lang="cs-CZ" sz="1600" b="1">
                <a:solidFill>
                  <a:prstClr val="black"/>
                </a:solidFill>
                <a:latin typeface="Arial" pitchFamily="34" charset="0"/>
                <a:cs typeface="Arial" pitchFamily="34" charset="0"/>
              </a:rPr>
              <a:t>Kontrola</a:t>
            </a:r>
          </a:p>
        </p:txBody>
      </p:sp>
      <p:sp>
        <p:nvSpPr>
          <p:cNvPr id="279565" name="text 3"/>
          <p:cNvSpPr txBox="1">
            <a:spLocks noChangeArrowheads="1"/>
          </p:cNvSpPr>
          <p:nvPr/>
        </p:nvSpPr>
        <p:spPr bwMode="auto">
          <a:xfrm rot="-5400000">
            <a:off x="4433888" y="2162175"/>
            <a:ext cx="1905000" cy="40957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X1</a:t>
            </a:r>
          </a:p>
        </p:txBody>
      </p:sp>
      <p:sp>
        <p:nvSpPr>
          <p:cNvPr id="279566" name="text 6"/>
          <p:cNvSpPr txBox="1">
            <a:spLocks noChangeArrowheads="1"/>
          </p:cNvSpPr>
          <p:nvPr/>
        </p:nvSpPr>
        <p:spPr bwMode="auto">
          <a:xfrm rot="-5400000">
            <a:off x="5357813" y="2185988"/>
            <a:ext cx="1905000" cy="36195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X3</a:t>
            </a:r>
          </a:p>
        </p:txBody>
      </p:sp>
      <p:sp>
        <p:nvSpPr>
          <p:cNvPr id="279567" name="text 8"/>
          <p:cNvSpPr txBox="1">
            <a:spLocks noChangeArrowheads="1"/>
          </p:cNvSpPr>
          <p:nvPr/>
        </p:nvSpPr>
        <p:spPr bwMode="auto">
          <a:xfrm rot="-5400000">
            <a:off x="7196138" y="2176463"/>
            <a:ext cx="1905000" cy="381000"/>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Xp</a:t>
            </a:r>
          </a:p>
        </p:txBody>
      </p:sp>
      <p:sp>
        <p:nvSpPr>
          <p:cNvPr id="279568" name="text 5"/>
          <p:cNvSpPr txBox="1">
            <a:spLocks noChangeArrowheads="1"/>
          </p:cNvSpPr>
          <p:nvPr/>
        </p:nvSpPr>
        <p:spPr bwMode="auto">
          <a:xfrm rot="-5400000">
            <a:off x="4914901" y="2171700"/>
            <a:ext cx="1905000" cy="390525"/>
          </a:xfrm>
          <a:prstGeom prst="rect">
            <a:avLst/>
          </a:prstGeom>
          <a:noFill/>
          <a:ln w="17145">
            <a:solidFill>
              <a:srgbClr val="000000"/>
            </a:solidFill>
            <a:miter lim="800000"/>
            <a:headEnd/>
            <a:tailEnd/>
          </a:ln>
        </p:spPr>
        <p:txBody>
          <a:bodyPr anchor="ctr"/>
          <a:lstStyle/>
          <a:p>
            <a:pPr eaLnBrk="0" fontAlgn="base" hangingPunct="0">
              <a:spcBef>
                <a:spcPct val="0"/>
              </a:spcBef>
              <a:spcAft>
                <a:spcPct val="0"/>
              </a:spcAft>
            </a:pPr>
            <a:r>
              <a:rPr lang="cs-CZ" sz="1600" b="1">
                <a:solidFill>
                  <a:prstClr val="black"/>
                </a:solidFill>
                <a:latin typeface="Arial" pitchFamily="34" charset="0"/>
                <a:cs typeface="Arial" pitchFamily="34" charset="0"/>
              </a:rPr>
              <a:t>Koncentrace X2</a:t>
            </a:r>
          </a:p>
        </p:txBody>
      </p:sp>
      <p:sp>
        <p:nvSpPr>
          <p:cNvPr id="279569" name="AutoShape 16"/>
          <p:cNvSpPr>
            <a:spLocks noChangeArrowheads="1"/>
          </p:cNvSpPr>
          <p:nvPr/>
        </p:nvSpPr>
        <p:spPr bwMode="auto">
          <a:xfrm>
            <a:off x="1962150" y="4167188"/>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0" name="AutoShape 17"/>
          <p:cNvSpPr>
            <a:spLocks noChangeArrowheads="1"/>
          </p:cNvSpPr>
          <p:nvPr/>
        </p:nvSpPr>
        <p:spPr bwMode="auto">
          <a:xfrm>
            <a:off x="1962150" y="47307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1" name="AutoShape 18"/>
          <p:cNvSpPr>
            <a:spLocks noChangeArrowheads="1"/>
          </p:cNvSpPr>
          <p:nvPr/>
        </p:nvSpPr>
        <p:spPr bwMode="auto">
          <a:xfrm>
            <a:off x="1962150" y="529590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79572" name="AutoShape 19"/>
          <p:cNvSpPr>
            <a:spLocks noChangeArrowheads="1"/>
          </p:cNvSpPr>
          <p:nvPr/>
        </p:nvSpPr>
        <p:spPr bwMode="auto">
          <a:xfrm>
            <a:off x="1962150" y="5861050"/>
            <a:ext cx="671513" cy="485775"/>
          </a:xfrm>
          <a:custGeom>
            <a:avLst/>
            <a:gdLst>
              <a:gd name="T0" fmla="*/ 503635 w 21600"/>
              <a:gd name="T1" fmla="*/ 0 h 21600"/>
              <a:gd name="T2" fmla="*/ 0 w 21600"/>
              <a:gd name="T3" fmla="*/ 242888 h 21600"/>
              <a:gd name="T4" fmla="*/ 503635 w 21600"/>
              <a:gd name="T5" fmla="*/ 485775 h 21600"/>
              <a:gd name="T6" fmla="*/ 671513 w 21600"/>
              <a:gd name="T7" fmla="*/ 24288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pPr fontAlgn="base">
              <a:spcBef>
                <a:spcPct val="0"/>
              </a:spcBef>
              <a:spcAft>
                <a:spcPct val="0"/>
              </a:spcAft>
            </a:pPr>
            <a:endParaRPr lang="cs-CZ" b="1" i="1">
              <a:solidFill>
                <a:prstClr val="black"/>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Zástupný symbol pro zápatí 3"/>
          <p:cNvSpPr>
            <a:spLocks noGrp="1"/>
          </p:cNvSpPr>
          <p:nvPr>
            <p:ph type="ftr" sz="quarter" idx="11"/>
          </p:nvPr>
        </p:nvSpPr>
        <p:spPr bwMode="auto">
          <a:noFill/>
          <a:ln>
            <a:miter lim="800000"/>
            <a:headEnd/>
            <a:tailEnd/>
          </a:ln>
        </p:spPr>
        <p:txBody>
          <a:bodyPr/>
          <a:lstStyle/>
          <a:p>
            <a:r>
              <a:rPr lang="cs-CZ" i="0"/>
              <a:t>Vytvořil Institut biostatistiky a analýz, Masarykova univerzita </a:t>
            </a:r>
            <a:br>
              <a:rPr lang="cs-CZ" i="0"/>
            </a:br>
            <a:r>
              <a:rPr lang="cs-CZ"/>
              <a:t>J. Jarkovský, L. Dušek</a:t>
            </a:r>
          </a:p>
          <a:p>
            <a:endParaRPr lang="cs-CZ"/>
          </a:p>
        </p:txBody>
      </p:sp>
      <p:sp>
        <p:nvSpPr>
          <p:cNvPr id="280579" name="Rectangle 2"/>
          <p:cNvSpPr>
            <a:spLocks noGrp="1" noChangeArrowheads="1"/>
          </p:cNvSpPr>
          <p:nvPr>
            <p:ph type="title" idx="4294967295"/>
          </p:nvPr>
        </p:nvSpPr>
        <p:spPr>
          <a:xfrm>
            <a:off x="990600" y="0"/>
            <a:ext cx="7772400" cy="762000"/>
          </a:xfrm>
          <a:noFill/>
        </p:spPr>
        <p:txBody>
          <a:bodyPr anchor="ctr"/>
          <a:lstStyle/>
          <a:p>
            <a:r>
              <a:rPr lang="cs-CZ" smtClean="0"/>
              <a:t>Analýza rozptylu - ANOVA</a:t>
            </a:r>
          </a:p>
        </p:txBody>
      </p:sp>
      <p:sp>
        <p:nvSpPr>
          <p:cNvPr id="280580" name="Oval 3"/>
          <p:cNvSpPr>
            <a:spLocks noChangeArrowheads="1"/>
          </p:cNvSpPr>
          <p:nvPr/>
        </p:nvSpPr>
        <p:spPr bwMode="auto">
          <a:xfrm>
            <a:off x="914400" y="1911350"/>
            <a:ext cx="7267575" cy="3752850"/>
          </a:xfrm>
          <a:prstGeom prst="ellipse">
            <a:avLst/>
          </a:prstGeom>
          <a:noFill/>
          <a:ln w="19050">
            <a:solidFill>
              <a:srgbClr val="000000"/>
            </a:solidFill>
            <a:prstDash val="dash"/>
            <a:round/>
            <a:headEnd/>
            <a:tailEnd/>
          </a:ln>
        </p:spPr>
        <p:txBody>
          <a:bodyPr/>
          <a:lstStyle/>
          <a:p>
            <a:pPr fontAlgn="base">
              <a:spcBef>
                <a:spcPct val="0"/>
              </a:spcBef>
              <a:spcAft>
                <a:spcPct val="0"/>
              </a:spcAft>
            </a:pPr>
            <a:endParaRPr lang="cs-CZ" b="1" i="1">
              <a:solidFill>
                <a:prstClr val="black"/>
              </a:solidFill>
              <a:latin typeface="Arial" pitchFamily="34" charset="0"/>
              <a:cs typeface="Arial" pitchFamily="34" charset="0"/>
            </a:endParaRPr>
          </a:p>
        </p:txBody>
      </p:sp>
      <p:sp>
        <p:nvSpPr>
          <p:cNvPr id="280581" name="text 25"/>
          <p:cNvSpPr txBox="1">
            <a:spLocks noChangeArrowheads="1"/>
          </p:cNvSpPr>
          <p:nvPr/>
        </p:nvSpPr>
        <p:spPr bwMode="auto">
          <a:xfrm>
            <a:off x="838200" y="3168650"/>
            <a:ext cx="2828925" cy="1181100"/>
          </a:xfrm>
          <a:prstGeom prst="rect">
            <a:avLst/>
          </a:prstGeom>
          <a:noFill/>
          <a:ln w="0">
            <a:noFill/>
            <a:miter lim="800000"/>
            <a:headEnd/>
            <a:tailEnd/>
          </a:ln>
        </p:spPr>
        <p:txBody>
          <a:bodyPr anchor="ctr"/>
          <a:lstStyle/>
          <a:p>
            <a:pPr algn="ctr" eaLnBrk="0" fontAlgn="base" hangingPunct="0">
              <a:spcBef>
                <a:spcPct val="0"/>
              </a:spcBef>
              <a:spcAft>
                <a:spcPct val="0"/>
              </a:spcAft>
            </a:pPr>
            <a:r>
              <a:rPr lang="cs-CZ" sz="2400" b="1">
                <a:solidFill>
                  <a:srgbClr val="CC0000"/>
                </a:solidFill>
                <a:latin typeface="Arial" pitchFamily="34" charset="0"/>
                <a:cs typeface="Arial" pitchFamily="34" charset="0"/>
              </a:rPr>
              <a:t>ANOVA</a:t>
            </a:r>
          </a:p>
          <a:p>
            <a:pPr algn="ctr" eaLnBrk="0" fontAlgn="base" hangingPunct="0">
              <a:spcBef>
                <a:spcPct val="0"/>
              </a:spcBef>
              <a:spcAft>
                <a:spcPct val="0"/>
              </a:spcAft>
            </a:pPr>
            <a:r>
              <a:rPr lang="cs-CZ" sz="2400" b="1">
                <a:solidFill>
                  <a:srgbClr val="CC0000"/>
                </a:solidFill>
                <a:latin typeface="Arial" pitchFamily="34" charset="0"/>
                <a:cs typeface="Arial" pitchFamily="34" charset="0"/>
              </a:rPr>
              <a:t>= parametrická analýza dat</a:t>
            </a:r>
          </a:p>
        </p:txBody>
      </p:sp>
      <p:sp>
        <p:nvSpPr>
          <p:cNvPr id="280582" name="text 63"/>
          <p:cNvSpPr txBox="1">
            <a:spLocks noChangeArrowheads="1"/>
          </p:cNvSpPr>
          <p:nvPr/>
        </p:nvSpPr>
        <p:spPr bwMode="auto">
          <a:xfrm>
            <a:off x="3252788" y="2159000"/>
            <a:ext cx="3376612" cy="581025"/>
          </a:xfrm>
          <a:prstGeom prst="rect">
            <a:avLst/>
          </a:prstGeom>
          <a:noFill/>
          <a:ln w="0">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Předpoklad nezávislosti </a:t>
            </a:r>
          </a:p>
          <a:p>
            <a:pPr eaLnBrk="0" fontAlgn="base" hangingPunct="0">
              <a:spcBef>
                <a:spcPct val="0"/>
              </a:spcBef>
              <a:spcAft>
                <a:spcPct val="0"/>
              </a:spcAft>
            </a:pPr>
            <a:r>
              <a:rPr lang="cs-CZ" b="1">
                <a:solidFill>
                  <a:prstClr val="black"/>
                </a:solidFill>
                <a:latin typeface="Arial" pitchFamily="34" charset="0"/>
                <a:cs typeface="Arial" pitchFamily="34" charset="0"/>
              </a:rPr>
              <a:t>opakování experimentu</a:t>
            </a:r>
          </a:p>
        </p:txBody>
      </p:sp>
      <p:sp>
        <p:nvSpPr>
          <p:cNvPr id="280583" name="text 66"/>
          <p:cNvSpPr txBox="1">
            <a:spLocks noChangeArrowheads="1"/>
          </p:cNvSpPr>
          <p:nvPr/>
        </p:nvSpPr>
        <p:spPr bwMode="auto">
          <a:xfrm>
            <a:off x="3252788" y="4673600"/>
            <a:ext cx="2828925" cy="685800"/>
          </a:xfrm>
          <a:prstGeom prst="rect">
            <a:avLst/>
          </a:prstGeom>
          <a:noFill/>
          <a:ln w="1">
            <a:noFill/>
            <a:miter lim="800000"/>
            <a:headEnd/>
            <a:tailEnd/>
          </a:ln>
        </p:spPr>
        <p:txBody>
          <a:bodyPr/>
          <a:lstStyle/>
          <a:p>
            <a:pPr eaLnBrk="0" fontAlgn="base" hangingPunct="0">
              <a:spcBef>
                <a:spcPct val="0"/>
              </a:spcBef>
              <a:spcAft>
                <a:spcPct val="0"/>
              </a:spcAft>
            </a:pPr>
            <a:r>
              <a:rPr lang="cs-CZ" b="1">
                <a:solidFill>
                  <a:prstClr val="black"/>
                </a:solidFill>
                <a:latin typeface="Arial" pitchFamily="34" charset="0"/>
                <a:cs typeface="Arial" pitchFamily="34" charset="0"/>
              </a:rPr>
              <a:t>Normalita rozložení </a:t>
            </a:r>
          </a:p>
          <a:p>
            <a:pPr eaLnBrk="0" fontAlgn="base" hangingPunct="0">
              <a:spcBef>
                <a:spcPct val="0"/>
              </a:spcBef>
              <a:spcAft>
                <a:spcPct val="0"/>
              </a:spcAft>
            </a:pPr>
            <a:r>
              <a:rPr lang="cs-CZ" b="1">
                <a:solidFill>
                  <a:prstClr val="black"/>
                </a:solidFill>
                <a:latin typeface="Arial" pitchFamily="34" charset="0"/>
                <a:cs typeface="Arial" pitchFamily="34" charset="0"/>
              </a:rPr>
              <a:t>v rámci pokusných variant</a:t>
            </a:r>
          </a:p>
        </p:txBody>
      </p:sp>
      <p:sp>
        <p:nvSpPr>
          <p:cNvPr id="280584" name="text 75"/>
          <p:cNvSpPr txBox="1">
            <a:spLocks noChangeArrowheads="1"/>
          </p:cNvSpPr>
          <p:nvPr/>
        </p:nvSpPr>
        <p:spPr bwMode="auto">
          <a:xfrm>
            <a:off x="5715000" y="3149600"/>
            <a:ext cx="2286000" cy="1200150"/>
          </a:xfrm>
          <a:prstGeom prst="rect">
            <a:avLst/>
          </a:prstGeom>
          <a:noFill/>
          <a:ln w="0">
            <a:noFill/>
            <a:miter lim="800000"/>
            <a:headEnd/>
            <a:tailEnd/>
          </a:ln>
        </p:spPr>
        <p:txBody>
          <a:bodyPr/>
          <a:lstStyle/>
          <a:p>
            <a:pPr algn="ctr" eaLnBrk="0" fontAlgn="base" hangingPunct="0">
              <a:spcBef>
                <a:spcPct val="0"/>
              </a:spcBef>
              <a:spcAft>
                <a:spcPct val="0"/>
              </a:spcAft>
            </a:pPr>
            <a:r>
              <a:rPr lang="cs-CZ" b="1">
                <a:solidFill>
                  <a:prstClr val="black"/>
                </a:solidFill>
                <a:latin typeface="Arial" pitchFamily="34" charset="0"/>
                <a:cs typeface="Arial" pitchFamily="34" charset="0"/>
              </a:rPr>
              <a:t>Homogenita rozptylu v rámci pokusných variant</a:t>
            </a:r>
          </a:p>
        </p:txBody>
      </p:sp>
      <p:sp>
        <p:nvSpPr>
          <p:cNvPr id="280585" name="text 78"/>
          <p:cNvSpPr txBox="1">
            <a:spLocks noChangeArrowheads="1"/>
          </p:cNvSpPr>
          <p:nvPr/>
        </p:nvSpPr>
        <p:spPr bwMode="auto">
          <a:xfrm>
            <a:off x="179388" y="863600"/>
            <a:ext cx="8785225" cy="685800"/>
          </a:xfrm>
          <a:prstGeom prst="rect">
            <a:avLst/>
          </a:prstGeom>
          <a:solidFill>
            <a:srgbClr val="CC0000"/>
          </a:solidFill>
          <a:ln w="0">
            <a:noFill/>
            <a:miter lim="800000"/>
            <a:headEnd/>
            <a:tailEnd/>
          </a:ln>
        </p:spPr>
        <p:txBody>
          <a:bodyPr anchor="ctr"/>
          <a:lstStyle/>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SPLNĚNÍ PŘEDPOKLADŮ ANOVA JE NEZBYTNOU PODMÍNKOU</a:t>
            </a:r>
          </a:p>
          <a:p>
            <a:pPr algn="ctr" eaLnBrk="0" fontAlgn="base" hangingPunct="0">
              <a:spcBef>
                <a:spcPct val="0"/>
              </a:spcBef>
              <a:spcAft>
                <a:spcPct val="0"/>
              </a:spcAft>
            </a:pPr>
            <a:r>
              <a:rPr lang="cs-CZ" sz="2000" b="1" i="1">
                <a:solidFill>
                  <a:prstClr val="white"/>
                </a:solidFill>
                <a:latin typeface="Times New Roman" pitchFamily="18" charset="0"/>
                <a:cs typeface="Arial" pitchFamily="34" charset="0"/>
              </a:rPr>
              <a:t>POUŽITÍ TÉTO TECHNIKY</a:t>
            </a:r>
          </a:p>
        </p:txBody>
      </p:sp>
      <p:sp>
        <p:nvSpPr>
          <p:cNvPr id="280586" name="text 79"/>
          <p:cNvSpPr txBox="1">
            <a:spLocks noChangeArrowheads="1"/>
          </p:cNvSpPr>
          <p:nvPr/>
        </p:nvSpPr>
        <p:spPr bwMode="auto">
          <a:xfrm>
            <a:off x="179388" y="5810250"/>
            <a:ext cx="8785225" cy="498475"/>
          </a:xfrm>
          <a:prstGeom prst="rect">
            <a:avLst/>
          </a:prstGeom>
          <a:solidFill>
            <a:srgbClr val="00FFFF"/>
          </a:solidFill>
          <a:ln w="0">
            <a:noFill/>
            <a:miter lim="800000"/>
            <a:headEnd/>
            <a:tailEnd/>
          </a:ln>
        </p:spPr>
        <p:txBody>
          <a:bodyPr anchor="ctr"/>
          <a:lstStyle/>
          <a:p>
            <a:pPr algn="ctr" eaLnBrk="0" fontAlgn="base" hangingPunct="0">
              <a:spcBef>
                <a:spcPct val="0"/>
              </a:spcBef>
              <a:spcAft>
                <a:spcPct val="0"/>
              </a:spcAft>
            </a:pPr>
            <a:r>
              <a:rPr lang="cs-CZ" sz="2400">
                <a:solidFill>
                  <a:prstClr val="black"/>
                </a:solidFill>
                <a:latin typeface="Arial" pitchFamily="34" charset="0"/>
                <a:cs typeface="Arial" pitchFamily="34" charset="0"/>
              </a:rPr>
              <a:t>ALTERNATIVOU JSOU NEPARAMETRICKÉ METODY</a:t>
            </a:r>
          </a:p>
        </p:txBody>
      </p:sp>
      <p:sp>
        <p:nvSpPr>
          <p:cNvPr id="280587" name="text 62"/>
          <p:cNvSpPr txBox="1">
            <a:spLocks noChangeArrowheads="1"/>
          </p:cNvSpPr>
          <p:nvPr/>
        </p:nvSpPr>
        <p:spPr bwMode="auto">
          <a:xfrm>
            <a:off x="2971800" y="2297113"/>
            <a:ext cx="361950" cy="3048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1.</a:t>
            </a:r>
          </a:p>
        </p:txBody>
      </p:sp>
      <p:sp>
        <p:nvSpPr>
          <p:cNvPr id="280588" name="text 65"/>
          <p:cNvSpPr txBox="1">
            <a:spLocks noChangeArrowheads="1"/>
          </p:cNvSpPr>
          <p:nvPr/>
        </p:nvSpPr>
        <p:spPr bwMode="auto">
          <a:xfrm>
            <a:off x="2971800" y="4949825"/>
            <a:ext cx="381000" cy="381000"/>
          </a:xfrm>
          <a:prstGeom prst="rect">
            <a:avLst/>
          </a:prstGeom>
          <a:no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3.</a:t>
            </a:r>
          </a:p>
        </p:txBody>
      </p:sp>
      <p:sp>
        <p:nvSpPr>
          <p:cNvPr id="280589" name="text 74"/>
          <p:cNvSpPr txBox="1">
            <a:spLocks noChangeArrowheads="1"/>
          </p:cNvSpPr>
          <p:nvPr/>
        </p:nvSpPr>
        <p:spPr bwMode="auto">
          <a:xfrm>
            <a:off x="5357813" y="3473450"/>
            <a:ext cx="361950" cy="361950"/>
          </a:xfrm>
          <a:prstGeom prst="rect">
            <a:avLst/>
          </a:prstGeom>
          <a:solidFill>
            <a:srgbClr val="FFFFFF"/>
          </a:solidFill>
          <a:ln w="9525">
            <a:noFill/>
            <a:miter lim="800000"/>
            <a:headEnd/>
            <a:tailEnd/>
          </a:ln>
        </p:spPr>
        <p:txBody>
          <a:bodyPr/>
          <a:lstStyle/>
          <a:p>
            <a:pPr eaLnBrk="0" fontAlgn="base" hangingPunct="0">
              <a:spcBef>
                <a:spcPct val="0"/>
              </a:spcBef>
              <a:spcAft>
                <a:spcPct val="0"/>
              </a:spcAft>
            </a:pPr>
            <a:r>
              <a:rPr lang="cs-CZ" sz="1600" b="1">
                <a:solidFill>
                  <a:prstClr val="black"/>
                </a:solidFill>
                <a:latin typeface="Arial" pitchFamily="34" charset="0"/>
                <a:cs typeface="Arial" pitchFamily="34" charset="0"/>
              </a:rPr>
              <a:t>2.</a:t>
            </a:r>
          </a:p>
        </p:txBody>
      </p:sp>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2382</Words>
  <Application>Microsoft Office PowerPoint</Application>
  <PresentationFormat>Předvádění na obrazovce (4:3)</PresentationFormat>
  <Paragraphs>625</Paragraphs>
  <Slides>33</Slides>
  <Notes>3</Notes>
  <HiddenSlides>0</HiddenSlides>
  <MMClips>0</MMClips>
  <ScaleCrop>false</ScaleCrop>
  <HeadingPairs>
    <vt:vector size="6" baseType="variant">
      <vt:variant>
        <vt:lpstr>Motiv</vt:lpstr>
      </vt:variant>
      <vt:variant>
        <vt:i4>2</vt:i4>
      </vt:variant>
      <vt:variant>
        <vt:lpstr>Vložené servery OLE</vt:lpstr>
      </vt:variant>
      <vt:variant>
        <vt:i4>2</vt:i4>
      </vt:variant>
      <vt:variant>
        <vt:lpstr>Nadpisy snímků</vt:lpstr>
      </vt:variant>
      <vt:variant>
        <vt:i4>33</vt:i4>
      </vt:variant>
    </vt:vector>
  </HeadingPairs>
  <TitlesOfParts>
    <vt:vector size="37" baseType="lpstr">
      <vt:lpstr>Motiv sady Office</vt:lpstr>
      <vt:lpstr>Administrativní</vt:lpstr>
      <vt:lpstr>Rovnice</vt:lpstr>
      <vt:lpstr>Chart</vt:lpstr>
      <vt:lpstr>Korelace</vt:lpstr>
      <vt:lpstr>ANOVA – analýza rozptylu</vt:lpstr>
      <vt:lpstr>Anotace</vt:lpstr>
      <vt:lpstr>Jednoduchá lineární regrese</vt:lpstr>
      <vt:lpstr>XI.a Analýza rozptylu</vt:lpstr>
      <vt:lpstr>Anotace</vt:lpstr>
      <vt:lpstr>Analýza rozptylu - ANOVA</vt:lpstr>
      <vt:lpstr>Analýza rozptylu - ANOVA</vt:lpstr>
      <vt:lpstr>Analýza rozptylu - ANOVA</vt:lpstr>
      <vt:lpstr>Analýza rozptylu - ANOVA</vt:lpstr>
      <vt:lpstr>Analýza rozptylu - ANOVA</vt:lpstr>
      <vt:lpstr>Modely analýzy rozptylu</vt:lpstr>
      <vt:lpstr>ANOVA – základní výpočet</vt:lpstr>
      <vt:lpstr>Jednoduchý ANOVA design</vt:lpstr>
      <vt:lpstr>Nested ANOVA</vt:lpstr>
      <vt:lpstr>Two way ANOVA</vt:lpstr>
      <vt:lpstr>Modely analýzy rozptylu -  základní výstup</vt:lpstr>
      <vt:lpstr>Analýza rozptylu -  obecný F test</vt:lpstr>
      <vt:lpstr>Analýza rozptylu -  Testy kontrastů</vt:lpstr>
      <vt:lpstr>Příklad: Anova - One way</vt:lpstr>
      <vt:lpstr>Příklad: Anova - One way</vt:lpstr>
      <vt:lpstr>Srovnání variant v testech</vt:lpstr>
      <vt:lpstr>Řada post-hoc testů v různých SW</vt:lpstr>
      <vt:lpstr>ANCOVA</vt:lpstr>
      <vt:lpstr>XI.b Korelace</vt:lpstr>
      <vt:lpstr>Anotace</vt:lpstr>
      <vt:lpstr>Základy korelační analýzy - I.</vt:lpstr>
      <vt:lpstr>Základy korelační analýzy - II.</vt:lpstr>
      <vt:lpstr>Základy korelační analýzy - III.</vt:lpstr>
      <vt:lpstr>Základy korelační analýzy - IV. Srovnání dvou korelačních koeficientů (r)</vt:lpstr>
      <vt:lpstr>Základy korelační analýzy - V. Neparametrická korelace (rs)</vt:lpstr>
      <vt:lpstr>Korelace v grafech I.</vt:lpstr>
      <vt:lpstr>Korelace v grafech 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XII.a Analýza rozptylu</dc:title>
  <dc:creator>cvanova</dc:creator>
  <cp:lastModifiedBy>Tery</cp:lastModifiedBy>
  <cp:revision>10</cp:revision>
  <dcterms:created xsi:type="dcterms:W3CDTF">2011-05-12T08:09:11Z</dcterms:created>
  <dcterms:modified xsi:type="dcterms:W3CDTF">2012-05-03T09:31:53Z</dcterms:modified>
</cp:coreProperties>
</file>