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5" r:id="rId18"/>
    <p:sldId id="277" r:id="rId19"/>
    <p:sldId id="278" r:id="rId20"/>
    <p:sldId id="286" r:id="rId21"/>
    <p:sldId id="282" r:id="rId22"/>
    <p:sldId id="283" r:id="rId23"/>
    <p:sldId id="284" r:id="rId24"/>
    <p:sldId id="285" r:id="rId25"/>
    <p:sldId id="287" r:id="rId26"/>
    <p:sldId id="288" r:id="rId27"/>
    <p:sldId id="289" r:id="rId2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e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40B57-F551-44BA-8786-C3FBCBE6D3E2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902B1-1D64-4F2F-87DC-935D80C784E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493430-F520-46F4-9B8C-985B21D2E1EC}" type="datetimeFigureOut">
              <a:rPr lang="sk-SK" smtClean="0"/>
              <a:pPr/>
              <a:t>15. 10. 2012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V. </a:t>
            </a:r>
            <a:r>
              <a:rPr lang="sk-SK" dirty="0" err="1" smtClean="0">
                <a:solidFill>
                  <a:srgbClr val="0070C0"/>
                </a:solidFill>
              </a:rPr>
              <a:t>Průzkumová</a:t>
            </a:r>
            <a:r>
              <a:rPr lang="sk-SK" dirty="0" smtClean="0">
                <a:solidFill>
                  <a:srgbClr val="0070C0"/>
                </a:solidFill>
              </a:rPr>
              <a:t> </a:t>
            </a:r>
            <a:r>
              <a:rPr lang="sk-SK" smtClean="0">
                <a:solidFill>
                  <a:srgbClr val="0070C0"/>
                </a:solidFill>
              </a:rPr>
              <a:t>analýza dát</a:t>
            </a:r>
            <a:endParaRPr lang="sk-SK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Frekvenčná tabuľka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23528" y="1772816"/>
          <a:ext cx="8504238" cy="2570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7373"/>
                <a:gridCol w="1417373"/>
                <a:gridCol w="1003581"/>
                <a:gridCol w="1440160"/>
                <a:gridCol w="1728192"/>
                <a:gridCol w="1497559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Interval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počet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n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/ n</a:t>
                      </a:r>
                      <a:r>
                        <a:rPr lang="sk-SK" baseline="0" dirty="0" smtClean="0"/>
                        <a:t>    </a:t>
                      </a:r>
                      <a:r>
                        <a:rPr lang="sk-SK" baseline="-2500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p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/ d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smtClean="0"/>
                        <a:t> </a:t>
                      </a:r>
                      <a:r>
                        <a:rPr lang="sk-SK" dirty="0" smtClean="0"/>
                        <a:t>n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/>
                        <a:t>+ </a:t>
                      </a:r>
                      <a:r>
                        <a:rPr lang="sk-SK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+…+ </a:t>
                      </a:r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en-US" baseline="0" dirty="0" smtClean="0"/>
                        <a:t>               </a:t>
                      </a:r>
                      <a:r>
                        <a:rPr lang="sk-SK" baseline="0" dirty="0" smtClean="0"/>
                        <a:t>                 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+p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+…+p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          </a:t>
                      </a:r>
                      <a:r>
                        <a:rPr lang="en-US" dirty="0" smtClean="0"/>
                        <a:t>                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d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sk-SK" baseline="0" dirty="0" smtClean="0"/>
                        <a:t>šírka</a:t>
                      </a:r>
                    </a:p>
                    <a:p>
                      <a:r>
                        <a:rPr lang="sk-SK" baseline="0" dirty="0" smtClean="0"/>
                        <a:t>   intervalu</a:t>
                      </a:r>
                      <a:r>
                        <a:rPr lang="en-US" baseline="0" dirty="0" smtClean="0"/>
                        <a:t>  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intervalová</a:t>
                      </a:r>
                      <a:r>
                        <a:rPr lang="sk-SK" baseline="0" dirty="0" smtClean="0"/>
                        <a:t> hustota </a:t>
                      </a:r>
                      <a:r>
                        <a:rPr lang="sk-SK" baseline="0" dirty="0" err="1" smtClean="0"/>
                        <a:t>četností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</a:t>
                      </a:r>
                      <a:r>
                        <a:rPr lang="en-US" dirty="0" err="1" smtClean="0"/>
                        <a:t>ntervalov</a:t>
                      </a:r>
                      <a:r>
                        <a:rPr lang="sk-SK" dirty="0" smtClean="0"/>
                        <a:t>á</a:t>
                      </a:r>
                      <a:r>
                        <a:rPr lang="sk-SK" baseline="0" dirty="0" smtClean="0"/>
                        <a:t> empirická distribučná</a:t>
                      </a:r>
                    </a:p>
                    <a:p>
                      <a:r>
                        <a:rPr lang="sk-SK" baseline="0" dirty="0" smtClean="0"/>
                        <a:t>funkcia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Grafy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err="1" smtClean="0"/>
              <a:t>Histogram</a:t>
            </a:r>
            <a:endParaRPr lang="sk-SK" dirty="0" smtClean="0"/>
          </a:p>
          <a:p>
            <a:pPr lvl="1"/>
            <a:r>
              <a:rPr lang="sk-SK" dirty="0" smtClean="0"/>
              <a:t>osa x: intervaly, osa y: hodnota </a:t>
            </a:r>
            <a:r>
              <a:rPr lang="sk-SK" dirty="0" err="1" smtClean="0"/>
              <a:t>četnostnej</a:t>
            </a:r>
            <a:r>
              <a:rPr lang="sk-SK" dirty="0" smtClean="0"/>
              <a:t> funkcie</a:t>
            </a:r>
          </a:p>
          <a:p>
            <a:pPr lvl="1"/>
            <a:r>
              <a:rPr lang="sk-SK" dirty="0" smtClean="0"/>
              <a:t>pomer obsahov  stĺpikov odpovedá pomeru zastúpenia jednotlivých intervalov v dátach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Intervalová empirická distribučná funkcia</a:t>
            </a:r>
          </a:p>
          <a:p>
            <a:pPr lvl="1"/>
            <a:r>
              <a:rPr lang="sk-SK" dirty="0" smtClean="0"/>
              <a:t>osa x: intervaly, osa y: hodnoty intervalovej empirickej funkcie</a:t>
            </a:r>
          </a:p>
          <a:p>
            <a:pPr lvl="1"/>
            <a:r>
              <a:rPr lang="sk-SK" dirty="0" smtClean="0"/>
              <a:t>vždy sa vynesú nad koniec intervalu a spoja sa priamkou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V 70 domácnostiach boli zisťované týždenné výdaje na sladkosti.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Napíšte tabuľku rozloženia </a:t>
            </a:r>
            <a:r>
              <a:rPr lang="sk-SK" dirty="0" err="1" smtClean="0"/>
              <a:t>četností</a:t>
            </a:r>
            <a:r>
              <a:rPr lang="sk-SK" dirty="0" smtClean="0"/>
              <a:t> a nakreslite </a:t>
            </a:r>
            <a:r>
              <a:rPr lang="sk-SK" dirty="0" err="1" smtClean="0"/>
              <a:t>histogram</a:t>
            </a:r>
            <a:r>
              <a:rPr lang="sk-SK" dirty="0" smtClean="0"/>
              <a:t> a graf intervalovej empirickej distribučnej funkcie.</a:t>
            </a:r>
          </a:p>
          <a:p>
            <a:endParaRPr lang="sk-SK" dirty="0" smtClean="0"/>
          </a:p>
          <a:p>
            <a:endParaRPr lang="sk-SK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9513" y="2708920"/>
          <a:ext cx="8712965" cy="128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926"/>
                <a:gridCol w="1105353"/>
                <a:gridCol w="1152128"/>
                <a:gridCol w="1306430"/>
                <a:gridCol w="1351096"/>
                <a:gridCol w="1158898"/>
                <a:gridCol w="1224134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výdaje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(36,65&gt;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(65,95&gt;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(95,125&gt;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(125,155&gt;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(155,</a:t>
                      </a:r>
                    </a:p>
                    <a:p>
                      <a:r>
                        <a:rPr lang="en-US" dirty="0" smtClean="0"/>
                        <a:t>       185&gt;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(185,</a:t>
                      </a:r>
                    </a:p>
                    <a:p>
                      <a:r>
                        <a:rPr lang="en-US" dirty="0" smtClean="0"/>
                        <a:t>       200&gt;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domácností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n-US" baseline="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tabuľka rozloženia </a:t>
            </a:r>
            <a:r>
              <a:rPr lang="sk-SK" dirty="0" err="1" smtClean="0"/>
              <a:t>četností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73"/>
                <a:gridCol w="1417373"/>
                <a:gridCol w="1417373"/>
                <a:gridCol w="1417373"/>
                <a:gridCol w="1417373"/>
                <a:gridCol w="1417373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Interval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sk-SK" baseline="-2500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(35,65&gt;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(65,95&gt;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(95,125&gt;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(125,155&gt;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(155,185&gt;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185,215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70/70=1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Nominálne znaky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sk-SK" dirty="0" smtClean="0"/>
              <a:t>Modus – najčastejšia </a:t>
            </a:r>
            <a:r>
              <a:rPr lang="sk-SK" dirty="0" err="1" smtClean="0"/>
              <a:t>varianta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                </a:t>
            </a:r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Ordinálne znaky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Vieme ich usporiadať</a:t>
            </a:r>
          </a:p>
          <a:p>
            <a:r>
              <a:rPr lang="sk-SK" dirty="0" smtClean="0"/>
              <a:t>Alfa</a:t>
            </a:r>
            <a:r>
              <a:rPr lang="en-US" dirty="0" smtClean="0"/>
              <a:t> </a:t>
            </a:r>
            <a:r>
              <a:rPr lang="sk-SK" dirty="0" smtClean="0"/>
              <a:t>–</a:t>
            </a:r>
            <a:r>
              <a:rPr lang="en-US" dirty="0" smtClean="0"/>
              <a:t> </a:t>
            </a:r>
            <a:r>
              <a:rPr lang="sk-SK" dirty="0" err="1" smtClean="0"/>
              <a:t>kvantil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alfa</a:t>
            </a:r>
            <a:r>
              <a:rPr lang="en-US" dirty="0" smtClean="0"/>
              <a:t> je </a:t>
            </a:r>
            <a:r>
              <a:rPr lang="sk-SK" dirty="0" smtClean="0"/>
              <a:t>číslo, ktoré rozdeľuje usporiadaný súbor na dolný úsek, ktorý obsahuje podiel aspoň alfa</a:t>
            </a:r>
            <a:r>
              <a:rPr lang="en-US" dirty="0" smtClean="0"/>
              <a:t> </a:t>
            </a:r>
            <a:r>
              <a:rPr lang="sk-SK" dirty="0" smtClean="0"/>
              <a:t>všetkých dát a na horný úsek, ktorý obsahuje podiel aspoň 1-alfa všetkých dát.</a:t>
            </a:r>
          </a:p>
          <a:p>
            <a:r>
              <a:rPr lang="sk-SK" dirty="0" smtClean="0"/>
              <a:t>Alfa- číslo</a:t>
            </a:r>
          </a:p>
          <a:p>
            <a:r>
              <a:rPr lang="sk-SK" dirty="0" smtClean="0"/>
              <a:t>Medián: x</a:t>
            </a:r>
            <a:r>
              <a:rPr lang="sk-SK" baseline="-25000" dirty="0" smtClean="0"/>
              <a:t>0,50</a:t>
            </a:r>
          </a:p>
          <a:p>
            <a:r>
              <a:rPr lang="sk-SK" dirty="0" smtClean="0"/>
              <a:t>x</a:t>
            </a:r>
            <a:r>
              <a:rPr lang="sk-SK" baseline="-25000" dirty="0" smtClean="0"/>
              <a:t>0,25</a:t>
            </a:r>
            <a:r>
              <a:rPr lang="sk-SK" dirty="0" smtClean="0"/>
              <a:t> = dolný </a:t>
            </a:r>
            <a:r>
              <a:rPr lang="sk-SK" dirty="0" err="1" smtClean="0"/>
              <a:t>kvartil</a:t>
            </a:r>
            <a:r>
              <a:rPr lang="sk-SK" dirty="0" smtClean="0"/>
              <a:t>, x</a:t>
            </a:r>
            <a:r>
              <a:rPr lang="sk-SK" baseline="-25000" dirty="0" smtClean="0"/>
              <a:t>0,75</a:t>
            </a:r>
            <a:r>
              <a:rPr lang="sk-SK" dirty="0" smtClean="0"/>
              <a:t> = horný </a:t>
            </a:r>
            <a:r>
              <a:rPr lang="sk-SK" dirty="0" err="1" smtClean="0"/>
              <a:t>kvartil</a:t>
            </a:r>
            <a:endParaRPr lang="sk-SK" dirty="0" smtClean="0"/>
          </a:p>
          <a:p>
            <a:r>
              <a:rPr lang="sk-SK" dirty="0" smtClean="0"/>
              <a:t>x</a:t>
            </a:r>
            <a:r>
              <a:rPr lang="sk-SK" baseline="-25000" dirty="0" smtClean="0"/>
              <a:t>0,1</a:t>
            </a:r>
            <a:r>
              <a:rPr lang="sk-SK" dirty="0" smtClean="0"/>
              <a:t> ,..., x</a:t>
            </a:r>
            <a:r>
              <a:rPr lang="sk-SK" baseline="-25000" dirty="0" smtClean="0"/>
              <a:t>0,9</a:t>
            </a:r>
            <a:r>
              <a:rPr lang="sk-SK" dirty="0" smtClean="0"/>
              <a:t> = </a:t>
            </a:r>
            <a:r>
              <a:rPr lang="sk-SK" dirty="0" err="1" smtClean="0"/>
              <a:t>decily</a:t>
            </a:r>
            <a:endParaRPr lang="sk-SK" dirty="0" smtClean="0"/>
          </a:p>
          <a:p>
            <a:r>
              <a:rPr lang="sk-SK" dirty="0" smtClean="0"/>
              <a:t>x</a:t>
            </a:r>
            <a:r>
              <a:rPr lang="sk-SK" baseline="-25000" dirty="0" smtClean="0"/>
              <a:t>0,01</a:t>
            </a:r>
            <a:r>
              <a:rPr lang="sk-SK" dirty="0" smtClean="0"/>
              <a:t> ,..., x</a:t>
            </a:r>
            <a:r>
              <a:rPr lang="sk-SK" baseline="-25000" dirty="0" smtClean="0"/>
              <a:t>0,99</a:t>
            </a:r>
            <a:r>
              <a:rPr lang="sk-SK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percentily</a:t>
            </a:r>
            <a:r>
              <a:rPr lang="sk-SK" dirty="0" smtClean="0"/>
              <a:t>                   </a:t>
            </a:r>
            <a:r>
              <a:rPr lang="sk-SK" baseline="-25000" dirty="0" smtClean="0"/>
              <a:t>  </a:t>
            </a:r>
            <a:endParaRPr lang="sk-SK" baseline="-25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4340" name="Rectangle 2"/>
          <p:cNvSpPr>
            <a:spLocks noGrp="1"/>
          </p:cNvSpPr>
          <p:nvPr>
            <p:ph type="title" idx="4294967295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Intervalové a pomerové </a:t>
            </a:r>
            <a:r>
              <a:rPr lang="sk-SK" dirty="0" err="1" smtClean="0"/>
              <a:t>znaky-ukazatele</a:t>
            </a:r>
            <a:r>
              <a:rPr lang="sk-SK" dirty="0" smtClean="0"/>
              <a:t> stredu</a:t>
            </a:r>
            <a:endParaRPr lang="cs-CZ" dirty="0" smtClean="0"/>
          </a:p>
        </p:txBody>
      </p:sp>
      <p:sp>
        <p:nvSpPr>
          <p:cNvPr id="1434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sz="2000" b="1" dirty="0" smtClean="0"/>
              <a:t>Průměr</a:t>
            </a:r>
            <a:r>
              <a:rPr lang="cs-CZ" sz="2000" dirty="0" smtClean="0"/>
              <a:t> – vhodný ukazatel středu u normálního/symetrického rozložení, kde </a:t>
            </a:r>
            <a:r>
              <a:rPr lang="cs-CZ" sz="2000" b="1" dirty="0" err="1" smtClean="0"/>
              <a:t>x</a:t>
            </a:r>
            <a:r>
              <a:rPr lang="cs-CZ" sz="2000" b="1" baseline="-25000" dirty="0" err="1" smtClean="0"/>
              <a:t>i</a:t>
            </a:r>
            <a:r>
              <a:rPr lang="cs-CZ" sz="2000" dirty="0" smtClean="0"/>
              <a:t> jsou jednotlivé hodnoty a </a:t>
            </a:r>
            <a:r>
              <a:rPr lang="cs-CZ" sz="2000" b="1" dirty="0" smtClean="0"/>
              <a:t>n</a:t>
            </a:r>
            <a:r>
              <a:rPr lang="cs-CZ" sz="2000" dirty="0" smtClean="0"/>
              <a:t> jejich počet</a:t>
            </a:r>
          </a:p>
          <a:p>
            <a:pPr marL="341313" indent="-341313"/>
            <a:endParaRPr lang="cs-CZ" sz="2000" dirty="0" smtClean="0"/>
          </a:p>
          <a:p>
            <a:pPr marL="341313" indent="-341313"/>
            <a:endParaRPr lang="cs-CZ" sz="2000" dirty="0" smtClean="0"/>
          </a:p>
          <a:p>
            <a:pPr marL="341313" indent="-341313"/>
            <a:r>
              <a:rPr lang="cs-CZ" sz="2000" b="1" dirty="0" smtClean="0"/>
              <a:t>Medián </a:t>
            </a:r>
            <a:r>
              <a:rPr lang="cs-CZ" sz="2000" dirty="0" smtClean="0"/>
              <a:t>– jde vlastně o 50</a:t>
            </a:r>
            <a:r>
              <a:rPr lang="en-US" sz="2000" dirty="0" smtClean="0"/>
              <a:t>%</a:t>
            </a:r>
            <a:r>
              <a:rPr lang="cs-CZ" sz="2000" dirty="0" smtClean="0"/>
              <a:t> kvantil, tj. polovina hodnot leží nad a polovina pod mediánem</a:t>
            </a:r>
          </a:p>
          <a:p>
            <a:pPr marL="341313" indent="-341313"/>
            <a:endParaRPr lang="cs-CZ" sz="2000" dirty="0" smtClean="0"/>
          </a:p>
          <a:p>
            <a:pPr marL="341313" indent="-341313"/>
            <a:r>
              <a:rPr lang="cs-CZ" sz="2000" dirty="0" smtClean="0"/>
              <a:t>V případě symetrického rozložení jsou jejich hodnoty v podstatě shodné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4860032" y="2204864"/>
          <a:ext cx="1944687" cy="788988"/>
        </p:xfrm>
        <a:graphic>
          <a:graphicData uri="http://schemas.openxmlformats.org/presentationml/2006/ole">
            <p:oleObj spid="_x0000_s5122" name="Rovnice" r:id="rId3" imgW="1054100" imgH="431800" progId="Equation.3">
              <p:embed/>
            </p:oleObj>
          </a:graphicData>
        </a:graphic>
      </p:graphicFrame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4419600"/>
            <a:ext cx="40322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365104"/>
            <a:ext cx="424815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6388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Intervalové a pomerové </a:t>
            </a:r>
            <a:r>
              <a:rPr lang="sk-SK" dirty="0" err="1" smtClean="0"/>
              <a:t>znaky-ukazatele</a:t>
            </a:r>
            <a:r>
              <a:rPr lang="sk-SK" dirty="0" smtClean="0"/>
              <a:t> šírky</a:t>
            </a:r>
            <a:endParaRPr lang="cs-CZ" dirty="0" smtClean="0"/>
          </a:p>
        </p:txBody>
      </p:sp>
      <p:sp>
        <p:nvSpPr>
          <p:cNvPr id="1638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/>
          </a:bodyPr>
          <a:lstStyle/>
          <a:p>
            <a:pPr marL="341313" indent="-341313"/>
            <a:r>
              <a:rPr lang="cs-CZ" sz="2300" b="1" dirty="0" smtClean="0"/>
              <a:t>Rozptyl</a:t>
            </a:r>
            <a:r>
              <a:rPr lang="cs-CZ" sz="2300" dirty="0" smtClean="0"/>
              <a:t> je ukazatelem šířky rozložení získaný na základě odchylky jednotlivých hodnot od průměru.</a:t>
            </a:r>
          </a:p>
          <a:p>
            <a:pPr marL="341313" indent="-341313"/>
            <a:endParaRPr lang="cs-CZ" sz="2300" dirty="0" smtClean="0"/>
          </a:p>
          <a:p>
            <a:pPr marL="341313" indent="-341313"/>
            <a:r>
              <a:rPr lang="cs-CZ" sz="2300" dirty="0" smtClean="0"/>
              <a:t>Obdobně jako u průměru je jeho vypovídací schopnost nejvyšší v případě symetrického/normálního rozložení</a:t>
            </a:r>
          </a:p>
          <a:p>
            <a:pPr marL="341313" indent="-341313"/>
            <a:endParaRPr lang="cs-CZ" sz="2300" dirty="0" smtClean="0"/>
          </a:p>
          <a:p>
            <a:pPr marL="341313" indent="-341313"/>
            <a:r>
              <a:rPr lang="cs-CZ" sz="2300" b="1" dirty="0" smtClean="0"/>
              <a:t>Směrodatná odchylka</a:t>
            </a:r>
            <a:r>
              <a:rPr lang="cs-CZ" sz="2300" dirty="0" smtClean="0"/>
              <a:t> je druhá odmocnina z rozptylu </a:t>
            </a:r>
          </a:p>
          <a:p>
            <a:pPr marL="341313" indent="-341313"/>
            <a:endParaRPr lang="cs-CZ" sz="2300" dirty="0" smtClean="0"/>
          </a:p>
          <a:p>
            <a:pPr marL="341313" indent="-341313"/>
            <a:r>
              <a:rPr lang="cs-CZ" sz="2300" b="1" dirty="0" smtClean="0">
                <a:sym typeface="Math1" pitchFamily="2" charset="2"/>
              </a:rPr>
              <a:t>Koeficient variance</a:t>
            </a:r>
            <a:r>
              <a:rPr lang="cs-CZ" sz="2300" dirty="0" smtClean="0">
                <a:sym typeface="Math1" pitchFamily="2" charset="2"/>
              </a:rPr>
              <a:t> - podíl SD ku průměru (u normálního rozložení by se 95% hodnot mělo vejít do průměr 3 SD), pokud je SD větší než 1/3 průměru jsou teoreticky pravděpodobné záporné hodnoty v rozložení – ukazatel problémů s normalitou dat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4643438" y="1916113"/>
          <a:ext cx="1728787" cy="700087"/>
        </p:xfrm>
        <a:graphic>
          <a:graphicData uri="http://schemas.openxmlformats.org/presentationml/2006/ole">
            <p:oleObj spid="_x0000_s4098" name="Rovnice" r:id="rId3" imgW="1054100" imgH="4318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741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Ukazatele tvaru rozložení</a:t>
            </a:r>
          </a:p>
        </p:txBody>
      </p:sp>
      <p:sp>
        <p:nvSpPr>
          <p:cNvPr id="1741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01775"/>
            <a:ext cx="8229600" cy="4525963"/>
          </a:xfrm>
        </p:spPr>
        <p:txBody>
          <a:bodyPr/>
          <a:lstStyle/>
          <a:p>
            <a:pPr marL="341313" indent="-341313"/>
            <a:r>
              <a:rPr lang="cs-CZ" sz="2000" b="1" smtClean="0"/>
              <a:t>Skewness</a:t>
            </a:r>
            <a:r>
              <a:rPr lang="cs-CZ" sz="2000" smtClean="0"/>
              <a:t> – ukazatel „šikmosti“ rozložení, asymetrie rozložení</a:t>
            </a:r>
          </a:p>
          <a:p>
            <a:pPr marL="341313" indent="-341313"/>
            <a:r>
              <a:rPr lang="cs-CZ" sz="2000" b="1" smtClean="0"/>
              <a:t>Kurtosis</a:t>
            </a:r>
            <a:r>
              <a:rPr lang="cs-CZ" sz="2000" smtClean="0"/>
              <a:t> – ukazatel „špičatosti/plochosti“ rozložení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1908175" y="2206625"/>
          <a:ext cx="4435475" cy="4175125"/>
        </p:xfrm>
        <a:graphic>
          <a:graphicData uri="http://schemas.openxmlformats.org/presentationml/2006/ole">
            <p:oleObj spid="_x0000_s6146" name="Artwork" r:id="rId3" imgW="10190000" imgH="959000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52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Další parametry rozložení</a:t>
            </a:r>
          </a:p>
        </p:txBody>
      </p:sp>
      <p:sp>
        <p:nvSpPr>
          <p:cNvPr id="55300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341313" indent="-341313"/>
            <a:r>
              <a:rPr lang="cs-CZ" sz="2000" b="1" smtClean="0"/>
              <a:t>Počet hodnot – </a:t>
            </a:r>
            <a:r>
              <a:rPr lang="cs-CZ" sz="2000" smtClean="0"/>
              <a:t>důležitý ukazatel, znamená jak moc lze na data spoléhat</a:t>
            </a:r>
          </a:p>
          <a:p>
            <a:pPr marL="341313" indent="-341313"/>
            <a:r>
              <a:rPr lang="cs-CZ" sz="2000" b="1" smtClean="0"/>
              <a:t>Střední chyba odhadu průměru </a:t>
            </a:r>
            <a:r>
              <a:rPr lang="cs-CZ" sz="2000" smtClean="0"/>
              <a:t>- je založena na směrodatné odchylce rozložení a </a:t>
            </a:r>
            <a:r>
              <a:rPr lang="cs-CZ" sz="2000" b="1" smtClean="0"/>
              <a:t>počtu hodnot</a:t>
            </a:r>
            <a:r>
              <a:rPr lang="cs-CZ" sz="2000" smtClean="0"/>
              <a:t>, vlastně jde o směrodatnou odchylku rozložení průměru. Říká jak přesný je náš výpočet průměru. Čím větší počet hodnot rozložení, tím je náš odhad skutečného průměru přesnější.</a:t>
            </a:r>
          </a:p>
          <a:p>
            <a:pPr marL="341313" indent="-341313"/>
            <a:r>
              <a:rPr lang="cs-CZ" sz="2000" b="1" smtClean="0"/>
              <a:t>Suma hodnot</a:t>
            </a:r>
          </a:p>
          <a:p>
            <a:pPr marL="341313" indent="-341313"/>
            <a:r>
              <a:rPr lang="cs-CZ" sz="2000" b="1" smtClean="0"/>
              <a:t>Modus</a:t>
            </a:r>
            <a:r>
              <a:rPr lang="cs-CZ" sz="2000" smtClean="0"/>
              <a:t> – nejčastější hodnota, vhodný např. při kategoriálních datech</a:t>
            </a:r>
          </a:p>
          <a:p>
            <a:pPr marL="341313" indent="-341313"/>
            <a:r>
              <a:rPr lang="cs-CZ" sz="2000" b="1" smtClean="0"/>
              <a:t>Minimum, maximum</a:t>
            </a:r>
          </a:p>
          <a:p>
            <a:pPr marL="341313" indent="-341313"/>
            <a:r>
              <a:rPr lang="cs-CZ" sz="2000" b="1" smtClean="0"/>
              <a:t>Rozsah hodnot</a:t>
            </a:r>
          </a:p>
          <a:p>
            <a:pPr marL="341313" indent="-341313"/>
            <a:r>
              <a:rPr lang="cs-CZ" sz="2000" b="1" smtClean="0"/>
              <a:t>Harmonický průměr</a:t>
            </a:r>
            <a:r>
              <a:rPr lang="cs-CZ" sz="2000" smtClean="0"/>
              <a:t>  - převrácená hodnota průměru převrácených hodnot (vždy platí harmonický průměr </a:t>
            </a:r>
            <a:r>
              <a:rPr lang="en-US" sz="2000" smtClean="0"/>
              <a:t>&lt; geometrick</a:t>
            </a:r>
            <a:r>
              <a:rPr lang="cs-CZ" sz="2000" smtClean="0"/>
              <a:t>ý průměr </a:t>
            </a:r>
            <a:r>
              <a:rPr lang="en-US" sz="2000" smtClean="0"/>
              <a:t>&lt; </a:t>
            </a:r>
            <a:r>
              <a:rPr lang="cs-CZ" sz="2000" smtClean="0"/>
              <a:t>aritmetický průměr)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Pri spracovaní dát sa často používajú metódy, ktoré sú založené na predpoklade, že dáta pochádzajú z nejakého konkrétneho rozloženia.</a:t>
            </a:r>
          </a:p>
          <a:p>
            <a:r>
              <a:rPr lang="sk-SK" dirty="0" smtClean="0"/>
              <a:t>Najčastejšie sa predpokladá normálne rozloženie.</a:t>
            </a:r>
          </a:p>
          <a:p>
            <a:r>
              <a:rPr lang="sk-SK" dirty="0" smtClean="0"/>
              <a:t>Prečo to nemusí platiť:</a:t>
            </a:r>
          </a:p>
          <a:p>
            <a:pPr lvl="1"/>
            <a:r>
              <a:rPr lang="sk-SK" dirty="0" smtClean="0"/>
              <a:t>  </a:t>
            </a:r>
            <a:r>
              <a:rPr lang="sk-SK" dirty="0" smtClean="0">
                <a:solidFill>
                  <a:schemeClr val="tx1"/>
                </a:solidFill>
              </a:rPr>
              <a:t>Dáta pochádzajú z  iného rozloženia.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   Sú zaťažené chybami.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   Pochádzajú z niekoľkých rôznych rozložení.</a:t>
            </a:r>
          </a:p>
          <a:p>
            <a:pPr lvl="1"/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</a:t>
            </a:r>
            <a:r>
              <a:rPr lang="cs-CZ" dirty="0" err="1" smtClean="0">
                <a:latin typeface="Arial" charset="0"/>
                <a:cs typeface="Arial" charset="0"/>
              </a:rPr>
              <a:t>Jarkovský</a:t>
            </a:r>
            <a:r>
              <a:rPr lang="cs-CZ" dirty="0" smtClean="0">
                <a:latin typeface="Arial" charset="0"/>
                <a:cs typeface="Arial" charset="0"/>
              </a:rPr>
              <a:t>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err="1" smtClean="0"/>
              <a:t>Príklad</a:t>
            </a:r>
            <a:endParaRPr lang="cs-CZ" dirty="0" smtClean="0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dirty="0"/>
              <a:t>H</a:t>
            </a:r>
            <a:r>
              <a:rPr lang="cs-CZ" sz="2000" i="0" dirty="0" smtClean="0"/>
              <a:t>motnost </a:t>
            </a:r>
            <a:r>
              <a:rPr lang="cs-CZ" sz="2000" i="0" dirty="0"/>
              <a:t>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3514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1,2; 1,4; 1,6; 1,8; 2,0; 2,4; 3.8 </a:t>
            </a:r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cs-CZ" sz="4800" i="0" dirty="0">
              <a:latin typeface="Arial Black" pitchFamily="34" charset="0"/>
            </a:endParaRP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cs-CZ" sz="4800" i="0" dirty="0">
              <a:latin typeface="Arial Black" pitchFamily="34" charset="0"/>
            </a:endParaRP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p:oleObj spid="_x0000_s10242" name="Rovnice" r:id="rId3" imgW="4343400" imgH="431640" progId="Equation.3">
              <p:embed/>
            </p:oleObj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p:oleObj spid="_x0000_s10243" name="Rovnice" r:id="rId4" imgW="2286000" imgH="622080" progId="Equation.3">
              <p:embed/>
            </p:oleObj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p:oleObj spid="_x0000_s10244" name="Rovnice" r:id="rId5" imgW="1384200" imgH="266400" progId="Equation.3">
              <p:embed/>
            </p:oleObj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smtClean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/>
              <a:t>Hledáme:</a:t>
            </a:r>
            <a:r>
              <a:rPr lang="cs-CZ" sz="2000" i="0"/>
              <a:t> </a:t>
            </a:r>
            <a:r>
              <a:rPr lang="cs-CZ" sz="2000" b="0" i="0"/>
              <a:t> P(X   x</a:t>
            </a:r>
            <a:r>
              <a:rPr lang="cs-CZ" sz="2000" b="0" i="0" baseline="-25000">
                <a:latin typeface="Symbol" pitchFamily="18" charset="2"/>
              </a:rPr>
              <a:t>q</a:t>
            </a:r>
            <a:r>
              <a:rPr lang="cs-CZ" sz="2000" b="0" i="0"/>
              <a:t>) = 0,95 = </a:t>
            </a:r>
            <a:r>
              <a:rPr lang="cs-CZ" sz="2000" b="0" i="0">
                <a:latin typeface="Symbol" pitchFamily="18" charset="2"/>
              </a:rPr>
              <a:t>q</a:t>
            </a:r>
            <a:endParaRPr lang="cs-CZ" sz="2000" b="0" i="0"/>
          </a:p>
          <a:p>
            <a:pPr algn="ctr" eaLnBrk="0" hangingPunct="0"/>
            <a:r>
              <a:rPr lang="cs-CZ" sz="2000" b="0" i="0"/>
              <a:t>x</a:t>
            </a:r>
            <a:r>
              <a:rPr lang="cs-CZ" sz="2000" b="0" i="0" baseline="-25000">
                <a:latin typeface="Symbol" pitchFamily="18" charset="2"/>
              </a:rPr>
              <a:t>q</a:t>
            </a:r>
            <a:r>
              <a:rPr lang="cs-CZ" sz="2000" b="0" i="0"/>
              <a:t> = (</a:t>
            </a:r>
            <a:r>
              <a:rPr lang="cs-CZ" sz="3200" b="0" i="0"/>
              <a:t>x</a:t>
            </a:r>
            <a:r>
              <a:rPr lang="cs-CZ" sz="1400" i="0"/>
              <a:t>0,95</a:t>
            </a:r>
            <a:r>
              <a:rPr lang="cs-CZ" sz="2000" b="0" i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q</a:t>
            </a:r>
            <a:r>
              <a:rPr lang="cs-CZ" sz="2000" b="0" i="0"/>
              <a:t>  = 0,95 … Pravděpodobnost</a:t>
            </a:r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solidFill>
                  <a:srgbClr val="CC0000"/>
                </a:solidFill>
              </a:rPr>
              <a:t>Jakékoliv číslo na ose x je kvantilem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52247" name="Rectangle 26"/>
          <p:cNvSpPr>
            <a:spLocks noChangeArrowheads="1"/>
          </p:cNvSpPr>
          <p:nvPr/>
        </p:nvSpPr>
        <p:spPr bwMode="auto">
          <a:xfrm>
            <a:off x="4484688" y="187801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0" i="0">
                <a:latin typeface="Symbol" pitchFamily="18" charset="2"/>
              </a:rPr>
              <a:t>Ł</a:t>
            </a:r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1268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Diagnostické grafy-krabicový graf (box plot)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835150" y="1412875"/>
          <a:ext cx="5738813" cy="4854575"/>
        </p:xfrm>
        <a:graphic>
          <a:graphicData uri="http://schemas.openxmlformats.org/presentationml/2006/ole">
            <p:oleObj spid="_x0000_s7170" name="Artwork" r:id="rId3" imgW="7590000" imgH="642000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>
            <a:normAutofit/>
          </a:bodyPr>
          <a:lstStyle/>
          <a:p>
            <a:r>
              <a:rPr lang="cs-CZ" dirty="0" smtClean="0"/>
              <a:t>Normální rozložení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200400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371600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685800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657600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sk-SK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sk-SK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768725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375150" y="1573213"/>
          <a:ext cx="3443288" cy="1093787"/>
        </p:xfrm>
        <a:graphic>
          <a:graphicData uri="http://schemas.openxmlformats.org/presentationml/2006/ole">
            <p:oleObj spid="_x0000_s8194" name="Rovnice" r:id="rId3" imgW="1396800" imgH="469800" progId="Equation.3">
              <p:embed/>
            </p:oleObj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219575" y="4629150"/>
          <a:ext cx="2362200" cy="1066800"/>
        </p:xfrm>
        <a:graphic>
          <a:graphicData uri="http://schemas.openxmlformats.org/presentationml/2006/ole">
            <p:oleObj spid="_x0000_s8195" name="Rovnice" r:id="rId4" imgW="1091880" imgH="469800" progId="Equation.3">
              <p:embed/>
            </p:oleObj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404938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smtClean="0"/>
              <a:t>Parametry charakterizující normální rozložení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p:oleObj spid="_x0000_s9218" name="Graf" r:id="rId3" imgW="3330000" imgH="1248840" progId="Excel.Chart.8">
              <p:embed/>
            </p:oleObj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p:oleObj spid="_x0000_s9219" name="Rovnice" r:id="rId4" imgW="520560" imgH="253800" progId="Equation.3">
              <p:embed/>
            </p:oleObj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p:oleObj spid="_x0000_s9220" name="Rovnice" r:id="rId5" imgW="469800" imgH="215640" progId="Equation.3">
              <p:embed/>
            </p:oleObj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p:oleObj spid="_x0000_s9221" name="Rovnice" r:id="rId6" imgW="952200" imgH="419040" progId="Equation.3">
              <p:embed/>
            </p:oleObj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457200" y="1371600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E (x) ~ x ~ </a:t>
            </a:r>
            <a:r>
              <a:rPr lang="cs-CZ" sz="2000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/>
              <a:t>D (x) ~ s</a:t>
            </a:r>
            <a:r>
              <a:rPr lang="cs-CZ" sz="2000" i="0" baseline="30000"/>
              <a:t>2</a:t>
            </a:r>
            <a:r>
              <a:rPr lang="cs-CZ" sz="2000" i="0"/>
              <a:t> ~ </a:t>
            </a:r>
            <a:r>
              <a:rPr lang="cs-CZ" sz="2000" i="0">
                <a:latin typeface="Symbol" pitchFamily="18" charset="2"/>
              </a:rPr>
              <a:t>s</a:t>
            </a:r>
            <a:r>
              <a:rPr lang="cs-CZ" sz="2000" i="0" baseline="30000"/>
              <a:t>2</a:t>
            </a:r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1752600" y="1524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rozložení – příklad 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 dirty="0"/>
              <a:t> </a:t>
            </a:r>
            <a:r>
              <a:rPr lang="cs-CZ" sz="2000" i="0" u="sng" dirty="0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 dirty="0" err="1"/>
              <a:t>sm</a:t>
            </a:r>
            <a:r>
              <a:rPr lang="cs-CZ" sz="2000" i="0" dirty="0"/>
              <a:t>. odchylka (s)</a:t>
            </a:r>
            <a:r>
              <a:rPr lang="cs-CZ" sz="2000" b="0" i="0" dirty="0"/>
              <a:t> = 10 cm</a:t>
            </a:r>
          </a:p>
        </p:txBody>
      </p:sp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533400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rozložení</a:t>
            </a:r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609600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55594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50895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56070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51181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250" y="4716463"/>
          <a:ext cx="5040313" cy="450850"/>
        </p:xfrm>
        <a:graphic>
          <a:graphicData uri="http://schemas.openxmlformats.org/presentationml/2006/ole">
            <p:oleObj spid="_x0000_s11266" name="Rovnice" r:id="rId3" imgW="4406760" imgH="393480" progId="Equation.3">
              <p:embed/>
            </p:oleObj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4421188"/>
          <a:ext cx="2017713" cy="236537"/>
        </p:xfrm>
        <a:graphic>
          <a:graphicData uri="http://schemas.openxmlformats.org/presentationml/2006/ole">
            <p:oleObj spid="_x0000_s11267" name="Rovnice" r:id="rId4" imgW="1549080" imgH="215640" progId="Equation.3">
              <p:embed/>
            </p:oleObj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43989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4421188"/>
          <a:ext cx="1438275" cy="236537"/>
        </p:xfrm>
        <a:graphic>
          <a:graphicData uri="http://schemas.openxmlformats.org/presentationml/2006/ole">
            <p:oleObj spid="_x0000_s11268" name="Rovnice" r:id="rId5" imgW="1104840" imgH="215640" progId="Equation.3">
              <p:embed/>
            </p:oleObj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3995738"/>
          <a:ext cx="974725" cy="484187"/>
        </p:xfrm>
        <a:graphic>
          <a:graphicData uri="http://schemas.openxmlformats.org/presentationml/2006/ole">
            <p:oleObj spid="_x0000_s11269" name="Rovnice" r:id="rId6" imgW="647640" imgH="393480" progId="Equation.3">
              <p:embed/>
            </p:oleObj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47656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5164138"/>
          <a:ext cx="2557463" cy="247650"/>
        </p:xfrm>
        <a:graphic>
          <a:graphicData uri="http://schemas.openxmlformats.org/presentationml/2006/ole">
            <p:oleObj spid="_x0000_s11270" name="Rovnice" r:id="rId7" imgW="2234880" imgH="215640" progId="Equation.3">
              <p:embed/>
            </p:oleObj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5965825"/>
          <a:ext cx="4851400" cy="495300"/>
        </p:xfrm>
        <a:graphic>
          <a:graphicData uri="http://schemas.openxmlformats.org/presentationml/2006/ole">
            <p:oleObj spid="_x0000_s11271" name="Rovnice" r:id="rId8" imgW="4241520" imgH="431640" progId="Equation.3">
              <p:embed/>
            </p:oleObj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>
            <a:off x="5795963" y="6061075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6118225" y="6059488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22,6% kostí leží v rozsahu 60-66cm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Rozložení</a:t>
            </a: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Průměr (</a:t>
            </a:r>
            <a:r>
              <a:rPr lang="cs-CZ" sz="1400" i="0">
                <a:latin typeface="Symbol" pitchFamily="18" charset="2"/>
              </a:rPr>
              <a:t>m</a:t>
            </a:r>
            <a:r>
              <a:rPr lang="cs-CZ" sz="1400" i="0"/>
              <a:t>)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Funkce intervalové hustoty četnosti, která po logaritmické transformaci nabude tvaru normálního rozložení. </a:t>
            </a:r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Změnou parametru a lze modelovat distribuci doby přežití, např. stresovaného organismu. Rozložení využívané i jako model k odhahu LC</a:t>
            </a:r>
            <a:r>
              <a:rPr lang="cs-CZ" sz="1600" b="0" i="0" baseline="-25000"/>
              <a:t>50</a:t>
            </a:r>
            <a:r>
              <a:rPr lang="cs-CZ" sz="1600" b="0" i="0"/>
              <a:t> nebo EC</a:t>
            </a:r>
            <a:r>
              <a:rPr lang="cs-CZ" sz="1600" b="0" i="0" baseline="-25000"/>
              <a:t>50</a:t>
            </a:r>
            <a:r>
              <a:rPr lang="cs-CZ" sz="1600" b="0" i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Funkce intervalové hustoty četnosti, která po logaritmické transformaci nabude tvaru normálního rozložení. </a:t>
            </a: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typ rozložení, 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Gamma</a:t>
            </a: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Umožňuje flexibilně modelování distribučních funkcí nejrůznějších tvarů. Např. </a:t>
            </a:r>
            <a:r>
              <a:rPr lang="cs-CZ" sz="1600" b="0" i="0">
                <a:latin typeface="Symbol" pitchFamily="18" charset="2"/>
              </a:rPr>
              <a:t>c</a:t>
            </a:r>
            <a:r>
              <a:rPr lang="cs-CZ" sz="1600" b="0" i="0" baseline="30000"/>
              <a:t>2</a:t>
            </a:r>
            <a:r>
              <a:rPr lang="cs-CZ" sz="1600" b="0" i="0"/>
              <a:t> rozložení je rozložení typu Gamma. Gamma rozložení </a:t>
            </a:r>
          </a:p>
          <a:p>
            <a:pPr eaLnBrk="0" hangingPunct="0"/>
            <a:r>
              <a:rPr lang="cs-CZ" sz="1600" b="0" i="0"/>
              <a:t>s a = 1 je známo jako exponenciální rozložení.</a:t>
            </a:r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 smtClean="0"/>
              <a:t>Stručný přehled dalších rozložení 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předal rozložení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Rozložení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72000" y="836712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/>
              <a:t>Stupně volnosti - uvažuje velikost vzorku</a:t>
            </a:r>
          </a:p>
          <a:p>
            <a:pPr eaLnBrk="0" hangingPunct="0"/>
            <a:r>
              <a:rPr lang="cs-CZ" i="0" dirty="0"/>
              <a:t>Průměr </a:t>
            </a:r>
          </a:p>
          <a:p>
            <a:pPr eaLnBrk="0" hangingPunct="0"/>
            <a:r>
              <a:rPr lang="cs-CZ" i="0" dirty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Simuluje normální rozložení pro menší vzorky čísel. Pro větší soubory (n &gt; 100) se limitně blíží k normálnímu rozložení.</a:t>
            </a:r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/>
              <a:t>Používá se k modelování rozložení 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539552" y="18864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600" dirty="0" smtClean="0"/>
              <a:t>Stručný přehled dalších rozložení II.</a:t>
            </a:r>
            <a:endParaRPr lang="cs-CZ" sz="3300" i="0" dirty="0">
              <a:solidFill>
                <a:srgbClr val="7B989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pojmy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Dátový súbor – dáta.</a:t>
            </a:r>
          </a:p>
          <a:p>
            <a:r>
              <a:rPr lang="sk-SK" dirty="0" smtClean="0"/>
              <a:t>Prípad – pozorovaná  jednotka (napr. pacient), predstavuje jeden riadok v dátovom súbore.</a:t>
            </a:r>
          </a:p>
          <a:p>
            <a:r>
              <a:rPr lang="sk-SK" dirty="0" smtClean="0"/>
              <a:t>Znaky = premenné – pozorované vlastnosti prípadu (napr. výška, váha, farba očí).</a:t>
            </a:r>
          </a:p>
          <a:p>
            <a:r>
              <a:rPr lang="sk-SK" dirty="0" smtClean="0"/>
              <a:t>Náhodný výber – postupnosť nezávislých rovnako rozložených veličín (prípadov). Keď niekomu dávame dotazník, nevieme vopred ako odpovie.</a:t>
            </a:r>
          </a:p>
          <a:p>
            <a:r>
              <a:rPr lang="sk-SK" dirty="0" smtClean="0"/>
              <a:t>Usporiadaný náhodný výber – dátový súbor usporiadaný podľa nejakého znaku.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446712" cy="1256184"/>
          </a:xfrm>
        </p:spPr>
        <p:txBody>
          <a:bodyPr>
            <a:normAutofit/>
          </a:bodyPr>
          <a:lstStyle/>
          <a:p>
            <a:r>
              <a:rPr lang="sk-SK" dirty="0" smtClean="0"/>
              <a:t>Frekvenčná tabuľka alebo</a:t>
            </a:r>
            <a:br>
              <a:rPr lang="sk-SK" dirty="0" smtClean="0"/>
            </a:br>
            <a:r>
              <a:rPr lang="sk-SK" dirty="0" smtClean="0"/>
              <a:t>tabuľka rozloženia </a:t>
            </a:r>
            <a:r>
              <a:rPr lang="sk-SK" dirty="0" err="1" smtClean="0"/>
              <a:t>četností</a:t>
            </a:r>
            <a:r>
              <a:rPr lang="en-US" dirty="0" smtClean="0"/>
              <a:t> I.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608512"/>
          </a:xfrm>
        </p:spPr>
        <p:txBody>
          <a:bodyPr/>
          <a:lstStyle/>
          <a:p>
            <a:r>
              <a:rPr lang="sk-SK" dirty="0" smtClean="0"/>
              <a:t>Bodové rozloženie </a:t>
            </a:r>
            <a:r>
              <a:rPr lang="sk-SK" dirty="0" err="1" smtClean="0"/>
              <a:t>četností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Máme malý počet variant, jednotlivým </a:t>
            </a:r>
            <a:r>
              <a:rPr lang="sk-SK" dirty="0" err="1" smtClean="0">
                <a:solidFill>
                  <a:schemeClr val="tx1"/>
                </a:solidFill>
              </a:rPr>
              <a:t>variantám</a:t>
            </a:r>
            <a:r>
              <a:rPr lang="sk-SK" dirty="0" smtClean="0">
                <a:solidFill>
                  <a:schemeClr val="tx1"/>
                </a:solidFill>
              </a:rPr>
              <a:t> priraďujeme ich </a:t>
            </a:r>
            <a:r>
              <a:rPr lang="sk-SK" dirty="0" err="1" smtClean="0">
                <a:solidFill>
                  <a:schemeClr val="tx1"/>
                </a:solidFill>
              </a:rPr>
              <a:t>četnosti</a:t>
            </a:r>
            <a:r>
              <a:rPr lang="sk-SK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n – počet všetkých prípadov</a:t>
            </a:r>
          </a:p>
          <a:p>
            <a:pPr lvl="1"/>
            <a:endParaRPr lang="sk-SK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sk-SK" dirty="0" smtClean="0">
              <a:solidFill>
                <a:schemeClr val="tx1"/>
              </a:solidFill>
            </a:endParaRPr>
          </a:p>
          <a:p>
            <a:pPr lvl="1"/>
            <a:endParaRPr lang="sk-SK" dirty="0">
              <a:solidFill>
                <a:schemeClr val="tx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3528" y="3429000"/>
          <a:ext cx="8208912" cy="301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9898"/>
                <a:gridCol w="1558161"/>
                <a:gridCol w="1824872"/>
                <a:gridCol w="1824872"/>
                <a:gridCol w="1541109"/>
              </a:tblGrid>
              <a:tr h="829183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Varianta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Absolútne </a:t>
                      </a:r>
                      <a:r>
                        <a:rPr lang="sk-SK" dirty="0" err="1" smtClean="0"/>
                        <a:t>četnosti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Relatívna </a:t>
                      </a:r>
                      <a:r>
                        <a:rPr lang="sk-SK" dirty="0" err="1" smtClean="0"/>
                        <a:t>četnosť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Absol</a:t>
                      </a:r>
                      <a:r>
                        <a:rPr lang="sk-SK" dirty="0" err="1" smtClean="0"/>
                        <a:t>útna</a:t>
                      </a:r>
                      <a:r>
                        <a:rPr lang="sk-SK" baseline="0" dirty="0" smtClean="0"/>
                        <a:t> kumulatívna </a:t>
                      </a:r>
                      <a:r>
                        <a:rPr lang="sk-SK" baseline="0" dirty="0" err="1" smtClean="0"/>
                        <a:t>četnosť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Relat</a:t>
                      </a:r>
                      <a:r>
                        <a:rPr lang="sk-SK" dirty="0" err="1" smtClean="0"/>
                        <a:t>ívna</a:t>
                      </a:r>
                      <a:r>
                        <a:rPr lang="sk-SK" baseline="0" dirty="0" smtClean="0"/>
                        <a:t> kumulatívna </a:t>
                      </a:r>
                      <a:r>
                        <a:rPr lang="sk-SK" baseline="0" dirty="0" err="1" smtClean="0"/>
                        <a:t>četnosť</a:t>
                      </a:r>
                      <a:endParaRPr lang="sk-SK" dirty="0"/>
                    </a:p>
                  </a:txBody>
                  <a:tcPr/>
                </a:tc>
              </a:tr>
              <a:tr h="580428"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/>
                        <a:t>Varianta</a:t>
                      </a:r>
                      <a:r>
                        <a:rPr lang="sk-SK" dirty="0" smtClean="0"/>
                        <a:t> j        </a:t>
                      </a:r>
                      <a:r>
                        <a:rPr lang="sk-SK" dirty="0" err="1" smtClean="0"/>
                        <a:t>x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</a:tr>
              <a:tr h="1326693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dirty="0" smtClean="0"/>
                        <a:t>/n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sk-SK" baseline="-25000" dirty="0" smtClean="0"/>
                        <a:t> 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= n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/>
                        <a:t>+n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+…+</a:t>
                      </a:r>
                      <a:r>
                        <a:rPr lang="en-US" baseline="0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sk-SK" baseline="-25000" dirty="0" smtClean="0"/>
                        <a:t> 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en-US" baseline="0" dirty="0" smtClean="0"/>
                        <a:t> /n=</a:t>
                      </a:r>
                      <a:endParaRPr lang="sk-SK" baseline="-25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baseline="-25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/>
                        <a:t>+</a:t>
                      </a:r>
                      <a:r>
                        <a:rPr lang="sk-SK" dirty="0" smtClean="0"/>
                        <a:t>p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+…+p</a:t>
                      </a:r>
                      <a:r>
                        <a:rPr lang="sk-SK" baseline="-25000" dirty="0" smtClean="0"/>
                        <a:t>j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baseline="-25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baseline="-25000" dirty="0" smtClean="0"/>
                    </a:p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Empirická distribučná funkcia</a:t>
            </a:r>
          </a:p>
          <a:p>
            <a:pPr lvl="1"/>
            <a:r>
              <a:rPr lang="sk-SK" dirty="0" smtClean="0"/>
              <a:t>zobrazuje relatívne kumulatívne </a:t>
            </a:r>
            <a:r>
              <a:rPr lang="sk-SK" dirty="0" err="1" smtClean="0"/>
              <a:t>četnosti</a:t>
            </a:r>
            <a:endParaRPr lang="sk-SK" dirty="0" smtClean="0"/>
          </a:p>
          <a:p>
            <a:pPr lvl="1"/>
            <a:r>
              <a:rPr lang="sk-SK" dirty="0" smtClean="0"/>
              <a:t>končí vždy v 1</a:t>
            </a:r>
            <a:endParaRPr lang="en-US" dirty="0" smtClean="0"/>
          </a:p>
          <a:p>
            <a:r>
              <a:rPr lang="sk-SK" dirty="0" err="1" smtClean="0"/>
              <a:t>Četnostná</a:t>
            </a:r>
            <a:r>
              <a:rPr lang="sk-SK" dirty="0" smtClean="0"/>
              <a:t> funkcia</a:t>
            </a:r>
          </a:p>
          <a:p>
            <a:pPr lvl="1"/>
            <a:r>
              <a:rPr lang="en-US" dirty="0" smtClean="0"/>
              <a:t>p(x)</a:t>
            </a:r>
            <a:r>
              <a:rPr lang="sk-SK" baseline="-25000" dirty="0" smtClean="0"/>
              <a:t> </a:t>
            </a:r>
            <a:r>
              <a:rPr lang="en-US" dirty="0" smtClean="0"/>
              <a:t>=</a:t>
            </a:r>
            <a:r>
              <a:rPr lang="sk-SK" dirty="0" smtClean="0"/>
              <a:t> </a:t>
            </a:r>
            <a:r>
              <a:rPr lang="en-US" dirty="0" smtClean="0"/>
              <a:t>p</a:t>
            </a:r>
            <a:r>
              <a:rPr lang="sk-SK" baseline="-25000" dirty="0" smtClean="0"/>
              <a:t>j</a:t>
            </a:r>
            <a:r>
              <a:rPr lang="en-US" dirty="0" smtClean="0"/>
              <a:t>               </a:t>
            </a:r>
            <a:r>
              <a:rPr lang="en-US" dirty="0" err="1" smtClean="0"/>
              <a:t>ak</a:t>
            </a:r>
            <a:r>
              <a:rPr lang="en-US" dirty="0" smtClean="0"/>
              <a:t> je x </a:t>
            </a:r>
            <a:r>
              <a:rPr lang="en-US" dirty="0" err="1" smtClean="0"/>
              <a:t>jednou</a:t>
            </a:r>
            <a:r>
              <a:rPr lang="en-US" dirty="0" smtClean="0"/>
              <a:t> z variant</a:t>
            </a:r>
          </a:p>
          <a:p>
            <a:pPr lvl="1"/>
            <a:r>
              <a:rPr lang="en-US" dirty="0" smtClean="0"/>
              <a:t>        = 0                </a:t>
            </a:r>
            <a:r>
              <a:rPr lang="en-US" dirty="0" err="1" smtClean="0"/>
              <a:t>ak</a:t>
            </a:r>
            <a:r>
              <a:rPr lang="en-US" dirty="0" smtClean="0"/>
              <a:t> x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jednou</a:t>
            </a:r>
            <a:r>
              <a:rPr lang="en-US" dirty="0" smtClean="0"/>
              <a:t> z variant </a:t>
            </a:r>
          </a:p>
          <a:p>
            <a:pPr lvl="1"/>
            <a:r>
              <a:rPr lang="sk-SK" dirty="0" err="1" smtClean="0"/>
              <a:t>z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relat</a:t>
            </a:r>
            <a:r>
              <a:rPr lang="sk-SK" dirty="0" err="1" smtClean="0"/>
              <a:t>ívne</a:t>
            </a:r>
            <a:r>
              <a:rPr lang="sk-SK" dirty="0" smtClean="0"/>
              <a:t> </a:t>
            </a:r>
            <a:r>
              <a:rPr lang="sk-SK" dirty="0" err="1" smtClean="0"/>
              <a:t>četnosti</a:t>
            </a:r>
            <a:r>
              <a:rPr lang="en-US" dirty="0" smtClean="0"/>
              <a:t>       </a:t>
            </a:r>
            <a:r>
              <a:rPr lang="sk-SK" baseline="-25000" dirty="0" smtClean="0"/>
              <a:t>                </a:t>
            </a:r>
          </a:p>
          <a:p>
            <a:pPr lvl="1"/>
            <a:endParaRPr lang="sk-SK" baseline="-25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Grafy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Graf </a:t>
            </a:r>
            <a:r>
              <a:rPr lang="sk-SK" dirty="0" err="1" smtClean="0"/>
              <a:t>četností</a:t>
            </a:r>
            <a:r>
              <a:rPr lang="sk-SK" dirty="0" smtClean="0"/>
              <a:t> funkcie</a:t>
            </a:r>
          </a:p>
          <a:p>
            <a:pPr lvl="1"/>
            <a:r>
              <a:rPr lang="sk-SK" dirty="0" smtClean="0"/>
              <a:t>osa x: možnosti, osa y: </a:t>
            </a:r>
            <a:r>
              <a:rPr lang="sk-SK" dirty="0" err="1" smtClean="0"/>
              <a:t>četnosti</a:t>
            </a:r>
            <a:endParaRPr lang="sk-SK" dirty="0" smtClean="0"/>
          </a:p>
          <a:p>
            <a:pPr lvl="1"/>
            <a:r>
              <a:rPr lang="sk-SK" dirty="0" smtClean="0"/>
              <a:t>sú zobrazené len body</a:t>
            </a:r>
          </a:p>
          <a:p>
            <a:r>
              <a:rPr lang="sk-SK" dirty="0" smtClean="0"/>
              <a:t>Graf empirickej distribučnej funkcie</a:t>
            </a:r>
          </a:p>
          <a:p>
            <a:r>
              <a:rPr lang="sk-SK" dirty="0" smtClean="0"/>
              <a:t>Stĺpcový diagram</a:t>
            </a:r>
          </a:p>
          <a:p>
            <a:pPr lvl="1"/>
            <a:r>
              <a:rPr lang="sk-SK" dirty="0" smtClean="0"/>
              <a:t>osa x: možnosti, osa y: počet pozorovaní</a:t>
            </a:r>
          </a:p>
          <a:p>
            <a:r>
              <a:rPr lang="sk-SK" dirty="0" err="1" smtClean="0"/>
              <a:t>Polygon</a:t>
            </a:r>
            <a:r>
              <a:rPr lang="sk-SK" dirty="0" smtClean="0"/>
              <a:t> </a:t>
            </a:r>
            <a:r>
              <a:rPr lang="sk-SK" dirty="0" err="1" smtClean="0"/>
              <a:t>četností</a:t>
            </a:r>
            <a:endParaRPr lang="sk-SK" dirty="0" smtClean="0"/>
          </a:p>
          <a:p>
            <a:pPr lvl="1"/>
            <a:r>
              <a:rPr lang="sk-SK" dirty="0" smtClean="0"/>
              <a:t>osa x: možnosti, osa y: počet pozorovaní</a:t>
            </a:r>
          </a:p>
          <a:p>
            <a:pPr lvl="1"/>
            <a:r>
              <a:rPr lang="sk-SK" dirty="0" smtClean="0"/>
              <a:t>spojené čiarou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sk-SK" dirty="0" err="1" smtClean="0"/>
              <a:t>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U 30 domácností bol zisťovaný počet členov rodiny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sk-SK" dirty="0" smtClean="0"/>
              <a:t>Vytvorte tabuľku rozloženia </a:t>
            </a:r>
            <a:r>
              <a:rPr lang="sk-SK" dirty="0" err="1" smtClean="0"/>
              <a:t>četností</a:t>
            </a:r>
            <a:r>
              <a:rPr lang="sk-SK" dirty="0" smtClean="0"/>
              <a:t>.</a:t>
            </a:r>
          </a:p>
          <a:p>
            <a:r>
              <a:rPr lang="sk-SK" dirty="0" smtClean="0"/>
              <a:t>Nakreslite graf </a:t>
            </a:r>
            <a:r>
              <a:rPr lang="sk-SK" dirty="0" err="1" smtClean="0"/>
              <a:t>četností</a:t>
            </a:r>
            <a:r>
              <a:rPr lang="sk-SK" dirty="0" smtClean="0"/>
              <a:t>, stĺpcový graf a </a:t>
            </a:r>
            <a:r>
              <a:rPr lang="sk-SK" dirty="0" err="1" smtClean="0"/>
              <a:t>polygon</a:t>
            </a:r>
            <a:r>
              <a:rPr lang="sk-SK" dirty="0" smtClean="0"/>
              <a:t> </a:t>
            </a:r>
            <a:r>
              <a:rPr lang="sk-SK" dirty="0" err="1" smtClean="0"/>
              <a:t>četností</a:t>
            </a:r>
            <a:r>
              <a:rPr lang="sk-SK" dirty="0" smtClean="0"/>
              <a:t>.</a:t>
            </a:r>
            <a:endParaRPr lang="sk-SK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55577" y="2492896"/>
          <a:ext cx="6456038" cy="128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151"/>
                <a:gridCol w="720080"/>
                <a:gridCol w="792088"/>
                <a:gridCol w="808846"/>
                <a:gridCol w="922291"/>
                <a:gridCol w="922291"/>
                <a:gridCol w="922291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</a:t>
                      </a:r>
                      <a:r>
                        <a:rPr lang="sk-SK" baseline="0" dirty="0" smtClean="0"/>
                        <a:t> členov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</a:t>
                      </a:r>
                      <a:r>
                        <a:rPr lang="sk-SK" baseline="0" dirty="0" smtClean="0"/>
                        <a:t> domácností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tabuľka </a:t>
            </a:r>
            <a:r>
              <a:rPr lang="sk-SK" dirty="0" err="1" smtClean="0"/>
              <a:t>rozložen</a:t>
            </a:r>
            <a:r>
              <a:rPr lang="en-US" dirty="0" err="1" smtClean="0"/>
              <a:t>ia</a:t>
            </a:r>
            <a:r>
              <a:rPr lang="sk-SK" dirty="0" smtClean="0"/>
              <a:t> </a:t>
            </a:r>
            <a:r>
              <a:rPr lang="sk-SK" dirty="0" err="1" smtClean="0"/>
              <a:t>četností</a:t>
            </a:r>
            <a:endParaRPr lang="sk-SK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395536" y="2492896"/>
          <a:ext cx="85042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err="1" smtClean="0"/>
                        <a:t>x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30/30=1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Frekvenčná tabuľka alebo</a:t>
            </a:r>
            <a:br>
              <a:rPr lang="sk-SK" dirty="0" smtClean="0"/>
            </a:br>
            <a:r>
              <a:rPr lang="sk-SK" dirty="0" smtClean="0"/>
              <a:t>tabuľka rozloženia </a:t>
            </a:r>
            <a:r>
              <a:rPr lang="sk-SK" dirty="0" err="1" smtClean="0"/>
              <a:t>četností</a:t>
            </a:r>
            <a:r>
              <a:rPr lang="en-US" dirty="0" smtClean="0"/>
              <a:t> II.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Intervalov</a:t>
            </a:r>
            <a:r>
              <a:rPr lang="sk-SK" dirty="0" smtClean="0"/>
              <a:t>é rozloženie</a:t>
            </a:r>
          </a:p>
          <a:p>
            <a:pPr lvl="1"/>
            <a:r>
              <a:rPr lang="sk-SK" dirty="0" smtClean="0"/>
              <a:t>Veľký počet variant, ktoré rozdelíme do intervalov</a:t>
            </a:r>
          </a:p>
          <a:p>
            <a:pPr lvl="1"/>
            <a:r>
              <a:rPr lang="sk-SK" dirty="0" smtClean="0"/>
              <a:t>Určujeme </a:t>
            </a:r>
            <a:r>
              <a:rPr lang="sk-SK" dirty="0" err="1" smtClean="0"/>
              <a:t>četnosti</a:t>
            </a:r>
            <a:r>
              <a:rPr lang="sk-SK" dirty="0" smtClean="0"/>
              <a:t> v jednotlivých intervaloch</a:t>
            </a:r>
          </a:p>
          <a:p>
            <a:pPr lvl="1"/>
            <a:r>
              <a:rPr lang="sk-SK" dirty="0" smtClean="0"/>
              <a:t>Určenie počtu intervalov je subjektívne</a:t>
            </a:r>
          </a:p>
          <a:p>
            <a:pPr lvl="1"/>
            <a:r>
              <a:rPr lang="sk-SK" dirty="0" smtClean="0"/>
              <a:t>Často sa odporúča ako odmocnina z n (n</a:t>
            </a:r>
            <a:r>
              <a:rPr lang="en-US" dirty="0" smtClean="0"/>
              <a:t>=</a:t>
            </a:r>
            <a:r>
              <a:rPr lang="sk-SK" dirty="0" smtClean="0"/>
              <a:t>počet všetkých prípadov)</a:t>
            </a:r>
          </a:p>
          <a:p>
            <a:pPr lvl="1"/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</TotalTime>
  <Words>1696</Words>
  <Application>Microsoft Office PowerPoint</Application>
  <PresentationFormat>Předvádění na obrazovce (4:3)</PresentationFormat>
  <Paragraphs>396</Paragraphs>
  <Slides>27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Administrativní</vt:lpstr>
      <vt:lpstr>Rovnice</vt:lpstr>
      <vt:lpstr>Artwork</vt:lpstr>
      <vt:lpstr>Graf</vt:lpstr>
      <vt:lpstr>V. Průzkumová analýza dát</vt:lpstr>
      <vt:lpstr>Motivácia</vt:lpstr>
      <vt:lpstr>Základné pojmy</vt:lpstr>
      <vt:lpstr>Frekvenčná tabuľka alebo tabuľka rozloženia četností I.</vt:lpstr>
      <vt:lpstr>Funkcie</vt:lpstr>
      <vt:lpstr>Grafy</vt:lpstr>
      <vt:lpstr>Príklad</vt:lpstr>
      <vt:lpstr>Príklad tabuľka rozloženia četností</vt:lpstr>
      <vt:lpstr>Frekvenčná tabuľka alebo tabuľka rozloženia četností II.</vt:lpstr>
      <vt:lpstr>Frekvenčná tabuľka</vt:lpstr>
      <vt:lpstr>Grafy</vt:lpstr>
      <vt:lpstr>Príklad</vt:lpstr>
      <vt:lpstr>Príklad tabuľka rozloženia četností</vt:lpstr>
      <vt:lpstr>Číselné charakteristiky dátového súboru Nominálne znaky</vt:lpstr>
      <vt:lpstr>Číselné charakteristiky dátového súboru Ordinálne znaky</vt:lpstr>
      <vt:lpstr>Číselné charakteristiky dátového súboru Intervalové a pomerové znaky-ukazatele stredu</vt:lpstr>
      <vt:lpstr>Číselné charakteristiky dátového súboru Intervalové a pomerové znaky-ukazatele šírky</vt:lpstr>
      <vt:lpstr>Ukazatele tvaru rozložení</vt:lpstr>
      <vt:lpstr>Další parametry rozložení</vt:lpstr>
      <vt:lpstr>Príklad</vt:lpstr>
      <vt:lpstr>Otázka: Jak velké musí být X, aby 5 % všech hodnot bylo nad ním?</vt:lpstr>
      <vt:lpstr>Diagnostické grafy-krabicový graf (box plot)</vt:lpstr>
      <vt:lpstr>Normální rozložení</vt:lpstr>
      <vt:lpstr>Parametry charakterizující normální rozložení a jejich význam</vt:lpstr>
      <vt:lpstr>Normální rozložení – příklad </vt:lpstr>
      <vt:lpstr>Stručný přehled dalších rozložení I.</vt:lpstr>
      <vt:lpstr>Stručný předal rozložení II.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V. Průzkumová analýza dát Diagnostické grafy</dc:title>
  <dc:creator>Tery</dc:creator>
  <cp:lastModifiedBy>Tery</cp:lastModifiedBy>
  <cp:revision>3</cp:revision>
  <dcterms:created xsi:type="dcterms:W3CDTF">2012-03-22T08:55:27Z</dcterms:created>
  <dcterms:modified xsi:type="dcterms:W3CDTF">2012-10-15T09:26:41Z</dcterms:modified>
</cp:coreProperties>
</file>