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3AF79-9049-45A9-9193-18B7107AE53E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55AD6-80FF-43AD-896E-733FA9870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3643" y="8684899"/>
            <a:ext cx="2972724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1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3643" y="8684899"/>
            <a:ext cx="2972724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2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3643" y="8684899"/>
            <a:ext cx="2972724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3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3643" y="8684899"/>
            <a:ext cx="2972724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+mn-lt"/>
              <a:cs typeface="+mn-cs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/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BF636-823B-4A9A-AB0B-496F1DC43954}" type="datetime1">
              <a:rPr lang="cs-CZ"/>
              <a:pPr>
                <a:defRPr/>
              </a:pPr>
              <a:t>31.10.2011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C72603F-42B3-4FB7-87B1-CAB154263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/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/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A709E-E979-4529-966C-A08FB851AAF5}" type="datetime1">
              <a:rPr lang="cs-CZ"/>
              <a:pPr>
                <a:defRPr/>
              </a:pPr>
              <a:t>31.10.2011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A94BC-E567-433B-8BC1-0FD1462B64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+mn-lt"/>
              <a:cs typeface="+mn-cs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+mn-lt"/>
              <a:cs typeface="+mn-cs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F39B6-C98A-46D3-B950-CB71109FC0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F3AA1-60F6-466E-9D9B-20A664ACED9A}" type="datetime1">
              <a:rPr lang="cs-CZ"/>
              <a:pPr>
                <a:defRPr/>
              </a:pPr>
              <a:t>31.10.2011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BCB3E-88C7-4068-B547-11BE7D773795}" type="datetime1">
              <a:rPr lang="cs-CZ"/>
              <a:pPr>
                <a:defRPr/>
              </a:pPr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2C66B-B2DF-4C6C-92C5-9A2C22E94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2E8954-CE53-4767-83A1-F0F626A2D504}" type="datetime1">
              <a:rPr lang="cs-CZ"/>
              <a:pPr>
                <a:defRPr/>
              </a:pPr>
              <a:t>31.10.2011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>
                <a:solidFill>
                  <a:srgbClr val="607B7C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3F3A78-621A-4047-B98D-39B76742EE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15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615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6160" name="Picture 19" descr="logo-IBA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20" descr="logomuni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List_aplikace_Microsoft_Office_Excel_97-20031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 smtClean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Nulová hypotéza H</a:t>
            </a:r>
            <a:r>
              <a:rPr lang="cs-CZ" sz="2000" i="0" baseline="-25000">
                <a:latin typeface="Verdana" pitchFamily="34" charset="0"/>
              </a:rPr>
              <a:t>O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p:oleObj spid="_x0000_s3074" name="Graf" r:id="rId4" imgW="3419856" imgH="867156" progId="Excel.Sheet.8">
                <p:embed/>
              </p:oleObj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nezamítáme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zamítáme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 smtClean="0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0,05, tzn., že připouštíme 5%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sp>
        <p:nvSpPr>
          <p:cNvPr id="27652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Jedno-výběrové testy (one-sample)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776663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Dvou-výběrové testy (two-sample)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Srovnávají jeden vzorek (one sample, jednovýběrové testy) s referenční hodnotou (popřípadě se statistickým parametrem cílové populace)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V testu je tedy srovnáváno rozložení hodnot (vzorek) s jediným číslem (referenční hodnota, hodnota cílové populace)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Otázka položená v testu může být vztažena k průměru, rozptylu, podílu hodnot i dalším statistickým parametrům popisujícím vzorek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206875"/>
            <a:ext cx="8675687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Srovnávají navzájem dva vzorky (two sample, dvouvýběrové testy)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V testu jsou srovnávány dvě rozložení hodnot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Otázka položená v testu může být opět vztažena k průměru, rozptylu, podílu hodnot i dalším statistickým parametrům popisujícím vzorek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Kromě testů pro dvě skupiny hodnot existují samozřejmě i testy pro více skupin dat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Nepárový design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Párový design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Při výpočtu je nezbytné brát v úvahu charakteristiky obou skupin dat</a:t>
            </a:r>
            <a:endParaRPr lang="cs-CZ" sz="1700" i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p:oleObj spid="_x0000_s4098" r:id="rId4" imgW="2950000" imgH="3070000" progId="">
              <p:embed/>
            </p:oleObj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smtClean="0"/>
              <a:t>Normalita dat je jedním z předpokladů tzv. parametrických testů (testů založených na předpokladu nějakého rozložení) – např. </a:t>
            </a:r>
            <a:r>
              <a:rPr lang="cs-CZ" sz="1600" i="1" smtClean="0"/>
              <a:t>t</a:t>
            </a:r>
            <a:r>
              <a:rPr lang="cs-CZ" sz="1600" smtClean="0"/>
              <a:t>-testy</a:t>
            </a:r>
          </a:p>
          <a:p>
            <a:pPr eaLnBrk="1" hangingPunct="1"/>
            <a:r>
              <a:rPr lang="cs-CZ" sz="1600" b="1" smtClean="0"/>
              <a:t>Pokud data nejsou normální, neodpovídají ani modelovému rozložení, které je použito pro výpočet (</a:t>
            </a:r>
            <a:r>
              <a:rPr lang="cs-CZ" sz="1600" b="1" i="1" smtClean="0"/>
              <a:t>t</a:t>
            </a:r>
            <a:r>
              <a:rPr lang="cs-CZ" sz="1600" b="1" smtClean="0"/>
              <a:t>-rozložení) a test tak může lhát</a:t>
            </a:r>
          </a:p>
          <a:p>
            <a:pPr eaLnBrk="1" hangingPunct="1"/>
            <a:endParaRPr lang="cs-CZ" sz="1600" b="1" smtClean="0"/>
          </a:p>
          <a:p>
            <a:pPr eaLnBrk="1" hangingPunct="1"/>
            <a:r>
              <a:rPr lang="cs-CZ" sz="1600" b="1" smtClean="0"/>
              <a:t>Řešením je tedy:</a:t>
            </a:r>
          </a:p>
          <a:p>
            <a:pPr lvl="1" eaLnBrk="1" hangingPunct="1"/>
            <a:r>
              <a:rPr lang="cs-CZ" sz="1500" smtClean="0"/>
              <a:t>Transformace dat</a:t>
            </a:r>
            <a:r>
              <a:rPr lang="cs-CZ" sz="1500" b="1" smtClean="0"/>
              <a:t> za účelem dosažení normality jejich rozložení</a:t>
            </a:r>
          </a:p>
          <a:p>
            <a:pPr lvl="1" eaLnBrk="1" hangingPunct="1"/>
            <a:r>
              <a:rPr lang="cs-CZ" sz="1500" smtClean="0"/>
              <a:t>Neparametrické testy</a:t>
            </a:r>
            <a:r>
              <a:rPr lang="cs-CZ" sz="1500" b="1" smtClean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611188" y="3954463"/>
          <a:ext cx="8353425" cy="1963739"/>
        </p:xfrm>
        <a:graphic>
          <a:graphicData uri="http://schemas.openxmlformats.org/drawingml/2006/table">
            <a:tbl>
              <a:tblPr/>
              <a:tblGrid>
                <a:gridCol w="2957512"/>
                <a:gridCol w="2532063"/>
                <a:gridCol w="286385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 Whitney test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test, 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 koeficient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 koeficient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1" name="Rectangle 3"/>
          <p:cNvSpPr>
            <a:spLocks noGrp="1"/>
          </p:cNvSpPr>
          <p:nvPr>
            <p:ph type="body" idx="4294967295"/>
          </p:nvPr>
        </p:nvSpPr>
        <p:spPr>
          <a:xfrm>
            <a:off x="285750" y="1493838"/>
            <a:ext cx="8534400" cy="4598987"/>
          </a:xfrm>
        </p:spPr>
        <p:txBody>
          <a:bodyPr/>
          <a:lstStyle/>
          <a:p>
            <a:r>
              <a:rPr lang="cs-CZ" sz="1400" smtClean="0"/>
              <a:t>Testy normality pracují s nulovou hypotézou, že není rozdíl mezi zpracovávaným rozložením a normálním rozložením. Vždy je ovšem dobré prohlédnout si i histogram, protože některé odchylky od normality, např. bimodalitu některé testy neodhalí.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79388" y="2708275"/>
          <a:ext cx="3600450" cy="2876550"/>
        </p:xfrm>
        <a:graphic>
          <a:graphicData uri="http://schemas.openxmlformats.org/presentationml/2006/ole">
            <p:oleObj spid="_x0000_s5122" name="Graph" r:id="rId3" imgW="3599815" imgH="2879725" progId="STATISTICA.Graph">
              <p:embed/>
            </p:oleObj>
          </a:graphicData>
        </a:graphic>
      </p:graphicFrame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3779838" y="2109788"/>
            <a:ext cx="5256212" cy="412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cs-CZ" sz="1400" i="0">
                <a:latin typeface="Calibri" pitchFamily="34" charset="0"/>
              </a:rPr>
              <a:t>Test dobré shody</a:t>
            </a:r>
          </a:p>
          <a:p>
            <a:pPr>
              <a:spcBef>
                <a:spcPct val="20000"/>
              </a:spcBef>
            </a:pPr>
            <a:r>
              <a:rPr lang="cs-CZ" sz="1200" b="0" i="0">
                <a:latin typeface="Calibri" pitchFamily="34" charset="0"/>
              </a:rPr>
              <a:t>V testu dobré shody jsou data rozdělena do kategorií (obdobně jako při tvorbě histogramu), tyto intervaly jsou normalizovány (převedeny na normální rozložení) a podle obecných vzorců normálního rozložení jsou k nim dopočítány očekávané hodnoty v intervalech, pokud by rozložení bylo normální. Pozorované normalizované četnosti jsou poté srovnány s očekávanými četnostmi pomocí </a:t>
            </a:r>
            <a:r>
              <a:rPr lang="cs-CZ" sz="1200" b="0" i="0">
                <a:latin typeface="Calibri" pitchFamily="34" charset="0"/>
                <a:sym typeface="Symbol" pitchFamily="18" charset="2"/>
              </a:rPr>
              <a:t></a:t>
            </a:r>
            <a:r>
              <a:rPr lang="cs-CZ" sz="1200" b="0" i="0">
                <a:latin typeface="Calibri" pitchFamily="34" charset="0"/>
              </a:rPr>
              <a:t>2</a:t>
            </a:r>
            <a:r>
              <a:rPr lang="cs-CZ" sz="1200" b="0" i="0">
                <a:latin typeface="Calibri" pitchFamily="34" charset="0"/>
                <a:sym typeface="Symbol" pitchFamily="18" charset="2"/>
              </a:rPr>
              <a:t> testu dobré shody. Test dává dobré výsledky, ale je náročný na n, tedy množství dat, aby bylo možné vytvořit dostatečný počet tříd hodnot.</a:t>
            </a:r>
            <a:endParaRPr lang="cs-CZ" sz="1200" i="0">
              <a:latin typeface="Calibri" pitchFamily="34" charset="0"/>
              <a:sym typeface="Symbol" pitchFamily="18" charset="2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sz="1400" i="0">
                <a:latin typeface="Calibri" pitchFamily="34" charset="0"/>
                <a:sym typeface="Symbol" pitchFamily="18" charset="2"/>
              </a:rPr>
              <a:t>Kolgomorov Smirnov test</a:t>
            </a:r>
          </a:p>
          <a:p>
            <a:pPr>
              <a:spcBef>
                <a:spcPct val="20000"/>
              </a:spcBef>
            </a:pPr>
            <a:r>
              <a:rPr lang="cs-CZ" sz="1200" b="0" i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neparametrický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Lilieforsův test.</a:t>
            </a:r>
            <a:endParaRPr lang="cs-CZ" sz="1200" i="0">
              <a:latin typeface="Calibri" pitchFamily="34" charset="0"/>
              <a:sym typeface="Symbol" pitchFamily="18" charset="2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sz="1400" i="0">
                <a:latin typeface="Calibri" pitchFamily="34" charset="0"/>
                <a:sym typeface="Symbol" pitchFamily="18" charset="2"/>
              </a:rPr>
              <a:t>Shapiro-Wilk`s test</a:t>
            </a:r>
          </a:p>
          <a:p>
            <a:pPr>
              <a:spcBef>
                <a:spcPct val="20000"/>
              </a:spcBef>
            </a:pPr>
            <a:r>
              <a:rPr lang="cs-CZ" sz="1200" b="0" i="0">
                <a:latin typeface="Calibri" pitchFamily="34" charset="0"/>
                <a:sym typeface="Symbol" pitchFamily="18" charset="2"/>
              </a:rPr>
              <a:t>Jde o neparametrický test použitelný i při velmi malých n (10) s dobrou sílou testu, zvláště ve srovnání s alternativními typy testů, je zaměřen na testování symetrie.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814</Words>
  <Application>Microsoft Office PowerPoint</Application>
  <PresentationFormat>Předvádění na obrazovce (4:3)</PresentationFormat>
  <Paragraphs>122</Paragraphs>
  <Slides>9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Administrativní</vt:lpstr>
      <vt:lpstr>Graf</vt:lpstr>
      <vt:lpstr>Graph</vt:lpstr>
      <vt:lpstr>Statistické testování – základní pojmy</vt:lpstr>
      <vt:lpstr>Možné chyby při testování hypotéz</vt:lpstr>
      <vt:lpstr>Význam chyb při testování hypotéz</vt:lpstr>
      <vt:lpstr>P-hodnota</vt:lpstr>
      <vt:lpstr>Parametrické vs. neparametrické testy</vt:lpstr>
      <vt:lpstr>One-sample vs. two sample testy</vt:lpstr>
      <vt:lpstr>Nepárový vs. párový design</vt:lpstr>
      <vt:lpstr>Statistické testy a normalita dat</vt:lpstr>
      <vt:lpstr>Testy normality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Statistické testování – základní pojmy</dc:title>
  <dc:creator>cvanova</dc:creator>
  <cp:lastModifiedBy>cvanova</cp:lastModifiedBy>
  <cp:revision>7</cp:revision>
  <dcterms:created xsi:type="dcterms:W3CDTF">2011-10-31T15:00:55Z</dcterms:created>
  <dcterms:modified xsi:type="dcterms:W3CDTF">2011-10-31T15:59:59Z</dcterms:modified>
</cp:coreProperties>
</file>